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312" r:id="rId9"/>
    <p:sldId id="270" r:id="rId10"/>
    <p:sldId id="271" r:id="rId11"/>
    <p:sldId id="272" r:id="rId12"/>
    <p:sldId id="273" r:id="rId13"/>
    <p:sldId id="274" r:id="rId14"/>
    <p:sldId id="313" r:id="rId15"/>
    <p:sldId id="319" r:id="rId16"/>
    <p:sldId id="320" r:id="rId17"/>
    <p:sldId id="321" r:id="rId18"/>
    <p:sldId id="322" r:id="rId19"/>
    <p:sldId id="323" r:id="rId20"/>
    <p:sldId id="324" r:id="rId21"/>
    <p:sldId id="269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281" r:id="rId34"/>
    <p:sldId id="336" r:id="rId35"/>
    <p:sldId id="283" r:id="rId36"/>
    <p:sldId id="284" r:id="rId37"/>
    <p:sldId id="337" r:id="rId38"/>
    <p:sldId id="338" r:id="rId39"/>
    <p:sldId id="339" r:id="rId40"/>
    <p:sldId id="340" r:id="rId41"/>
    <p:sldId id="341" r:id="rId42"/>
    <p:sldId id="343" r:id="rId43"/>
    <p:sldId id="275" r:id="rId44"/>
    <p:sldId id="276" r:id="rId45"/>
    <p:sldId id="277" r:id="rId46"/>
    <p:sldId id="278" r:id="rId47"/>
    <p:sldId id="279" r:id="rId48"/>
    <p:sldId id="280" r:id="rId49"/>
    <p:sldId id="314" r:id="rId50"/>
    <p:sldId id="282" r:id="rId51"/>
    <p:sldId id="315" r:id="rId52"/>
    <p:sldId id="316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17" r:id="rId72"/>
    <p:sldId id="304" r:id="rId73"/>
    <p:sldId id="305" r:id="rId74"/>
    <p:sldId id="306" r:id="rId75"/>
    <p:sldId id="308" r:id="rId76"/>
    <p:sldId id="307" r:id="rId77"/>
    <p:sldId id="318" r:id="rId78"/>
    <p:sldId id="309" r:id="rId79"/>
    <p:sldId id="310" r:id="rId80"/>
    <p:sldId id="311" r:id="rId81"/>
    <p:sldId id="261" r:id="rId82"/>
  </p:sldIdLst>
  <p:sldSz cx="9144000" cy="6858000" type="screen4x3"/>
  <p:notesSz cx="7099300" cy="10234613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E73"/>
    <a:srgbClr val="0000FF"/>
    <a:srgbClr val="008000"/>
    <a:srgbClr val="6600CC"/>
    <a:srgbClr val="0099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3" autoAdjust="0"/>
    <p:restoredTop sz="91133" autoAdjust="0"/>
  </p:normalViewPr>
  <p:slideViewPr>
    <p:cSldViewPr>
      <p:cViewPr varScale="1">
        <p:scale>
          <a:sx n="42" d="100"/>
          <a:sy n="42" d="100"/>
        </p:scale>
        <p:origin x="82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2802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Ash" userId="0ec7172d-f16a-445d-9d5a-df0eede5bc5b" providerId="ADAL" clId="{AA8B18AB-D17F-4CFA-A195-21F21E4339CF}"/>
    <pc:docChg chg="modSld sldOrd modMainMaster">
      <pc:chgData name="Roy Ash" userId="0ec7172d-f16a-445d-9d5a-df0eede5bc5b" providerId="ADAL" clId="{AA8B18AB-D17F-4CFA-A195-21F21E4339CF}" dt="2024-08-21T04:58:43.379" v="2"/>
      <pc:docMkLst>
        <pc:docMk/>
      </pc:docMkLst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0" sldId="25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0" sldId="256"/>
            <ac:spMk id="205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431112877" sldId="26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431112877" sldId="263"/>
            <ac:spMk id="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759471519" sldId="26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759471519" sldId="264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024728047" sldId="26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024728047" sldId="265"/>
            <ac:spMk id="3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144675891" sldId="26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144675891" sldId="266"/>
            <ac:spMk id="40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464382067" sldId="26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464382067" sldId="267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676582459" sldId="26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676582459" sldId="268"/>
            <ac:spMk id="11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935966601" sldId="26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935966601" sldId="269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671699539" sldId="27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671699539" sldId="270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902600433" sldId="27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902600433" sldId="271"/>
            <ac:spMk id="9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616967393" sldId="27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616967393" sldId="272"/>
            <ac:spMk id="10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893238260" sldId="27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893238260" sldId="273"/>
            <ac:spMk id="29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618537854" sldId="27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618537854" sldId="274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275359255" sldId="27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275359255" sldId="275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681612" sldId="27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681612" sldId="276"/>
            <ac:spMk id="14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760631114" sldId="27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760631114" sldId="277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904007120" sldId="27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904007120" sldId="278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193211150" sldId="27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193211150" sldId="279"/>
            <ac:spMk id="29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971158772" sldId="28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971158772" sldId="280"/>
            <ac:spMk id="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81454032" sldId="28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81454032" sldId="281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317387997" sldId="28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317387997" sldId="282"/>
            <ac:spMk id="13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753128720" sldId="28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753128720" sldId="283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304376232" sldId="28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304376232" sldId="284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707749497" sldId="28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707749497" sldId="285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155440902" sldId="28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155440902" sldId="286"/>
            <ac:spMk id="7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593947249" sldId="28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593947249" sldId="287"/>
            <ac:spMk id="24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880351535" sldId="28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880351535" sldId="288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224308764" sldId="28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224308764" sldId="289"/>
            <ac:spMk id="10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207707011" sldId="29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207707011" sldId="290"/>
            <ac:spMk id="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206980524" sldId="29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206980524" sldId="291"/>
            <ac:spMk id="14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73079407" sldId="29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73079407" sldId="292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615284082" sldId="29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615284082" sldId="293"/>
            <ac:spMk id="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139272487" sldId="29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139272487" sldId="294"/>
            <ac:spMk id="12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245429843" sldId="29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245429843" sldId="296"/>
            <ac:spMk id="14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501627774" sldId="29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501627774" sldId="297"/>
            <ac:spMk id="9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530467046" sldId="29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530467046" sldId="298"/>
            <ac:spMk id="7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45423865" sldId="29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45423865" sldId="299"/>
            <ac:spMk id="1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178796915" sldId="30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178796915" sldId="300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676793414" sldId="30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676793414" sldId="301"/>
            <ac:spMk id="7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876509108" sldId="30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876509108" sldId="302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025114510" sldId="30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025114510" sldId="303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969606167" sldId="30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969606167" sldId="304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197880445" sldId="30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197880445" sldId="305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090272801" sldId="30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090272801" sldId="306"/>
            <ac:spMk id="7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098446723" sldId="30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098446723" sldId="307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410545604" sldId="30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410545604" sldId="308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047090841" sldId="30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047090841" sldId="309"/>
            <ac:spMk id="7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356415004" sldId="31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356415004" sldId="310"/>
            <ac:spMk id="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160741798" sldId="31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160741798" sldId="311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693656561" sldId="31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693656561" sldId="312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247004493" sldId="31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247004493" sldId="313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066687466" sldId="31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066687466" sldId="314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215124838" sldId="31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215124838" sldId="315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859521479" sldId="31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859521479" sldId="316"/>
            <ac:spMk id="11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330559430" sldId="31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330559430" sldId="317"/>
            <ac:spMk id="5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626939488" sldId="31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626939488" sldId="318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953864122" sldId="32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953864122" sldId="320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627442155" sldId="32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627442155" sldId="321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449960005" sldId="32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449960005" sldId="322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338295235" sldId="32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338295235" sldId="323"/>
            <ac:spMk id="5" creationId="{00000000-0000-0000-0000-000000000000}"/>
          </ac:spMkLst>
        </pc:spChg>
      </pc:sldChg>
      <pc:sldChg chg="modSp ord">
        <pc:chgData name="Roy Ash" userId="0ec7172d-f16a-445d-9d5a-df0eede5bc5b" providerId="ADAL" clId="{AA8B18AB-D17F-4CFA-A195-21F21E4339CF}" dt="2024-08-21T04:58:43.379" v="2"/>
        <pc:sldMkLst>
          <pc:docMk/>
          <pc:sldMk cId="1616913229" sldId="32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616913229" sldId="324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380325337" sldId="32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380325337" sldId="325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636912472" sldId="32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636912472" sldId="326"/>
            <ac:spMk id="22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833555429" sldId="32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833555429" sldId="327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949902983" sldId="32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949902983" sldId="328"/>
            <ac:spMk id="8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410417155" sldId="32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410417155" sldId="329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194470331" sldId="33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194470331" sldId="330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101662266" sldId="33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101662266" sldId="331"/>
            <ac:spMk id="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1961937952" sldId="332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1961937952" sldId="332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101912291" sldId="333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101912291" sldId="333"/>
            <ac:spMk id="21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806274678" sldId="334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806274678" sldId="334"/>
            <ac:spMk id="67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118017512" sldId="335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118017512" sldId="335"/>
            <ac:spMk id="56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2724737654" sldId="336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2724737654" sldId="336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619994571" sldId="337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619994571" sldId="337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610031380" sldId="338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610031380" sldId="338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498885990" sldId="339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498885990" sldId="339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3985437417" sldId="340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3985437417" sldId="340"/>
            <ac:spMk id="5" creationId="{00000000-0000-0000-0000-000000000000}"/>
          </ac:spMkLst>
        </pc:spChg>
      </pc:sldChg>
      <pc:sldChg chg="modSp">
        <pc:chgData name="Roy Ash" userId="0ec7172d-f16a-445d-9d5a-df0eede5bc5b" providerId="ADAL" clId="{AA8B18AB-D17F-4CFA-A195-21F21E4339CF}" dt="2024-08-16T20:00:44.254" v="0"/>
        <pc:sldMkLst>
          <pc:docMk/>
          <pc:sldMk cId="714354415" sldId="341"/>
        </pc:sldMkLst>
        <pc:spChg chg="mod">
          <ac:chgData name="Roy Ash" userId="0ec7172d-f16a-445d-9d5a-df0eede5bc5b" providerId="ADAL" clId="{AA8B18AB-D17F-4CFA-A195-21F21E4339CF}" dt="2024-08-16T20:00:44.254" v="0"/>
          <ac:spMkLst>
            <pc:docMk/>
            <pc:sldMk cId="714354415" sldId="341"/>
            <ac:spMk id="5" creationId="{00000000-0000-0000-0000-000000000000}"/>
          </ac:spMkLst>
        </pc:spChg>
      </pc:sldChg>
      <pc:sldMasterChg chg="modSldLayout">
        <pc:chgData name="Roy Ash" userId="0ec7172d-f16a-445d-9d5a-df0eede5bc5b" providerId="ADAL" clId="{AA8B18AB-D17F-4CFA-A195-21F21E4339CF}" dt="2024-08-16T20:00:44.254" v="0"/>
        <pc:sldMasterMkLst>
          <pc:docMk/>
          <pc:sldMasterMk cId="0" sldId="2147483648"/>
        </pc:sldMasterMkLst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4168485861" sldId="2147483782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4168485861" sldId="2147483782"/>
              <ac:spMk id="5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2431226059" sldId="2147483783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2431226059" sldId="2147483783"/>
              <ac:spMk id="16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2312611995" sldId="2147483784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2312611995" sldId="2147483784"/>
              <ac:spMk id="17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4277109496" sldId="2147483785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4277109496" sldId="2147483785"/>
              <ac:spMk id="13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1353099559" sldId="2147483786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1353099559" sldId="2147483786"/>
              <ac:spMk id="9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2123748722" sldId="2147483787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2123748722" sldId="2147483787"/>
              <ac:spMk id="8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144125996" sldId="2147483788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144125996" sldId="2147483788"/>
              <ac:spMk id="11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2784917822" sldId="2147483789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2784917822" sldId="2147483789"/>
              <ac:spMk id="11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870543109" sldId="2147483790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870543109" sldId="2147483790"/>
              <ac:spMk id="10" creationId="{00000000-0000-0000-0000-000000000000}"/>
            </ac:spMkLst>
          </pc:spChg>
        </pc:sldLayoutChg>
        <pc:sldLayoutChg chg="modSp">
          <pc:chgData name="Roy Ash" userId="0ec7172d-f16a-445d-9d5a-df0eede5bc5b" providerId="ADAL" clId="{AA8B18AB-D17F-4CFA-A195-21F21E4339CF}" dt="2024-08-16T20:00:44.254" v="0"/>
          <pc:sldLayoutMkLst>
            <pc:docMk/>
            <pc:sldMasterMk cId="0" sldId="2147483648"/>
            <pc:sldLayoutMk cId="301570430" sldId="2147483791"/>
          </pc:sldLayoutMkLst>
          <pc:spChg chg="mod">
            <ac:chgData name="Roy Ash" userId="0ec7172d-f16a-445d-9d5a-df0eede5bc5b" providerId="ADAL" clId="{AA8B18AB-D17F-4CFA-A195-21F21E4339CF}" dt="2024-08-16T20:00:44.254" v="0"/>
            <ac:spMkLst>
              <pc:docMk/>
              <pc:sldMasterMk cId="0" sldId="2147483648"/>
              <pc:sldLayoutMk cId="301570430" sldId="2147483791"/>
              <ac:spMk id="10" creationId="{00000000-0000-0000-0000-000000000000}"/>
            </ac:spMkLst>
          </pc:spChg>
        </pc:sldLayoutChg>
      </pc:sldMasterChg>
    </pc:docChg>
  </pc:docChgLst>
  <pc:docChgLst>
    <pc:chgData name="Roy Ash" userId="0ec7172d-f16a-445d-9d5a-df0eede5bc5b" providerId="ADAL" clId="{59A2101B-924F-4792-B510-198DB6EC1C13}"/>
    <pc:docChg chg="modSld sldOrd">
      <pc:chgData name="Roy Ash" userId="0ec7172d-f16a-445d-9d5a-df0eede5bc5b" providerId="ADAL" clId="{59A2101B-924F-4792-B510-198DB6EC1C13}" dt="2024-01-25T16:09:48.123" v="3"/>
      <pc:docMkLst>
        <pc:docMk/>
      </pc:docMkLst>
      <pc:sldChg chg="ord">
        <pc:chgData name="Roy Ash" userId="0ec7172d-f16a-445d-9d5a-df0eede5bc5b" providerId="ADAL" clId="{59A2101B-924F-4792-B510-198DB6EC1C13}" dt="2024-01-25T16:09:48.123" v="3"/>
        <pc:sldMkLst>
          <pc:docMk/>
          <pc:sldMk cId="4098446723" sldId="307"/>
        </pc:sldMkLst>
      </pc:sldChg>
      <pc:sldChg chg="ord">
        <pc:chgData name="Roy Ash" userId="0ec7172d-f16a-445d-9d5a-df0eede5bc5b" providerId="ADAL" clId="{59A2101B-924F-4792-B510-198DB6EC1C13}" dt="2024-01-25T16:09:28.437" v="1"/>
        <pc:sldMkLst>
          <pc:docMk/>
          <pc:sldMk cId="1410545604" sldId="308"/>
        </pc:sldMkLst>
      </pc:sldChg>
    </pc:docChg>
  </pc:docChgLst>
  <pc:docChgLst>
    <pc:chgData name="Roy Ash" userId="0ec7172d-f16a-445d-9d5a-df0eede5bc5b" providerId="ADAL" clId="{DECCF933-4538-4CA9-96D2-2F99025B864B}"/>
    <pc:docChg chg="custSel modSld modMainMaster">
      <pc:chgData name="Roy Ash" userId="0ec7172d-f16a-445d-9d5a-df0eede5bc5b" providerId="ADAL" clId="{DECCF933-4538-4CA9-96D2-2F99025B864B}" dt="2022-10-24T19:40:21.668" v="37"/>
      <pc:docMkLst>
        <pc:docMk/>
      </pc:docMkLst>
      <pc:sldChg chg="modSp mod setBg chgLayout">
        <pc:chgData name="Roy Ash" userId="0ec7172d-f16a-445d-9d5a-df0eede5bc5b" providerId="ADAL" clId="{DECCF933-4538-4CA9-96D2-2F99025B864B}" dt="2022-10-24T19:12:53.573" v="21" actId="700"/>
        <pc:sldMkLst>
          <pc:docMk/>
          <pc:sldMk cId="0" sldId="256"/>
        </pc:sldMkLst>
        <pc:spChg chg="mod ord">
          <ac:chgData name="Roy Ash" userId="0ec7172d-f16a-445d-9d5a-df0eede5bc5b" providerId="ADAL" clId="{DECCF933-4538-4CA9-96D2-2F99025B864B}" dt="2022-10-24T19:12:53.573" v="21" actId="700"/>
          <ac:spMkLst>
            <pc:docMk/>
            <pc:sldMk cId="0" sldId="256"/>
            <ac:spMk id="2055" creationId="{00000000-0000-0000-0000-000000000000}"/>
          </ac:spMkLst>
        </pc:spChg>
        <pc:spChg chg="mod ord">
          <ac:chgData name="Roy Ash" userId="0ec7172d-f16a-445d-9d5a-df0eede5bc5b" providerId="ADAL" clId="{DECCF933-4538-4CA9-96D2-2F99025B864B}" dt="2022-10-24T19:12:53.573" v="21" actId="700"/>
          <ac:spMkLst>
            <pc:docMk/>
            <pc:sldMk cId="0" sldId="256"/>
            <ac:spMk id="2056" creationId="{00000000-0000-0000-0000-000000000000}"/>
          </ac:spMkLst>
        </pc:spChg>
      </pc:sldChg>
      <pc:sldChg chg="setBg">
        <pc:chgData name="Roy Ash" userId="0ec7172d-f16a-445d-9d5a-df0eede5bc5b" providerId="ADAL" clId="{DECCF933-4538-4CA9-96D2-2F99025B864B}" dt="2022-10-24T19:40:21.668" v="37"/>
        <pc:sldMkLst>
          <pc:docMk/>
          <pc:sldMk cId="3133147019" sldId="261"/>
        </pc:sldMkLst>
      </pc:sldChg>
      <pc:sldChg chg="addSp delSp modSp mod">
        <pc:chgData name="Roy Ash" userId="0ec7172d-f16a-445d-9d5a-df0eede5bc5b" providerId="ADAL" clId="{DECCF933-4538-4CA9-96D2-2F99025B864B}" dt="2022-10-24T19:14:13.548" v="24" actId="478"/>
        <pc:sldMkLst>
          <pc:docMk/>
          <pc:sldMk cId="0" sldId="319"/>
        </pc:sldMkLst>
        <pc:spChg chg="add del mod">
          <ac:chgData name="Roy Ash" userId="0ec7172d-f16a-445d-9d5a-df0eede5bc5b" providerId="ADAL" clId="{DECCF933-4538-4CA9-96D2-2F99025B864B}" dt="2022-10-24T19:14:11.747" v="23" actId="478"/>
          <ac:spMkLst>
            <pc:docMk/>
            <pc:sldMk cId="0" sldId="319"/>
            <ac:spMk id="2" creationId="{33765FEA-BEA9-4D5E-895A-A2BE9E01D483}"/>
          </ac:spMkLst>
        </pc:spChg>
        <pc:spChg chg="del">
          <ac:chgData name="Roy Ash" userId="0ec7172d-f16a-445d-9d5a-df0eede5bc5b" providerId="ADAL" clId="{DECCF933-4538-4CA9-96D2-2F99025B864B}" dt="2022-10-24T19:14:13.548" v="24" actId="478"/>
          <ac:spMkLst>
            <pc:docMk/>
            <pc:sldMk cId="0" sldId="319"/>
            <ac:spMk id="2052" creationId="{00000000-0000-0000-0000-000000000000}"/>
          </ac:spMkLst>
        </pc:spChg>
        <pc:spChg chg="del">
          <ac:chgData name="Roy Ash" userId="0ec7172d-f16a-445d-9d5a-df0eede5bc5b" providerId="ADAL" clId="{DECCF933-4538-4CA9-96D2-2F99025B864B}" dt="2022-10-24T19:14:08.692" v="22" actId="478"/>
          <ac:spMkLst>
            <pc:docMk/>
            <pc:sldMk cId="0" sldId="319"/>
            <ac:spMk id="2056" creationId="{00000000-0000-0000-0000-000000000000}"/>
          </ac:spMkLst>
        </pc:spChg>
      </pc:sldChg>
      <pc:sldChg chg="modSp mod">
        <pc:chgData name="Roy Ash" userId="0ec7172d-f16a-445d-9d5a-df0eede5bc5b" providerId="ADAL" clId="{DECCF933-4538-4CA9-96D2-2F99025B864B}" dt="2022-10-24T19:38:12.805" v="31" actId="1036"/>
        <pc:sldMkLst>
          <pc:docMk/>
          <pc:sldMk cId="4160139323" sldId="343"/>
        </pc:sldMkLst>
        <pc:spChg chg="mod">
          <ac:chgData name="Roy Ash" userId="0ec7172d-f16a-445d-9d5a-df0eede5bc5b" providerId="ADAL" clId="{DECCF933-4538-4CA9-96D2-2F99025B864B}" dt="2022-10-24T19:38:12.805" v="31" actId="1036"/>
          <ac:spMkLst>
            <pc:docMk/>
            <pc:sldMk cId="4160139323" sldId="343"/>
            <ac:spMk id="2" creationId="{EC70AD94-323C-4C14-9457-492C32C0BE64}"/>
          </ac:spMkLst>
        </pc:spChg>
      </pc:sldChg>
      <pc:sldMasterChg chg="setBg modSldLayout">
        <pc:chgData name="Roy Ash" userId="0ec7172d-f16a-445d-9d5a-df0eede5bc5b" providerId="ADAL" clId="{DECCF933-4538-4CA9-96D2-2F99025B864B}" dt="2022-10-24T19:39:50.015" v="35" actId="167"/>
        <pc:sldMasterMkLst>
          <pc:docMk/>
          <pc:sldMasterMk cId="0" sldId="2147483648"/>
        </pc:sldMasterMkLst>
        <pc:sldLayoutChg chg="addSp modSp mod setBg">
          <pc:chgData name="Roy Ash" userId="0ec7172d-f16a-445d-9d5a-df0eede5bc5b" providerId="ADAL" clId="{DECCF933-4538-4CA9-96D2-2F99025B864B}" dt="2022-10-24T19:10:30.494" v="4" actId="1076"/>
          <pc:sldLayoutMkLst>
            <pc:docMk/>
            <pc:sldMasterMk cId="0" sldId="2147483648"/>
            <pc:sldLayoutMk cId="2292895387" sldId="2147483781"/>
          </pc:sldLayoutMkLst>
          <pc:picChg chg="add mod">
            <ac:chgData name="Roy Ash" userId="0ec7172d-f16a-445d-9d5a-df0eede5bc5b" providerId="ADAL" clId="{DECCF933-4538-4CA9-96D2-2F99025B864B}" dt="2022-10-24T19:10:30.494" v="4" actId="1076"/>
            <ac:picMkLst>
              <pc:docMk/>
              <pc:sldMasterMk cId="0" sldId="2147483648"/>
              <pc:sldLayoutMk cId="2292895387" sldId="2147483781"/>
              <ac:picMk id="5" creationId="{0185F1BF-A0A5-4D69-90DE-2CBF379663E7}"/>
            </ac:picMkLst>
          </pc:picChg>
        </pc:sldLayoutChg>
        <pc:sldLayoutChg chg="addSp delSp modSp mod">
          <pc:chgData name="Roy Ash" userId="0ec7172d-f16a-445d-9d5a-df0eede5bc5b" providerId="ADAL" clId="{DECCF933-4538-4CA9-96D2-2F99025B864B}" dt="2022-10-24T19:11:36.677" v="10" actId="167"/>
          <pc:sldLayoutMkLst>
            <pc:docMk/>
            <pc:sldMasterMk cId="0" sldId="2147483648"/>
            <pc:sldLayoutMk cId="4168485861" sldId="2147483782"/>
          </pc:sldLayoutMkLst>
          <pc:spChg chg="del">
            <ac:chgData name="Roy Ash" userId="0ec7172d-f16a-445d-9d5a-df0eede5bc5b" providerId="ADAL" clId="{DECCF933-4538-4CA9-96D2-2F99025B864B}" dt="2022-10-24T19:10:41.588" v="6" actId="478"/>
            <ac:spMkLst>
              <pc:docMk/>
              <pc:sldMasterMk cId="0" sldId="2147483648"/>
              <pc:sldLayoutMk cId="4168485861" sldId="2147483782"/>
              <ac:spMk id="7" creationId="{00000000-0000-0000-0000-000000000000}"/>
            </ac:spMkLst>
          </pc:spChg>
          <pc:spChg chg="mod">
            <ac:chgData name="Roy Ash" userId="0ec7172d-f16a-445d-9d5a-df0eede5bc5b" providerId="ADAL" clId="{DECCF933-4538-4CA9-96D2-2F99025B864B}" dt="2022-10-24T19:11:32.366" v="9"/>
            <ac:spMkLst>
              <pc:docMk/>
              <pc:sldMasterMk cId="0" sldId="2147483648"/>
              <pc:sldLayoutMk cId="4168485861" sldId="2147483782"/>
              <ac:spMk id="10" creationId="{DC04D4A6-158E-4901-AD62-6D420EC378C2}"/>
            </ac:spMkLst>
          </pc:spChg>
          <pc:grpChg chg="add mod ord">
            <ac:chgData name="Roy Ash" userId="0ec7172d-f16a-445d-9d5a-df0eede5bc5b" providerId="ADAL" clId="{DECCF933-4538-4CA9-96D2-2F99025B864B}" dt="2022-10-24T19:11:36.677" v="10" actId="167"/>
            <ac:grpSpMkLst>
              <pc:docMk/>
              <pc:sldMasterMk cId="0" sldId="2147483648"/>
              <pc:sldLayoutMk cId="4168485861" sldId="2147483782"/>
              <ac:grpSpMk id="8" creationId="{BF2F06B0-6DB0-4978-BC23-C52721EF56B9}"/>
            </ac:grpSpMkLst>
          </pc:grpChg>
          <pc:picChg chg="del">
            <ac:chgData name="Roy Ash" userId="0ec7172d-f16a-445d-9d5a-df0eede5bc5b" providerId="ADAL" clId="{DECCF933-4538-4CA9-96D2-2F99025B864B}" dt="2022-10-24T19:10:40.671" v="5" actId="478"/>
            <ac:picMkLst>
              <pc:docMk/>
              <pc:sldMasterMk cId="0" sldId="2147483648"/>
              <pc:sldLayoutMk cId="4168485861" sldId="2147483782"/>
              <ac:picMk id="9" creationId="{00000000-0000-0000-0000-000000000000}"/>
            </ac:picMkLst>
          </pc:picChg>
          <pc:picChg chg="mod">
            <ac:chgData name="Roy Ash" userId="0ec7172d-f16a-445d-9d5a-df0eede5bc5b" providerId="ADAL" clId="{DECCF933-4538-4CA9-96D2-2F99025B864B}" dt="2022-10-24T19:11:32.366" v="9"/>
            <ac:picMkLst>
              <pc:docMk/>
              <pc:sldMasterMk cId="0" sldId="2147483648"/>
              <pc:sldLayoutMk cId="4168485861" sldId="2147483782"/>
              <ac:picMk id="11" creationId="{78C168C3-4AC9-4BA2-AA28-446FBDEB602B}"/>
            </ac:picMkLst>
          </pc:picChg>
        </pc:sldLayoutChg>
        <pc:sldLayoutChg chg="addSp delSp modSp mod">
          <pc:chgData name="Roy Ash" userId="0ec7172d-f16a-445d-9d5a-df0eede5bc5b" providerId="ADAL" clId="{DECCF933-4538-4CA9-96D2-2F99025B864B}" dt="2022-10-24T19:11:54.959" v="14" actId="167"/>
          <pc:sldLayoutMkLst>
            <pc:docMk/>
            <pc:sldMasterMk cId="0" sldId="2147483648"/>
            <pc:sldLayoutMk cId="2312611995" sldId="2147483784"/>
          </pc:sldLayoutMkLst>
          <pc:spChg chg="mod">
            <ac:chgData name="Roy Ash" userId="0ec7172d-f16a-445d-9d5a-df0eede5bc5b" providerId="ADAL" clId="{DECCF933-4538-4CA9-96D2-2F99025B864B}" dt="2022-10-24T19:11:51.228" v="13"/>
            <ac:spMkLst>
              <pc:docMk/>
              <pc:sldMasterMk cId="0" sldId="2147483648"/>
              <pc:sldLayoutMk cId="2312611995" sldId="2147483784"/>
              <ac:spMk id="10" creationId="{614D7DFD-F2D3-4D11-8384-599AB82555C0}"/>
            </ac:spMkLst>
          </pc:spChg>
          <pc:spChg chg="del">
            <ac:chgData name="Roy Ash" userId="0ec7172d-f16a-445d-9d5a-df0eede5bc5b" providerId="ADAL" clId="{DECCF933-4538-4CA9-96D2-2F99025B864B}" dt="2022-10-24T19:11:49.461" v="12" actId="478"/>
            <ac:spMkLst>
              <pc:docMk/>
              <pc:sldMasterMk cId="0" sldId="2147483648"/>
              <pc:sldLayoutMk cId="2312611995" sldId="2147483784"/>
              <ac:spMk id="11" creationId="{00000000-0000-0000-0000-000000000000}"/>
            </ac:spMkLst>
          </pc:spChg>
          <pc:grpChg chg="add mod ord">
            <ac:chgData name="Roy Ash" userId="0ec7172d-f16a-445d-9d5a-df0eede5bc5b" providerId="ADAL" clId="{DECCF933-4538-4CA9-96D2-2F99025B864B}" dt="2022-10-24T19:11:54.959" v="14" actId="167"/>
            <ac:grpSpMkLst>
              <pc:docMk/>
              <pc:sldMasterMk cId="0" sldId="2147483648"/>
              <pc:sldLayoutMk cId="2312611995" sldId="2147483784"/>
              <ac:grpSpMk id="9" creationId="{B699CA37-4EB2-4445-9EB2-C232F1B4C68F}"/>
            </ac:grpSpMkLst>
          </pc:grpChg>
          <pc:picChg chg="mod">
            <ac:chgData name="Roy Ash" userId="0ec7172d-f16a-445d-9d5a-df0eede5bc5b" providerId="ADAL" clId="{DECCF933-4538-4CA9-96D2-2F99025B864B}" dt="2022-10-24T19:11:51.228" v="13"/>
            <ac:picMkLst>
              <pc:docMk/>
              <pc:sldMasterMk cId="0" sldId="2147483648"/>
              <pc:sldLayoutMk cId="2312611995" sldId="2147483784"/>
              <ac:picMk id="12" creationId="{B4288260-CC20-46AD-9257-37BE982FA263}"/>
            </ac:picMkLst>
          </pc:picChg>
          <pc:picChg chg="del">
            <ac:chgData name="Roy Ash" userId="0ec7172d-f16a-445d-9d5a-df0eede5bc5b" providerId="ADAL" clId="{DECCF933-4538-4CA9-96D2-2F99025B864B}" dt="2022-10-24T19:11:47.976" v="11" actId="478"/>
            <ac:picMkLst>
              <pc:docMk/>
              <pc:sldMasterMk cId="0" sldId="2147483648"/>
              <pc:sldLayoutMk cId="2312611995" sldId="2147483784"/>
              <ac:picMk id="18" creationId="{00000000-0000-0000-0000-000000000000}"/>
            </ac:picMkLst>
          </pc:picChg>
        </pc:sldLayoutChg>
        <pc:sldLayoutChg chg="addSp delSp modSp mod">
          <pc:chgData name="Roy Ash" userId="0ec7172d-f16a-445d-9d5a-df0eede5bc5b" providerId="ADAL" clId="{DECCF933-4538-4CA9-96D2-2F99025B864B}" dt="2022-10-24T19:12:16.570" v="18" actId="167"/>
          <pc:sldLayoutMkLst>
            <pc:docMk/>
            <pc:sldMasterMk cId="0" sldId="2147483648"/>
            <pc:sldLayoutMk cId="4277109496" sldId="2147483785"/>
          </pc:sldLayoutMkLst>
          <pc:spChg chg="del">
            <ac:chgData name="Roy Ash" userId="0ec7172d-f16a-445d-9d5a-df0eede5bc5b" providerId="ADAL" clId="{DECCF933-4538-4CA9-96D2-2F99025B864B}" dt="2022-10-24T19:12:04.591" v="16" actId="478"/>
            <ac:spMkLst>
              <pc:docMk/>
              <pc:sldMasterMk cId="0" sldId="2147483648"/>
              <pc:sldLayoutMk cId="4277109496" sldId="2147483785"/>
              <ac:spMk id="11" creationId="{00000000-0000-0000-0000-000000000000}"/>
            </ac:spMkLst>
          </pc:spChg>
          <pc:spChg chg="mod">
            <ac:chgData name="Roy Ash" userId="0ec7172d-f16a-445d-9d5a-df0eede5bc5b" providerId="ADAL" clId="{DECCF933-4538-4CA9-96D2-2F99025B864B}" dt="2022-10-24T19:12:10.222" v="17"/>
            <ac:spMkLst>
              <pc:docMk/>
              <pc:sldMasterMk cId="0" sldId="2147483648"/>
              <pc:sldLayoutMk cId="4277109496" sldId="2147483785"/>
              <ac:spMk id="15" creationId="{E5307797-0647-4E55-AFB9-43B3C91A2C56}"/>
            </ac:spMkLst>
          </pc:spChg>
          <pc:grpChg chg="add mod ord">
            <ac:chgData name="Roy Ash" userId="0ec7172d-f16a-445d-9d5a-df0eede5bc5b" providerId="ADAL" clId="{DECCF933-4538-4CA9-96D2-2F99025B864B}" dt="2022-10-24T19:12:16.570" v="18" actId="167"/>
            <ac:grpSpMkLst>
              <pc:docMk/>
              <pc:sldMasterMk cId="0" sldId="2147483648"/>
              <pc:sldLayoutMk cId="4277109496" sldId="2147483785"/>
              <ac:grpSpMk id="14" creationId="{A33BCB3B-883A-4D1C-A4E6-013C3FAF75F5}"/>
            </ac:grpSpMkLst>
          </pc:grpChg>
          <pc:picChg chg="mod">
            <ac:chgData name="Roy Ash" userId="0ec7172d-f16a-445d-9d5a-df0eede5bc5b" providerId="ADAL" clId="{DECCF933-4538-4CA9-96D2-2F99025B864B}" dt="2022-10-24T19:12:10.222" v="17"/>
            <ac:picMkLst>
              <pc:docMk/>
              <pc:sldMasterMk cId="0" sldId="2147483648"/>
              <pc:sldLayoutMk cId="4277109496" sldId="2147483785"/>
              <ac:picMk id="16" creationId="{297C741C-A638-47B8-8C75-DEDED14D2B6E}"/>
            </ac:picMkLst>
          </pc:picChg>
          <pc:picChg chg="del">
            <ac:chgData name="Roy Ash" userId="0ec7172d-f16a-445d-9d5a-df0eede5bc5b" providerId="ADAL" clId="{DECCF933-4538-4CA9-96D2-2F99025B864B}" dt="2022-10-24T19:12:03.446" v="15" actId="478"/>
            <ac:picMkLst>
              <pc:docMk/>
              <pc:sldMasterMk cId="0" sldId="2147483648"/>
              <pc:sldLayoutMk cId="4277109496" sldId="2147483785"/>
              <ac:picMk id="18" creationId="{00000000-0000-0000-0000-000000000000}"/>
            </ac:picMkLst>
          </pc:picChg>
        </pc:sldLayoutChg>
        <pc:sldLayoutChg chg="addSp delSp modSp mod">
          <pc:chgData name="Roy Ash" userId="0ec7172d-f16a-445d-9d5a-df0eede5bc5b" providerId="ADAL" clId="{DECCF933-4538-4CA9-96D2-2F99025B864B}" dt="2022-10-24T19:39:50.015" v="35" actId="167"/>
          <pc:sldLayoutMkLst>
            <pc:docMk/>
            <pc:sldMasterMk cId="0" sldId="2147483648"/>
            <pc:sldLayoutMk cId="2123748722" sldId="2147483787"/>
          </pc:sldLayoutMkLst>
          <pc:spChg chg="del">
            <ac:chgData name="Roy Ash" userId="0ec7172d-f16a-445d-9d5a-df0eede5bc5b" providerId="ADAL" clId="{DECCF933-4538-4CA9-96D2-2F99025B864B}" dt="2022-10-24T19:39:44.053" v="33" actId="478"/>
            <ac:spMkLst>
              <pc:docMk/>
              <pc:sldMasterMk cId="0" sldId="2147483648"/>
              <pc:sldLayoutMk cId="2123748722" sldId="2147483787"/>
              <ac:spMk id="6" creationId="{00000000-0000-0000-0000-000000000000}"/>
            </ac:spMkLst>
          </pc:spChg>
          <pc:spChg chg="mod">
            <ac:chgData name="Roy Ash" userId="0ec7172d-f16a-445d-9d5a-df0eede5bc5b" providerId="ADAL" clId="{DECCF933-4538-4CA9-96D2-2F99025B864B}" dt="2022-10-24T19:39:45.599" v="34"/>
            <ac:spMkLst>
              <pc:docMk/>
              <pc:sldMasterMk cId="0" sldId="2147483648"/>
              <pc:sldLayoutMk cId="2123748722" sldId="2147483787"/>
              <ac:spMk id="10" creationId="{BD78C9B6-6A11-4DC2-A6E8-B3E7D5AEDDED}"/>
            </ac:spMkLst>
          </pc:spChg>
          <pc:grpChg chg="add mod ord">
            <ac:chgData name="Roy Ash" userId="0ec7172d-f16a-445d-9d5a-df0eede5bc5b" providerId="ADAL" clId="{DECCF933-4538-4CA9-96D2-2F99025B864B}" dt="2022-10-24T19:39:50.015" v="35" actId="167"/>
            <ac:grpSpMkLst>
              <pc:docMk/>
              <pc:sldMasterMk cId="0" sldId="2147483648"/>
              <pc:sldLayoutMk cId="2123748722" sldId="2147483787"/>
              <ac:grpSpMk id="9" creationId="{C218AC3B-6AC7-4413-9024-E8E7FBD147C3}"/>
            </ac:grpSpMkLst>
          </pc:grpChg>
          <pc:picChg chg="mod">
            <ac:chgData name="Roy Ash" userId="0ec7172d-f16a-445d-9d5a-df0eede5bc5b" providerId="ADAL" clId="{DECCF933-4538-4CA9-96D2-2F99025B864B}" dt="2022-10-24T19:39:45.599" v="34"/>
            <ac:picMkLst>
              <pc:docMk/>
              <pc:sldMasterMk cId="0" sldId="2147483648"/>
              <pc:sldLayoutMk cId="2123748722" sldId="2147483787"/>
              <ac:picMk id="11" creationId="{C34C32C1-B905-4C6F-9F0B-5D18841C8436}"/>
            </ac:picMkLst>
          </pc:picChg>
          <pc:picChg chg="del">
            <ac:chgData name="Roy Ash" userId="0ec7172d-f16a-445d-9d5a-df0eede5bc5b" providerId="ADAL" clId="{DECCF933-4538-4CA9-96D2-2F99025B864B}" dt="2022-10-24T19:39:43.108" v="32" actId="478"/>
            <ac:picMkLst>
              <pc:docMk/>
              <pc:sldMasterMk cId="0" sldId="2147483648"/>
              <pc:sldLayoutMk cId="2123748722" sldId="2147483787"/>
              <ac:picMk id="13" creationId="{00000000-0000-0000-0000-000000000000}"/>
            </ac:picMkLst>
          </pc:picChg>
        </pc:sldLayoutChg>
      </pc:sldMasterChg>
      <pc:sldMasterChg chg="modSldLayout">
        <pc:chgData name="Roy Ash" userId="0ec7172d-f16a-445d-9d5a-df0eede5bc5b" providerId="ADAL" clId="{DECCF933-4538-4CA9-96D2-2F99025B864B}" dt="2022-10-24T19:10:43.365" v="7"/>
        <pc:sldMasterMkLst>
          <pc:docMk/>
          <pc:sldMasterMk cId="2394277265" sldId="2147483794"/>
        </pc:sldMasterMkLst>
        <pc:sldLayoutChg chg="setBg">
          <pc:chgData name="Roy Ash" userId="0ec7172d-f16a-445d-9d5a-df0eede5bc5b" providerId="ADAL" clId="{DECCF933-4538-4CA9-96D2-2F99025B864B}" dt="2022-10-24T19:10:43.365" v="7"/>
          <pc:sldLayoutMkLst>
            <pc:docMk/>
            <pc:sldMasterMk cId="2394277265" sldId="2147483794"/>
            <pc:sldLayoutMk cId="1996820799" sldId="2147483795"/>
          </pc:sldLayoutMkLst>
        </pc:sldLayoutChg>
      </pc:sldMasterChg>
      <pc:sldMasterChg chg="modSldLayout">
        <pc:chgData name="Roy Ash" userId="0ec7172d-f16a-445d-9d5a-df0eede5bc5b" providerId="ADAL" clId="{DECCF933-4538-4CA9-96D2-2F99025B864B}" dt="2022-10-24T19:10:57.189" v="8"/>
        <pc:sldMasterMkLst>
          <pc:docMk/>
          <pc:sldMasterMk cId="2020244061" sldId="2147483806"/>
        </pc:sldMasterMkLst>
        <pc:sldLayoutChg chg="setBg">
          <pc:chgData name="Roy Ash" userId="0ec7172d-f16a-445d-9d5a-df0eede5bc5b" providerId="ADAL" clId="{DECCF933-4538-4CA9-96D2-2F99025B864B}" dt="2022-10-24T19:10:57.189" v="8"/>
          <pc:sldLayoutMkLst>
            <pc:docMk/>
            <pc:sldMasterMk cId="2020244061" sldId="2147483806"/>
            <pc:sldLayoutMk cId="1154808085" sldId="2147483807"/>
          </pc:sldLayoutMkLst>
        </pc:sldLayoutChg>
      </pc:sldMasterChg>
    </pc:docChg>
  </pc:docChgLst>
  <pc:docChgLst>
    <pc:chgData name="Roy Ash" userId="0ec7172d-f16a-445d-9d5a-df0eede5bc5b" providerId="ADAL" clId="{631DA632-86EC-4A88-8964-2F3F37FD0FB2}"/>
    <pc:docChg chg="custSel modSld">
      <pc:chgData name="Roy Ash" userId="0ec7172d-f16a-445d-9d5a-df0eede5bc5b" providerId="ADAL" clId="{631DA632-86EC-4A88-8964-2F3F37FD0FB2}" dt="2023-03-11T10:12:44.825" v="191" actId="20577"/>
      <pc:docMkLst>
        <pc:docMk/>
      </pc:docMkLst>
      <pc:sldChg chg="modNotesTx">
        <pc:chgData name="Roy Ash" userId="0ec7172d-f16a-445d-9d5a-df0eede5bc5b" providerId="ADAL" clId="{631DA632-86EC-4A88-8964-2F3F37FD0FB2}" dt="2023-03-11T10:12:44.825" v="191" actId="20577"/>
        <pc:sldMkLst>
          <pc:docMk/>
          <pc:sldMk cId="1616913229" sldId="324"/>
        </pc:sldMkLst>
      </pc:sldChg>
    </pc:docChg>
  </pc:docChgLst>
  <pc:docChgLst>
    <pc:chgData name="Roy Ash" userId="0ec7172d-f16a-445d-9d5a-df0eede5bc5b" providerId="ADAL" clId="{18D7ED25-EA32-4333-BD1E-3C9E964F28D2}"/>
    <pc:docChg chg="undo custSel modSld">
      <pc:chgData name="Roy Ash" userId="0ec7172d-f16a-445d-9d5a-df0eede5bc5b" providerId="ADAL" clId="{18D7ED25-EA32-4333-BD1E-3C9E964F28D2}" dt="2023-07-18T07:01:53.725" v="92" actId="1076"/>
      <pc:docMkLst>
        <pc:docMk/>
      </pc:docMkLst>
      <pc:sldChg chg="modSp mod">
        <pc:chgData name="Roy Ash" userId="0ec7172d-f16a-445d-9d5a-df0eede5bc5b" providerId="ADAL" clId="{18D7ED25-EA32-4333-BD1E-3C9E964F28D2}" dt="2023-07-18T07:01:53.725" v="92" actId="1076"/>
        <pc:sldMkLst>
          <pc:docMk/>
          <pc:sldMk cId="2616967393" sldId="272"/>
        </pc:sldMkLst>
        <pc:spChg chg="mod">
          <ac:chgData name="Roy Ash" userId="0ec7172d-f16a-445d-9d5a-df0eede5bc5b" providerId="ADAL" clId="{18D7ED25-EA32-4333-BD1E-3C9E964F28D2}" dt="2023-07-18T07:01:53.725" v="92" actId="1076"/>
          <ac:spMkLst>
            <pc:docMk/>
            <pc:sldMk cId="2616967393" sldId="27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C5792FC4-98FA-40AD-B07C-9F52568F802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61A49365-320A-4466-A298-703827A75E44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60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לפתוח את </a:t>
            </a:r>
            <a:r>
              <a:rPr lang="en-US" dirty="0"/>
              <a:t>MARS</a:t>
            </a:r>
            <a:r>
              <a:rPr lang="he-IL" dirty="0"/>
              <a:t> עם הדוגמה הזו במחשב ולהסביר זאת משם</a:t>
            </a:r>
          </a:p>
          <a:p>
            <a:r>
              <a:rPr lang="he-IL" dirty="0"/>
              <a:t>נמצא בספרייה של אסמבלר באנגלית עם דוגמאות לשעורים: </a:t>
            </a:r>
            <a:r>
              <a:rPr lang="en-US" dirty="0"/>
              <a:t>\</a:t>
            </a:r>
            <a:r>
              <a:rPr lang="en-US" dirty="0" err="1"/>
              <a:t>Afeka</a:t>
            </a:r>
            <a:r>
              <a:rPr lang="en-US" dirty="0"/>
              <a:t> College\assembly\Roy-program\Lessons-Samples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7592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0445B5-7A65-4A42-A963-375D5A6077F9}" type="slidenum">
              <a:rPr lang="he-IL" altLang="he-IL"/>
              <a:pPr eaLnBrk="1" hangingPunct="1"/>
              <a:t>30</a:t>
            </a:fld>
            <a:endParaRPr lang="en-US" altLang="he-IL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he-IL" altLang="he-IL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1947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כאשר מתייחס ל </a:t>
            </a:r>
            <a:r>
              <a:rPr lang="en-US" dirty="0"/>
              <a:t>align</a:t>
            </a:r>
            <a:r>
              <a:rPr lang="he-IL" dirty="0"/>
              <a:t>, להדגיש שיש כאן בקשה להתאמה לכתובת שהינה </a:t>
            </a:r>
            <a:r>
              <a:rPr lang="en-US" dirty="0"/>
              <a:t>2^3</a:t>
            </a:r>
            <a:endParaRPr lang="he-IL" dirty="0"/>
          </a:p>
          <a:p>
            <a:r>
              <a:rPr lang="he-IL" dirty="0"/>
              <a:t>כלומר, כתובת הבית הראשון לאחר מכן, צריכה להתחלק ב- 8!</a:t>
            </a:r>
          </a:p>
          <a:p>
            <a:r>
              <a:rPr lang="he-IL" dirty="0"/>
              <a:t>המשמעות: 4 ביטים ימניים (נמוכים) הם: 1000 ובמונחי </a:t>
            </a:r>
            <a:r>
              <a:rPr lang="he-IL" dirty="0" err="1"/>
              <a:t>הקסה</a:t>
            </a:r>
            <a:r>
              <a:rPr lang="he-IL" dirty="0"/>
              <a:t> של 8...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4631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נמצא בדוגמאות בספריה: </a:t>
            </a:r>
            <a:r>
              <a:rPr lang="en-US" dirty="0"/>
              <a:t>\</a:t>
            </a:r>
            <a:r>
              <a:rPr lang="en-US" dirty="0" err="1"/>
              <a:t>Afeka</a:t>
            </a:r>
            <a:r>
              <a:rPr lang="en-US" dirty="0"/>
              <a:t> College\assembly\Roy-program\Lessons-Samples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36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38070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נמצא בדוגמאות בספריה </a:t>
            </a:r>
            <a:r>
              <a:rPr lang="en-US" dirty="0"/>
              <a:t>\</a:t>
            </a:r>
            <a:r>
              <a:rPr lang="en-US" dirty="0" err="1"/>
              <a:t>Afeka</a:t>
            </a:r>
            <a:r>
              <a:rPr lang="en-US" dirty="0"/>
              <a:t> College\assembly\Roy-program\Lessons-Samples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38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12358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נמצא בדוגמאות בספריה </a:t>
            </a:r>
            <a:r>
              <a:rPr lang="en-US" dirty="0"/>
              <a:t>\</a:t>
            </a:r>
            <a:r>
              <a:rPr lang="en-US" dirty="0" err="1"/>
              <a:t>Afeka</a:t>
            </a:r>
            <a:r>
              <a:rPr lang="en-US" dirty="0"/>
              <a:t> College\assembly\Roy-program\Lessons-Samples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40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393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The University of Adelaide, School of Computer Science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1F53F65-D01A-4EE0-A18C-952A5E93391F}" type="datetime3">
              <a:rPr lang="en-US" altLang="en-US" smtClean="0">
                <a:latin typeface="Times New Roman" pitchFamily="18" charset="0"/>
              </a:rPr>
              <a:pPr/>
              <a:t>21 August 2024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Chapter 2 — Instructions: Language of the Computer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6678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C4898FB-8749-4D34-A2A3-3E672B755F47}" type="slidenum">
              <a:rPr lang="en-US" altLang="en-US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4726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288427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46008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41176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94" tIns="48137" rIns="97994" bIns="48137"/>
          <a:lstStyle/>
          <a:p>
            <a:pPr eaLnBrk="1" hangingPunct="1"/>
            <a:endParaRPr lang="en-US" altLang="he-IL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9650" y="655638"/>
            <a:ext cx="5099050" cy="3824287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66544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4082290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46736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627788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26308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2351129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604452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 dirty="0"/>
          </a:p>
        </p:txBody>
      </p:sp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103907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23873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21543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278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55347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9650" y="657225"/>
            <a:ext cx="5099050" cy="382428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694" tIns="50348" rIns="100694" bIns="50348"/>
          <a:lstStyle/>
          <a:p>
            <a:pPr eaLnBrk="1" hangingPunct="1"/>
            <a:r>
              <a:rPr lang="en-US" altLang="he-IL"/>
              <a:t>similarity of the binary representation of related instructions simplifies the 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356575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909638"/>
            <a:ext cx="5118100" cy="3838575"/>
          </a:xfrm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5429250"/>
            <a:ext cx="4811713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0635" tIns="29233" rIns="20635" bIns="29233"/>
          <a:lstStyle/>
          <a:p>
            <a:pPr rtl="0">
              <a:lnSpc>
                <a:spcPts val="28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en-US" altLang="he-IL" sz="2400" b="1">
                <a:solidFill>
                  <a:srgbClr val="000000"/>
                </a:solidFill>
                <a:latin typeface="Arial" pitchFamily="34" charset="0"/>
              </a:rPr>
              <a:t>Board work: 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60659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altLang="he-IL" dirty="0"/>
              <a:t>להראות ב </a:t>
            </a:r>
            <a:r>
              <a:rPr lang="en-US" altLang="he-IL" dirty="0"/>
              <a:t>MARS</a:t>
            </a:r>
            <a:r>
              <a:rPr lang="he-IL" altLang="he-IL" dirty="0"/>
              <a:t> כיצד </a:t>
            </a:r>
            <a:r>
              <a:rPr lang="he-IL" altLang="he-IL"/>
              <a:t>זה נראה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8413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26031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82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he-IL" dirty="0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cap="flat"/>
        </p:spPr>
      </p:sp>
    </p:spTree>
    <p:extLst>
      <p:ext uri="{BB962C8B-B14F-4D97-AF65-F5344CB8AC3E}">
        <p14:creationId xmlns:p14="http://schemas.microsoft.com/office/powerpoint/2010/main" val="152870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88" y="9720263"/>
            <a:ext cx="3076575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l" defTabSz="950913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l" defTabSz="950913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l" defTabSz="950913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l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l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l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l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</a:pPr>
            <a:fld id="{DA9679CF-C791-4840-BFF3-7948D10C56D6}" type="slidenum">
              <a:rPr lang="he-IL" altLang="he-IL" sz="2800">
                <a:solidFill>
                  <a:srgbClr val="000000"/>
                </a:solidFill>
              </a:rPr>
              <a:pPr algn="ctr" rtl="0" eaLnBrk="1" hangingPunct="1">
                <a:spcBef>
                  <a:spcPct val="0"/>
                </a:spcBef>
              </a:pPr>
              <a:t>13</a:t>
            </a:fld>
            <a:endParaRPr lang="en-US" altLang="he-IL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7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לפתוח את הקובץ ולהראות אותו</a:t>
            </a:r>
          </a:p>
          <a:p>
            <a:r>
              <a:rPr lang="he-IL" dirty="0"/>
              <a:t>להראות כיצד נראה וכיצד קוראים תיאורי פקודות בפרק 3 של הספר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9457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את סדרת השקפים הבאה, עם ה </a:t>
            </a:r>
            <a:r>
              <a:rPr lang="en-US" dirty="0"/>
              <a:t>template</a:t>
            </a:r>
            <a:r>
              <a:rPr lang="he-IL" dirty="0"/>
              <a:t> להראות באמצעות </a:t>
            </a:r>
            <a:r>
              <a:rPr lang="en-US" dirty="0"/>
              <a:t>MARS</a:t>
            </a:r>
            <a:r>
              <a:rPr lang="he-IL" dirty="0"/>
              <a:t> תוך הסברים על השימוש ב </a:t>
            </a:r>
            <a:r>
              <a:rPr lang="en-US" dirty="0"/>
              <a:t>MARS</a:t>
            </a:r>
          </a:p>
          <a:p>
            <a:r>
              <a:rPr lang="he-IL" dirty="0"/>
              <a:t>להסביר את החומר עד שקף 30 – באמצעות </a:t>
            </a:r>
            <a:r>
              <a:rPr lang="en-US" dirty="0"/>
              <a:t>MARS</a:t>
            </a:r>
            <a:r>
              <a:rPr lang="he-IL" dirty="0"/>
              <a:t> (עד </a:t>
            </a:r>
            <a:r>
              <a:rPr lang="en-US" dirty="0"/>
              <a:t>memory alignment</a:t>
            </a:r>
            <a:r>
              <a:rPr lang="he-IL"/>
              <a:t>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49365-320A-4466-A298-703827A75E44}" type="slidenum">
              <a:rPr lang="he-IL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8751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rgbClr val="19B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185F1BF-A0A5-4D69-90DE-2CBF37966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2100"/>
            <a:ext cx="2400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8" name="מלבן 7"/>
          <p:cNvSpPr/>
          <p:nvPr userDrawn="1"/>
        </p:nvSpPr>
        <p:spPr>
          <a:xfrm>
            <a:off x="-36512" y="5949280"/>
            <a:ext cx="9180512" cy="898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pic>
        <p:nvPicPr>
          <p:cNvPr id="15" name="תמונה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609329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4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8638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8638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8" name="מלבן 7"/>
          <p:cNvSpPr/>
          <p:nvPr userDrawn="1"/>
        </p:nvSpPr>
        <p:spPr>
          <a:xfrm>
            <a:off x="-36512" y="5949280"/>
            <a:ext cx="9180512" cy="898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pic>
        <p:nvPicPr>
          <p:cNvPr id="15" name="תמונה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609329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Yohai Devir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234267 - October 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52B0DC70-BA95-4437-8856-6E8C686441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pPr lvl="0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59171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BF2F06B0-6DB0-4978-BC23-C52721EF56B9}"/>
              </a:ext>
            </a:extLst>
          </p:cNvPr>
          <p:cNvGrpSpPr/>
          <p:nvPr userDrawn="1"/>
        </p:nvGrpSpPr>
        <p:grpSpPr>
          <a:xfrm>
            <a:off x="0" y="5808877"/>
            <a:ext cx="9144000" cy="1204653"/>
            <a:chOff x="0" y="5808877"/>
            <a:chExt cx="9144000" cy="1204653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DC04D4A6-158E-4901-AD62-6D420EC378C2}"/>
                </a:ext>
              </a:extLst>
            </p:cNvPr>
            <p:cNvSpPr/>
            <p:nvPr userDrawn="1"/>
          </p:nvSpPr>
          <p:spPr>
            <a:xfrm>
              <a:off x="0" y="5949280"/>
              <a:ext cx="9144000" cy="898971"/>
            </a:xfrm>
            <a:prstGeom prst="rect">
              <a:avLst/>
            </a:prstGeom>
            <a:solidFill>
              <a:srgbClr val="19BE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78C168C3-4AC9-4BA2-AA28-446FBDEB60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" y="5808877"/>
              <a:ext cx="1945978" cy="1204653"/>
            </a:xfrm>
            <a:prstGeom prst="rect">
              <a:avLst/>
            </a:prstGeom>
          </p:spPr>
        </p:pic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6600CC"/>
                </a:solidFill>
              </a:defRPr>
            </a:lvl1pPr>
            <a:lvl2pPr>
              <a:defRPr>
                <a:solidFill>
                  <a:srgbClr val="6600CC"/>
                </a:solidFill>
              </a:defRPr>
            </a:lvl2pPr>
            <a:lvl3pPr>
              <a:defRPr>
                <a:solidFill>
                  <a:srgbClr val="6600CC"/>
                </a:solidFill>
              </a:defRPr>
            </a:lvl3pPr>
            <a:lvl4pPr>
              <a:defRPr>
                <a:solidFill>
                  <a:srgbClr val="6600CC"/>
                </a:solidFill>
              </a:defRPr>
            </a:lvl4pPr>
            <a:lvl5pPr>
              <a:defRPr>
                <a:solidFill>
                  <a:srgbClr val="6600CC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1684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מלבן 9"/>
          <p:cNvSpPr/>
          <p:nvPr userDrawn="1"/>
        </p:nvSpPr>
        <p:spPr>
          <a:xfrm>
            <a:off x="-36512" y="5949280"/>
            <a:ext cx="9180512" cy="898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pic>
        <p:nvPicPr>
          <p:cNvPr id="17" name="תמונה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609329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699CA37-4EB2-4445-9EB2-C232F1B4C68F}"/>
              </a:ext>
            </a:extLst>
          </p:cNvPr>
          <p:cNvGrpSpPr/>
          <p:nvPr userDrawn="1"/>
        </p:nvGrpSpPr>
        <p:grpSpPr>
          <a:xfrm>
            <a:off x="0" y="5808877"/>
            <a:ext cx="9144000" cy="1204653"/>
            <a:chOff x="0" y="5808877"/>
            <a:chExt cx="9144000" cy="1204653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14D7DFD-F2D3-4D11-8384-599AB82555C0}"/>
                </a:ext>
              </a:extLst>
            </p:cNvPr>
            <p:cNvSpPr/>
            <p:nvPr userDrawn="1"/>
          </p:nvSpPr>
          <p:spPr>
            <a:xfrm>
              <a:off x="0" y="5949280"/>
              <a:ext cx="9144000" cy="898971"/>
            </a:xfrm>
            <a:prstGeom prst="rect">
              <a:avLst/>
            </a:prstGeom>
            <a:solidFill>
              <a:srgbClr val="19BE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B4288260-CC20-46AD-9257-37BE982FA2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" y="5808877"/>
              <a:ext cx="1945978" cy="1204653"/>
            </a:xfrm>
            <a:prstGeom prst="rect">
              <a:avLst/>
            </a:prstGeom>
          </p:spPr>
        </p:pic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35063"/>
            <a:ext cx="4038600" cy="452596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00CC"/>
                </a:solidFill>
              </a:defRPr>
            </a:lvl1pPr>
            <a:lvl2pPr>
              <a:defRPr sz="2400">
                <a:solidFill>
                  <a:srgbClr val="6600CC"/>
                </a:solidFill>
              </a:defRPr>
            </a:lvl2pPr>
            <a:lvl3pPr>
              <a:defRPr sz="2000">
                <a:solidFill>
                  <a:srgbClr val="6600CC"/>
                </a:solidFill>
              </a:defRPr>
            </a:lvl3pPr>
            <a:lvl4pPr>
              <a:defRPr sz="1800">
                <a:solidFill>
                  <a:srgbClr val="6600CC"/>
                </a:solidFill>
              </a:defRPr>
            </a:lvl4pPr>
            <a:lvl5pPr>
              <a:defRPr sz="1800">
                <a:solidFill>
                  <a:srgbClr val="6600C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35063"/>
            <a:ext cx="4038600" cy="4525962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00CC"/>
                </a:solidFill>
              </a:defRPr>
            </a:lvl1pPr>
            <a:lvl2pPr>
              <a:defRPr sz="2400">
                <a:solidFill>
                  <a:srgbClr val="6600CC"/>
                </a:solidFill>
              </a:defRPr>
            </a:lvl2pPr>
            <a:lvl3pPr>
              <a:defRPr sz="2000">
                <a:solidFill>
                  <a:srgbClr val="6600CC"/>
                </a:solidFill>
              </a:defRPr>
            </a:lvl3pPr>
            <a:lvl4pPr>
              <a:defRPr sz="1800">
                <a:solidFill>
                  <a:srgbClr val="6600CC"/>
                </a:solidFill>
              </a:defRPr>
            </a:lvl4pPr>
            <a:lvl5pPr>
              <a:defRPr sz="1800">
                <a:solidFill>
                  <a:srgbClr val="6600C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1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126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A33BCB3B-883A-4D1C-A4E6-013C3FAF75F5}"/>
              </a:ext>
            </a:extLst>
          </p:cNvPr>
          <p:cNvGrpSpPr/>
          <p:nvPr userDrawn="1"/>
        </p:nvGrpSpPr>
        <p:grpSpPr>
          <a:xfrm>
            <a:off x="0" y="5808877"/>
            <a:ext cx="9144000" cy="1204653"/>
            <a:chOff x="0" y="5808877"/>
            <a:chExt cx="9144000" cy="1204653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E5307797-0647-4E55-AFB9-43B3C91A2C56}"/>
                </a:ext>
              </a:extLst>
            </p:cNvPr>
            <p:cNvSpPr/>
            <p:nvPr userDrawn="1"/>
          </p:nvSpPr>
          <p:spPr>
            <a:xfrm>
              <a:off x="0" y="5949280"/>
              <a:ext cx="9144000" cy="898971"/>
            </a:xfrm>
            <a:prstGeom prst="rect">
              <a:avLst/>
            </a:prstGeom>
            <a:solidFill>
              <a:srgbClr val="19BE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297C741C-A638-47B8-8C75-DEDED14D2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" y="5808877"/>
              <a:ext cx="1945978" cy="1204653"/>
            </a:xfrm>
            <a:prstGeom prst="rect">
              <a:avLst/>
            </a:prstGeom>
          </p:spPr>
        </p:pic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6600CC"/>
                </a:solidFill>
              </a:defRPr>
            </a:lvl1pPr>
            <a:lvl2pPr>
              <a:defRPr sz="2000">
                <a:solidFill>
                  <a:srgbClr val="6600CC"/>
                </a:solidFill>
              </a:defRPr>
            </a:lvl2pPr>
            <a:lvl3pPr>
              <a:defRPr sz="1800">
                <a:solidFill>
                  <a:srgbClr val="6600CC"/>
                </a:solidFill>
              </a:defRPr>
            </a:lvl3pPr>
            <a:lvl4pPr>
              <a:defRPr sz="1600">
                <a:solidFill>
                  <a:srgbClr val="6600CC"/>
                </a:solidFill>
              </a:defRPr>
            </a:lvl4pPr>
            <a:lvl5pPr>
              <a:defRPr sz="1600">
                <a:solidFill>
                  <a:srgbClr val="6600C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6600CC"/>
                </a:solidFill>
              </a:defRPr>
            </a:lvl1pPr>
            <a:lvl2pPr>
              <a:defRPr sz="2000">
                <a:solidFill>
                  <a:srgbClr val="6600CC"/>
                </a:solidFill>
              </a:defRPr>
            </a:lvl2pPr>
            <a:lvl3pPr>
              <a:defRPr sz="1800">
                <a:solidFill>
                  <a:srgbClr val="6600CC"/>
                </a:solidFill>
              </a:defRPr>
            </a:lvl3pPr>
            <a:lvl4pPr>
              <a:defRPr sz="1600">
                <a:solidFill>
                  <a:srgbClr val="6600CC"/>
                </a:solidFill>
              </a:defRPr>
            </a:lvl4pPr>
            <a:lvl5pPr>
              <a:defRPr sz="1600">
                <a:solidFill>
                  <a:srgbClr val="6600C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12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3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2771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7" name="מלבן 6"/>
          <p:cNvSpPr/>
          <p:nvPr userDrawn="1"/>
        </p:nvSpPr>
        <p:spPr>
          <a:xfrm>
            <a:off x="-36512" y="5949280"/>
            <a:ext cx="9180512" cy="898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pic>
        <p:nvPicPr>
          <p:cNvPr id="14" name="תמונה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609329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C218AC3B-6AC7-4413-9024-E8E7FBD147C3}"/>
              </a:ext>
            </a:extLst>
          </p:cNvPr>
          <p:cNvGrpSpPr/>
          <p:nvPr userDrawn="1"/>
        </p:nvGrpSpPr>
        <p:grpSpPr>
          <a:xfrm>
            <a:off x="0" y="5808877"/>
            <a:ext cx="9144000" cy="1204653"/>
            <a:chOff x="0" y="5808877"/>
            <a:chExt cx="9144000" cy="1204653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BD78C9B6-6A11-4DC2-A6E8-B3E7D5AEDDED}"/>
                </a:ext>
              </a:extLst>
            </p:cNvPr>
            <p:cNvSpPr/>
            <p:nvPr userDrawn="1"/>
          </p:nvSpPr>
          <p:spPr>
            <a:xfrm>
              <a:off x="0" y="5949280"/>
              <a:ext cx="9144000" cy="898971"/>
            </a:xfrm>
            <a:prstGeom prst="rect">
              <a:avLst/>
            </a:prstGeom>
            <a:solidFill>
              <a:srgbClr val="19BE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C34C32C1-B905-4C6F-9F0B-5D18841C8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" y="5808877"/>
              <a:ext cx="1945978" cy="1204653"/>
            </a:xfrm>
            <a:prstGeom prst="rect">
              <a:avLst/>
            </a:prstGeom>
          </p:spPr>
        </p:pic>
      </p:grp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1237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מלבן 8"/>
          <p:cNvSpPr/>
          <p:nvPr userDrawn="1"/>
        </p:nvSpPr>
        <p:spPr>
          <a:xfrm>
            <a:off x="-36512" y="5949280"/>
            <a:ext cx="9180512" cy="898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pic>
        <p:nvPicPr>
          <p:cNvPr id="16" name="תמונה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609329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מלבן 8"/>
          <p:cNvSpPr/>
          <p:nvPr userDrawn="1"/>
        </p:nvSpPr>
        <p:spPr>
          <a:xfrm>
            <a:off x="-36512" y="5949280"/>
            <a:ext cx="9180512" cy="8989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>
            <a:lvl1pPr>
              <a:defRPr i="0"/>
            </a:lvl1pPr>
          </a:lstStyle>
          <a:p>
            <a:r>
              <a:rPr lang="he-IL" altLang="he-IL" dirty="0"/>
              <a:t>שקף </a:t>
            </a:r>
            <a:fld id="{43F210B4-BCEB-4F79-83AF-8F3FBBF369FC}" type="slidenum">
              <a:rPr lang="he-IL" altLang="he-IL"/>
              <a:pPr/>
              <a:t>‹#›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pic>
        <p:nvPicPr>
          <p:cNvPr id="16" name="תמונה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6093296"/>
            <a:ext cx="2828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alphaModFix amt="1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50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5805488"/>
            <a:ext cx="210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50000"/>
              </a:spcAft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054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Aft>
                <a:spcPct val="50000"/>
              </a:spcAft>
              <a:defRPr sz="16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he-IL" altLang="he-IL"/>
              <a:t>שקף </a:t>
            </a:r>
            <a:fld id="{A84D6C04-409A-4525-AAE2-E7F9E781D2DE}" type="slidenum">
              <a:rPr lang="he-IL" altLang="he-IL"/>
              <a:pPr/>
              <a:t>‹#›</a:t>
            </a:fld>
            <a:endParaRPr lang="en-US" altLang="he-IL"/>
          </a:p>
          <a:p>
            <a:r>
              <a:rPr lang="he-IL" altLang="he-IL"/>
              <a:t>קורס: ארגון המחשב ושפת סף</a:t>
            </a:r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0" y="6092825"/>
            <a:ext cx="1368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he-IL" altLang="he-IL"/>
              <a:t>שקף </a:t>
            </a:r>
            <a:fld id="{C57C6319-232B-4132-AB26-8F99A1ED12E4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sldNum="0" hdr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1505;&#1508;&#1512;%20&#1500;&#1497;&#1502;&#1493;&#1491;-Computer%20Organization%20and%20Design/MipsInstructionSetReferenc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missouristate.edu/KenVollmar/mars/download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processor" TargetMode="External"/><Relationship Id="rId13" Type="http://schemas.openxmlformats.org/officeDocument/2006/relationships/hyperlink" Target="https://en.wikipedia.org/wiki/Imagination_Technologies" TargetMode="External"/><Relationship Id="rId3" Type="http://schemas.openxmlformats.org/officeDocument/2006/relationships/hyperlink" Target="http://www.cs.tau.ac.il/~afek/MipsInstructionSetReference.pdf" TargetMode="External"/><Relationship Id="rId7" Type="http://schemas.openxmlformats.org/officeDocument/2006/relationships/hyperlink" Target="https://en.wikipedia.org/wiki/RISC" TargetMode="External"/><Relationship Id="rId12" Type="http://schemas.openxmlformats.org/officeDocument/2006/relationships/hyperlink" Target="https://en.wikipedia.org/wiki/Parent_compa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bsidiary" TargetMode="External"/><Relationship Id="rId11" Type="http://schemas.openxmlformats.org/officeDocument/2006/relationships/hyperlink" Target="https://en.wikipedia.org/wiki/Semiconductor_intellectual_property" TargetMode="External"/><Relationship Id="rId5" Type="http://schemas.openxmlformats.org/officeDocument/2006/relationships/hyperlink" Target="https://en.wikipedia.org/wiki/Types_of_business_entity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en.wikipedia.org/wiki/United_States" TargetMode="External"/><Relationship Id="rId4" Type="http://schemas.openxmlformats.org/officeDocument/2006/relationships/hyperlink" Target="http://programmedlessons.org/AssemblyTutorial/index.html" TargetMode="External"/><Relationship Id="rId9" Type="http://schemas.openxmlformats.org/officeDocument/2006/relationships/hyperlink" Target="https://en.wikipedia.org/wiki/Sunnyvale,_California" TargetMode="External"/><Relationship Id="rId14" Type="http://schemas.openxmlformats.org/officeDocument/2006/relationships/hyperlink" Target="http://www.imgtec.com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sz="7200" dirty="0" err="1"/>
              <a:t>האסמבלי</a:t>
            </a:r>
            <a:r>
              <a:rPr lang="he-IL" sz="7200" dirty="0"/>
              <a:t> של </a:t>
            </a:r>
            <a:r>
              <a:rPr lang="en-US" sz="7200" dirty="0"/>
              <a:t>MIPS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he-IL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ארגון המחשב ושפת סף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681539" y="5203825"/>
            <a:ext cx="206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400" dirty="0">
                <a:solidFill>
                  <a:schemeClr val="bg1"/>
                </a:solidFill>
              </a:rPr>
              <a:t>מרצה:</a:t>
            </a:r>
            <a:r>
              <a:rPr lang="he-IL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רועי אש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שמות הרגיסטרים – ומוסכמות השימוש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06" y="1052736"/>
            <a:ext cx="6631562" cy="4814217"/>
          </a:xfrm>
          <a:prstGeom prst="rect">
            <a:avLst/>
          </a:prstGeom>
        </p:spPr>
      </p:pic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0260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לשימוש באוגרים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318356" y="1085024"/>
            <a:ext cx="8507288" cy="4864276"/>
          </a:xfrm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b="1" dirty="0">
                <a:solidFill>
                  <a:srgbClr val="008000"/>
                </a:solidFill>
                <a:latin typeface="Times New Roman" pitchFamily="18" charset="0"/>
              </a:rPr>
              <a:t>f=(</a:t>
            </a:r>
            <a:r>
              <a:rPr lang="en-US" altLang="he-IL" b="1" dirty="0" err="1">
                <a:solidFill>
                  <a:srgbClr val="008000"/>
                </a:solidFill>
                <a:latin typeface="Times New Roman" pitchFamily="18" charset="0"/>
              </a:rPr>
              <a:t>g+h</a:t>
            </a:r>
            <a:r>
              <a:rPr lang="en-US" altLang="he-IL" b="1" dirty="0">
                <a:solidFill>
                  <a:srgbClr val="008000"/>
                </a:solidFill>
                <a:latin typeface="Times New Roman" pitchFamily="18" charset="0"/>
              </a:rPr>
              <a:t>)-(</a:t>
            </a:r>
            <a:r>
              <a:rPr lang="en-US" altLang="he-IL" b="1" dirty="0" err="1">
                <a:solidFill>
                  <a:srgbClr val="008000"/>
                </a:solidFill>
                <a:latin typeface="Times New Roman" pitchFamily="18" charset="0"/>
              </a:rPr>
              <a:t>i+j</a:t>
            </a:r>
            <a:r>
              <a:rPr lang="en-US" altLang="he-IL" b="1" dirty="0">
                <a:solidFill>
                  <a:srgbClr val="008000"/>
                </a:solidFill>
                <a:latin typeface="Times New Roman" pitchFamily="18" charset="0"/>
              </a:rPr>
              <a:t>)     #	$s0=f, $s1=g,  $s2=h,  $s3=</a:t>
            </a:r>
            <a:r>
              <a:rPr lang="en-US" altLang="he-IL" b="1" dirty="0" err="1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he-IL" b="1" dirty="0">
                <a:solidFill>
                  <a:srgbClr val="008000"/>
                </a:solidFill>
                <a:latin typeface="Times New Roman" pitchFamily="18" charset="0"/>
              </a:rPr>
              <a:t>,  $s4=j</a:t>
            </a:r>
            <a:endParaRPr lang="he-IL" altLang="he-IL" b="1" dirty="0">
              <a:solidFill>
                <a:srgbClr val="008000"/>
              </a:solidFill>
              <a:latin typeface="Times New Roman" pitchFamily="18" charset="0"/>
            </a:endParaRP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b="1" dirty="0" err="1">
                <a:solidFill>
                  <a:srgbClr val="C00000"/>
                </a:solidFill>
                <a:latin typeface="Times New Roman" pitchFamily="18" charset="0"/>
              </a:rPr>
              <a:t>lw</a:t>
            </a:r>
            <a:r>
              <a:rPr lang="en-US" altLang="he-IL" b="1" dirty="0">
                <a:solidFill>
                  <a:srgbClr val="C00000"/>
                </a:solidFill>
                <a:latin typeface="Times New Roman" pitchFamily="18" charset="0"/>
              </a:rPr>
              <a:t> $s1, g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b="1" dirty="0" err="1">
                <a:solidFill>
                  <a:srgbClr val="C00000"/>
                </a:solidFill>
                <a:latin typeface="Times New Roman" pitchFamily="18" charset="0"/>
              </a:rPr>
              <a:t>lw</a:t>
            </a:r>
            <a:r>
              <a:rPr lang="en-US" altLang="he-IL" b="1" dirty="0">
                <a:solidFill>
                  <a:srgbClr val="C00000"/>
                </a:solidFill>
                <a:latin typeface="Times New Roman" pitchFamily="18" charset="0"/>
              </a:rPr>
              <a:t> $s2, h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b="1" dirty="0" err="1">
                <a:solidFill>
                  <a:srgbClr val="C00000"/>
                </a:solidFill>
                <a:latin typeface="Times New Roman" pitchFamily="18" charset="0"/>
              </a:rPr>
              <a:t>lw</a:t>
            </a:r>
            <a:r>
              <a:rPr lang="en-US" altLang="he-IL" b="1" dirty="0">
                <a:solidFill>
                  <a:srgbClr val="C00000"/>
                </a:solidFill>
                <a:latin typeface="Times New Roman" pitchFamily="18" charset="0"/>
              </a:rPr>
              <a:t> $s3, I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b="1" dirty="0" err="1">
                <a:solidFill>
                  <a:srgbClr val="C00000"/>
                </a:solidFill>
                <a:latin typeface="Times New Roman" pitchFamily="18" charset="0"/>
              </a:rPr>
              <a:t>lw</a:t>
            </a:r>
            <a:r>
              <a:rPr lang="en-US" altLang="he-IL" b="1" dirty="0">
                <a:solidFill>
                  <a:srgbClr val="C00000"/>
                </a:solidFill>
                <a:latin typeface="Times New Roman" pitchFamily="18" charset="0"/>
              </a:rPr>
              <a:t> $s4, j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dirty="0">
                <a:latin typeface="Times New Roman" pitchFamily="18" charset="0"/>
              </a:rPr>
              <a:t>add $t0,$s1,$s2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dirty="0">
                <a:latin typeface="Times New Roman" pitchFamily="18" charset="0"/>
              </a:rPr>
              <a:t>add $t1,$s3,$s4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dirty="0">
                <a:latin typeface="Times New Roman" pitchFamily="18" charset="0"/>
              </a:rPr>
              <a:t>sub $s0, $t0, $t1</a:t>
            </a:r>
          </a:p>
          <a:p>
            <a:pPr algn="l" rtl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he-IL" dirty="0" err="1">
                <a:solidFill>
                  <a:srgbClr val="C00000"/>
                </a:solidFill>
                <a:latin typeface="Times New Roman" pitchFamily="18" charset="0"/>
              </a:rPr>
              <a:t>sw</a:t>
            </a:r>
            <a:r>
              <a:rPr lang="en-US" altLang="he-IL" dirty="0">
                <a:solidFill>
                  <a:srgbClr val="C00000"/>
                </a:solidFill>
                <a:latin typeface="Times New Roman" pitchFamily="18" charset="0"/>
              </a:rPr>
              <a:t> $s0, f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  <a:tabLst>
                <a:tab pos="8067675" algn="l"/>
              </a:tabLst>
            </a:pPr>
            <a:endParaRPr lang="he-IL" altLang="he-IL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tabLst>
                <a:tab pos="8067675" algn="l"/>
              </a:tabLst>
            </a:pP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הדוג</a:t>
            </a: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מ</a:t>
            </a: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א מתארת איך המשפט: 	( </a:t>
            </a:r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</a:rPr>
              <a:t>f=(</a:t>
            </a:r>
            <a:r>
              <a:rPr lang="en-US" altLang="he-IL" dirty="0" err="1">
                <a:solidFill>
                  <a:srgbClr val="0000FF"/>
                </a:solidFill>
                <a:latin typeface="Times New Roman" pitchFamily="18" charset="0"/>
              </a:rPr>
              <a:t>g+h</a:t>
            </a:r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</a:rPr>
              <a:t>)-(</a:t>
            </a:r>
            <a:r>
              <a:rPr lang="en-US" altLang="he-IL" dirty="0" err="1">
                <a:solidFill>
                  <a:srgbClr val="0000FF"/>
                </a:solidFill>
                <a:latin typeface="Times New Roman" pitchFamily="18" charset="0"/>
              </a:rPr>
              <a:t>k+j</a:t>
            </a: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מיוצג ע”י פקודות </a:t>
            </a:r>
            <a:r>
              <a:rPr lang="he-IL" altLang="he-IL" dirty="0" err="1">
                <a:solidFill>
                  <a:srgbClr val="0000FF"/>
                </a:solidFill>
                <a:latin typeface="Times New Roman" pitchFamily="18" charset="0"/>
              </a:rPr>
              <a:t>אסמבלי</a:t>
            </a: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האוגרים הם ליבו של המעבד. הגישה אליהם מהירה מאשר לזיכרון.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ניגשים ל-3 אוגרים: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מ-2 קוראים בו זמנית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he-IL" altLang="he-IL" dirty="0">
                <a:solidFill>
                  <a:srgbClr val="0000FF"/>
                </a:solidFill>
                <a:latin typeface="Times New Roman" pitchFamily="18" charset="0"/>
              </a:rPr>
              <a:t>לשלישי כותבים</a:t>
            </a:r>
          </a:p>
        </p:txBody>
      </p:sp>
      <p:sp>
        <p:nvSpPr>
          <p:cNvPr id="9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1696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  <a:noFill/>
        </p:spPr>
        <p:txBody>
          <a:bodyPr/>
          <a:lstStyle/>
          <a:p>
            <a:pPr eaLnBrk="1" hangingPunct="1"/>
            <a:r>
              <a:rPr lang="he-IL" altLang="he-IL" sz="3400" dirty="0"/>
              <a:t>כלל תכנון מס’  3 : תכנון טוב דורש לעיתים פשרות</a:t>
            </a:r>
          </a:p>
        </p:txBody>
      </p:sp>
      <p:sp>
        <p:nvSpPr>
          <p:cNvPr id="23554" name="AutoShap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he-IL" altLang="he-IL" sz="3000" dirty="0"/>
              <a:t>צמצום מספר סוגי הפקודות השונים. דמיון בין הפקודות.</a:t>
            </a:r>
            <a:endParaRPr lang="en-US" altLang="he-IL" sz="3000" dirty="0"/>
          </a:p>
          <a:p>
            <a:pPr rtl="0"/>
            <a:endParaRPr lang="en-US" altLang="he-IL" dirty="0"/>
          </a:p>
          <a:p>
            <a:pPr rtl="0"/>
            <a:endParaRPr lang="en-US" altLang="he-IL" dirty="0"/>
          </a:p>
          <a:p>
            <a:pPr rtl="0"/>
            <a:endParaRPr lang="en-US" altLang="he-IL" dirty="0"/>
          </a:p>
          <a:p>
            <a:pPr rtl="0">
              <a:buFontTx/>
              <a:buNone/>
            </a:pPr>
            <a:endParaRPr lang="en-US" altLang="he-IL" dirty="0"/>
          </a:p>
          <a:p>
            <a:pPr marL="0" indent="0" algn="l" rtl="0">
              <a:lnSpc>
                <a:spcPct val="110000"/>
              </a:lnSpc>
              <a:buFontTx/>
              <a:buNone/>
              <a:tabLst>
                <a:tab pos="4213225" algn="l"/>
              </a:tabLst>
            </a:pPr>
            <a:r>
              <a:rPr lang="en-US" altLang="he-IL" i="1" dirty="0">
                <a:latin typeface="Times New Roman" pitchFamily="18" charset="0"/>
              </a:rPr>
              <a:t>op – </a:t>
            </a:r>
            <a:r>
              <a:rPr lang="en-US" altLang="he-IL" i="1" dirty="0" err="1">
                <a:latin typeface="Times New Roman" pitchFamily="18" charset="0"/>
              </a:rPr>
              <a:t>opecode</a:t>
            </a:r>
            <a:r>
              <a:rPr lang="en-US" altLang="he-IL" i="1" dirty="0">
                <a:latin typeface="Times New Roman" pitchFamily="18" charset="0"/>
              </a:rPr>
              <a:t>	</a:t>
            </a:r>
            <a:r>
              <a:rPr lang="en-US" altLang="he-IL" i="1" dirty="0" err="1">
                <a:latin typeface="Times New Roman" pitchFamily="18" charset="0"/>
              </a:rPr>
              <a:t>rs</a:t>
            </a:r>
            <a:r>
              <a:rPr lang="en-US" altLang="he-IL" i="1" dirty="0">
                <a:latin typeface="Times New Roman" pitchFamily="18" charset="0"/>
              </a:rPr>
              <a:t> - register source</a:t>
            </a:r>
          </a:p>
          <a:p>
            <a:pPr marL="0" indent="0" algn="l" rtl="0">
              <a:buFontTx/>
              <a:buNone/>
              <a:tabLst>
                <a:tab pos="4213225" algn="l"/>
              </a:tabLst>
            </a:pPr>
            <a:r>
              <a:rPr lang="en-US" altLang="he-IL" i="1" dirty="0" err="1">
                <a:latin typeface="Times New Roman" pitchFamily="18" charset="0"/>
              </a:rPr>
              <a:t>rt</a:t>
            </a:r>
            <a:r>
              <a:rPr lang="en-US" altLang="he-IL" i="1" dirty="0">
                <a:latin typeface="Times New Roman" pitchFamily="18" charset="0"/>
              </a:rPr>
              <a:t> - register source no 2	</a:t>
            </a:r>
            <a:r>
              <a:rPr lang="en-US" altLang="he-IL" i="1" dirty="0" err="1">
                <a:latin typeface="Times New Roman" pitchFamily="18" charset="0"/>
              </a:rPr>
              <a:t>rd</a:t>
            </a:r>
            <a:r>
              <a:rPr lang="en-US" altLang="he-IL" i="1" dirty="0">
                <a:latin typeface="Times New Roman" pitchFamily="18" charset="0"/>
              </a:rPr>
              <a:t> - register destination</a:t>
            </a:r>
          </a:p>
          <a:p>
            <a:pPr marL="0" indent="0" algn="l" rtl="0">
              <a:buFontTx/>
              <a:buNone/>
              <a:tabLst>
                <a:tab pos="4213225" algn="l"/>
              </a:tabLst>
            </a:pPr>
            <a:r>
              <a:rPr lang="en-US" altLang="he-IL" i="1" dirty="0" err="1">
                <a:latin typeface="Times New Roman" pitchFamily="18" charset="0"/>
              </a:rPr>
              <a:t>funct</a:t>
            </a:r>
            <a:r>
              <a:rPr lang="en-US" altLang="he-IL" i="1" dirty="0">
                <a:latin typeface="Times New Roman" pitchFamily="18" charset="0"/>
              </a:rPr>
              <a:t> - function	</a:t>
            </a:r>
            <a:r>
              <a:rPr lang="en-US" altLang="he-IL" i="1" dirty="0" err="1">
                <a:latin typeface="Times New Roman" pitchFamily="18" charset="0"/>
              </a:rPr>
              <a:t>shamt</a:t>
            </a:r>
            <a:r>
              <a:rPr lang="en-US" altLang="he-IL" i="1" dirty="0">
                <a:latin typeface="Times New Roman" pitchFamily="18" charset="0"/>
              </a:rPr>
              <a:t> - shift amount</a:t>
            </a:r>
            <a:r>
              <a:rPr lang="en-US" altLang="he-IL" dirty="0"/>
              <a:t> 	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335285" y="1772816"/>
            <a:ext cx="6693101" cy="2088232"/>
            <a:chOff x="1583134" y="1828800"/>
            <a:chExt cx="6445250" cy="1809104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583134" y="2133600"/>
              <a:ext cx="6445250" cy="1379538"/>
              <a:chOff x="420" y="2891"/>
              <a:chExt cx="4060" cy="869"/>
            </a:xfrm>
          </p:grpSpPr>
          <p:grpSp>
            <p:nvGrpSpPr>
              <p:cNvPr id="23560" name="Group 6"/>
              <p:cNvGrpSpPr>
                <a:grpSpLocks/>
              </p:cNvGrpSpPr>
              <p:nvPr/>
            </p:nvGrpSpPr>
            <p:grpSpPr bwMode="auto">
              <a:xfrm>
                <a:off x="645" y="3171"/>
                <a:ext cx="3835" cy="213"/>
                <a:chOff x="645" y="3171"/>
                <a:chExt cx="3835" cy="213"/>
              </a:xfrm>
            </p:grpSpPr>
            <p:sp>
              <p:nvSpPr>
                <p:cNvPr id="23575" name="Rectangle 7"/>
                <p:cNvSpPr>
                  <a:spLocks noChangeArrowheads="1"/>
                </p:cNvSpPr>
                <p:nvPr/>
              </p:nvSpPr>
              <p:spPr bwMode="auto">
                <a:xfrm>
                  <a:off x="645" y="3171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6" name="Rectangle 8"/>
                <p:cNvSpPr>
                  <a:spLocks noChangeArrowheads="1"/>
                </p:cNvSpPr>
                <p:nvPr/>
              </p:nvSpPr>
              <p:spPr bwMode="auto">
                <a:xfrm>
                  <a:off x="1284" y="3171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7" name="Rectangle 9"/>
                <p:cNvSpPr>
                  <a:spLocks noChangeArrowheads="1"/>
                </p:cNvSpPr>
                <p:nvPr/>
              </p:nvSpPr>
              <p:spPr bwMode="auto">
                <a:xfrm>
                  <a:off x="1923" y="3171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8" name="Rectangle 10"/>
                <p:cNvSpPr>
                  <a:spLocks noChangeArrowheads="1"/>
                </p:cNvSpPr>
                <p:nvPr/>
              </p:nvSpPr>
              <p:spPr bwMode="auto">
                <a:xfrm>
                  <a:off x="2562" y="3171"/>
                  <a:ext cx="1918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3561" name="Group 11"/>
              <p:cNvGrpSpPr>
                <a:grpSpLocks/>
              </p:cNvGrpSpPr>
              <p:nvPr/>
            </p:nvGrpSpPr>
            <p:grpSpPr bwMode="auto">
              <a:xfrm>
                <a:off x="645" y="2918"/>
                <a:ext cx="3835" cy="213"/>
                <a:chOff x="645" y="2918"/>
                <a:chExt cx="3835" cy="213"/>
              </a:xfrm>
            </p:grpSpPr>
            <p:sp>
              <p:nvSpPr>
                <p:cNvPr id="23569" name="Rectangle 12"/>
                <p:cNvSpPr>
                  <a:spLocks noChangeArrowheads="1"/>
                </p:cNvSpPr>
                <p:nvPr/>
              </p:nvSpPr>
              <p:spPr bwMode="auto">
                <a:xfrm>
                  <a:off x="645" y="2918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0" name="Rectangle 13"/>
                <p:cNvSpPr>
                  <a:spLocks noChangeArrowheads="1"/>
                </p:cNvSpPr>
                <p:nvPr/>
              </p:nvSpPr>
              <p:spPr bwMode="auto">
                <a:xfrm>
                  <a:off x="1284" y="2918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1" name="Rectangle 14"/>
                <p:cNvSpPr>
                  <a:spLocks noChangeArrowheads="1"/>
                </p:cNvSpPr>
                <p:nvPr/>
              </p:nvSpPr>
              <p:spPr bwMode="auto">
                <a:xfrm>
                  <a:off x="1923" y="2918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2" name="Rectangle 15"/>
                <p:cNvSpPr>
                  <a:spLocks noChangeArrowheads="1"/>
                </p:cNvSpPr>
                <p:nvPr/>
              </p:nvSpPr>
              <p:spPr bwMode="auto">
                <a:xfrm>
                  <a:off x="2562" y="2918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3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2" y="2918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74" name="Rectangle 17"/>
                <p:cNvSpPr>
                  <a:spLocks noChangeArrowheads="1"/>
                </p:cNvSpPr>
                <p:nvPr/>
              </p:nvSpPr>
              <p:spPr bwMode="auto">
                <a:xfrm>
                  <a:off x="3841" y="2918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3562" name="Group 18"/>
              <p:cNvGrpSpPr>
                <a:grpSpLocks/>
              </p:cNvGrpSpPr>
              <p:nvPr/>
            </p:nvGrpSpPr>
            <p:grpSpPr bwMode="auto">
              <a:xfrm>
                <a:off x="645" y="3424"/>
                <a:ext cx="3835" cy="213"/>
                <a:chOff x="645" y="3424"/>
                <a:chExt cx="3835" cy="213"/>
              </a:xfrm>
            </p:grpSpPr>
            <p:sp>
              <p:nvSpPr>
                <p:cNvPr id="23567" name="Rectangle 19"/>
                <p:cNvSpPr>
                  <a:spLocks noChangeArrowheads="1"/>
                </p:cNvSpPr>
                <p:nvPr/>
              </p:nvSpPr>
              <p:spPr bwMode="auto">
                <a:xfrm>
                  <a:off x="645" y="3424"/>
                  <a:ext cx="639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  <p:sp>
              <p:nvSpPr>
                <p:cNvPr id="23568" name="Rectangle 20"/>
                <p:cNvSpPr>
                  <a:spLocks noChangeArrowheads="1"/>
                </p:cNvSpPr>
                <p:nvPr/>
              </p:nvSpPr>
              <p:spPr bwMode="auto">
                <a:xfrm>
                  <a:off x="1284" y="3424"/>
                  <a:ext cx="3196" cy="21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r" rtl="1" eaLnBrk="0" hangingPunct="0">
                    <a:spcBef>
                      <a:spcPct val="20000"/>
                    </a:spcBef>
                    <a:buChar char="•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rtl="1" eaLnBrk="0" hangingPunct="0">
                    <a:spcBef>
                      <a:spcPct val="20000"/>
                    </a:spcBef>
                    <a:buChar char="–"/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rtl="1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rtl="1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rtl="1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FontTx/>
                    <a:buNone/>
                  </a:pPr>
                  <a:endParaRPr lang="he-IL" altLang="he-IL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3563" name="Group 21"/>
              <p:cNvGrpSpPr>
                <a:grpSpLocks/>
              </p:cNvGrpSpPr>
              <p:nvPr/>
            </p:nvGrpSpPr>
            <p:grpSpPr bwMode="auto">
              <a:xfrm>
                <a:off x="420" y="2891"/>
                <a:ext cx="4040" cy="869"/>
                <a:chOff x="420" y="2891"/>
                <a:chExt cx="4040" cy="869"/>
              </a:xfrm>
            </p:grpSpPr>
            <p:sp>
              <p:nvSpPr>
                <p:cNvPr id="2356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6" y="2891"/>
                  <a:ext cx="4024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marL="112713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defTabSz="904875" rtl="1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defTabSz="904875" rtl="1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l" rtl="0">
                    <a:lnSpc>
                      <a:spcPts val="27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Tx/>
                    <a:buNone/>
                  </a:pP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op	  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rs</a:t>
                  </a: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rt</a:t>
                  </a: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rd</a:t>
                  </a: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shamt</a:t>
                  </a: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funct</a:t>
                  </a:r>
                  <a:endParaRPr lang="en-US" altLang="he-IL" sz="1800" dirty="0">
                    <a:solidFill>
                      <a:srgbClr val="000000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23565" name="Rectangle 23"/>
                <p:cNvSpPr>
                  <a:spLocks noChangeArrowheads="1"/>
                </p:cNvSpPr>
                <p:nvPr/>
              </p:nvSpPr>
              <p:spPr bwMode="auto">
                <a:xfrm>
                  <a:off x="420" y="3120"/>
                  <a:ext cx="3701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marL="112713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defTabSz="904875" rtl="1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defTabSz="904875" rtl="1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l" rtl="0">
                    <a:lnSpc>
                      <a:spcPts val="27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Tx/>
                    <a:buNone/>
                  </a:pP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op	  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rs</a:t>
                  </a: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</a:t>
                  </a:r>
                  <a:r>
                    <a:rPr lang="en-US" altLang="he-IL" sz="1800" dirty="0" err="1">
                      <a:solidFill>
                        <a:srgbClr val="000000"/>
                      </a:solidFill>
                      <a:latin typeface="Courier New" pitchFamily="49" charset="0"/>
                    </a:rPr>
                    <a:t>rt</a:t>
                  </a: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16 bit address</a:t>
                  </a:r>
                  <a:b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</a:br>
                  <a:endParaRPr lang="en-US" altLang="he-IL" sz="1800" dirty="0">
                    <a:solidFill>
                      <a:srgbClr val="000000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23566" name="Rectangle 24"/>
                <p:cNvSpPr>
                  <a:spLocks noChangeArrowheads="1"/>
                </p:cNvSpPr>
                <p:nvPr/>
              </p:nvSpPr>
              <p:spPr bwMode="auto">
                <a:xfrm>
                  <a:off x="420" y="3373"/>
                  <a:ext cx="3062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marL="112713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algn="r" defTabSz="904875" rtl="1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3pPr>
                  <a:lvl4pPr marL="1600200" indent="-228600" algn="r" defTabSz="904875" rtl="1" eaLnBrk="0" hangingPunct="0">
                    <a:spcBef>
                      <a:spcPct val="20000"/>
                    </a:spcBef>
                    <a:buChar char="–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4pPr>
                  <a:lvl5pPr marL="2057400" indent="-228600" algn="r" defTabSz="904875" rtl="1" eaLnBrk="0" hangingPunct="0">
                    <a:spcBef>
                      <a:spcPct val="20000"/>
                    </a:spcBef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5pPr>
                  <a:lvl6pPr marL="25146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6pPr>
                  <a:lvl7pPr marL="29718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7pPr>
                  <a:lvl8pPr marL="34290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8pPr>
                  <a:lvl9pPr marL="3886200" indent="-228600" defTabSz="9048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tabLst>
                      <a:tab pos="452438" algn="l"/>
                      <a:tab pos="1520825" algn="l"/>
                      <a:tab pos="2540000" algn="l"/>
                      <a:tab pos="3557588" algn="l"/>
                      <a:tab pos="4638675" algn="l"/>
                      <a:tab pos="5594350" algn="l"/>
                    </a:tabLs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cs typeface="Arial" pitchFamily="34" charset="0"/>
                    </a:defRPr>
                  </a:lvl9pPr>
                </a:lstStyle>
                <a:p>
                  <a:pPr algn="l" rtl="0">
                    <a:lnSpc>
                      <a:spcPts val="27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Tx/>
                    <a:buNone/>
                  </a:pPr>
                  <a:r>
                    <a:rPr lang="en-US" altLang="he-IL" sz="1800" dirty="0">
                      <a:solidFill>
                        <a:srgbClr val="000000"/>
                      </a:solidFill>
                      <a:latin typeface="Courier New" pitchFamily="49" charset="0"/>
                    </a:rPr>
                    <a:t>	  op	  	  26 bit address</a:t>
                  </a:r>
                </a:p>
              </p:txBody>
            </p:sp>
          </p:grpSp>
        </p:grpSp>
        <p:sp>
          <p:nvSpPr>
            <p:cNvPr id="23558" name="Rectangle 25"/>
            <p:cNvSpPr>
              <a:spLocks noChangeArrowheads="1"/>
            </p:cNvSpPr>
            <p:nvPr/>
          </p:nvSpPr>
          <p:spPr bwMode="auto">
            <a:xfrm>
              <a:off x="1664964" y="2271066"/>
              <a:ext cx="400050" cy="1366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R</a:t>
              </a:r>
            </a:p>
            <a:p>
              <a:pPr algn="l" rtl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</a:p>
            <a:p>
              <a:pPr algn="l" rtl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J</a:t>
              </a:r>
            </a:p>
          </p:txBody>
        </p:sp>
        <p:sp>
          <p:nvSpPr>
            <p:cNvPr id="23559" name="Text Box 26"/>
            <p:cNvSpPr txBox="1">
              <a:spLocks noChangeArrowheads="1"/>
            </p:cNvSpPr>
            <p:nvPr/>
          </p:nvSpPr>
          <p:spPr bwMode="auto">
            <a:xfrm>
              <a:off x="2362200" y="1828800"/>
              <a:ext cx="5181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b="0" dirty="0">
                  <a:latin typeface="Times New Roman" pitchFamily="18" charset="0"/>
                </a:rPr>
                <a:t>6	  5	  5	    5	      5	     6</a:t>
              </a:r>
            </a:p>
          </p:txBody>
        </p:sp>
      </p:grpSp>
      <p:sp>
        <p:nvSpPr>
          <p:cNvPr id="2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29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893238260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קידוד הפקודות</a:t>
            </a:r>
            <a:endParaRPr lang="en-US" altLang="he-IL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altLang="he-IL" sz="2800" dirty="0">
                <a:latin typeface="Tahoma" pitchFamily="34" charset="0"/>
                <a:cs typeface="Tahoma" pitchFamily="34" charset="0"/>
              </a:rPr>
              <a:t>כל הפקודות בנות 32 סיביות </a:t>
            </a:r>
            <a:r>
              <a:rPr lang="en-US" altLang="he-IL" sz="2800" dirty="0">
                <a:latin typeface="Tahoma" pitchFamily="34" charset="0"/>
                <a:cs typeface="Tahoma" pitchFamily="34" charset="0"/>
              </a:rPr>
              <a:t>–</a:t>
            </a:r>
            <a:r>
              <a:rPr lang="he-IL" altLang="he-IL" sz="2800" dirty="0">
                <a:latin typeface="Tahoma" pitchFamily="34" charset="0"/>
                <a:cs typeface="Tahoma" pitchFamily="34" charset="0"/>
              </a:rPr>
              <a:t> כלומר 4 בתים.</a:t>
            </a:r>
          </a:p>
          <a:p>
            <a:pPr>
              <a:lnSpc>
                <a:spcPct val="90000"/>
              </a:lnSpc>
            </a:pPr>
            <a:r>
              <a:rPr lang="he-IL" altLang="he-IL" sz="2800" dirty="0">
                <a:latin typeface="Tahoma" pitchFamily="34" charset="0"/>
                <a:cs typeface="Tahoma" pitchFamily="34" charset="0"/>
              </a:rPr>
              <a:t>כל סוג מגדיר את החלוקה הפנימית בתוך אותן 32 סיביות:</a:t>
            </a:r>
          </a:p>
          <a:p>
            <a:pPr>
              <a:lnSpc>
                <a:spcPct val="90000"/>
              </a:lnSpc>
            </a:pPr>
            <a:r>
              <a:rPr lang="he-IL" altLang="he-IL" sz="2800" dirty="0">
                <a:latin typeface="Tahoma" pitchFamily="34" charset="0"/>
                <a:cs typeface="Tahoma" pitchFamily="34" charset="0"/>
              </a:rPr>
              <a:t>ישנם שלושה סוגים של פקודות:</a:t>
            </a:r>
            <a:endParaRPr lang="en-US" altLang="he-IL" sz="2800" dirty="0">
              <a:latin typeface="Tahoma" pitchFamily="34" charset="0"/>
              <a:cs typeface="Tahoma" pitchFamily="34" charset="0"/>
            </a:endParaRP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ahoma" pitchFamily="34" charset="0"/>
                <a:cs typeface="Tahoma" pitchFamily="34" charset="0"/>
              </a:rPr>
              <a:t> R-type </a:t>
            </a:r>
            <a:r>
              <a:rPr lang="he-IL" altLang="he-IL" dirty="0">
                <a:latin typeface="Tahoma" pitchFamily="34" charset="0"/>
                <a:cs typeface="Tahoma" pitchFamily="34" charset="0"/>
              </a:rPr>
              <a:t>-</a:t>
            </a:r>
            <a:r>
              <a:rPr lang="en-US" altLang="he-IL" dirty="0">
                <a:latin typeface="Tahoma" pitchFamily="34" charset="0"/>
                <a:cs typeface="Tahoma" pitchFamily="34" charset="0"/>
              </a:rPr>
              <a:t>	register instructions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ahoma" pitchFamily="34" charset="0"/>
                <a:cs typeface="Tahoma" pitchFamily="34" charset="0"/>
              </a:rPr>
              <a:t> I-type	 -	immediate  </a:t>
            </a:r>
          </a:p>
          <a:p>
            <a:pPr lvl="1" algn="l" rtl="0">
              <a:lnSpc>
                <a:spcPct val="90000"/>
              </a:lnSpc>
            </a:pPr>
            <a:r>
              <a:rPr lang="en-US" altLang="he-IL" dirty="0">
                <a:latin typeface="Tahoma" pitchFamily="34" charset="0"/>
                <a:cs typeface="Tahoma" pitchFamily="34" charset="0"/>
              </a:rPr>
              <a:t> J-type	 -	jumps</a:t>
            </a:r>
            <a:endParaRPr lang="he-IL" altLang="he-IL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he-IL" altLang="he-IL" sz="2800" dirty="0">
                <a:latin typeface="Tahoma" pitchFamily="34" charset="0"/>
                <a:cs typeface="Tahoma" pitchFamily="34" charset="0"/>
              </a:rPr>
              <a:t>שדה ה-</a:t>
            </a:r>
            <a:r>
              <a:rPr lang="en-US" altLang="he-IL" sz="2800" dirty="0">
                <a:latin typeface="Tahoma" pitchFamily="34" charset="0"/>
                <a:cs typeface="Tahoma" pitchFamily="34" charset="0"/>
              </a:rPr>
              <a:t>op</a:t>
            </a:r>
            <a:r>
              <a:rPr lang="he-IL" altLang="he-IL" sz="2800" dirty="0">
                <a:latin typeface="Tahoma" pitchFamily="34" charset="0"/>
                <a:cs typeface="Tahoma" pitchFamily="34" charset="0"/>
              </a:rPr>
              <a:t> (</a:t>
            </a:r>
            <a:r>
              <a:rPr lang="en-US" altLang="he-IL" sz="2800" dirty="0">
                <a:latin typeface="Tahoma" pitchFamily="34" charset="0"/>
                <a:cs typeface="Tahoma" pitchFamily="34" charset="0"/>
              </a:rPr>
              <a:t>opcode</a:t>
            </a:r>
            <a:r>
              <a:rPr lang="he-IL" altLang="he-IL" sz="2800" dirty="0">
                <a:latin typeface="Tahoma" pitchFamily="34" charset="0"/>
                <a:cs typeface="Tahoma" pitchFamily="34" charset="0"/>
              </a:rPr>
              <a:t>) קבוע בגודלו ונמצא תמיד. הוא חיוני כדי לדעת מהו סוג הפקודה וכיצד לבצע את החלוקה הפנימית השונה בין פורמט לפורמט.</a:t>
            </a:r>
            <a:endParaRPr lang="en-US" altLang="he-IL" sz="2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1853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מסמך </a:t>
            </a:r>
            <a:r>
              <a:rPr lang="en-US" dirty="0"/>
              <a:t>MIPS Instruction set Ref.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מסמך שחשוב להכיר!</a:t>
            </a:r>
          </a:p>
          <a:p>
            <a:r>
              <a:rPr lang="he-IL" dirty="0"/>
              <a:t>קיים קובץ </a:t>
            </a:r>
            <a:r>
              <a:rPr lang="en-US" dirty="0"/>
              <a:t>PDF</a:t>
            </a:r>
            <a:r>
              <a:rPr lang="he-IL" dirty="0"/>
              <a:t> שניתן להורדה בחומרי הקורס</a:t>
            </a:r>
          </a:p>
          <a:p>
            <a:r>
              <a:rPr lang="he-IL" dirty="0"/>
              <a:t>ניתן לראות, לכל פקודה ופקודה, את מבנה הקידוד שלה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he-IL" dirty="0">
                <a:hlinkClick r:id="rId3" action="ppaction://hlinkfile"/>
              </a:rPr>
              <a:t>..\ספר לימוד-</a:t>
            </a:r>
            <a:r>
              <a:rPr lang="en-US" dirty="0">
                <a:hlinkClick r:id="rId3" action="ppaction://hlinkfile"/>
              </a:rPr>
              <a:t>Computer Organization and Design\MipsInstructionSetReference.pdf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/>
          </a:p>
          <a:p>
            <a:pPr>
              <a:defRPr/>
            </a:pPr>
            <a:r>
              <a:rPr lang="he-IL"/>
              <a:t>נושא</a:t>
            </a:r>
            <a:r>
              <a:rPr lang="he-IL" i="1"/>
              <a:t>: האסמבלי של </a:t>
            </a:r>
            <a:r>
              <a:rPr lang="en-US" i="1"/>
              <a:t>MIPS</a:t>
            </a:r>
            <a:endParaRPr lang="en-US" i="1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24700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67544" y="575493"/>
            <a:ext cx="8280920" cy="3357563"/>
          </a:xfrm>
        </p:spPr>
        <p:txBody>
          <a:bodyPr/>
          <a:lstStyle/>
          <a:p>
            <a:r>
              <a:rPr lang="he-IL" altLang="he-IL" sz="4400" dirty="0"/>
              <a:t>הצגה ראשונית: </a:t>
            </a:r>
            <a:br>
              <a:rPr lang="he-IL" altLang="he-IL" sz="4400" dirty="0"/>
            </a:br>
            <a:r>
              <a:rPr lang="he-IL" altLang="he-IL" sz="4400" dirty="0"/>
              <a:t>תכנות </a:t>
            </a:r>
            <a:r>
              <a:rPr lang="he-IL" altLang="he-IL" sz="4400" dirty="0" err="1"/>
              <a:t>באסמבלי</a:t>
            </a:r>
            <a:r>
              <a:rPr lang="he-IL" altLang="he-IL" sz="4400" dirty="0"/>
              <a:t> של ה </a:t>
            </a:r>
            <a:r>
              <a:rPr lang="en-US" altLang="he-IL" sz="4400" dirty="0" err="1"/>
              <a:t>mips</a:t>
            </a:r>
            <a:r>
              <a:rPr lang="he-IL" altLang="he-IL" sz="4400" dirty="0"/>
              <a:t> </a:t>
            </a:r>
            <a:br>
              <a:rPr lang="en-US" altLang="he-IL" sz="4400" dirty="0"/>
            </a:br>
            <a:r>
              <a:rPr lang="en-US" altLang="he-IL" sz="4400" dirty="0"/>
              <a:t>MIPS Assembly Language Programming</a:t>
            </a:r>
            <a:br>
              <a:rPr lang="en-US" altLang="he-IL" sz="4400" dirty="0"/>
            </a:b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39839"/>
            <a:ext cx="7992888" cy="4565426"/>
          </a:xfrm>
        </p:spPr>
        <p:txBody>
          <a:bodyPr>
            <a:normAutofit/>
          </a:bodyPr>
          <a:lstStyle/>
          <a:p>
            <a:pPr algn="l" rtl="0" eaLnBrk="1" hangingPunct="1">
              <a:spcBef>
                <a:spcPct val="7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Assembly Language Statements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Program Template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Defining Data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Memory Alignment and Byte Ordering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System Calls</a:t>
            </a:r>
          </a:p>
          <a:p>
            <a:pPr algn="l" rtl="0"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5386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Assembly Language Statements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037" y="1196752"/>
            <a:ext cx="8229600" cy="4681314"/>
          </a:xfrm>
          <a:noFill/>
        </p:spPr>
        <p:txBody>
          <a:bodyPr lIns="0" rIns="0">
            <a:normAutofit fontScale="70000" lnSpcReduction="20000"/>
          </a:bodyPr>
          <a:lstStyle/>
          <a:p>
            <a:pPr marL="457200" indent="-457200" algn="l" rtl="0" eaLnBrk="1" hangingPunct="1">
              <a:spcBef>
                <a:spcPct val="30000"/>
              </a:spcBef>
            </a:pPr>
            <a:r>
              <a:rPr lang="en-US" altLang="he-IL" dirty="0"/>
              <a:t>Three types of statements in assembly language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Typically, one statement should appear on a line</a:t>
            </a:r>
          </a:p>
          <a:p>
            <a:pPr marL="457200" indent="-457200" algn="l" rtl="0" eaLnBrk="1" hangingPunct="1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 altLang="he-IL" dirty="0"/>
              <a:t>Executable Instructions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Generate machine code for the processor to execute at runtime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Instructions tell the processor what to do</a:t>
            </a:r>
          </a:p>
          <a:p>
            <a:pPr marL="457200" indent="-457200" algn="l" rtl="0" eaLnBrk="1" hangingPunct="1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 altLang="he-IL" dirty="0"/>
              <a:t>Pseudo-Instructions and Macros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Translated by the assembler into real instructions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Simplify the programmer task </a:t>
            </a:r>
          </a:p>
          <a:p>
            <a:pPr marL="457200" indent="-457200" algn="l" rtl="0" eaLnBrk="1" hangingPunct="1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 altLang="he-IL" dirty="0"/>
              <a:t>Assembler Directives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Provide information to the assembler while translating a program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Used to define segments, allocate memory variables, etc.</a:t>
            </a:r>
          </a:p>
          <a:p>
            <a:pPr marL="842963" lvl="1" indent="-381000" algn="l" rtl="0" eaLnBrk="1" hangingPunct="1">
              <a:spcBef>
                <a:spcPct val="30000"/>
              </a:spcBef>
            </a:pPr>
            <a:r>
              <a:rPr lang="en-US" altLang="he-IL" dirty="0"/>
              <a:t>Non-executable: directives are not part of the instruction set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2744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5062"/>
            <a:ext cx="9144000" cy="4814217"/>
          </a:xfrm>
        </p:spPr>
        <p:txBody>
          <a:bodyPr>
            <a:normAutofit fontScale="70000" lnSpcReduction="20000"/>
          </a:bodyPr>
          <a:lstStyle/>
          <a:p>
            <a:pPr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Assembly language instructions have the format:</a:t>
            </a:r>
          </a:p>
          <a:p>
            <a:pPr algn="l" rtl="0" eaLnBrk="1" hangingPunct="1">
              <a:spcBef>
                <a:spcPct val="30000"/>
              </a:spcBef>
              <a:buFont typeface="Wingdings" panose="05000000000000000000" pitchFamily="2" charset="2"/>
              <a:buNone/>
              <a:tabLst>
                <a:tab pos="1257300" algn="l"/>
                <a:tab pos="5200650" algn="l"/>
              </a:tabLst>
            </a:pPr>
            <a:r>
              <a:rPr lang="en-US" altLang="he-IL" sz="3400" b="1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34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[label:]   mnemonic   [operands]    [#comment]</a:t>
            </a:r>
            <a:endParaRPr lang="en-US" altLang="he-IL" sz="3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Label: (optional)</a:t>
            </a:r>
          </a:p>
          <a:p>
            <a:pPr lvl="1"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Marks the address of a memory location, must have a colon</a:t>
            </a:r>
            <a:endParaRPr lang="en-US" altLang="he-IL" b="1" dirty="0">
              <a:solidFill>
                <a:srgbClr val="FF0000"/>
              </a:solidFill>
            </a:endParaRPr>
          </a:p>
          <a:p>
            <a:pPr lvl="1"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Typically appear in data and text segments </a:t>
            </a:r>
          </a:p>
          <a:p>
            <a:pPr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Mnemonic</a:t>
            </a:r>
          </a:p>
          <a:p>
            <a:pPr lvl="1"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Identifies the operation (e.g. </a:t>
            </a: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he-IL" dirty="0"/>
              <a:t>, </a:t>
            </a:r>
            <a:r>
              <a:rPr lang="en-US" altLang="he-IL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he-IL" dirty="0"/>
              <a:t>, etc.)</a:t>
            </a:r>
          </a:p>
          <a:p>
            <a:pPr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Operands</a:t>
            </a:r>
          </a:p>
          <a:p>
            <a:pPr lvl="1"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Specify the data required by the operation</a:t>
            </a:r>
          </a:p>
          <a:p>
            <a:pPr lvl="1"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Operands can be registers, memory variables, or constants</a:t>
            </a:r>
          </a:p>
          <a:p>
            <a:pPr lvl="1" algn="l" rtl="0" eaLnBrk="1" hangingPunct="1">
              <a:spcBef>
                <a:spcPct val="30000"/>
              </a:spcBef>
              <a:tabLst>
                <a:tab pos="1257300" algn="l"/>
                <a:tab pos="5200650" algn="l"/>
              </a:tabLst>
            </a:pPr>
            <a:r>
              <a:rPr lang="en-US" altLang="he-IL" dirty="0"/>
              <a:t>Most instructions have three operands</a:t>
            </a:r>
          </a:p>
          <a:p>
            <a:pPr algn="l" rtl="0" eaLnBrk="1" hangingPunct="1">
              <a:spcBef>
                <a:spcPct val="30000"/>
              </a:spcBef>
              <a:buFont typeface="Wingdings" panose="05000000000000000000" pitchFamily="2" charset="2"/>
              <a:buNone/>
              <a:tabLst>
                <a:tab pos="1257300" algn="l"/>
                <a:tab pos="5200650" algn="l"/>
              </a:tabLst>
            </a:pPr>
            <a:r>
              <a:rPr lang="en-US" altLang="he-IL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3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	</a:t>
            </a:r>
            <a:r>
              <a:rPr lang="en-US" altLang="he-IL" sz="3800" b="1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he-IL" sz="38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$t0, 1	#increment $t0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44996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/>
              <a:t>Comments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3950"/>
            <a:ext cx="8640960" cy="4753322"/>
          </a:xfrm>
          <a:noFill/>
        </p:spPr>
        <p:txBody>
          <a:bodyPr lIns="0" rIns="0">
            <a:normAutofit fontScale="70000" lnSpcReduction="20000"/>
          </a:bodyPr>
          <a:lstStyle/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Comments are very important!</a:t>
            </a:r>
          </a:p>
          <a:p>
            <a:pPr lvl="1" algn="l" rtl="0" eaLnBrk="1" hangingPunct="1">
              <a:spcBef>
                <a:spcPct val="70000"/>
              </a:spcBef>
            </a:pPr>
            <a:r>
              <a:rPr lang="en-US" altLang="he-IL" dirty="0"/>
              <a:t>Explain the program's purpose</a:t>
            </a:r>
          </a:p>
          <a:p>
            <a:pPr lvl="1" algn="l" rtl="0" eaLnBrk="1" hangingPunct="1">
              <a:spcBef>
                <a:spcPct val="70000"/>
              </a:spcBef>
            </a:pPr>
            <a:r>
              <a:rPr lang="en-US" altLang="he-IL" dirty="0"/>
              <a:t>When it was written, revised, and by whom</a:t>
            </a:r>
          </a:p>
          <a:p>
            <a:pPr lvl="1" algn="l" rtl="0" eaLnBrk="1" hangingPunct="1">
              <a:spcBef>
                <a:spcPct val="70000"/>
              </a:spcBef>
            </a:pPr>
            <a:r>
              <a:rPr lang="en-US" altLang="he-IL" dirty="0"/>
              <a:t>Explain data used in the program, input, and output</a:t>
            </a:r>
          </a:p>
          <a:p>
            <a:pPr lvl="1" algn="l" rtl="0" eaLnBrk="1" hangingPunct="1">
              <a:spcBef>
                <a:spcPct val="70000"/>
              </a:spcBef>
            </a:pPr>
            <a:r>
              <a:rPr lang="en-US" altLang="he-IL" dirty="0"/>
              <a:t>Explain instruction sequences and algorithms used</a:t>
            </a:r>
          </a:p>
          <a:p>
            <a:pPr lvl="1" algn="l" rtl="0" eaLnBrk="1" hangingPunct="1">
              <a:spcBef>
                <a:spcPct val="70000"/>
              </a:spcBef>
            </a:pPr>
            <a:r>
              <a:rPr lang="en-US" altLang="he-IL" dirty="0"/>
              <a:t>Comments are also required at the beginning of every procedure</a:t>
            </a:r>
          </a:p>
          <a:p>
            <a:pPr lvl="2" algn="l" rtl="0" eaLnBrk="1" hangingPunct="1">
              <a:spcBef>
                <a:spcPct val="70000"/>
              </a:spcBef>
            </a:pPr>
            <a:r>
              <a:rPr lang="en-US" altLang="he-IL" sz="2600" dirty="0"/>
              <a:t>Indicate input parameters and results of a procedure</a:t>
            </a:r>
          </a:p>
          <a:p>
            <a:pPr lvl="2" algn="l" rtl="0" eaLnBrk="1" hangingPunct="1">
              <a:spcBef>
                <a:spcPct val="70000"/>
              </a:spcBef>
            </a:pPr>
            <a:r>
              <a:rPr lang="en-US" altLang="he-IL" sz="2600" dirty="0"/>
              <a:t>Describe what the procedure does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Single-line comment</a:t>
            </a:r>
          </a:p>
          <a:p>
            <a:pPr lvl="1" algn="l" rtl="0" eaLnBrk="1" hangingPunct="1">
              <a:spcBef>
                <a:spcPct val="70000"/>
              </a:spcBef>
            </a:pPr>
            <a:r>
              <a:rPr lang="en-US" altLang="he-IL" dirty="0"/>
              <a:t>Begins with a hash symbol </a:t>
            </a:r>
            <a:r>
              <a:rPr lang="en-US" altLang="he-IL" b="1" dirty="0">
                <a:solidFill>
                  <a:srgbClr val="000099"/>
                </a:solidFill>
              </a:rPr>
              <a:t>#</a:t>
            </a:r>
            <a:r>
              <a:rPr lang="en-US" altLang="he-IL" dirty="0"/>
              <a:t> and terminates at end of line</a:t>
            </a:r>
            <a:endParaRPr lang="en-US" alt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19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33829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291"/>
            <a:ext cx="8229600" cy="706437"/>
          </a:xfrm>
        </p:spPr>
        <p:txBody>
          <a:bodyPr/>
          <a:lstStyle/>
          <a:p>
            <a:pPr algn="ctr" rtl="0" eaLnBrk="1" hangingPunct="1"/>
            <a:r>
              <a:rPr lang="en-US" altLang="he-IL" sz="4800" dirty="0"/>
              <a:t>MIPS </a:t>
            </a:r>
            <a:r>
              <a:rPr lang="en-US" altLang="he-IL" dirty="0"/>
              <a:t>(</a:t>
            </a:r>
            <a:r>
              <a:rPr lang="en-US" altLang="he-IL" sz="1600" dirty="0"/>
              <a:t>Microprocessor without Interlocked Pipeline Stages</a:t>
            </a:r>
            <a:r>
              <a:rPr lang="en-US" altLang="he-IL" dirty="0"/>
              <a:t>)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idx="1"/>
          </p:nvPr>
        </p:nvSpPr>
        <p:spPr>
          <a:xfrm>
            <a:off x="457199" y="1135063"/>
            <a:ext cx="6486525" cy="4525962"/>
          </a:xfrm>
        </p:spPr>
        <p:txBody>
          <a:bodyPr/>
          <a:lstStyle/>
          <a:p>
            <a:r>
              <a:rPr lang="he-IL" altLang="he-IL" sz="2000" dirty="0"/>
              <a:t>יש דמיון רב בין שפות המכונה השונות</a:t>
            </a:r>
          </a:p>
          <a:p>
            <a:r>
              <a:rPr lang="he-IL" altLang="he-IL" sz="2000" dirty="0"/>
              <a:t>אנו נלמד  את שפת המכונה של מעבד ה- </a:t>
            </a:r>
            <a:r>
              <a:rPr lang="en-US" altLang="he-IL" sz="2000" dirty="0"/>
              <a:t>MIPS</a:t>
            </a:r>
            <a:r>
              <a:rPr lang="he-IL" altLang="he-IL" sz="2000" dirty="0"/>
              <a:t> שפותח בתחילת שנות ה- 80 </a:t>
            </a:r>
            <a:endParaRPr lang="he-IL" altLang="he-IL" sz="2000" dirty="0">
              <a:cs typeface="Arial" pitchFamily="34" charset="0"/>
            </a:endParaRPr>
          </a:p>
          <a:p>
            <a:pPr marL="0" indent="0">
              <a:buNone/>
            </a:pPr>
            <a:endParaRPr lang="he-IL" altLang="he-IL" sz="2000" dirty="0"/>
          </a:p>
          <a:p>
            <a:endParaRPr lang="he-IL" altLang="he-IL" sz="2000" dirty="0">
              <a:cs typeface="Arial" pitchFamily="34" charset="0"/>
            </a:endParaRPr>
          </a:p>
          <a:p>
            <a:endParaRPr lang="en-US" altLang="he-IL" sz="2000" dirty="0"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he-IL" sz="2400" b="1" u="sng" dirty="0"/>
              <a:t>RISC vs. CISC</a:t>
            </a:r>
          </a:p>
          <a:p>
            <a:pPr algn="l" rtl="0"/>
            <a:r>
              <a:rPr lang="en-US" altLang="he-IL" sz="2000" dirty="0"/>
              <a:t>MIPS- Reduced Instruction Set Computer</a:t>
            </a:r>
          </a:p>
          <a:p>
            <a:pPr algn="l" rtl="0"/>
            <a:r>
              <a:rPr lang="en-US" altLang="he-IL" sz="2000" dirty="0"/>
              <a:t>8086 - Complex Instruction Set Computer</a:t>
            </a:r>
            <a:endParaRPr lang="he-IL" altLang="he-IL" sz="2000" dirty="0">
              <a:cs typeface="Arial" pitchFamily="34" charset="0"/>
            </a:endParaRPr>
          </a:p>
          <a:p>
            <a:endParaRPr lang="he-IL" altLang="he-IL" sz="2000" dirty="0">
              <a:cs typeface="Arial" pitchFamily="34" charset="0"/>
            </a:endParaRPr>
          </a:p>
          <a:p>
            <a:endParaRPr lang="he-IL" altLang="he-IL" sz="2000" dirty="0">
              <a:cs typeface="Arial" pitchFamily="34" charset="0"/>
            </a:endParaRPr>
          </a:p>
          <a:p>
            <a:pPr>
              <a:buFontTx/>
              <a:buNone/>
            </a:pPr>
            <a:endParaRPr lang="he-IL" altLang="he-IL" sz="2400" dirty="0"/>
          </a:p>
          <a:p>
            <a:pPr eaLnBrk="1" hangingPunct="1"/>
            <a:endParaRPr lang="en-US" altLang="he-IL" dirty="0"/>
          </a:p>
          <a:p>
            <a:pPr eaLnBrk="1" hangingPunct="1"/>
            <a:endParaRPr lang="en-US" altLang="he-IL" dirty="0"/>
          </a:p>
          <a:p>
            <a:pPr eaLnBrk="1" hangingPunct="1"/>
            <a:endParaRPr lang="en-US" altLang="he-IL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06080"/>
            <a:ext cx="157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003176"/>
            <a:ext cx="2200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C:\Users\user\Desktop\Firefox-OS-home-screen-MIPS-PowerV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11655"/>
            <a:ext cx="2560198" cy="19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43111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Next . . 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4" y="1239839"/>
            <a:ext cx="7388299" cy="4709442"/>
          </a:xfrm>
        </p:spPr>
        <p:txBody>
          <a:bodyPr/>
          <a:lstStyle/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Statements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Assembly Language Program Template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Defining Data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Memory Alignment and Byte Ordering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System Calls</a:t>
            </a:r>
          </a:p>
          <a:p>
            <a:pPr algn="l" rtl="0"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altLang="he-IL" dirty="0"/>
          </a:p>
          <a:p>
            <a:pPr algn="l" rtl="0" eaLnBrk="1" hangingPunct="1">
              <a:spcBef>
                <a:spcPct val="70000"/>
              </a:spcBef>
            </a:pPr>
            <a:endParaRPr lang="en-US" alt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61691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Program Template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482533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Title:	Filename: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Author:	Date: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Description: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Input: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Output: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Data segment #####################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# main program entry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10	# Exit program</a:t>
            </a:r>
          </a:p>
          <a:p>
            <a:pPr algn="l" defTabSz="933450" rtl="0" eaLnBrk="1" hangingPunct="1">
              <a:spcBef>
                <a:spcPct val="10000"/>
              </a:spcBef>
              <a:buFont typeface="Wingdings" panose="05000000000000000000" pitchFamily="2" charset="2"/>
              <a:buNone/>
              <a:tabLst>
                <a:tab pos="4667250" algn="l"/>
              </a:tabLst>
            </a:pP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93596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pPr rtl="0" eaLnBrk="1" hangingPunct="1"/>
            <a:r>
              <a:rPr lang="en-US" altLang="he-IL" dirty="0"/>
              <a:t>.DATA, .TEXT, &amp; .GLOBL Directives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4806280"/>
          </a:xfrm>
        </p:spPr>
        <p:txBody>
          <a:bodyPr>
            <a:normAutofit fontScale="70000" lnSpcReduction="20000"/>
          </a:bodyPr>
          <a:lstStyle/>
          <a:p>
            <a:pPr algn="l" rtl="0" eaLnBrk="1" hangingPunct="1">
              <a:spcBef>
                <a:spcPct val="6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.DATA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Defines the </a:t>
            </a:r>
            <a:r>
              <a:rPr lang="en-US" altLang="he-IL" dirty="0">
                <a:solidFill>
                  <a:srgbClr val="FF0000"/>
                </a:solidFill>
              </a:rPr>
              <a:t>data segment</a:t>
            </a:r>
            <a:r>
              <a:rPr lang="en-US" altLang="he-IL" dirty="0"/>
              <a:t> of a program containing data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The program's variables should be defined under this directive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Assembler will allocate and initialize the storage of variables</a:t>
            </a:r>
          </a:p>
          <a:p>
            <a:pPr algn="l" rtl="0" eaLnBrk="1" hangingPunct="1">
              <a:spcBef>
                <a:spcPct val="6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.TEXT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Defines the </a:t>
            </a:r>
            <a:r>
              <a:rPr lang="en-US" altLang="he-IL" dirty="0">
                <a:solidFill>
                  <a:srgbClr val="FF0000"/>
                </a:solidFill>
              </a:rPr>
              <a:t>code segment</a:t>
            </a:r>
            <a:r>
              <a:rPr lang="en-US" altLang="he-IL" dirty="0"/>
              <a:t> of a program containing instructions</a:t>
            </a:r>
          </a:p>
          <a:p>
            <a:pPr algn="l" rtl="0" eaLnBrk="1" hangingPunct="1">
              <a:spcBef>
                <a:spcPct val="6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.GLOBL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Declares a symbol as </a:t>
            </a:r>
            <a:r>
              <a:rPr lang="en-US" altLang="he-IL" dirty="0">
                <a:solidFill>
                  <a:srgbClr val="FF0000"/>
                </a:solidFill>
              </a:rPr>
              <a:t>global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Global symbols can be referenced from other files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We use this directive to declare </a:t>
            </a:r>
            <a:r>
              <a:rPr lang="en-US" altLang="he-IL" i="1" dirty="0"/>
              <a:t>main</a:t>
            </a:r>
            <a:r>
              <a:rPr lang="en-US" altLang="he-IL" dirty="0"/>
              <a:t> procedure of a program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8032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Layout of a Program in Memory</a:t>
            </a:r>
          </a:p>
        </p:txBody>
      </p:sp>
      <p:grpSp>
        <p:nvGrpSpPr>
          <p:cNvPr id="11267" name="Group 22"/>
          <p:cNvGrpSpPr>
            <a:grpSpLocks/>
          </p:cNvGrpSpPr>
          <p:nvPr/>
        </p:nvGrpSpPr>
        <p:grpSpPr bwMode="auto">
          <a:xfrm>
            <a:off x="611560" y="1052737"/>
            <a:ext cx="7834630" cy="4824536"/>
            <a:chOff x="304" y="708"/>
            <a:chExt cx="5043" cy="3266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1682" y="745"/>
              <a:ext cx="2177" cy="5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he-IL" sz="2400"/>
                <a:t>Stack Segment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66" y="708"/>
              <a:ext cx="98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he-IL" sz="2000"/>
                <a:t>0x7FFFFFFF</a:t>
              </a:r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682" y="1942"/>
              <a:ext cx="2177" cy="5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he-IL" sz="2400"/>
                <a:t>Dynamic Area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682" y="2450"/>
              <a:ext cx="2177" cy="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he-IL" sz="2400"/>
                <a:t>Static Area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682" y="2850"/>
              <a:ext cx="2177" cy="65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he-IL" sz="2400"/>
                <a:t>Text Segment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682" y="3503"/>
              <a:ext cx="2177" cy="4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he-IL" sz="2400"/>
                <a:t>Reserved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682" y="1253"/>
              <a:ext cx="2177" cy="6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endParaRPr lang="he-IL" altLang="he-IL" sz="2400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666" y="3358"/>
              <a:ext cx="98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he-IL" sz="2000" dirty="0"/>
                <a:t>0x00400000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666" y="2704"/>
              <a:ext cx="98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he-IL" sz="2000" dirty="0"/>
                <a:t>0x10010000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666" y="3793"/>
              <a:ext cx="98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he-IL" sz="2000" dirty="0"/>
                <a:t>0x00000000</a:t>
              </a:r>
            </a:p>
          </p:txBody>
        </p:sp>
        <p:sp>
          <p:nvSpPr>
            <p:cNvPr id="11278" name="AutoShape 14"/>
            <p:cNvSpPr>
              <a:spLocks/>
            </p:cNvSpPr>
            <p:nvPr/>
          </p:nvSpPr>
          <p:spPr bwMode="auto">
            <a:xfrm>
              <a:off x="3896" y="1942"/>
              <a:ext cx="109" cy="907"/>
            </a:xfrm>
            <a:prstGeom prst="rightBrace">
              <a:avLst>
                <a:gd name="adj1" fmla="val 4769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endParaRPr lang="he-IL" altLang="he-IL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041" y="2051"/>
              <a:ext cx="1306" cy="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he-IL" sz="2400" dirty="0"/>
                <a:t>Data Segment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2771" y="1688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2771" y="1253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1247" y="962"/>
              <a:ext cx="0" cy="1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304" y="1398"/>
              <a:ext cx="907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lnSpc>
                  <a:spcPct val="120000"/>
                </a:lnSpc>
              </a:pPr>
              <a:r>
                <a:rPr lang="en-US" altLang="he-IL" sz="2000" b="1">
                  <a:solidFill>
                    <a:srgbClr val="FF0000"/>
                  </a:solidFill>
                </a:rPr>
                <a:t>Memory</a:t>
              </a:r>
            </a:p>
            <a:p>
              <a:pPr algn="ctr" rtl="0" eaLnBrk="1" hangingPunct="1">
                <a:lnSpc>
                  <a:spcPct val="120000"/>
                </a:lnSpc>
              </a:pPr>
              <a:r>
                <a:rPr lang="en-US" altLang="he-IL" sz="2000" b="1">
                  <a:solidFill>
                    <a:srgbClr val="FF0000"/>
                  </a:solidFill>
                </a:rPr>
                <a:t>Addresses</a:t>
              </a:r>
            </a:p>
            <a:p>
              <a:pPr algn="ctr" rtl="0" eaLnBrk="1" hangingPunct="1">
                <a:lnSpc>
                  <a:spcPct val="120000"/>
                </a:lnSpc>
              </a:pPr>
              <a:r>
                <a:rPr lang="en-US" altLang="he-IL" sz="2000" b="1">
                  <a:solidFill>
                    <a:srgbClr val="FF0000"/>
                  </a:solidFill>
                </a:rPr>
                <a:t>in Hex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222" y="781"/>
              <a:ext cx="1053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lnSpc>
                  <a:spcPct val="120000"/>
                </a:lnSpc>
              </a:pPr>
              <a:r>
                <a:rPr lang="en-US" altLang="he-IL" sz="2000" b="1" dirty="0">
                  <a:solidFill>
                    <a:srgbClr val="FF0000"/>
                  </a:solidFill>
                </a:rPr>
                <a:t>Stack Grows</a:t>
              </a:r>
            </a:p>
            <a:p>
              <a:pPr algn="ctr" rtl="0" eaLnBrk="1" hangingPunct="1">
                <a:lnSpc>
                  <a:spcPct val="120000"/>
                </a:lnSpc>
              </a:pPr>
              <a:r>
                <a:rPr lang="en-US" altLang="he-IL" sz="2000" b="1" dirty="0">
                  <a:solidFill>
                    <a:srgbClr val="FF0000"/>
                  </a:solidFill>
                </a:rPr>
                <a:t>Downwards</a:t>
              </a:r>
            </a:p>
          </p:txBody>
        </p:sp>
      </p:grpSp>
      <p:sp>
        <p:nvSpPr>
          <p:cNvPr id="21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22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3691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Next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39839"/>
            <a:ext cx="8075240" cy="4637434"/>
          </a:xfrm>
        </p:spPr>
        <p:txBody>
          <a:bodyPr>
            <a:normAutofit/>
          </a:bodyPr>
          <a:lstStyle/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Statements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Program Template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Defining Data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Memory Alignment and Byte Ordering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System Calls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33555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Data Definition 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3951"/>
            <a:ext cx="8712968" cy="4753322"/>
          </a:xfrm>
        </p:spPr>
        <p:txBody>
          <a:bodyPr>
            <a:normAutofit fontScale="92500"/>
          </a:bodyPr>
          <a:lstStyle/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Sets aside storage in memory for a variable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May optionally assign a name (label) to the data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Syntax:</a:t>
            </a:r>
          </a:p>
          <a:p>
            <a:pPr algn="l" rt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he-IL" sz="2800" dirty="0"/>
              <a:t>	[</a:t>
            </a:r>
            <a:r>
              <a:rPr lang="en-US" altLang="he-IL" sz="2800" i="1" dirty="0"/>
              <a:t>name:</a:t>
            </a:r>
            <a:r>
              <a:rPr lang="en-US" altLang="he-IL" sz="2800" dirty="0"/>
              <a:t>]  </a:t>
            </a:r>
            <a:r>
              <a:rPr lang="en-US" altLang="he-IL" sz="2800" i="1" dirty="0">
                <a:solidFill>
                  <a:srgbClr val="FF0000"/>
                </a:solidFill>
              </a:rPr>
              <a:t>directive </a:t>
            </a:r>
            <a:r>
              <a:rPr lang="en-US" altLang="he-IL" sz="2800" dirty="0"/>
              <a:t> </a:t>
            </a:r>
            <a:r>
              <a:rPr lang="en-US" altLang="he-IL" sz="2800" i="1" dirty="0">
                <a:solidFill>
                  <a:srgbClr val="0033CC"/>
                </a:solidFill>
              </a:rPr>
              <a:t>initializer</a:t>
            </a:r>
            <a:r>
              <a:rPr lang="en-US" altLang="he-IL" sz="2800" dirty="0"/>
              <a:t>  [, </a:t>
            </a:r>
            <a:r>
              <a:rPr lang="en-US" altLang="he-IL" sz="2800" i="1" dirty="0">
                <a:solidFill>
                  <a:srgbClr val="0033CC"/>
                </a:solidFill>
              </a:rPr>
              <a:t>initializer</a:t>
            </a:r>
            <a:r>
              <a:rPr lang="en-US" altLang="he-IL" sz="2800" dirty="0"/>
              <a:t>]  . . .</a:t>
            </a:r>
          </a:p>
          <a:p>
            <a:pPr lvl="1" algn="l" rt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he-IL" sz="2800" dirty="0"/>
          </a:p>
          <a:p>
            <a:pPr lvl="1" algn="l" rt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he-IL" sz="2800" b="1" dirty="0">
                <a:latin typeface="Courier New" panose="02070309020205020404" pitchFamily="49" charset="0"/>
              </a:rPr>
              <a:t>var1: </a:t>
            </a:r>
            <a:r>
              <a:rPr lang="en-US" altLang="he-IL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.WORD</a:t>
            </a:r>
            <a:r>
              <a:rPr lang="en-US" altLang="he-IL" sz="2800" b="1" dirty="0">
                <a:latin typeface="Courier New" panose="02070309020205020404" pitchFamily="49" charset="0"/>
              </a:rPr>
              <a:t>    </a:t>
            </a:r>
            <a:r>
              <a:rPr lang="en-US" altLang="he-IL" sz="2800" b="1" dirty="0">
                <a:solidFill>
                  <a:srgbClr val="0033CC"/>
                </a:solidFill>
                <a:latin typeface="Courier New" panose="02070309020205020404" pitchFamily="49" charset="0"/>
              </a:rPr>
              <a:t>10</a:t>
            </a:r>
            <a:endParaRPr lang="en-US" altLang="he-IL" sz="2800" b="1" dirty="0">
              <a:latin typeface="Courier New" panose="02070309020205020404" pitchFamily="49" charset="0"/>
            </a:endParaRPr>
          </a:p>
          <a:p>
            <a:pPr algn="l" rtl="0" eaLnBrk="1" hangingPunct="1">
              <a:spcBef>
                <a:spcPct val="50000"/>
              </a:spcBef>
              <a:buClr>
                <a:srgbClr val="6600CC"/>
              </a:buClr>
            </a:pPr>
            <a:r>
              <a:rPr lang="en-US" altLang="he-IL" b="1" i="1" dirty="0">
                <a:solidFill>
                  <a:srgbClr val="C00000"/>
                </a:solidFill>
              </a:rPr>
              <a:t>All initializers become binary data in memory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1145034" y="3717032"/>
            <a:ext cx="344488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499320" y="3717032"/>
            <a:ext cx="344488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867473" y="3745359"/>
            <a:ext cx="344487" cy="460375"/>
          </a:xfrm>
          <a:prstGeom prst="downArrow">
            <a:avLst>
              <a:gd name="adj1" fmla="val 50000"/>
              <a:gd name="adj2" fmla="val 33410"/>
            </a:avLst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he-IL" alt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4990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Data Directives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062"/>
            <a:ext cx="8435280" cy="4742209"/>
          </a:xfrm>
        </p:spPr>
        <p:txBody>
          <a:bodyPr>
            <a:normAutofit fontScale="77500" lnSpcReduction="20000"/>
          </a:bodyPr>
          <a:lstStyle/>
          <a:p>
            <a:pPr algn="l" rtl="0" eaLnBrk="1" hangingPunct="1">
              <a:spcBef>
                <a:spcPct val="5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.BYTE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spcBef>
                <a:spcPct val="50000"/>
              </a:spcBef>
            </a:pPr>
            <a:r>
              <a:rPr lang="en-US" altLang="he-IL" dirty="0"/>
              <a:t>Stores the list of values as 8-bit bytes</a:t>
            </a:r>
          </a:p>
          <a:p>
            <a:pPr algn="l" rtl="0" eaLnBrk="1" hangingPunct="1">
              <a:spcBef>
                <a:spcPct val="5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.HALF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spcBef>
                <a:spcPct val="50000"/>
              </a:spcBef>
            </a:pPr>
            <a:r>
              <a:rPr lang="en-US" altLang="he-IL" dirty="0"/>
              <a:t>Stores the list as 16-bit values aligned on </a:t>
            </a:r>
            <a:r>
              <a:rPr lang="en-US" altLang="he-IL" b="1" u="sng" dirty="0"/>
              <a:t>half-word boundary</a:t>
            </a:r>
            <a:r>
              <a:rPr lang="en-US" altLang="he-IL" dirty="0"/>
              <a:t> </a:t>
            </a:r>
          </a:p>
          <a:p>
            <a:pPr algn="l" rtl="0" eaLnBrk="1" hangingPunct="1">
              <a:spcBef>
                <a:spcPct val="5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.WORD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spcBef>
                <a:spcPct val="50000"/>
              </a:spcBef>
            </a:pPr>
            <a:r>
              <a:rPr lang="en-US" altLang="he-IL" dirty="0"/>
              <a:t>Stores the list as 32-bit values aligned on a </a:t>
            </a:r>
            <a:r>
              <a:rPr lang="en-US" altLang="he-IL" b="1" u="sng" dirty="0"/>
              <a:t>word boundary</a:t>
            </a:r>
          </a:p>
          <a:p>
            <a:pPr algn="l" rtl="0" eaLnBrk="1" hangingPunct="1">
              <a:spcBef>
                <a:spcPct val="5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.WORD</a:t>
            </a:r>
            <a:r>
              <a:rPr lang="en-US" altLang="he-IL" dirty="0"/>
              <a:t> </a:t>
            </a:r>
            <a:r>
              <a:rPr lang="en-US" altLang="he-IL" b="1" dirty="0">
                <a:solidFill>
                  <a:srgbClr val="FF0000"/>
                </a:solidFill>
              </a:rPr>
              <a:t>w:n </a:t>
            </a:r>
            <a:r>
              <a:rPr lang="en-US" altLang="he-IL" dirty="0"/>
              <a:t>Directive</a:t>
            </a:r>
            <a:endParaRPr lang="en-US" altLang="he-IL" b="1" dirty="0">
              <a:solidFill>
                <a:srgbClr val="FF0000"/>
              </a:solidFill>
            </a:endParaRPr>
          </a:p>
          <a:p>
            <a:pPr lvl="1" algn="l" rtl="0" eaLnBrk="1" hangingPunct="1">
              <a:spcBef>
                <a:spcPct val="50000"/>
              </a:spcBef>
            </a:pPr>
            <a:r>
              <a:rPr lang="en-US" altLang="he-IL" dirty="0"/>
              <a:t>Stores the 32-bit value </a:t>
            </a:r>
            <a:r>
              <a:rPr lang="en-US" altLang="he-IL" i="1" dirty="0"/>
              <a:t>w</a:t>
            </a:r>
            <a:r>
              <a:rPr lang="en-US" altLang="he-IL" dirty="0"/>
              <a:t> into </a:t>
            </a:r>
            <a:r>
              <a:rPr lang="en-US" altLang="he-IL" i="1" dirty="0"/>
              <a:t>n</a:t>
            </a:r>
            <a:r>
              <a:rPr lang="en-US" altLang="he-IL" dirty="0"/>
              <a:t> consecutive words aligned on a </a:t>
            </a:r>
            <a:r>
              <a:rPr lang="en-US" altLang="he-IL" b="1" u="sng" dirty="0"/>
              <a:t>word boundary</a:t>
            </a:r>
            <a:r>
              <a:rPr lang="en-US" altLang="he-IL" dirty="0"/>
              <a:t>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1041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String Directives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6988"/>
            <a:ext cx="8229600" cy="4508276"/>
          </a:xfrm>
        </p:spPr>
        <p:txBody>
          <a:bodyPr>
            <a:normAutofit fontScale="70000" lnSpcReduction="20000"/>
          </a:bodyPr>
          <a:lstStyle/>
          <a:p>
            <a:pPr algn="l" rtl="0" eaLnBrk="1" hangingPunct="1">
              <a:lnSpc>
                <a:spcPct val="90000"/>
              </a:lnSpc>
              <a:spcBef>
                <a:spcPct val="8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.ASCII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he-IL" dirty="0"/>
              <a:t>Allocates a sequence of </a:t>
            </a:r>
            <a:r>
              <a:rPr lang="en-US" altLang="he-IL" b="1" u="sng" dirty="0"/>
              <a:t>bytes</a:t>
            </a:r>
            <a:r>
              <a:rPr lang="en-US" altLang="he-IL" dirty="0"/>
              <a:t> for an ASCII string</a:t>
            </a:r>
          </a:p>
          <a:p>
            <a:pPr algn="l" rtl="0" eaLnBrk="1" hangingPunct="1">
              <a:lnSpc>
                <a:spcPct val="90000"/>
              </a:lnSpc>
              <a:spcBef>
                <a:spcPct val="8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.ASCIIZ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he-IL" dirty="0"/>
              <a:t>Same as </a:t>
            </a:r>
            <a:r>
              <a:rPr lang="en-US" altLang="he-IL" b="1" dirty="0">
                <a:solidFill>
                  <a:srgbClr val="FF0000"/>
                </a:solidFill>
              </a:rPr>
              <a:t>.ASCII</a:t>
            </a:r>
            <a:r>
              <a:rPr lang="en-US" altLang="he-IL" dirty="0"/>
              <a:t> directive, but </a:t>
            </a:r>
            <a:r>
              <a:rPr lang="en-US" altLang="he-IL" b="1" u="sng" dirty="0"/>
              <a:t>adds a NULL char </a:t>
            </a:r>
            <a:r>
              <a:rPr lang="en-US" altLang="he-IL" dirty="0"/>
              <a:t>at end of string</a:t>
            </a:r>
          </a:p>
          <a:p>
            <a:pPr lvl="1"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he-IL" dirty="0"/>
              <a:t>Strings are null-terminated, as in the C programming language</a:t>
            </a:r>
          </a:p>
          <a:p>
            <a:pPr algn="l" rtl="0" eaLnBrk="1" hangingPunct="1">
              <a:lnSpc>
                <a:spcPct val="90000"/>
              </a:lnSpc>
              <a:spcBef>
                <a:spcPct val="80000"/>
              </a:spcBef>
              <a:buClr>
                <a:srgbClr val="6600CC"/>
              </a:buClr>
            </a:pPr>
            <a:r>
              <a:rPr lang="en-US" altLang="he-IL" b="1" dirty="0">
                <a:solidFill>
                  <a:srgbClr val="FF0000"/>
                </a:solidFill>
              </a:rPr>
              <a:t>.SPACE</a:t>
            </a:r>
            <a:r>
              <a:rPr lang="en-US" altLang="he-IL" dirty="0"/>
              <a:t> </a:t>
            </a:r>
            <a:r>
              <a:rPr lang="en-US" altLang="he-IL" b="1" dirty="0">
                <a:solidFill>
                  <a:srgbClr val="FF0000"/>
                </a:solidFill>
              </a:rPr>
              <a:t>n</a:t>
            </a:r>
            <a:r>
              <a:rPr lang="en-US" altLang="he-IL" dirty="0"/>
              <a:t> Directive</a:t>
            </a:r>
          </a:p>
          <a:p>
            <a:pPr lvl="1"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he-IL" dirty="0"/>
              <a:t>Allocates space of </a:t>
            </a:r>
            <a:r>
              <a:rPr lang="en-US" altLang="he-IL" i="1" dirty="0"/>
              <a:t>n</a:t>
            </a:r>
            <a:r>
              <a:rPr lang="en-US" altLang="he-IL" dirty="0"/>
              <a:t> </a:t>
            </a:r>
            <a:r>
              <a:rPr lang="en-US" altLang="he-IL" b="1" u="sng" dirty="0"/>
              <a:t>uninitialized bytes </a:t>
            </a:r>
            <a:r>
              <a:rPr lang="en-US" altLang="he-IL" dirty="0"/>
              <a:t>in the data segment</a:t>
            </a:r>
          </a:p>
          <a:p>
            <a:pPr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he-IL" dirty="0"/>
              <a:t>Special characters in strings follow C convention</a:t>
            </a:r>
          </a:p>
          <a:p>
            <a:pPr lvl="1" algn="l" rtl="0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he-IL" dirty="0"/>
              <a:t>Newline: \n	Tab:\t		Quote: \”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19447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Examples of Data Definitions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82600" y="1182689"/>
            <a:ext cx="8178800" cy="4550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.DATA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var1:  .BYTE     'A', 'E', 127, -1, '\n'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var2:  .HALF     -10, 0xffff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var3:  .WORD     0x12345678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str1:  .ASCII    "A String\n"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str2:  .ASCIIZ   "NULL Terminated String"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000" b="1" dirty="0">
                <a:latin typeface="Courier New" panose="02070309020205020404" pitchFamily="49" charset="0"/>
              </a:rPr>
              <a:t>array: .SPACE    100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5262563" y="3025775"/>
            <a:ext cx="30543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>
                <a:solidFill>
                  <a:srgbClr val="000099"/>
                </a:solidFill>
              </a:rPr>
              <a:t>If the initial value exceeds the maximum size, an error is reported by assembler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0166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Next . . 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4" y="1239839"/>
            <a:ext cx="7964363" cy="4493418"/>
          </a:xfrm>
        </p:spPr>
        <p:txBody>
          <a:bodyPr/>
          <a:lstStyle/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Statements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Program Template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Defining Data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Memory Alignment and Byte Ordering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System Calls</a:t>
            </a:r>
          </a:p>
          <a:p>
            <a:pPr algn="l" rtl="0" eaLnBrk="1" hangingPunct="1">
              <a:spcBef>
                <a:spcPct val="70000"/>
              </a:spcBef>
            </a:pPr>
            <a:endParaRPr lang="en-US" altLang="he-IL" dirty="0"/>
          </a:p>
          <a:p>
            <a:pPr algn="l" rtl="0" eaLnBrk="1" hangingPunct="1">
              <a:spcBef>
                <a:spcPct val="70000"/>
              </a:spcBef>
            </a:pPr>
            <a:endParaRPr lang="en-US" altLang="he-IL" dirty="0"/>
          </a:p>
          <a:p>
            <a:pPr algn="l" rtl="0" eaLnBrk="1" hangingPunct="1">
              <a:spcBef>
                <a:spcPct val="70000"/>
              </a:spcBef>
            </a:pPr>
            <a:endParaRPr lang="en-US" alt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29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96193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20000" cy="609600"/>
          </a:xfrm>
        </p:spPr>
        <p:txBody>
          <a:bodyPr/>
          <a:lstStyle/>
          <a:p>
            <a:pPr algn="ctr" rtl="0" eaLnBrk="1" hangingPunct="1"/>
            <a:r>
              <a:rPr lang="he-IL" altLang="he-IL" sz="3200" dirty="0"/>
              <a:t>	</a:t>
            </a:r>
            <a:r>
              <a:rPr lang="he-IL" altLang="he-IL" sz="4400" dirty="0"/>
              <a:t>המוטו “פחות זה יותר“</a:t>
            </a:r>
            <a:endParaRPr lang="en-US" altLang="he-IL" sz="4400" dirty="0"/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3810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altLang="he-IL" sz="2400" b="0" dirty="0">
                <a:cs typeface="Arial" pitchFamily="34" charset="0"/>
              </a:rPr>
              <a:t>כלומר: סט פקודות קטן יותר, כאשר הפקודות עצמן פשוטות יותר, בעלות אורך קבוע. מאפשר ביצועים טובים יותר. זאת היות והחומרה הדרושה לביצוע הפקודות הנ”ל תהיה פשוטה יותר  המהירות תגדל ושטח הסיליקון הדרוש (=המחיר) יצטמצם.</a:t>
            </a:r>
          </a:p>
          <a:p>
            <a:pPr>
              <a:spcBef>
                <a:spcPct val="0"/>
              </a:spcBef>
            </a:pPr>
            <a:endParaRPr lang="he-IL" altLang="he-IL" sz="2400" b="0" dirty="0"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he-IL" altLang="he-IL" sz="2400" b="0" dirty="0">
                <a:cs typeface="Arial" pitchFamily="34" charset="0"/>
              </a:rPr>
              <a:t>עבור ארכיטקטורה פשוטה יותר שיפור ביצועים בחומרה (</a:t>
            </a:r>
            <a:r>
              <a:rPr lang="en-US" altLang="he-IL" sz="2400" b="0" dirty="0">
                <a:cs typeface="Arial" pitchFamily="34" charset="0"/>
              </a:rPr>
              <a:t>Cash, </a:t>
            </a:r>
            <a:r>
              <a:rPr lang="en-US" altLang="he-IL" sz="2400" dirty="0">
                <a:cs typeface="Arial" pitchFamily="34" charset="0"/>
              </a:rPr>
              <a:t>Multicore, P</a:t>
            </a:r>
            <a:r>
              <a:rPr lang="en-US" altLang="he-IL" sz="2400" b="0" dirty="0">
                <a:cs typeface="Arial" pitchFamily="34" charset="0"/>
              </a:rPr>
              <a:t>ipeline</a:t>
            </a:r>
            <a:r>
              <a:rPr lang="he-IL" altLang="he-IL" sz="2400" b="0" dirty="0">
                <a:cs typeface="Arial" pitchFamily="34" charset="0"/>
              </a:rPr>
              <a:t>) ובתוכנה (בעיקר ע"י קומפיילרים מתוחכמים) הינו </a:t>
            </a:r>
            <a:r>
              <a:rPr lang="he-IL" altLang="he-IL" sz="2400" b="0" dirty="0" err="1">
                <a:cs typeface="Arial" pitchFamily="34" charset="0"/>
              </a:rPr>
              <a:t>מיידי</a:t>
            </a:r>
            <a:endParaRPr lang="he-IL" altLang="he-IL" sz="2400" b="0" dirty="0">
              <a:cs typeface="Arial" pitchFamily="34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75947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43500"/>
          </a:xfrm>
          <a:noFill/>
        </p:spPr>
        <p:txBody>
          <a:bodyPr lIns="90488" tIns="44450" rIns="90488" bIns="44450">
            <a:normAutofit fontScale="77500" lnSpcReduction="20000"/>
          </a:bodyPr>
          <a:lstStyle/>
          <a:p>
            <a:pPr algn="l" rtl="0" eaLnBrk="1" hangingPunct="1">
              <a:spcBef>
                <a:spcPct val="60000"/>
              </a:spcBef>
            </a:pPr>
            <a:r>
              <a:rPr lang="en-US" altLang="he-IL" dirty="0"/>
              <a:t>Memory is viewed as an </a:t>
            </a:r>
            <a:r>
              <a:rPr lang="en-US" altLang="he-IL" dirty="0">
                <a:solidFill>
                  <a:srgbClr val="FF0000"/>
                </a:solidFill>
              </a:rPr>
              <a:t>array of bytes</a:t>
            </a:r>
            <a:r>
              <a:rPr lang="en-US" altLang="he-IL" dirty="0"/>
              <a:t> with addresses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Byte Addressing</a:t>
            </a:r>
            <a:r>
              <a:rPr lang="en-US" altLang="he-IL" dirty="0"/>
              <a:t>: address points to a byte in memory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he-IL" dirty="0"/>
              <a:t>Words occupy 4 consecutive bytes in memory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MIPS instructions and integers occupy 4 bytes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Alignment: address is a multiple of size</a:t>
            </a:r>
            <a:endParaRPr lang="en-US" altLang="he-IL" b="1" dirty="0">
              <a:solidFill>
                <a:srgbClr val="FF0000"/>
              </a:solidFill>
            </a:endParaRP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Word address should be a multiple of </a:t>
            </a:r>
            <a:r>
              <a:rPr lang="en-US" altLang="he-IL" b="1" dirty="0">
                <a:solidFill>
                  <a:srgbClr val="FF0000"/>
                </a:solidFill>
              </a:rPr>
              <a:t>4</a:t>
            </a:r>
          </a:p>
          <a:p>
            <a:pPr lvl="2" algn="l" rtl="0" eaLnBrk="1" hangingPunct="1">
              <a:spcBef>
                <a:spcPct val="60000"/>
              </a:spcBef>
            </a:pPr>
            <a:r>
              <a:rPr lang="en-US" altLang="he-IL" dirty="0"/>
              <a:t>Least significant 2 bits of address should be </a:t>
            </a:r>
            <a:r>
              <a:rPr lang="en-US" altLang="he-IL" b="1" dirty="0">
                <a:solidFill>
                  <a:srgbClr val="FF0000"/>
                </a:solidFill>
              </a:rPr>
              <a:t>00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Halfword address should be a multiple of </a:t>
            </a:r>
            <a:r>
              <a:rPr lang="en-US" altLang="he-IL" b="1" dirty="0">
                <a:solidFill>
                  <a:srgbClr val="FF0000"/>
                </a:solidFill>
              </a:rPr>
              <a:t>2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he-I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 n</a:t>
            </a:r>
            <a:r>
              <a:rPr lang="en-US" altLang="he-IL" b="1" dirty="0">
                <a:solidFill>
                  <a:srgbClr val="FF0000"/>
                </a:solidFill>
              </a:rPr>
              <a:t> </a:t>
            </a:r>
            <a:r>
              <a:rPr lang="en-US" altLang="he-IL" dirty="0"/>
              <a:t>directive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Aligns the next data definition on a 2</a:t>
            </a:r>
            <a:r>
              <a:rPr lang="en-US" altLang="he-IL" i="1" baseline="30000" dirty="0"/>
              <a:t>n</a:t>
            </a:r>
            <a:r>
              <a:rPr lang="en-US" altLang="he-IL" dirty="0"/>
              <a:t> byte boundary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Memory Alignment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677025" y="2716213"/>
            <a:ext cx="1984375" cy="2209800"/>
            <a:chOff x="4206" y="2087"/>
            <a:chExt cx="1250" cy="1392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392" y="2269"/>
              <a:ext cx="1064" cy="1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4210" y="3303"/>
              <a:ext cx="1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he-IL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4210" y="3131"/>
              <a:ext cx="1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he-IL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210" y="2959"/>
              <a:ext cx="1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he-IL" sz="12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206" y="2787"/>
              <a:ext cx="18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2100"/>
                </a:lnSpc>
              </a:pPr>
              <a:r>
                <a:rPr lang="en-US" altLang="he-IL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 rot="-5400000">
              <a:off x="4056" y="2449"/>
              <a:ext cx="46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he-IL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392" y="2787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he-IL" sz="1200" b="1">
                  <a:solidFill>
                    <a:schemeClr val="bg1"/>
                  </a:solidFill>
                </a:rPr>
                <a:t>not aligned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392" y="2269"/>
              <a:ext cx="1064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he-IL" sz="1600" b="1">
                  <a:solidFill>
                    <a:srgbClr val="000000"/>
                  </a:solidFill>
                </a:rPr>
                <a:t>. . .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392" y="2614"/>
              <a:ext cx="1064" cy="1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he-IL" sz="1200" b="1">
                  <a:solidFill>
                    <a:srgbClr val="000000"/>
                  </a:solidFill>
                </a:rPr>
                <a:t>aligned word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392" y="2960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4924" y="3133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190" y="2960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392" y="3133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658" y="3306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he-IL" sz="1200" b="1">
                  <a:solidFill>
                    <a:schemeClr val="bg1"/>
                  </a:solidFill>
                </a:rPr>
                <a:t>not aligned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4404" y="2087"/>
              <a:ext cx="10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04875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2100"/>
                </a:lnSpc>
              </a:pPr>
              <a:r>
                <a:rPr lang="en-US" altLang="he-IL">
                  <a:solidFill>
                    <a:srgbClr val="000000"/>
                  </a:solidFill>
                </a:rPr>
                <a:t>Memory</a:t>
              </a:r>
            </a:p>
          </p:txBody>
        </p:sp>
      </p:grpSp>
      <p:sp>
        <p:nvSpPr>
          <p:cNvPr id="2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0191229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3950"/>
            <a:ext cx="8856984" cy="4206875"/>
          </a:xfrm>
          <a:noFill/>
        </p:spPr>
        <p:txBody>
          <a:bodyPr lIns="0" rIns="0">
            <a:normAutofit/>
          </a:bodyPr>
          <a:lstStyle/>
          <a:p>
            <a:pPr algn="l" rtl="0" eaLnBrk="1" hangingPunct="1">
              <a:tabLst>
                <a:tab pos="6372225" algn="ctr"/>
              </a:tabLst>
            </a:pPr>
            <a:r>
              <a:rPr lang="en-US" altLang="he-IL" sz="2400" dirty="0"/>
              <a:t>Assembler builds a </a:t>
            </a:r>
            <a:r>
              <a:rPr lang="en-US" altLang="he-IL" sz="2400" dirty="0">
                <a:solidFill>
                  <a:srgbClr val="FF0000"/>
                </a:solidFill>
              </a:rPr>
              <a:t>symbol table </a:t>
            </a:r>
            <a:r>
              <a:rPr lang="en-US" altLang="he-IL" sz="2400" dirty="0"/>
              <a:t>for labels (variables)</a:t>
            </a:r>
          </a:p>
          <a:p>
            <a:pPr lvl="1" algn="l" rtl="0" eaLnBrk="1" hangingPunct="1">
              <a:tabLst>
                <a:tab pos="6372225" algn="ctr"/>
              </a:tabLst>
            </a:pPr>
            <a:r>
              <a:rPr lang="en-US" altLang="he-IL" sz="2000" dirty="0"/>
              <a:t>Assembler computes the address of each label in data segment</a:t>
            </a:r>
          </a:p>
          <a:p>
            <a:pPr algn="l" rtl="0" eaLnBrk="1" hangingPunct="1">
              <a:spcBef>
                <a:spcPct val="50000"/>
              </a:spcBef>
              <a:tabLst>
                <a:tab pos="6372225" algn="ctr"/>
              </a:tabLst>
            </a:pPr>
            <a:r>
              <a:rPr lang="en-US" altLang="he-IL" sz="2400" dirty="0"/>
              <a:t>Example	</a:t>
            </a:r>
            <a:r>
              <a:rPr lang="en-US" altLang="he-IL" sz="2400" dirty="0">
                <a:solidFill>
                  <a:srgbClr val="FF0000"/>
                </a:solidFill>
              </a:rPr>
              <a:t>Symbol Table</a:t>
            </a:r>
          </a:p>
          <a:p>
            <a:pPr algn="l" rtl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he-IL" sz="1600" b="1" dirty="0">
                <a:latin typeface="Courier New" panose="02070309020205020404" pitchFamily="49" charset="0"/>
              </a:rPr>
              <a:t>	.DATA</a:t>
            </a:r>
            <a:endParaRPr lang="en-US" altLang="he-IL" sz="2400" dirty="0">
              <a:solidFill>
                <a:srgbClr val="FF0000"/>
              </a:solidFill>
            </a:endParaRPr>
          </a:p>
          <a:p>
            <a:pPr algn="l" rtl="0"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he-IL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600" b="1" dirty="0">
                <a:latin typeface="Courier New" panose="02070309020205020404" pitchFamily="49" charset="0"/>
              </a:rPr>
              <a:t>var1:  .BYTE   1, 2,'Z'</a:t>
            </a:r>
          </a:p>
          <a:p>
            <a:pPr algn="l" rtl="0"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he-IL" sz="1600" b="1" dirty="0">
                <a:latin typeface="Courier New" panose="02070309020205020404" pitchFamily="49" charset="0"/>
              </a:rPr>
              <a:t>	str1:  .ASCIIZ "My String\n"</a:t>
            </a:r>
          </a:p>
          <a:p>
            <a:pPr algn="l" rtl="0"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he-IL" sz="1600" b="1" dirty="0">
                <a:latin typeface="Courier New" panose="02070309020205020404" pitchFamily="49" charset="0"/>
              </a:rPr>
              <a:t>	var2:  .WORD   0x12345678</a:t>
            </a:r>
          </a:p>
          <a:p>
            <a:pPr algn="l" rtl="0"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he-IL" sz="1600" b="1" dirty="0">
                <a:latin typeface="Courier New" panose="02070309020205020404" pitchFamily="49" charset="0"/>
              </a:rPr>
              <a:t>	.ALIGN  3</a:t>
            </a:r>
          </a:p>
          <a:p>
            <a:pPr algn="l" rtl="0" eaLnBrk="1" hangingPunct="1">
              <a:spcBef>
                <a:spcPct val="20000"/>
              </a:spcBef>
              <a:buFont typeface="Wingdings" panose="05000000000000000000" pitchFamily="2" charset="2"/>
              <a:buNone/>
              <a:tabLst>
                <a:tab pos="6372225" algn="ctr"/>
              </a:tabLst>
            </a:pPr>
            <a:r>
              <a:rPr lang="en-US" altLang="he-IL" sz="1600" b="1" dirty="0">
                <a:latin typeface="Courier New" panose="02070309020205020404" pitchFamily="49" charset="0"/>
              </a:rPr>
              <a:t>	var3:  .HALF   1000</a:t>
            </a:r>
            <a:endParaRPr lang="en-US" altLang="he-IL" sz="24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Symbol Table</a:t>
            </a:r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5494338" y="2727325"/>
            <a:ext cx="120967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algn="ctr" eaLnBrk="1" hangingPunct="1">
              <a:spcBef>
                <a:spcPct val="4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var2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var3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6704013" y="2727325"/>
            <a:ext cx="17272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algn="ctr" eaLnBrk="1" hangingPunct="1">
              <a:spcBef>
                <a:spcPct val="4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0x10010000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0x10010003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0x10010010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0x10010018</a:t>
            </a:r>
          </a:p>
        </p:txBody>
      </p:sp>
      <p:grpSp>
        <p:nvGrpSpPr>
          <p:cNvPr id="19462" name="Group 21"/>
          <p:cNvGrpSpPr>
            <a:grpSpLocks/>
          </p:cNvGrpSpPr>
          <p:nvPr/>
        </p:nvGrpSpPr>
        <p:grpSpPr bwMode="auto">
          <a:xfrm>
            <a:off x="5494338" y="2679700"/>
            <a:ext cx="3052762" cy="1990725"/>
            <a:chOff x="3461" y="1942"/>
            <a:chExt cx="1923" cy="1254"/>
          </a:xfrm>
        </p:grpSpPr>
        <p:sp>
          <p:nvSpPr>
            <p:cNvPr id="19519" name="Rectangle 11"/>
            <p:cNvSpPr>
              <a:spLocks noChangeArrowheads="1"/>
            </p:cNvSpPr>
            <p:nvPr/>
          </p:nvSpPr>
          <p:spPr bwMode="auto">
            <a:xfrm>
              <a:off x="3461" y="1942"/>
              <a:ext cx="1923" cy="1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19520" name="Line 12"/>
            <p:cNvSpPr>
              <a:spLocks noChangeShapeType="1"/>
            </p:cNvSpPr>
            <p:nvPr/>
          </p:nvSpPr>
          <p:spPr bwMode="auto">
            <a:xfrm>
              <a:off x="4186" y="1942"/>
              <a:ext cx="0" cy="1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9521" name="Line 13"/>
            <p:cNvSpPr>
              <a:spLocks noChangeShapeType="1"/>
            </p:cNvSpPr>
            <p:nvPr/>
          </p:nvSpPr>
          <p:spPr bwMode="auto">
            <a:xfrm>
              <a:off x="3461" y="2210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51018" name="Group 106"/>
          <p:cNvGrpSpPr>
            <a:grpSpLocks/>
          </p:cNvGrpSpPr>
          <p:nvPr/>
        </p:nvGrpSpPr>
        <p:grpSpPr bwMode="auto">
          <a:xfrm>
            <a:off x="5868739" y="5343699"/>
            <a:ext cx="2074863" cy="287337"/>
            <a:chOff x="3606" y="3575"/>
            <a:chExt cx="1307" cy="181"/>
          </a:xfrm>
        </p:grpSpPr>
        <p:sp>
          <p:nvSpPr>
            <p:cNvPr id="19513" name="Text Box 44"/>
            <p:cNvSpPr txBox="1">
              <a:spLocks noChangeArrowheads="1"/>
            </p:cNvSpPr>
            <p:nvPr/>
          </p:nvSpPr>
          <p:spPr bwMode="auto">
            <a:xfrm>
              <a:off x="3606" y="3575"/>
              <a:ext cx="218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sp>
          <p:nvSpPr>
            <p:cNvPr id="19514" name="Text Box 45"/>
            <p:cNvSpPr txBox="1">
              <a:spLocks noChangeArrowheads="1"/>
            </p:cNvSpPr>
            <p:nvPr/>
          </p:nvSpPr>
          <p:spPr bwMode="auto">
            <a:xfrm>
              <a:off x="3823" y="3575"/>
              <a:ext cx="218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sp>
          <p:nvSpPr>
            <p:cNvPr id="19515" name="Text Box 46"/>
            <p:cNvSpPr txBox="1">
              <a:spLocks noChangeArrowheads="1"/>
            </p:cNvSpPr>
            <p:nvPr/>
          </p:nvSpPr>
          <p:spPr bwMode="auto">
            <a:xfrm>
              <a:off x="4041" y="3575"/>
              <a:ext cx="218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sp>
          <p:nvSpPr>
            <p:cNvPr id="19516" name="Text Box 47"/>
            <p:cNvSpPr txBox="1">
              <a:spLocks noChangeArrowheads="1"/>
            </p:cNvSpPr>
            <p:nvPr/>
          </p:nvSpPr>
          <p:spPr bwMode="auto">
            <a:xfrm>
              <a:off x="4259" y="3575"/>
              <a:ext cx="218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sp>
          <p:nvSpPr>
            <p:cNvPr id="19517" name="Text Box 48"/>
            <p:cNvSpPr txBox="1">
              <a:spLocks noChangeArrowheads="1"/>
            </p:cNvSpPr>
            <p:nvPr/>
          </p:nvSpPr>
          <p:spPr bwMode="auto">
            <a:xfrm>
              <a:off x="4477" y="3575"/>
              <a:ext cx="218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sp>
          <p:nvSpPr>
            <p:cNvPr id="19518" name="Text Box 49"/>
            <p:cNvSpPr txBox="1">
              <a:spLocks noChangeArrowheads="1"/>
            </p:cNvSpPr>
            <p:nvPr/>
          </p:nvSpPr>
          <p:spPr bwMode="auto">
            <a:xfrm>
              <a:off x="4695" y="3575"/>
              <a:ext cx="218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</p:grpSp>
      <p:grpSp>
        <p:nvGrpSpPr>
          <p:cNvPr id="551006" name="Group 94"/>
          <p:cNvGrpSpPr>
            <a:grpSpLocks/>
          </p:cNvGrpSpPr>
          <p:nvPr/>
        </p:nvGrpSpPr>
        <p:grpSpPr bwMode="auto">
          <a:xfrm>
            <a:off x="914152" y="4767436"/>
            <a:ext cx="2535237" cy="576263"/>
            <a:chOff x="485" y="3212"/>
            <a:chExt cx="1597" cy="363"/>
          </a:xfrm>
        </p:grpSpPr>
        <p:grpSp>
          <p:nvGrpSpPr>
            <p:cNvPr id="19505" name="Group 77"/>
            <p:cNvGrpSpPr>
              <a:grpSpLocks/>
            </p:cNvGrpSpPr>
            <p:nvPr/>
          </p:nvGrpSpPr>
          <p:grpSpPr bwMode="auto">
            <a:xfrm>
              <a:off x="1211" y="3212"/>
              <a:ext cx="326" cy="182"/>
              <a:chOff x="1211" y="3212"/>
              <a:chExt cx="326" cy="182"/>
            </a:xfrm>
          </p:grpSpPr>
          <p:sp>
            <p:nvSpPr>
              <p:cNvPr id="19511" name="Text Box 59"/>
              <p:cNvSpPr txBox="1">
                <a:spLocks noChangeArrowheads="1"/>
              </p:cNvSpPr>
              <p:nvPr/>
            </p:nvSpPr>
            <p:spPr bwMode="auto">
              <a:xfrm>
                <a:off x="1211" y="3212"/>
                <a:ext cx="218" cy="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var1</a:t>
                </a:r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1465" y="3285"/>
                <a:ext cx="72" cy="109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109 h 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9506" name="Group 86"/>
            <p:cNvGrpSpPr>
              <a:grpSpLocks/>
            </p:cNvGrpSpPr>
            <p:nvPr/>
          </p:nvGrpSpPr>
          <p:grpSpPr bwMode="auto">
            <a:xfrm>
              <a:off x="485" y="3394"/>
              <a:ext cx="1597" cy="181"/>
              <a:chOff x="485" y="3394"/>
              <a:chExt cx="1597" cy="181"/>
            </a:xfrm>
          </p:grpSpPr>
          <p:sp>
            <p:nvSpPr>
              <p:cNvPr id="19507" name="Text Box 15"/>
              <p:cNvSpPr txBox="1">
                <a:spLocks noChangeArrowheads="1"/>
              </p:cNvSpPr>
              <p:nvPr/>
            </p:nvSpPr>
            <p:spPr bwMode="auto">
              <a:xfrm>
                <a:off x="1429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1</a:t>
                </a:r>
              </a:p>
            </p:txBody>
          </p:sp>
          <p:sp>
            <p:nvSpPr>
              <p:cNvPr id="19508" name="Text Box 16"/>
              <p:cNvSpPr txBox="1">
                <a:spLocks noChangeArrowheads="1"/>
              </p:cNvSpPr>
              <p:nvPr/>
            </p:nvSpPr>
            <p:spPr bwMode="auto">
              <a:xfrm>
                <a:off x="1646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2</a:t>
                </a:r>
              </a:p>
            </p:txBody>
          </p:sp>
          <p:sp>
            <p:nvSpPr>
              <p:cNvPr id="19509" name="Text Box 17"/>
              <p:cNvSpPr txBox="1">
                <a:spLocks noChangeArrowheads="1"/>
              </p:cNvSpPr>
              <p:nvPr/>
            </p:nvSpPr>
            <p:spPr bwMode="auto">
              <a:xfrm>
                <a:off x="1864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'Z'</a:t>
                </a:r>
              </a:p>
            </p:txBody>
          </p:sp>
          <p:sp>
            <p:nvSpPr>
              <p:cNvPr id="19510" name="Text Box 22"/>
              <p:cNvSpPr txBox="1">
                <a:spLocks noChangeArrowheads="1"/>
              </p:cNvSpPr>
              <p:nvPr/>
            </p:nvSpPr>
            <p:spPr bwMode="auto">
              <a:xfrm>
                <a:off x="485" y="3394"/>
                <a:ext cx="907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0x10010000</a:t>
                </a:r>
              </a:p>
            </p:txBody>
          </p:sp>
        </p:grpSp>
      </p:grpSp>
      <p:grpSp>
        <p:nvGrpSpPr>
          <p:cNvPr id="551007" name="Group 95"/>
          <p:cNvGrpSpPr>
            <a:grpSpLocks/>
          </p:cNvGrpSpPr>
          <p:nvPr/>
        </p:nvGrpSpPr>
        <p:grpSpPr bwMode="auto">
          <a:xfrm>
            <a:off x="3447802" y="4653136"/>
            <a:ext cx="3803650" cy="690563"/>
            <a:chOff x="2081" y="3140"/>
            <a:chExt cx="2396" cy="435"/>
          </a:xfrm>
        </p:grpSpPr>
        <p:grpSp>
          <p:nvGrpSpPr>
            <p:cNvPr id="19490" name="Group 67"/>
            <p:cNvGrpSpPr>
              <a:grpSpLocks/>
            </p:cNvGrpSpPr>
            <p:nvPr/>
          </p:nvGrpSpPr>
          <p:grpSpPr bwMode="auto">
            <a:xfrm>
              <a:off x="2081" y="3140"/>
              <a:ext cx="218" cy="254"/>
              <a:chOff x="2081" y="3285"/>
              <a:chExt cx="218" cy="254"/>
            </a:xfrm>
          </p:grpSpPr>
          <p:sp>
            <p:nvSpPr>
              <p:cNvPr id="19503" name="Text Box 60"/>
              <p:cNvSpPr txBox="1">
                <a:spLocks noChangeArrowheads="1"/>
              </p:cNvSpPr>
              <p:nvPr/>
            </p:nvSpPr>
            <p:spPr bwMode="auto">
              <a:xfrm>
                <a:off x="2081" y="3285"/>
                <a:ext cx="218" cy="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str1</a:t>
                </a:r>
              </a:p>
            </p:txBody>
          </p:sp>
          <p:sp>
            <p:nvSpPr>
              <p:cNvPr id="19504" name="Line 63"/>
              <p:cNvSpPr>
                <a:spLocks noChangeShapeType="1"/>
              </p:cNvSpPr>
              <p:nvPr/>
            </p:nvSpPr>
            <p:spPr bwMode="auto">
              <a:xfrm>
                <a:off x="2191" y="3431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9491" name="Group 89"/>
            <p:cNvGrpSpPr>
              <a:grpSpLocks/>
            </p:cNvGrpSpPr>
            <p:nvPr/>
          </p:nvGrpSpPr>
          <p:grpSpPr bwMode="auto">
            <a:xfrm>
              <a:off x="2082" y="3394"/>
              <a:ext cx="2395" cy="181"/>
              <a:chOff x="2082" y="3394"/>
              <a:chExt cx="2395" cy="181"/>
            </a:xfrm>
          </p:grpSpPr>
          <p:sp>
            <p:nvSpPr>
              <p:cNvPr id="19492" name="Text Box 26"/>
              <p:cNvSpPr txBox="1">
                <a:spLocks noChangeArrowheads="1"/>
              </p:cNvSpPr>
              <p:nvPr/>
            </p:nvSpPr>
            <p:spPr bwMode="auto">
              <a:xfrm>
                <a:off x="208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'M'</a:t>
                </a:r>
              </a:p>
            </p:txBody>
          </p:sp>
          <p:sp>
            <p:nvSpPr>
              <p:cNvPr id="19493" name="Text Box 27"/>
              <p:cNvSpPr txBox="1">
                <a:spLocks noChangeArrowheads="1"/>
              </p:cNvSpPr>
              <p:nvPr/>
            </p:nvSpPr>
            <p:spPr bwMode="auto">
              <a:xfrm>
                <a:off x="229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'y'</a:t>
                </a:r>
              </a:p>
            </p:txBody>
          </p:sp>
          <p:sp>
            <p:nvSpPr>
              <p:cNvPr id="19494" name="Text Box 28"/>
              <p:cNvSpPr txBox="1">
                <a:spLocks noChangeArrowheads="1"/>
              </p:cNvSpPr>
              <p:nvPr/>
            </p:nvSpPr>
            <p:spPr bwMode="auto">
              <a:xfrm>
                <a:off x="251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  '</a:t>
                </a:r>
              </a:p>
            </p:txBody>
          </p:sp>
          <p:sp>
            <p:nvSpPr>
              <p:cNvPr id="19495" name="Text Box 29"/>
              <p:cNvSpPr txBox="1">
                <a:spLocks noChangeArrowheads="1"/>
              </p:cNvSpPr>
              <p:nvPr/>
            </p:nvSpPr>
            <p:spPr bwMode="auto">
              <a:xfrm>
                <a:off x="2734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'S'</a:t>
                </a:r>
              </a:p>
            </p:txBody>
          </p:sp>
          <p:sp>
            <p:nvSpPr>
              <p:cNvPr id="19496" name="Text Box 30"/>
              <p:cNvSpPr txBox="1">
                <a:spLocks noChangeArrowheads="1"/>
              </p:cNvSpPr>
              <p:nvPr/>
            </p:nvSpPr>
            <p:spPr bwMode="auto">
              <a:xfrm>
                <a:off x="295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't'</a:t>
                </a:r>
              </a:p>
            </p:txBody>
          </p:sp>
          <p:sp>
            <p:nvSpPr>
              <p:cNvPr id="19497" name="Text Box 31"/>
              <p:cNvSpPr txBox="1">
                <a:spLocks noChangeArrowheads="1"/>
              </p:cNvSpPr>
              <p:nvPr/>
            </p:nvSpPr>
            <p:spPr bwMode="auto">
              <a:xfrm>
                <a:off x="317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'r'</a:t>
                </a:r>
              </a:p>
            </p:txBody>
          </p:sp>
          <p:sp>
            <p:nvSpPr>
              <p:cNvPr id="19498" name="Text Box 32"/>
              <p:cNvSpPr txBox="1">
                <a:spLocks noChangeArrowheads="1"/>
              </p:cNvSpPr>
              <p:nvPr/>
            </p:nvSpPr>
            <p:spPr bwMode="auto">
              <a:xfrm>
                <a:off x="3388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'i'</a:t>
                </a:r>
              </a:p>
            </p:txBody>
          </p:sp>
          <p:sp>
            <p:nvSpPr>
              <p:cNvPr id="19499" name="Text Box 33"/>
              <p:cNvSpPr txBox="1">
                <a:spLocks noChangeArrowheads="1"/>
              </p:cNvSpPr>
              <p:nvPr/>
            </p:nvSpPr>
            <p:spPr bwMode="auto">
              <a:xfrm>
                <a:off x="360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'n'</a:t>
                </a:r>
              </a:p>
            </p:txBody>
          </p:sp>
          <p:sp>
            <p:nvSpPr>
              <p:cNvPr id="19500" name="Text Box 36"/>
              <p:cNvSpPr txBox="1">
                <a:spLocks noChangeArrowheads="1"/>
              </p:cNvSpPr>
              <p:nvPr/>
            </p:nvSpPr>
            <p:spPr bwMode="auto">
              <a:xfrm>
                <a:off x="3823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'g'</a:t>
                </a:r>
              </a:p>
            </p:txBody>
          </p:sp>
          <p:sp>
            <p:nvSpPr>
              <p:cNvPr id="19501" name="Text Box 37"/>
              <p:cNvSpPr txBox="1">
                <a:spLocks noChangeArrowheads="1"/>
              </p:cNvSpPr>
              <p:nvPr/>
            </p:nvSpPr>
            <p:spPr bwMode="auto">
              <a:xfrm>
                <a:off x="404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'\n'</a:t>
                </a:r>
              </a:p>
            </p:txBody>
          </p:sp>
          <p:sp>
            <p:nvSpPr>
              <p:cNvPr id="19502" name="Text Box 56"/>
              <p:cNvSpPr txBox="1">
                <a:spLocks noChangeArrowheads="1"/>
              </p:cNvSpPr>
              <p:nvPr/>
            </p:nvSpPr>
            <p:spPr bwMode="auto">
              <a:xfrm>
                <a:off x="425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 dirty="0"/>
                  <a:t>0</a:t>
                </a:r>
              </a:p>
            </p:txBody>
          </p:sp>
        </p:grpSp>
      </p:grpSp>
      <p:grpSp>
        <p:nvGrpSpPr>
          <p:cNvPr id="551005" name="Group 93"/>
          <p:cNvGrpSpPr>
            <a:grpSpLocks/>
          </p:cNvGrpSpPr>
          <p:nvPr/>
        </p:nvGrpSpPr>
        <p:grpSpPr bwMode="auto">
          <a:xfrm>
            <a:off x="914152" y="5343699"/>
            <a:ext cx="2881312" cy="576262"/>
            <a:chOff x="485" y="3575"/>
            <a:chExt cx="1815" cy="363"/>
          </a:xfrm>
        </p:grpSpPr>
        <p:sp>
          <p:nvSpPr>
            <p:cNvPr id="19485" name="Text Box 19"/>
            <p:cNvSpPr txBox="1">
              <a:spLocks noChangeArrowheads="1"/>
            </p:cNvSpPr>
            <p:nvPr/>
          </p:nvSpPr>
          <p:spPr bwMode="auto">
            <a:xfrm>
              <a:off x="1429" y="3575"/>
              <a:ext cx="871" cy="18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0x12345678</a:t>
              </a:r>
            </a:p>
          </p:txBody>
        </p:sp>
        <p:sp>
          <p:nvSpPr>
            <p:cNvPr id="19486" name="Text Box 41"/>
            <p:cNvSpPr txBox="1">
              <a:spLocks noChangeArrowheads="1"/>
            </p:cNvSpPr>
            <p:nvPr/>
          </p:nvSpPr>
          <p:spPr bwMode="auto">
            <a:xfrm>
              <a:off x="485" y="3576"/>
              <a:ext cx="90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 b="1">
                  <a:latin typeface="Courier New" panose="02070309020205020404" pitchFamily="49" charset="0"/>
                  <a:cs typeface="Courier New" panose="02070309020205020404" pitchFamily="49" charset="0"/>
                </a:rPr>
                <a:t>0x10010010</a:t>
              </a:r>
            </a:p>
          </p:txBody>
        </p:sp>
        <p:grpSp>
          <p:nvGrpSpPr>
            <p:cNvPr id="19487" name="Group 84"/>
            <p:cNvGrpSpPr>
              <a:grpSpLocks/>
            </p:cNvGrpSpPr>
            <p:nvPr/>
          </p:nvGrpSpPr>
          <p:grpSpPr bwMode="auto">
            <a:xfrm>
              <a:off x="703" y="3757"/>
              <a:ext cx="834" cy="181"/>
              <a:chOff x="703" y="3757"/>
              <a:chExt cx="834" cy="181"/>
            </a:xfrm>
          </p:grpSpPr>
          <p:sp>
            <p:nvSpPr>
              <p:cNvPr id="19488" name="Text Box 61"/>
              <p:cNvSpPr txBox="1">
                <a:spLocks noChangeArrowheads="1"/>
              </p:cNvSpPr>
              <p:nvPr/>
            </p:nvSpPr>
            <p:spPr bwMode="auto">
              <a:xfrm>
                <a:off x="703" y="3793"/>
                <a:ext cx="762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var2 (aligned)</a:t>
                </a:r>
              </a:p>
            </p:txBody>
          </p:sp>
          <p:sp>
            <p:nvSpPr>
              <p:cNvPr id="19489" name="Freeform 72"/>
              <p:cNvSpPr>
                <a:spLocks/>
              </p:cNvSpPr>
              <p:nvPr/>
            </p:nvSpPr>
            <p:spPr bwMode="auto">
              <a:xfrm flipV="1">
                <a:off x="1465" y="3757"/>
                <a:ext cx="72" cy="109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109 h 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551017" name="Group 105"/>
          <p:cNvGrpSpPr>
            <a:grpSpLocks/>
          </p:cNvGrpSpPr>
          <p:nvPr/>
        </p:nvGrpSpPr>
        <p:grpSpPr bwMode="auto">
          <a:xfrm>
            <a:off x="5176589" y="5343699"/>
            <a:ext cx="2708275" cy="576262"/>
            <a:chOff x="3170" y="3575"/>
            <a:chExt cx="1706" cy="363"/>
          </a:xfrm>
        </p:grpSpPr>
        <p:sp>
          <p:nvSpPr>
            <p:cNvPr id="19482" name="Text Box 57"/>
            <p:cNvSpPr txBox="1">
              <a:spLocks noChangeArrowheads="1"/>
            </p:cNvSpPr>
            <p:nvPr/>
          </p:nvSpPr>
          <p:spPr bwMode="auto">
            <a:xfrm>
              <a:off x="3170" y="3575"/>
              <a:ext cx="436" cy="18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1000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3352" y="3793"/>
              <a:ext cx="152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 sz="1400">
                  <a:solidFill>
                    <a:srgbClr val="FF0000"/>
                  </a:solidFill>
                </a:rPr>
                <a:t>var3 (address is multiple of 8)</a:t>
              </a:r>
            </a:p>
          </p:txBody>
        </p:sp>
        <p:sp>
          <p:nvSpPr>
            <p:cNvPr id="19484" name="Freeform 74"/>
            <p:cNvSpPr>
              <a:spLocks/>
            </p:cNvSpPr>
            <p:nvPr/>
          </p:nvSpPr>
          <p:spPr bwMode="auto">
            <a:xfrm flipH="1" flipV="1">
              <a:off x="3243" y="3757"/>
              <a:ext cx="72" cy="109"/>
            </a:xfrm>
            <a:custGeom>
              <a:avLst/>
              <a:gdLst>
                <a:gd name="T0" fmla="*/ 0 w 72"/>
                <a:gd name="T1" fmla="*/ 0 h 73"/>
                <a:gd name="T2" fmla="*/ 72 w 72"/>
                <a:gd name="T3" fmla="*/ 0 h 73"/>
                <a:gd name="T4" fmla="*/ 72 w 72"/>
                <a:gd name="T5" fmla="*/ 109 h 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" h="73">
                  <a:moveTo>
                    <a:pt x="0" y="0"/>
                  </a:moveTo>
                  <a:lnTo>
                    <a:pt x="72" y="0"/>
                  </a:lnTo>
                  <a:lnTo>
                    <a:pt x="72" y="73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551002" name="Group 90"/>
          <p:cNvGrpSpPr>
            <a:grpSpLocks/>
          </p:cNvGrpSpPr>
          <p:nvPr/>
        </p:nvGrpSpPr>
        <p:grpSpPr bwMode="auto">
          <a:xfrm>
            <a:off x="7251452" y="5056361"/>
            <a:ext cx="1497012" cy="287338"/>
            <a:chOff x="4477" y="3394"/>
            <a:chExt cx="943" cy="181"/>
          </a:xfrm>
        </p:grpSpPr>
        <p:sp>
          <p:nvSpPr>
            <p:cNvPr id="19477" name="Text Box 70"/>
            <p:cNvSpPr txBox="1">
              <a:spLocks noChangeArrowheads="1"/>
            </p:cNvSpPr>
            <p:nvPr/>
          </p:nvSpPr>
          <p:spPr bwMode="auto">
            <a:xfrm>
              <a:off x="4477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sp>
          <p:nvSpPr>
            <p:cNvPr id="19478" name="Text Box 71"/>
            <p:cNvSpPr txBox="1">
              <a:spLocks noChangeArrowheads="1"/>
            </p:cNvSpPr>
            <p:nvPr/>
          </p:nvSpPr>
          <p:spPr bwMode="auto">
            <a:xfrm>
              <a:off x="4695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/>
                <a:t>0</a:t>
              </a:r>
            </a:p>
          </p:txBody>
        </p:sp>
        <p:grpSp>
          <p:nvGrpSpPr>
            <p:cNvPr id="19479" name="Group 83"/>
            <p:cNvGrpSpPr>
              <a:grpSpLocks/>
            </p:cNvGrpSpPr>
            <p:nvPr/>
          </p:nvGrpSpPr>
          <p:grpSpPr bwMode="auto">
            <a:xfrm>
              <a:off x="4477" y="3394"/>
              <a:ext cx="943" cy="181"/>
              <a:chOff x="4477" y="3394"/>
              <a:chExt cx="943" cy="181"/>
            </a:xfrm>
          </p:grpSpPr>
          <p:sp>
            <p:nvSpPr>
              <p:cNvPr id="19480" name="Text Box 80"/>
              <p:cNvSpPr txBox="1">
                <a:spLocks noChangeArrowheads="1"/>
              </p:cNvSpPr>
              <p:nvPr/>
            </p:nvSpPr>
            <p:spPr bwMode="auto">
              <a:xfrm>
                <a:off x="4948" y="3394"/>
                <a:ext cx="4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Unused</a:t>
                </a:r>
              </a:p>
            </p:txBody>
          </p:sp>
          <p:sp>
            <p:nvSpPr>
              <p:cNvPr id="19481" name="Rectangle 82"/>
              <p:cNvSpPr>
                <a:spLocks noChangeArrowheads="1"/>
              </p:cNvSpPr>
              <p:nvPr/>
            </p:nvSpPr>
            <p:spPr bwMode="auto">
              <a:xfrm>
                <a:off x="4477" y="3394"/>
                <a:ext cx="435" cy="1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</p:grpSp>
      </p:grpSp>
      <p:grpSp>
        <p:nvGrpSpPr>
          <p:cNvPr id="551016" name="Group 104"/>
          <p:cNvGrpSpPr>
            <a:grpSpLocks/>
          </p:cNvGrpSpPr>
          <p:nvPr/>
        </p:nvGrpSpPr>
        <p:grpSpPr bwMode="auto">
          <a:xfrm>
            <a:off x="3793877" y="5343699"/>
            <a:ext cx="1384300" cy="576262"/>
            <a:chOff x="2299" y="3575"/>
            <a:chExt cx="872" cy="363"/>
          </a:xfrm>
        </p:grpSpPr>
        <p:grpSp>
          <p:nvGrpSpPr>
            <p:cNvPr id="19470" name="Group 97"/>
            <p:cNvGrpSpPr>
              <a:grpSpLocks/>
            </p:cNvGrpSpPr>
            <p:nvPr/>
          </p:nvGrpSpPr>
          <p:grpSpPr bwMode="auto">
            <a:xfrm>
              <a:off x="2299" y="3575"/>
              <a:ext cx="872" cy="181"/>
              <a:chOff x="2734" y="3575"/>
              <a:chExt cx="872" cy="181"/>
            </a:xfrm>
          </p:grpSpPr>
          <p:sp>
            <p:nvSpPr>
              <p:cNvPr id="19473" name="Text Box 42"/>
              <p:cNvSpPr txBox="1">
                <a:spLocks noChangeArrowheads="1"/>
              </p:cNvSpPr>
              <p:nvPr/>
            </p:nvSpPr>
            <p:spPr bwMode="auto">
              <a:xfrm>
                <a:off x="3170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0</a:t>
                </a:r>
              </a:p>
            </p:txBody>
          </p:sp>
          <p:sp>
            <p:nvSpPr>
              <p:cNvPr id="19474" name="Text Box 43"/>
              <p:cNvSpPr txBox="1">
                <a:spLocks noChangeArrowheads="1"/>
              </p:cNvSpPr>
              <p:nvPr/>
            </p:nvSpPr>
            <p:spPr bwMode="auto">
              <a:xfrm>
                <a:off x="3388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0</a:t>
                </a:r>
              </a:p>
            </p:txBody>
          </p:sp>
          <p:sp>
            <p:nvSpPr>
              <p:cNvPr id="19475" name="Text Box 54"/>
              <p:cNvSpPr txBox="1">
                <a:spLocks noChangeArrowheads="1"/>
              </p:cNvSpPr>
              <p:nvPr/>
            </p:nvSpPr>
            <p:spPr bwMode="auto">
              <a:xfrm>
                <a:off x="2734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0</a:t>
                </a:r>
              </a:p>
            </p:txBody>
          </p:sp>
          <p:sp>
            <p:nvSpPr>
              <p:cNvPr id="19476" name="Text Box 55"/>
              <p:cNvSpPr txBox="1">
                <a:spLocks noChangeArrowheads="1"/>
              </p:cNvSpPr>
              <p:nvPr/>
            </p:nvSpPr>
            <p:spPr bwMode="auto">
              <a:xfrm>
                <a:off x="2952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he-IL"/>
                  <a:t>0</a:t>
                </a:r>
              </a:p>
            </p:txBody>
          </p:sp>
        </p:grpSp>
        <p:sp>
          <p:nvSpPr>
            <p:cNvPr id="19471" name="Text Box 102"/>
            <p:cNvSpPr txBox="1">
              <a:spLocks noChangeArrowheads="1"/>
            </p:cNvSpPr>
            <p:nvPr/>
          </p:nvSpPr>
          <p:spPr bwMode="auto">
            <a:xfrm>
              <a:off x="2481" y="3793"/>
              <a:ext cx="508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he-IL" sz="1400">
                  <a:solidFill>
                    <a:srgbClr val="FF0000"/>
                  </a:solidFill>
                </a:rPr>
                <a:t>Unused</a:t>
              </a:r>
            </a:p>
          </p:txBody>
        </p:sp>
        <p:sp>
          <p:nvSpPr>
            <p:cNvPr id="19472" name="Rectangle 103"/>
            <p:cNvSpPr>
              <a:spLocks noChangeArrowheads="1"/>
            </p:cNvSpPr>
            <p:nvPr/>
          </p:nvSpPr>
          <p:spPr bwMode="auto">
            <a:xfrm>
              <a:off x="2299" y="3575"/>
              <a:ext cx="871" cy="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6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062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5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73596"/>
            <a:ext cx="8229600" cy="5219700"/>
          </a:xfrm>
        </p:spPr>
        <p:txBody>
          <a:bodyPr>
            <a:normAutofit/>
          </a:bodyPr>
          <a:lstStyle/>
          <a:p>
            <a:pPr algn="l" rtl="0" eaLnBrk="1" hangingPunct="1">
              <a:spcBef>
                <a:spcPct val="30000"/>
              </a:spcBef>
            </a:pPr>
            <a:r>
              <a:rPr lang="en-US" altLang="he-IL" sz="2400" dirty="0"/>
              <a:t>Processors can order bytes within a word in two ways</a:t>
            </a:r>
          </a:p>
          <a:p>
            <a:pPr algn="l" rtl="0" eaLnBrk="1" hangingPunct="1">
              <a:spcBef>
                <a:spcPct val="30000"/>
              </a:spcBef>
            </a:pPr>
            <a:r>
              <a:rPr lang="en-US" altLang="he-IL" sz="2400" dirty="0">
                <a:solidFill>
                  <a:srgbClr val="FF0000"/>
                </a:solidFill>
              </a:rPr>
              <a:t>Little Endian Byte Ordering</a:t>
            </a:r>
          </a:p>
          <a:p>
            <a:pPr lvl="1" algn="l" rtl="0" eaLnBrk="1" hangingPunct="1">
              <a:spcBef>
                <a:spcPct val="30000"/>
              </a:spcBef>
            </a:pPr>
            <a:r>
              <a:rPr lang="en-US" altLang="he-IL" sz="2000" dirty="0"/>
              <a:t>Memory address = Address of </a:t>
            </a:r>
            <a:r>
              <a:rPr lang="en-US" altLang="he-IL" sz="2000" b="1" dirty="0">
                <a:solidFill>
                  <a:srgbClr val="FF0000"/>
                </a:solidFill>
              </a:rPr>
              <a:t>least significant  byte</a:t>
            </a:r>
            <a:endParaRPr lang="en-US" altLang="he-IL" sz="2000" dirty="0"/>
          </a:p>
          <a:p>
            <a:pPr lvl="1" algn="l" rtl="0" eaLnBrk="1" hangingPunct="1">
              <a:spcBef>
                <a:spcPct val="30000"/>
              </a:spcBef>
            </a:pPr>
            <a:r>
              <a:rPr lang="en-US" altLang="he-IL" sz="2000" dirty="0"/>
              <a:t>Example: Intel IA-32, Alpha</a:t>
            </a:r>
          </a:p>
          <a:p>
            <a:pPr lvl="1" algn="l" rtl="0" eaLnBrk="1" hangingPunct="1"/>
            <a:endParaRPr lang="en-US" altLang="he-IL" sz="2000" dirty="0"/>
          </a:p>
          <a:p>
            <a:pPr lvl="1" algn="l" rtl="0" eaLnBrk="1" hangingPunct="1"/>
            <a:endParaRPr lang="en-US" altLang="he-IL" sz="2000" dirty="0"/>
          </a:p>
          <a:p>
            <a:pPr algn="l" rtl="0" eaLnBrk="1" hangingPunct="1">
              <a:spcBef>
                <a:spcPct val="30000"/>
              </a:spcBef>
            </a:pPr>
            <a:r>
              <a:rPr lang="en-US" altLang="he-IL" sz="2400" dirty="0">
                <a:solidFill>
                  <a:srgbClr val="FF0000"/>
                </a:solidFill>
              </a:rPr>
              <a:t>Big Endian Byte Ordering</a:t>
            </a:r>
          </a:p>
          <a:p>
            <a:pPr lvl="1" algn="l" rtl="0" eaLnBrk="1" hangingPunct="1">
              <a:spcBef>
                <a:spcPct val="30000"/>
              </a:spcBef>
            </a:pPr>
            <a:r>
              <a:rPr lang="en-US" altLang="he-IL" sz="2000" dirty="0"/>
              <a:t>Memory address = Address of </a:t>
            </a:r>
            <a:r>
              <a:rPr lang="en-US" altLang="he-IL" sz="2000" b="1" dirty="0">
                <a:solidFill>
                  <a:srgbClr val="FF0000"/>
                </a:solidFill>
              </a:rPr>
              <a:t>most significant byte</a:t>
            </a:r>
            <a:endParaRPr lang="en-US" altLang="he-IL" sz="2000" dirty="0"/>
          </a:p>
          <a:p>
            <a:pPr lvl="1" algn="l" rtl="0" eaLnBrk="1" hangingPunct="1">
              <a:spcBef>
                <a:spcPct val="30000"/>
              </a:spcBef>
            </a:pPr>
            <a:r>
              <a:rPr lang="en-US" altLang="he-IL" sz="2000" dirty="0"/>
              <a:t>Example: SPARC, PA-RISC</a:t>
            </a:r>
          </a:p>
          <a:p>
            <a:pPr lvl="1" algn="l" rtl="0" eaLnBrk="1" hangingPunct="1">
              <a:spcBef>
                <a:spcPct val="30000"/>
              </a:spcBef>
            </a:pPr>
            <a:endParaRPr lang="en-US" altLang="he-IL" sz="2000" dirty="0"/>
          </a:p>
          <a:p>
            <a:pPr algn="l" rtl="0" eaLnBrk="1" hangingPunct="1">
              <a:spcBef>
                <a:spcPct val="30000"/>
              </a:spcBef>
            </a:pPr>
            <a:endParaRPr lang="en-US" altLang="he-IL" sz="2400" dirty="0"/>
          </a:p>
          <a:p>
            <a:pPr algn="l" rtl="0" eaLnBrk="1" hangingPunct="1">
              <a:spcBef>
                <a:spcPct val="30000"/>
              </a:spcBef>
            </a:pPr>
            <a:r>
              <a:rPr lang="en-US" altLang="he-IL" sz="2400" dirty="0"/>
              <a:t>MIPS can operate with both byte orderings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06437"/>
          </a:xfrm>
        </p:spPr>
        <p:txBody>
          <a:bodyPr/>
          <a:lstStyle/>
          <a:p>
            <a:pPr rtl="0" eaLnBrk="1" hangingPunct="1"/>
            <a:r>
              <a:rPr lang="en-US" altLang="he-IL" dirty="0"/>
              <a:t>Byte Ordering and Endianness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000125" y="4759796"/>
            <a:ext cx="7258050" cy="838200"/>
            <a:chOff x="884" y="3229"/>
            <a:chExt cx="4572" cy="528"/>
          </a:xfrm>
        </p:grpSpPr>
        <p:grpSp>
          <p:nvGrpSpPr>
            <p:cNvPr id="20510" name="Group 5"/>
            <p:cNvGrpSpPr>
              <a:grpSpLocks/>
            </p:cNvGrpSpPr>
            <p:nvPr/>
          </p:nvGrpSpPr>
          <p:grpSpPr bwMode="auto">
            <a:xfrm>
              <a:off x="884" y="3249"/>
              <a:ext cx="1706" cy="508"/>
              <a:chOff x="993" y="3249"/>
              <a:chExt cx="1706" cy="508"/>
            </a:xfrm>
          </p:grpSpPr>
          <p:grpSp>
            <p:nvGrpSpPr>
              <p:cNvPr id="20527" name="Group 6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05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0</a:t>
                  </a:r>
                </a:p>
              </p:txBody>
            </p:sp>
            <p:sp>
              <p:nvSpPr>
                <p:cNvPr id="205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1</a:t>
                  </a:r>
                </a:p>
              </p:txBody>
            </p:sp>
            <p:sp>
              <p:nvSpPr>
                <p:cNvPr id="205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2</a:t>
                  </a:r>
                </a:p>
              </p:txBody>
            </p:sp>
            <p:sp>
              <p:nvSpPr>
                <p:cNvPr id="205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3</a:t>
                  </a:r>
                </a:p>
              </p:txBody>
            </p:sp>
          </p:grpSp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32-bit Register</a:t>
                </a:r>
              </a:p>
            </p:txBody>
          </p:sp>
          <p:sp>
            <p:nvSpPr>
              <p:cNvPr id="20529" name="Text Box 12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MSB</a:t>
                </a:r>
                <a:endParaRPr lang="en-US" altLang="he-IL" sz="1400" i="1"/>
              </a:p>
            </p:txBody>
          </p:sp>
          <p:sp>
            <p:nvSpPr>
              <p:cNvPr id="20530" name="Text Box 13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LSB</a:t>
                </a:r>
                <a:endParaRPr lang="en-US" altLang="he-IL" sz="1400" i="1"/>
              </a:p>
            </p:txBody>
          </p:sp>
        </p:grpSp>
        <p:grpSp>
          <p:nvGrpSpPr>
            <p:cNvPr id="20511" name="Group 14"/>
            <p:cNvGrpSpPr>
              <a:grpSpLocks/>
            </p:cNvGrpSpPr>
            <p:nvPr/>
          </p:nvGrpSpPr>
          <p:grpSpPr bwMode="auto">
            <a:xfrm>
              <a:off x="3170" y="3229"/>
              <a:ext cx="2286" cy="528"/>
              <a:chOff x="3243" y="3229"/>
              <a:chExt cx="2286" cy="528"/>
            </a:xfrm>
          </p:grpSpPr>
          <p:sp>
            <p:nvSpPr>
              <p:cNvPr id="20513" name="Text Box 15"/>
              <p:cNvSpPr txBox="1">
                <a:spLocks noChangeArrowheads="1"/>
              </p:cNvSpPr>
              <p:nvPr/>
            </p:nvSpPr>
            <p:spPr bwMode="auto">
              <a:xfrm>
                <a:off x="331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. . .</a:t>
                </a:r>
                <a:endParaRPr lang="en-US" altLang="he-IL" sz="1400" i="1"/>
              </a:p>
            </p:txBody>
          </p:sp>
          <p:sp>
            <p:nvSpPr>
              <p:cNvPr id="20514" name="Text Box 16"/>
              <p:cNvSpPr txBox="1">
                <a:spLocks noChangeArrowheads="1"/>
              </p:cNvSpPr>
              <p:nvPr/>
            </p:nvSpPr>
            <p:spPr bwMode="auto">
              <a:xfrm>
                <a:off x="527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. . .</a:t>
                </a:r>
                <a:endParaRPr lang="en-US" altLang="he-IL" sz="1400" i="1"/>
              </a:p>
            </p:txBody>
          </p:sp>
          <p:sp>
            <p:nvSpPr>
              <p:cNvPr id="20515" name="Text Box 17"/>
              <p:cNvSpPr txBox="1">
                <a:spLocks noChangeArrowheads="1"/>
              </p:cNvSpPr>
              <p:nvPr/>
            </p:nvSpPr>
            <p:spPr bwMode="auto">
              <a:xfrm>
                <a:off x="4850" y="3394"/>
                <a:ext cx="425" cy="18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Byte 0</a:t>
                </a:r>
              </a:p>
            </p:txBody>
          </p:sp>
          <p:sp>
            <p:nvSpPr>
              <p:cNvPr id="20516" name="Text Box 18"/>
              <p:cNvSpPr txBox="1">
                <a:spLocks noChangeArrowheads="1"/>
              </p:cNvSpPr>
              <p:nvPr/>
            </p:nvSpPr>
            <p:spPr bwMode="auto">
              <a:xfrm>
                <a:off x="4425" y="3394"/>
                <a:ext cx="425" cy="18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Byte 1</a:t>
                </a:r>
              </a:p>
            </p:txBody>
          </p:sp>
          <p:sp>
            <p:nvSpPr>
              <p:cNvPr id="20517" name="Text Box 19"/>
              <p:cNvSpPr txBox="1">
                <a:spLocks noChangeArrowheads="1"/>
              </p:cNvSpPr>
              <p:nvPr/>
            </p:nvSpPr>
            <p:spPr bwMode="auto">
              <a:xfrm>
                <a:off x="4000" y="3394"/>
                <a:ext cx="425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Byte 2</a:t>
                </a:r>
              </a:p>
            </p:txBody>
          </p:sp>
          <p:sp>
            <p:nvSpPr>
              <p:cNvPr id="20518" name="Text Box 20"/>
              <p:cNvSpPr txBox="1">
                <a:spLocks noChangeArrowheads="1"/>
              </p:cNvSpPr>
              <p:nvPr/>
            </p:nvSpPr>
            <p:spPr bwMode="auto">
              <a:xfrm>
                <a:off x="3574" y="3394"/>
                <a:ext cx="426" cy="18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Byte 3</a:t>
                </a:r>
              </a:p>
            </p:txBody>
          </p:sp>
          <p:sp>
            <p:nvSpPr>
              <p:cNvPr id="20519" name="Text Box 21"/>
              <p:cNvSpPr txBox="1">
                <a:spLocks noChangeArrowheads="1"/>
              </p:cNvSpPr>
              <p:nvPr/>
            </p:nvSpPr>
            <p:spPr bwMode="auto">
              <a:xfrm>
                <a:off x="3574" y="3229"/>
                <a:ext cx="42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a</a:t>
                </a:r>
                <a:endParaRPr lang="en-US" altLang="he-IL" sz="1400" i="1"/>
              </a:p>
            </p:txBody>
          </p:sp>
          <p:sp>
            <p:nvSpPr>
              <p:cNvPr id="20520" name="Text Box 22"/>
              <p:cNvSpPr txBox="1">
                <a:spLocks noChangeArrowheads="1"/>
              </p:cNvSpPr>
              <p:nvPr/>
            </p:nvSpPr>
            <p:spPr bwMode="auto">
              <a:xfrm>
                <a:off x="485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a+3</a:t>
                </a:r>
                <a:endParaRPr lang="en-US" altLang="he-IL" sz="1400" i="1"/>
              </a:p>
            </p:txBody>
          </p:sp>
          <p:sp>
            <p:nvSpPr>
              <p:cNvPr id="20521" name="Text Box 23"/>
              <p:cNvSpPr txBox="1">
                <a:spLocks noChangeArrowheads="1"/>
              </p:cNvSpPr>
              <p:nvPr/>
            </p:nvSpPr>
            <p:spPr bwMode="auto">
              <a:xfrm>
                <a:off x="442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a+2</a:t>
                </a:r>
                <a:endParaRPr lang="en-US" altLang="he-IL" sz="1400" i="1"/>
              </a:p>
            </p:txBody>
          </p:sp>
          <p:sp>
            <p:nvSpPr>
              <p:cNvPr id="20522" name="Text Box 24"/>
              <p:cNvSpPr txBox="1">
                <a:spLocks noChangeArrowheads="1"/>
              </p:cNvSpPr>
              <p:nvPr/>
            </p:nvSpPr>
            <p:spPr bwMode="auto">
              <a:xfrm>
                <a:off x="3984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a+1</a:t>
                </a:r>
                <a:endParaRPr lang="en-US" altLang="he-IL" sz="1400" i="1"/>
              </a:p>
            </p:txBody>
          </p:sp>
          <p:sp>
            <p:nvSpPr>
              <p:cNvPr id="20523" name="Line 25"/>
              <p:cNvSpPr>
                <a:spLocks noChangeShapeType="1"/>
              </p:cNvSpPr>
              <p:nvPr/>
            </p:nvSpPr>
            <p:spPr bwMode="auto">
              <a:xfrm>
                <a:off x="3315" y="3394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24" name="Line 26"/>
              <p:cNvSpPr>
                <a:spLocks noChangeShapeType="1"/>
              </p:cNvSpPr>
              <p:nvPr/>
            </p:nvSpPr>
            <p:spPr bwMode="auto">
              <a:xfrm>
                <a:off x="3315" y="3575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525" name="Text Box 27"/>
              <p:cNvSpPr txBox="1">
                <a:spLocks noChangeArrowheads="1"/>
              </p:cNvSpPr>
              <p:nvPr/>
            </p:nvSpPr>
            <p:spPr bwMode="auto">
              <a:xfrm>
                <a:off x="4041" y="3584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Memory</a:t>
                </a:r>
                <a:endParaRPr lang="en-US" altLang="he-IL" sz="1400" i="1"/>
              </a:p>
            </p:txBody>
          </p:sp>
          <p:sp>
            <p:nvSpPr>
              <p:cNvPr id="20526" name="Text Box 28"/>
              <p:cNvSpPr txBox="1">
                <a:spLocks noChangeArrowheads="1"/>
              </p:cNvSpPr>
              <p:nvPr/>
            </p:nvSpPr>
            <p:spPr bwMode="auto">
              <a:xfrm>
                <a:off x="3243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address</a:t>
                </a:r>
                <a:endParaRPr lang="en-US" altLang="he-IL" sz="1400" i="1"/>
              </a:p>
            </p:txBody>
          </p:sp>
        </p:grpSp>
        <p:sp>
          <p:nvSpPr>
            <p:cNvPr id="20512" name="AutoShape 29"/>
            <p:cNvSpPr>
              <a:spLocks noChangeArrowheads="1"/>
            </p:cNvSpPr>
            <p:nvPr/>
          </p:nvSpPr>
          <p:spPr bwMode="auto">
            <a:xfrm>
              <a:off x="2735" y="3394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grpSp>
        <p:nvGrpSpPr>
          <p:cNvPr id="20485" name="Group 30"/>
          <p:cNvGrpSpPr>
            <a:grpSpLocks/>
          </p:cNvGrpSpPr>
          <p:nvPr/>
        </p:nvGrpSpPr>
        <p:grpSpPr bwMode="auto">
          <a:xfrm>
            <a:off x="1000125" y="2627784"/>
            <a:ext cx="7258050" cy="838200"/>
            <a:chOff x="630" y="1797"/>
            <a:chExt cx="4572" cy="528"/>
          </a:xfrm>
        </p:grpSpPr>
        <p:sp>
          <p:nvSpPr>
            <p:cNvPr id="20486" name="Text Box 31"/>
            <p:cNvSpPr txBox="1">
              <a:spLocks noChangeArrowheads="1"/>
            </p:cNvSpPr>
            <p:nvPr/>
          </p:nvSpPr>
          <p:spPr bwMode="auto">
            <a:xfrm>
              <a:off x="4513" y="1962"/>
              <a:ext cx="426" cy="18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Byte 3</a:t>
              </a:r>
            </a:p>
          </p:txBody>
        </p:sp>
        <p:grpSp>
          <p:nvGrpSpPr>
            <p:cNvPr id="20487" name="Group 32"/>
            <p:cNvGrpSpPr>
              <a:grpSpLocks/>
            </p:cNvGrpSpPr>
            <p:nvPr/>
          </p:nvGrpSpPr>
          <p:grpSpPr bwMode="auto">
            <a:xfrm>
              <a:off x="630" y="1817"/>
              <a:ext cx="1706" cy="508"/>
              <a:chOff x="993" y="3249"/>
              <a:chExt cx="1706" cy="508"/>
            </a:xfrm>
          </p:grpSpPr>
          <p:grpSp>
            <p:nvGrpSpPr>
              <p:cNvPr id="20502" name="Group 33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05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0</a:t>
                  </a:r>
                </a:p>
              </p:txBody>
            </p:sp>
            <p:sp>
              <p:nvSpPr>
                <p:cNvPr id="205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1</a:t>
                  </a:r>
                </a:p>
              </p:txBody>
            </p:sp>
            <p:sp>
              <p:nvSpPr>
                <p:cNvPr id="205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2</a:t>
                  </a:r>
                </a:p>
              </p:txBody>
            </p:sp>
            <p:sp>
              <p:nvSpPr>
                <p:cNvPr id="205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he-IL" sz="1400"/>
                    <a:t>Byte 3</a:t>
                  </a:r>
                </a:p>
              </p:txBody>
            </p:sp>
          </p:grpSp>
          <p:sp>
            <p:nvSpPr>
              <p:cNvPr id="20503" name="Text Box 38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32-bit Register</a:t>
                </a:r>
              </a:p>
            </p:txBody>
          </p:sp>
          <p:sp>
            <p:nvSpPr>
              <p:cNvPr id="20504" name="Text Box 39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MSB</a:t>
                </a:r>
                <a:endParaRPr lang="en-US" altLang="he-IL" sz="1400" i="1"/>
              </a:p>
            </p:txBody>
          </p:sp>
          <p:sp>
            <p:nvSpPr>
              <p:cNvPr id="20505" name="Text Box 40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he-IL" sz="1400"/>
                  <a:t>LSB</a:t>
                </a:r>
                <a:endParaRPr lang="en-US" altLang="he-IL" sz="1400" i="1"/>
              </a:p>
            </p:txBody>
          </p:sp>
        </p:grpSp>
        <p:sp>
          <p:nvSpPr>
            <p:cNvPr id="20488" name="Text Box 41"/>
            <p:cNvSpPr txBox="1">
              <a:spLocks noChangeArrowheads="1"/>
            </p:cNvSpPr>
            <p:nvPr/>
          </p:nvSpPr>
          <p:spPr bwMode="auto">
            <a:xfrm>
              <a:off x="2988" y="1962"/>
              <a:ext cx="25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. . .</a:t>
              </a:r>
              <a:endParaRPr lang="en-US" altLang="he-IL" sz="1400" i="1"/>
            </a:p>
          </p:txBody>
        </p:sp>
        <p:sp>
          <p:nvSpPr>
            <p:cNvPr id="20489" name="Text Box 42"/>
            <p:cNvSpPr txBox="1">
              <a:spLocks noChangeArrowheads="1"/>
            </p:cNvSpPr>
            <p:nvPr/>
          </p:nvSpPr>
          <p:spPr bwMode="auto">
            <a:xfrm>
              <a:off x="4948" y="1962"/>
              <a:ext cx="25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. . .</a:t>
              </a:r>
              <a:endParaRPr lang="en-US" altLang="he-IL" sz="1400" i="1"/>
            </a:p>
          </p:txBody>
        </p:sp>
        <p:sp>
          <p:nvSpPr>
            <p:cNvPr id="20490" name="Text Box 43"/>
            <p:cNvSpPr txBox="1">
              <a:spLocks noChangeArrowheads="1"/>
            </p:cNvSpPr>
            <p:nvPr/>
          </p:nvSpPr>
          <p:spPr bwMode="auto">
            <a:xfrm>
              <a:off x="3243" y="1962"/>
              <a:ext cx="425" cy="18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Byte 0</a:t>
              </a:r>
            </a:p>
          </p:txBody>
        </p:sp>
        <p:sp>
          <p:nvSpPr>
            <p:cNvPr id="20491" name="Text Box 44"/>
            <p:cNvSpPr txBox="1">
              <a:spLocks noChangeArrowheads="1"/>
            </p:cNvSpPr>
            <p:nvPr/>
          </p:nvSpPr>
          <p:spPr bwMode="auto">
            <a:xfrm>
              <a:off x="3665" y="1962"/>
              <a:ext cx="425" cy="18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Byte 1</a:t>
              </a:r>
            </a:p>
          </p:txBody>
        </p:sp>
        <p:sp>
          <p:nvSpPr>
            <p:cNvPr id="20492" name="Text Box 45"/>
            <p:cNvSpPr txBox="1">
              <a:spLocks noChangeArrowheads="1"/>
            </p:cNvSpPr>
            <p:nvPr/>
          </p:nvSpPr>
          <p:spPr bwMode="auto">
            <a:xfrm>
              <a:off x="4088" y="1962"/>
              <a:ext cx="425" cy="18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Byte 2</a:t>
              </a:r>
            </a:p>
          </p:txBody>
        </p:sp>
        <p:sp>
          <p:nvSpPr>
            <p:cNvPr id="20493" name="Text Box 46"/>
            <p:cNvSpPr txBox="1">
              <a:spLocks noChangeArrowheads="1"/>
            </p:cNvSpPr>
            <p:nvPr/>
          </p:nvSpPr>
          <p:spPr bwMode="auto">
            <a:xfrm>
              <a:off x="3247" y="1797"/>
              <a:ext cx="4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a</a:t>
              </a:r>
              <a:endParaRPr lang="en-US" altLang="he-IL" sz="1400" i="1"/>
            </a:p>
          </p:txBody>
        </p:sp>
        <p:sp>
          <p:nvSpPr>
            <p:cNvPr id="20494" name="Text Box 47"/>
            <p:cNvSpPr txBox="1">
              <a:spLocks noChangeArrowheads="1"/>
            </p:cNvSpPr>
            <p:nvPr/>
          </p:nvSpPr>
          <p:spPr bwMode="auto">
            <a:xfrm>
              <a:off x="4523" y="1797"/>
              <a:ext cx="4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a+3</a:t>
              </a:r>
              <a:endParaRPr lang="en-US" altLang="he-IL" sz="1400" i="1"/>
            </a:p>
          </p:txBody>
        </p:sp>
        <p:sp>
          <p:nvSpPr>
            <p:cNvPr id="20495" name="Text Box 48"/>
            <p:cNvSpPr txBox="1">
              <a:spLocks noChangeArrowheads="1"/>
            </p:cNvSpPr>
            <p:nvPr/>
          </p:nvSpPr>
          <p:spPr bwMode="auto">
            <a:xfrm>
              <a:off x="4093" y="1797"/>
              <a:ext cx="4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a+2</a:t>
              </a:r>
              <a:endParaRPr lang="en-US" altLang="he-IL" sz="1400" i="1"/>
            </a:p>
          </p:txBody>
        </p:sp>
        <p:sp>
          <p:nvSpPr>
            <p:cNvPr id="20496" name="Text Box 49"/>
            <p:cNvSpPr txBox="1">
              <a:spLocks noChangeArrowheads="1"/>
            </p:cNvSpPr>
            <p:nvPr/>
          </p:nvSpPr>
          <p:spPr bwMode="auto">
            <a:xfrm>
              <a:off x="3657" y="1797"/>
              <a:ext cx="4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a+1</a:t>
              </a:r>
              <a:endParaRPr lang="en-US" altLang="he-IL" sz="1400" i="1"/>
            </a:p>
          </p:txBody>
        </p:sp>
        <p:sp>
          <p:nvSpPr>
            <p:cNvPr id="20497" name="Line 50"/>
            <p:cNvSpPr>
              <a:spLocks noChangeShapeType="1"/>
            </p:cNvSpPr>
            <p:nvPr/>
          </p:nvSpPr>
          <p:spPr bwMode="auto">
            <a:xfrm>
              <a:off x="2988" y="1962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498" name="Line 51"/>
            <p:cNvSpPr>
              <a:spLocks noChangeShapeType="1"/>
            </p:cNvSpPr>
            <p:nvPr/>
          </p:nvSpPr>
          <p:spPr bwMode="auto">
            <a:xfrm>
              <a:off x="2988" y="2143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499" name="Text Box 52"/>
            <p:cNvSpPr txBox="1">
              <a:spLocks noChangeArrowheads="1"/>
            </p:cNvSpPr>
            <p:nvPr/>
          </p:nvSpPr>
          <p:spPr bwMode="auto">
            <a:xfrm>
              <a:off x="3714" y="2152"/>
              <a:ext cx="7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Memory</a:t>
              </a:r>
              <a:endParaRPr lang="en-US" altLang="he-IL" sz="1400" i="1"/>
            </a:p>
          </p:txBody>
        </p:sp>
        <p:sp>
          <p:nvSpPr>
            <p:cNvPr id="20500" name="Text Box 53"/>
            <p:cNvSpPr txBox="1">
              <a:spLocks noChangeArrowheads="1"/>
            </p:cNvSpPr>
            <p:nvPr/>
          </p:nvSpPr>
          <p:spPr bwMode="auto">
            <a:xfrm>
              <a:off x="2916" y="1817"/>
              <a:ext cx="42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he-IL" sz="1400"/>
                <a:t>address</a:t>
              </a:r>
              <a:endParaRPr lang="en-US" altLang="he-IL" sz="1400" i="1"/>
            </a:p>
          </p:txBody>
        </p:sp>
        <p:sp>
          <p:nvSpPr>
            <p:cNvPr id="20501" name="AutoShape 54"/>
            <p:cNvSpPr>
              <a:spLocks noChangeArrowheads="1"/>
            </p:cNvSpPr>
            <p:nvPr/>
          </p:nvSpPr>
          <p:spPr bwMode="auto">
            <a:xfrm>
              <a:off x="2481" y="1962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5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18017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Next . . 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4" y="1239839"/>
            <a:ext cx="7892355" cy="4637434"/>
          </a:xfrm>
        </p:spPr>
        <p:txBody>
          <a:bodyPr/>
          <a:lstStyle/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Statements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Assembly Language Program Template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Defining Data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/>
              <a:t>Memory Alignment and Byte Ordering</a:t>
            </a:r>
          </a:p>
          <a:p>
            <a:pPr algn="l" rtl="0" eaLnBrk="1" hangingPunct="1">
              <a:spcBef>
                <a:spcPct val="70000"/>
              </a:spcBef>
            </a:pPr>
            <a:r>
              <a:rPr lang="en-US" altLang="he-IL" dirty="0">
                <a:solidFill>
                  <a:srgbClr val="FF0000"/>
                </a:solidFill>
              </a:rPr>
              <a:t>System Calls</a:t>
            </a:r>
          </a:p>
          <a:p>
            <a:pPr algn="l" rtl="0" eaLnBrk="1" hangingPunct="1">
              <a:spcBef>
                <a:spcPct val="70000"/>
              </a:spcBef>
            </a:pPr>
            <a:endParaRPr lang="en-US" altLang="he-IL" dirty="0"/>
          </a:p>
          <a:p>
            <a:pPr algn="l" rtl="0" eaLnBrk="1" hangingPunct="1">
              <a:spcBef>
                <a:spcPct val="70000"/>
              </a:spcBef>
            </a:pPr>
            <a:endParaRPr lang="en-US" alt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8145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System Calls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5063"/>
            <a:ext cx="8712968" cy="4742210"/>
          </a:xfrm>
        </p:spPr>
        <p:txBody>
          <a:bodyPr>
            <a:normAutofit fontScale="77500" lnSpcReduction="20000"/>
          </a:bodyPr>
          <a:lstStyle/>
          <a:p>
            <a:pPr algn="l" rtl="0" eaLnBrk="1" hangingPunct="1">
              <a:spcBef>
                <a:spcPct val="60000"/>
              </a:spcBef>
            </a:pPr>
            <a:r>
              <a:rPr lang="en-US" altLang="he-IL" dirty="0"/>
              <a:t>Programs do input/output through system calls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he-IL" dirty="0"/>
              <a:t>MIPS provides a special </a:t>
            </a:r>
            <a:r>
              <a:rPr lang="en-US" altLang="he-I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he-IL" dirty="0"/>
              <a:t> instruction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To obtain services from the operating system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Many services are provided in the SPIM and MARS simulators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he-IL" dirty="0"/>
              <a:t>Using the </a:t>
            </a:r>
            <a:r>
              <a:rPr lang="en-US" altLang="he-I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he-IL" dirty="0"/>
              <a:t> system services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Load the service number in register </a:t>
            </a:r>
            <a:r>
              <a:rPr lang="en-US" altLang="he-IL" dirty="0">
                <a:solidFill>
                  <a:srgbClr val="FF0000"/>
                </a:solidFill>
              </a:rPr>
              <a:t>$v0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Load argument values, if any, in registers </a:t>
            </a:r>
            <a:r>
              <a:rPr lang="en-US" altLang="he-IL" dirty="0">
                <a:solidFill>
                  <a:srgbClr val="FF0000"/>
                </a:solidFill>
              </a:rPr>
              <a:t>$a0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rgbClr val="FF0000"/>
                </a:solidFill>
              </a:rPr>
              <a:t>$a1</a:t>
            </a:r>
            <a:r>
              <a:rPr lang="en-US" altLang="he-IL" dirty="0"/>
              <a:t>, etc.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Issue the </a:t>
            </a:r>
            <a:r>
              <a:rPr lang="en-US" altLang="he-IL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he-IL" dirty="0"/>
              <a:t> instruction</a:t>
            </a:r>
          </a:p>
          <a:p>
            <a:pPr lvl="1" algn="l" rtl="0" eaLnBrk="1" hangingPunct="1">
              <a:spcBef>
                <a:spcPct val="60000"/>
              </a:spcBef>
            </a:pPr>
            <a:r>
              <a:rPr lang="en-US" altLang="he-IL" dirty="0"/>
              <a:t>Retrieve return values, if any, from result registers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724737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06437"/>
          </a:xfrm>
        </p:spPr>
        <p:txBody>
          <a:bodyPr/>
          <a:lstStyle/>
          <a:p>
            <a:pPr rtl="0" eaLnBrk="1" hangingPunct="1"/>
            <a:r>
              <a:rPr lang="en-US" altLang="he-IL" dirty="0" err="1"/>
              <a:t>Syscall</a:t>
            </a:r>
            <a:r>
              <a:rPr lang="en-US" altLang="he-IL" dirty="0"/>
              <a:t> Services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/>
        </p:nvGraphicFramePr>
        <p:xfrm>
          <a:off x="482600" y="836712"/>
          <a:ext cx="8337872" cy="5090016"/>
        </p:xfrm>
        <a:graphic>
          <a:graphicData uri="http://schemas.openxmlformats.org/drawingml/2006/table">
            <a:tbl>
              <a:tblPr/>
              <a:tblGrid>
                <a:gridCol w="183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Service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$v0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Arguments / Result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Integer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$a0 = integer value to print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Float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$f12 =  float value to print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Double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$f12 = double value to print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String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$a0 = address of null-terminated string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Read Integer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$v0 = integer 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Read Float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$f0 = float 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Read Double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$f0 = double 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604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Read String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$a0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$a1 = maximum number of characters to 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Exit Program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he-IL" altLang="he-I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Char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$a0 = character to print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187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Read Char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461963">
                        <a:spcBef>
                          <a:spcPct val="4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912813">
                        <a:spcBef>
                          <a:spcPct val="4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25888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1595438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0526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5098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29670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424238" algn="l" rtl="0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$v0 = character 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09" name="Text Box 124"/>
          <p:cNvSpPr txBox="1">
            <a:spLocks noChangeArrowheads="1"/>
          </p:cNvSpPr>
          <p:nvPr/>
        </p:nvSpPr>
        <p:spPr bwMode="auto">
          <a:xfrm>
            <a:off x="6228184" y="5301208"/>
            <a:ext cx="2362200" cy="385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Supported by MARS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53128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Reading and Printing an Integer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82689"/>
            <a:ext cx="8229600" cy="4694584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.globl main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main:		# main program entry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li	$v0, 5	# Read integer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syscall	# $v0 = value read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move	$a0, $v0	# $a0 = value to print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li	$v0, 1	# Print integer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li	$v0, 10	# Exit program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0437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Reading and Printing a String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1"/>
            <a:ext cx="8229600" cy="475332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Data segment #####################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str: .space  10	# array of 10 bytes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 Code segment #####################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	# main program entry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la	$a0, str	# $a0 = address of str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	$a1, 10	# $a1 = max string length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	$v0, 8	# read string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	$v0, 4	# Print string str 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	$v0, 10	# Exit program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619994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pPr rtl="0" eaLnBrk="1" hangingPunct="1"/>
            <a:r>
              <a:rPr lang="en-US" altLang="he-IL" dirty="0"/>
              <a:t>Program 1: Sum of Three Integers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1"/>
            <a:ext cx="8229600" cy="475332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Sum of three integers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Objective: Computes the sum of three integers. 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Input: Requests three numbers.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Output: Outputs the sum.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 Data segment 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prompt:	.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"Please enter three numbers: \n"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sum_msg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"The sum is: "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 Code segment 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    $a0,prompt	# display prompt string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$v0,4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$v0,5	# read 1st integer into $t0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move  $t0,$v0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10031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pPr rtl="0" eaLnBrk="1" hangingPunct="1"/>
            <a:r>
              <a:rPr lang="en-US" altLang="he-IL" dirty="0"/>
              <a:t>Sum of Three Integers – Slide 2 of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1"/>
            <a:ext cx="8229600" cy="475332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$v0,5	# read 2nd integer into $t1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move  $t1,$v0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$v0,5	# read 3rd integer into $t2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move  $t2,$v0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$t0,$t0,$t1	# accumulate the sum	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$t0,$t0,$t2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    $a0,sum_msg	# write sum message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$v0,4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move  $a0,$t0	# output sum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$v0,1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$v0,10	# exit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39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49888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188640"/>
            <a:ext cx="9144000" cy="5437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US" altLang="he-IL" sz="3200" dirty="0"/>
              <a:t>Levels of Representation</a:t>
            </a:r>
          </a:p>
        </p:txBody>
      </p:sp>
      <p:sp>
        <p:nvSpPr>
          <p:cNvPr id="1014789" name="AutoShape 5"/>
          <p:cNvSpPr>
            <a:spLocks noGrp="1" noChangeArrowheads="1"/>
          </p:cNvSpPr>
          <p:nvPr>
            <p:ph idx="1"/>
          </p:nvPr>
        </p:nvSpPr>
        <p:spPr>
          <a:xfrm>
            <a:off x="3537106" y="2359994"/>
            <a:ext cx="2259110" cy="1528624"/>
          </a:xfrm>
          <a:noFill/>
        </p:spPr>
        <p:txBody>
          <a:bodyPr wrap="square" lIns="63500" tIns="25400" rIns="63500" bIns="25400">
            <a:spAutoFit/>
          </a:bodyPr>
          <a:lstStyle/>
          <a:p>
            <a:pPr algn="l" rtl="0" eaLnBrk="1" hangingPunct="1">
              <a:spcBef>
                <a:spcPct val="0"/>
              </a:spcBef>
              <a:buFontTx/>
              <a:buNone/>
              <a:tabLst>
                <a:tab pos="1066800" algn="l"/>
              </a:tabLst>
            </a:pPr>
            <a:r>
              <a:rPr lang="en-US" altLang="he-IL" sz="2400" b="0" dirty="0" err="1">
                <a:solidFill>
                  <a:srgbClr val="0000FF"/>
                </a:solidFill>
                <a:latin typeface="Comic Sans MS" pitchFamily="66" charset="0"/>
              </a:rPr>
              <a:t>lw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	 $15,</a:t>
            </a: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 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0($2)</a:t>
            </a:r>
            <a:endParaRPr lang="en-US" altLang="he-IL" sz="2400" b="0" dirty="0">
              <a:solidFill>
                <a:srgbClr val="0000FF"/>
              </a:solidFill>
              <a:latin typeface="Comic Sans MS" pitchFamily="66" charset="0"/>
              <a:cs typeface="Arial" pitchFamily="34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  <a:tabLst>
                <a:tab pos="1066800" algn="l"/>
              </a:tabLst>
            </a:pPr>
            <a:r>
              <a:rPr lang="en-US" altLang="he-IL" sz="2400" b="0" dirty="0" err="1">
                <a:solidFill>
                  <a:srgbClr val="0000FF"/>
                </a:solidFill>
                <a:latin typeface="Comic Sans MS" pitchFamily="66" charset="0"/>
              </a:rPr>
              <a:t>lw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	 $16,</a:t>
            </a: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 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4($2)</a:t>
            </a:r>
          </a:p>
          <a:p>
            <a:pPr algn="l" rtl="0" eaLnBrk="1" hangingPunct="1">
              <a:spcBef>
                <a:spcPct val="0"/>
              </a:spcBef>
              <a:buFontTx/>
              <a:buNone/>
              <a:tabLst>
                <a:tab pos="1066800" algn="l"/>
              </a:tabLst>
            </a:pPr>
            <a:r>
              <a:rPr lang="en-US" altLang="he-IL" sz="2400" b="0" dirty="0" err="1">
                <a:solidFill>
                  <a:srgbClr val="0000FF"/>
                </a:solidFill>
                <a:latin typeface="Comic Sans MS" pitchFamily="66" charset="0"/>
              </a:rPr>
              <a:t>Sw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 $16</a:t>
            </a: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 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0($2)</a:t>
            </a:r>
          </a:p>
          <a:p>
            <a:pPr algn="l" rtl="0" eaLnBrk="1" hangingPunct="1">
              <a:spcBef>
                <a:spcPct val="0"/>
              </a:spcBef>
              <a:buFontTx/>
              <a:buNone/>
              <a:tabLst>
                <a:tab pos="1066800" algn="l"/>
              </a:tabLst>
            </a:pPr>
            <a:r>
              <a:rPr lang="en-US" altLang="he-IL" sz="2400" b="0" dirty="0" err="1">
                <a:solidFill>
                  <a:srgbClr val="0000FF"/>
                </a:solidFill>
                <a:latin typeface="Comic Sans MS" pitchFamily="66" charset="0"/>
              </a:rPr>
              <a:t>Sw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 $15,</a:t>
            </a: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 </a:t>
            </a: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</a:rPr>
              <a:t>4($2)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96900" y="1054100"/>
            <a:ext cx="7429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sp>
        <p:nvSpPr>
          <p:cNvPr id="1014788" name="Rectangle 4"/>
          <p:cNvSpPr>
            <a:spLocks noChangeArrowheads="1"/>
          </p:cNvSpPr>
          <p:nvPr/>
        </p:nvSpPr>
        <p:spPr bwMode="auto">
          <a:xfrm>
            <a:off x="3537106" y="920403"/>
            <a:ext cx="1944216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>
              <a:lnSpc>
                <a:spcPct val="88000"/>
              </a:lnSpc>
              <a:spcBef>
                <a:spcPct val="42000"/>
              </a:spcBef>
              <a:buFontTx/>
              <a:buNone/>
            </a:pPr>
            <a:r>
              <a:rPr lang="en-US" altLang="he-IL" sz="1800" b="0" dirty="0"/>
              <a:t>temp = v[k];</a:t>
            </a:r>
          </a:p>
          <a:p>
            <a:pPr rtl="0">
              <a:lnSpc>
                <a:spcPct val="88000"/>
              </a:lnSpc>
              <a:spcBef>
                <a:spcPct val="42000"/>
              </a:spcBef>
              <a:buFontTx/>
              <a:buNone/>
            </a:pPr>
            <a:r>
              <a:rPr lang="en-US" altLang="he-IL" sz="1800" b="0" dirty="0"/>
              <a:t>v[k] = v[k+1];</a:t>
            </a:r>
          </a:p>
          <a:p>
            <a:pPr rtl="0">
              <a:lnSpc>
                <a:spcPct val="88000"/>
              </a:lnSpc>
              <a:spcBef>
                <a:spcPct val="42000"/>
              </a:spcBef>
              <a:buFontTx/>
              <a:buNone/>
            </a:pPr>
            <a:r>
              <a:rPr lang="en-US" altLang="he-IL" sz="1800" b="0" dirty="0"/>
              <a:t>v[k+1] = temp;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270500" y="4051300"/>
            <a:ext cx="2984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sp>
        <p:nvSpPr>
          <p:cNvPr id="1014791" name="Rectangle 7"/>
          <p:cNvSpPr>
            <a:spLocks noChangeArrowheads="1"/>
          </p:cNvSpPr>
          <p:nvPr/>
        </p:nvSpPr>
        <p:spPr bwMode="auto">
          <a:xfrm>
            <a:off x="3537106" y="4146599"/>
            <a:ext cx="5641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Courier New" pitchFamily="49" charset="0"/>
              </a:rPr>
              <a:t>0000 1001 1100 0110 1010 1111 0101 1000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Courier New" pitchFamily="49" charset="0"/>
              </a:rPr>
              <a:t>1010 1111 0101 1000 0000 1001 1100 0110 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Courier New" pitchFamily="49" charset="0"/>
              </a:rPr>
              <a:t>1100 0110 1010 1111 0101 1000 0000 1001 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Courier New" pitchFamily="49" charset="0"/>
              </a:rPr>
              <a:t>0101 1000 0000 1001 1100 0110 1010 1111 </a:t>
            </a:r>
          </a:p>
        </p:txBody>
      </p:sp>
      <p:sp>
        <p:nvSpPr>
          <p:cNvPr id="1014792" name="Rectangle 8"/>
          <p:cNvSpPr>
            <a:spLocks noChangeArrowheads="1"/>
          </p:cNvSpPr>
          <p:nvPr/>
        </p:nvSpPr>
        <p:spPr bwMode="auto">
          <a:xfrm>
            <a:off x="3729062" y="5517232"/>
            <a:ext cx="3651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r>
              <a:rPr lang="en-US" altLang="he-IL" sz="1600" b="0" dirty="0"/>
              <a:t>ALUOP[0:3] &lt;= </a:t>
            </a:r>
            <a:r>
              <a:rPr lang="en-US" altLang="he-IL" sz="1600" b="0" dirty="0" err="1"/>
              <a:t>InstReg</a:t>
            </a:r>
            <a:r>
              <a:rPr lang="en-US" altLang="he-IL" sz="1600" b="0" dirty="0"/>
              <a:t>[9:11] &amp; MASK</a:t>
            </a:r>
          </a:p>
        </p:txBody>
      </p:sp>
      <p:sp>
        <p:nvSpPr>
          <p:cNvPr id="1014793" name="AutoShape 9"/>
          <p:cNvSpPr>
            <a:spLocks noChangeArrowheads="1"/>
          </p:cNvSpPr>
          <p:nvPr/>
        </p:nvSpPr>
        <p:spPr bwMode="auto">
          <a:xfrm>
            <a:off x="5076056" y="692696"/>
            <a:ext cx="3990975" cy="2020888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algn="l" rtl="1" eaLnBrk="0" hangingPunct="0">
              <a:spcBef>
                <a:spcPct val="20000"/>
              </a:spcBef>
              <a:buChar char="•"/>
              <a:tabLst>
                <a:tab pos="1066800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tabLst>
                <a:tab pos="1066800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he-IL" altLang="he-IL" sz="2400" b="0" u="sng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שפה עלית:</a:t>
            </a: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 </a:t>
            </a:r>
          </a:p>
          <a:p>
            <a:pPr algn="r" eaLnBrk="1" hangingPunct="1">
              <a:spcBef>
                <a:spcPct val="0"/>
              </a:spcBef>
            </a:pP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קל לתכנת</a:t>
            </a:r>
          </a:p>
          <a:p>
            <a:pPr algn="r" eaLnBrk="1" hangingPunct="1">
              <a:spcBef>
                <a:spcPct val="0"/>
              </a:spcBef>
            </a:pP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לא חד ערכי לשפת מכונה</a:t>
            </a:r>
          </a:p>
          <a:p>
            <a:pPr algn="r" eaLnBrk="1" hangingPunct="1">
              <a:spcBef>
                <a:spcPct val="0"/>
              </a:spcBef>
            </a:pPr>
            <a:r>
              <a:rPr lang="he-IL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תלוי קומפיילר </a:t>
            </a:r>
            <a:r>
              <a:rPr lang="he-IL" altLang="he-IL" sz="2400" b="0" dirty="0" err="1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אופטימיזר</a:t>
            </a:r>
            <a:endParaRPr lang="he-IL" altLang="he-IL" sz="2400" b="0" dirty="0">
              <a:solidFill>
                <a:srgbClr val="0000FF"/>
              </a:solidFill>
              <a:latin typeface="Comic Sans MS" pitchFamily="66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en-US" altLang="he-IL" sz="2400" b="0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Portable</a:t>
            </a:r>
          </a:p>
        </p:txBody>
      </p:sp>
      <p:sp>
        <p:nvSpPr>
          <p:cNvPr id="1014794" name="AutoShape 10"/>
          <p:cNvSpPr>
            <a:spLocks noChangeArrowheads="1"/>
          </p:cNvSpPr>
          <p:nvPr/>
        </p:nvSpPr>
        <p:spPr bwMode="auto">
          <a:xfrm>
            <a:off x="5127625" y="2752403"/>
            <a:ext cx="3994150" cy="1036637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algn="l" rtl="1" eaLnBrk="0" hangingPunct="0">
              <a:spcBef>
                <a:spcPct val="20000"/>
              </a:spcBef>
              <a:buChar char="•"/>
              <a:tabLst>
                <a:tab pos="1066800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tabLst>
                <a:tab pos="1066800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he-IL" altLang="he-IL" sz="2000" b="0" u="sng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שפת סף (</a:t>
            </a:r>
            <a:r>
              <a:rPr lang="he-IL" altLang="he-IL" sz="2000" b="0" u="sng" dirty="0" err="1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אסמבלי</a:t>
            </a:r>
            <a:r>
              <a:rPr lang="he-IL" altLang="he-IL" sz="2000" b="0" u="sng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altLang="he-IL" sz="2000" b="0" u="sng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Assembly</a:t>
            </a:r>
            <a:r>
              <a:rPr lang="he-IL" altLang="he-IL" sz="2000" b="0" u="sng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)</a:t>
            </a:r>
          </a:p>
          <a:p>
            <a:pPr algn="r" eaLnBrk="1" hangingPunct="1">
              <a:spcBef>
                <a:spcPct val="0"/>
              </a:spcBef>
            </a:pPr>
            <a:r>
              <a:rPr lang="he-IL" altLang="he-IL" sz="2000" b="0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1:1 לשפת מכונה</a:t>
            </a:r>
          </a:p>
          <a:p>
            <a:pPr algn="r" eaLnBrk="1" hangingPunct="1">
              <a:spcBef>
                <a:spcPct val="0"/>
              </a:spcBef>
            </a:pPr>
            <a:r>
              <a:rPr lang="he-IL" altLang="he-IL" sz="2000" b="0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יותר קריא מש' מכונה</a:t>
            </a:r>
            <a:endParaRPr lang="en-US" altLang="he-IL" sz="2000" b="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3562225" y="2263775"/>
            <a:ext cx="5402263" cy="479425"/>
          </a:xfrm>
          <a:custGeom>
            <a:avLst/>
            <a:gdLst>
              <a:gd name="T0" fmla="*/ 2147483647 w 3547"/>
              <a:gd name="T1" fmla="*/ 2147483647 h 302"/>
              <a:gd name="T2" fmla="*/ 2147483647 w 3547"/>
              <a:gd name="T3" fmla="*/ 2147483647 h 302"/>
              <a:gd name="T4" fmla="*/ 2147483647 w 3547"/>
              <a:gd name="T5" fmla="*/ 0 h 302"/>
              <a:gd name="T6" fmla="*/ 0 w 3547"/>
              <a:gd name="T7" fmla="*/ 0 h 302"/>
              <a:gd name="T8" fmla="*/ 0 60000 65536"/>
              <a:gd name="T9" fmla="*/ 0 60000 65536"/>
              <a:gd name="T10" fmla="*/ 0 60000 65536"/>
              <a:gd name="T11" fmla="*/ 0 60000 65536"/>
              <a:gd name="T12" fmla="*/ 0 w 3547"/>
              <a:gd name="T13" fmla="*/ 0 h 302"/>
              <a:gd name="T14" fmla="*/ 3547 w 3547"/>
              <a:gd name="T15" fmla="*/ 302 h 3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7" h="302">
                <a:moveTo>
                  <a:pt x="3547" y="302"/>
                </a:moveTo>
                <a:lnTo>
                  <a:pt x="1398" y="302"/>
                </a:lnTo>
                <a:lnTo>
                  <a:pt x="1398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-76200" y="980728"/>
            <a:ext cx="3124200" cy="5670550"/>
            <a:chOff x="288" y="748"/>
            <a:chExt cx="1968" cy="3572"/>
          </a:xfrm>
        </p:grpSpPr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540" y="748"/>
              <a:ext cx="1632" cy="3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41000"/>
                </a:spcBef>
                <a:buFontTx/>
                <a:buNone/>
              </a:pPr>
              <a:r>
                <a:rPr lang="en-US" altLang="he-IL" sz="1800" b="0">
                  <a:latin typeface="Comic Sans MS" pitchFamily="66" charset="0"/>
                </a:rPr>
                <a:t>High Level Language Program</a:t>
              </a: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540" y="1612"/>
              <a:ext cx="1632" cy="3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41000"/>
                </a:spcBef>
                <a:buFontTx/>
                <a:buNone/>
              </a:pPr>
              <a:r>
                <a:rPr lang="en-US" altLang="he-IL" sz="1800" b="0">
                  <a:solidFill>
                    <a:srgbClr val="0000FF"/>
                  </a:solidFill>
                  <a:latin typeface="Comic Sans MS" pitchFamily="66" charset="0"/>
                </a:rPr>
                <a:t>Assembly  Language Program</a:t>
              </a: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572" y="2508"/>
              <a:ext cx="1632" cy="3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41000"/>
                </a:spcBef>
                <a:buFontTx/>
                <a:buNone/>
              </a:pPr>
              <a:r>
                <a:rPr lang="en-US" altLang="he-IL" sz="1800" b="0" dirty="0">
                  <a:solidFill>
                    <a:srgbClr val="FF0000"/>
                  </a:solidFill>
                  <a:latin typeface="Comic Sans MS" pitchFamily="66" charset="0"/>
                </a:rPr>
                <a:t>Machine  Language Program</a:t>
              </a: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572" y="3544"/>
              <a:ext cx="1632" cy="344"/>
            </a:xfrm>
            <a:prstGeom prst="rect">
              <a:avLst/>
            </a:prstGeom>
            <a:noFill/>
            <a:ln w="12700">
              <a:pattFill prst="pct70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ct val="88000"/>
                </a:lnSpc>
                <a:spcBef>
                  <a:spcPct val="43000"/>
                </a:spcBef>
                <a:buFontTx/>
                <a:buNone/>
              </a:pPr>
              <a:r>
                <a:rPr lang="en-US" altLang="he-IL" sz="1800" b="0">
                  <a:latin typeface="Comic Sans MS" pitchFamily="66" charset="0"/>
                </a:rPr>
                <a:t>Control Signal Specification</a:t>
              </a: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1200" y="3956"/>
              <a:ext cx="16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spcBef>
                  <a:spcPct val="0"/>
                </a:spcBef>
                <a:buFontTx/>
                <a:buNone/>
              </a:pPr>
              <a:r>
                <a:rPr lang="en-US" altLang="he-IL" sz="1600" b="0">
                  <a:solidFill>
                    <a:schemeClr val="accent1"/>
                  </a:solidFill>
                  <a:latin typeface="Comic Sans MS" pitchFamily="66" charset="0"/>
                </a:rPr>
                <a:t>°</a:t>
              </a:r>
            </a:p>
            <a:p>
              <a:pPr rtl="0">
                <a:spcBef>
                  <a:spcPct val="0"/>
                </a:spcBef>
                <a:buFontTx/>
                <a:buNone/>
              </a:pPr>
              <a:r>
                <a:rPr lang="en-US" altLang="he-IL" sz="1600" b="0">
                  <a:solidFill>
                    <a:schemeClr val="accent1"/>
                  </a:solidFill>
                  <a:latin typeface="Comic Sans MS" pitchFamily="66" charset="0"/>
                </a:rPr>
                <a:t>°</a:t>
              </a:r>
            </a:p>
          </p:txBody>
        </p:sp>
        <p:sp>
          <p:nvSpPr>
            <p:cNvPr id="6163" name="Rectangle 18" descr="Horizontal brick"/>
            <p:cNvSpPr>
              <a:spLocks noChangeArrowheads="1"/>
            </p:cNvSpPr>
            <p:nvPr/>
          </p:nvSpPr>
          <p:spPr bwMode="auto">
            <a:xfrm>
              <a:off x="532" y="2836"/>
              <a:ext cx="1720" cy="88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grpSp>
          <p:nvGrpSpPr>
            <p:cNvPr id="6164" name="Group 19"/>
            <p:cNvGrpSpPr>
              <a:grpSpLocks/>
            </p:cNvGrpSpPr>
            <p:nvPr/>
          </p:nvGrpSpPr>
          <p:grpSpPr bwMode="auto">
            <a:xfrm>
              <a:off x="768" y="1200"/>
              <a:ext cx="1008" cy="288"/>
              <a:chOff x="1200" y="1200"/>
              <a:chExt cx="1008" cy="288"/>
            </a:xfrm>
          </p:grpSpPr>
          <p:sp>
            <p:nvSpPr>
              <p:cNvPr id="6176" name="Rectangle 20"/>
              <p:cNvSpPr>
                <a:spLocks noChangeArrowheads="1"/>
              </p:cNvSpPr>
              <p:nvPr/>
            </p:nvSpPr>
            <p:spPr bwMode="auto">
              <a:xfrm>
                <a:off x="1384" y="1248"/>
                <a:ext cx="82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he-IL" sz="1800" b="0" i="1">
                    <a:latin typeface="Comic Sans MS" pitchFamily="66" charset="0"/>
                  </a:rPr>
                  <a:t>Compiler</a:t>
                </a:r>
              </a:p>
            </p:txBody>
          </p:sp>
          <p:sp>
            <p:nvSpPr>
              <p:cNvPr id="6177" name="Oval 21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100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</p:grpSp>
        <p:sp>
          <p:nvSpPr>
            <p:cNvPr id="6165" name="Freeform 22"/>
            <p:cNvSpPr>
              <a:spLocks/>
            </p:cNvSpPr>
            <p:nvPr/>
          </p:nvSpPr>
          <p:spPr bwMode="auto">
            <a:xfrm>
              <a:off x="1243" y="1079"/>
              <a:ext cx="6" cy="121"/>
            </a:xfrm>
            <a:custGeom>
              <a:avLst/>
              <a:gdLst>
                <a:gd name="T0" fmla="*/ 0 w 6"/>
                <a:gd name="T1" fmla="*/ 0 h 121"/>
                <a:gd name="T2" fmla="*/ 6 w 6"/>
                <a:gd name="T3" fmla="*/ 121 h 121"/>
                <a:gd name="T4" fmla="*/ 0 60000 65536"/>
                <a:gd name="T5" fmla="*/ 0 60000 65536"/>
                <a:gd name="T6" fmla="*/ 0 w 6"/>
                <a:gd name="T7" fmla="*/ 0 h 121"/>
                <a:gd name="T8" fmla="*/ 6 w 6"/>
                <a:gd name="T9" fmla="*/ 121 h 1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21">
                  <a:moveTo>
                    <a:pt x="0" y="0"/>
                  </a:moveTo>
                  <a:lnTo>
                    <a:pt x="6" y="12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166" name="Freeform 23"/>
            <p:cNvSpPr>
              <a:spLocks/>
            </p:cNvSpPr>
            <p:nvPr/>
          </p:nvSpPr>
          <p:spPr bwMode="auto">
            <a:xfrm>
              <a:off x="1243" y="1488"/>
              <a:ext cx="5" cy="130"/>
            </a:xfrm>
            <a:custGeom>
              <a:avLst/>
              <a:gdLst>
                <a:gd name="T0" fmla="*/ 5 w 5"/>
                <a:gd name="T1" fmla="*/ 0 h 130"/>
                <a:gd name="T2" fmla="*/ 0 w 5"/>
                <a:gd name="T3" fmla="*/ 130 h 130"/>
                <a:gd name="T4" fmla="*/ 0 60000 65536"/>
                <a:gd name="T5" fmla="*/ 0 60000 65536"/>
                <a:gd name="T6" fmla="*/ 0 w 5"/>
                <a:gd name="T7" fmla="*/ 0 h 130"/>
                <a:gd name="T8" fmla="*/ 5 w 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30">
                  <a:moveTo>
                    <a:pt x="5" y="0"/>
                  </a:moveTo>
                  <a:lnTo>
                    <a:pt x="0" y="13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pSp>
          <p:nvGrpSpPr>
            <p:cNvPr id="6167" name="Group 24"/>
            <p:cNvGrpSpPr>
              <a:grpSpLocks/>
            </p:cNvGrpSpPr>
            <p:nvPr/>
          </p:nvGrpSpPr>
          <p:grpSpPr bwMode="auto">
            <a:xfrm>
              <a:off x="720" y="2064"/>
              <a:ext cx="1056" cy="288"/>
              <a:chOff x="1248" y="2064"/>
              <a:chExt cx="1056" cy="288"/>
            </a:xfrm>
          </p:grpSpPr>
          <p:sp>
            <p:nvSpPr>
              <p:cNvPr id="6174" name="Rectangle 25"/>
              <p:cNvSpPr>
                <a:spLocks noChangeArrowheads="1"/>
              </p:cNvSpPr>
              <p:nvPr/>
            </p:nvSpPr>
            <p:spPr bwMode="auto">
              <a:xfrm>
                <a:off x="1400" y="2112"/>
                <a:ext cx="90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3500" tIns="25400" rIns="63500" bIns="25400">
                <a:spAutoFit/>
              </a:bodyPr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rtl="0"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he-IL" sz="1800" b="0" i="1">
                    <a:latin typeface="Comic Sans MS" pitchFamily="66" charset="0"/>
                  </a:rPr>
                  <a:t>Assembler</a:t>
                </a:r>
              </a:p>
            </p:txBody>
          </p:sp>
          <p:sp>
            <p:nvSpPr>
              <p:cNvPr id="6175" name="Oval 26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100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</p:grpSp>
        <p:sp>
          <p:nvSpPr>
            <p:cNvPr id="6168" name="Freeform 27"/>
            <p:cNvSpPr>
              <a:spLocks/>
            </p:cNvSpPr>
            <p:nvPr/>
          </p:nvSpPr>
          <p:spPr bwMode="auto">
            <a:xfrm>
              <a:off x="1248" y="1934"/>
              <a:ext cx="5" cy="130"/>
            </a:xfrm>
            <a:custGeom>
              <a:avLst/>
              <a:gdLst>
                <a:gd name="T0" fmla="*/ 5 w 5"/>
                <a:gd name="T1" fmla="*/ 0 h 130"/>
                <a:gd name="T2" fmla="*/ 0 w 5"/>
                <a:gd name="T3" fmla="*/ 130 h 130"/>
                <a:gd name="T4" fmla="*/ 0 60000 65536"/>
                <a:gd name="T5" fmla="*/ 0 60000 65536"/>
                <a:gd name="T6" fmla="*/ 0 w 5"/>
                <a:gd name="T7" fmla="*/ 0 h 130"/>
                <a:gd name="T8" fmla="*/ 5 w 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30">
                  <a:moveTo>
                    <a:pt x="5" y="0"/>
                  </a:moveTo>
                  <a:lnTo>
                    <a:pt x="0" y="13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169" name="Freeform 28"/>
            <p:cNvSpPr>
              <a:spLocks/>
            </p:cNvSpPr>
            <p:nvPr/>
          </p:nvSpPr>
          <p:spPr bwMode="auto">
            <a:xfrm>
              <a:off x="1253" y="2380"/>
              <a:ext cx="5" cy="130"/>
            </a:xfrm>
            <a:custGeom>
              <a:avLst/>
              <a:gdLst>
                <a:gd name="T0" fmla="*/ 5 w 5"/>
                <a:gd name="T1" fmla="*/ 0 h 130"/>
                <a:gd name="T2" fmla="*/ 0 w 5"/>
                <a:gd name="T3" fmla="*/ 130 h 130"/>
                <a:gd name="T4" fmla="*/ 0 60000 65536"/>
                <a:gd name="T5" fmla="*/ 0 60000 65536"/>
                <a:gd name="T6" fmla="*/ 0 w 5"/>
                <a:gd name="T7" fmla="*/ 0 h 130"/>
                <a:gd name="T8" fmla="*/ 5 w 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30">
                  <a:moveTo>
                    <a:pt x="5" y="0"/>
                  </a:moveTo>
                  <a:lnTo>
                    <a:pt x="0" y="13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170" name="Rectangle 29"/>
            <p:cNvSpPr>
              <a:spLocks noChangeArrowheads="1"/>
            </p:cNvSpPr>
            <p:nvPr/>
          </p:nvSpPr>
          <p:spPr bwMode="auto">
            <a:xfrm>
              <a:off x="432" y="3181"/>
              <a:ext cx="17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1800" b="0" i="1">
                  <a:latin typeface="Comic Sans MS" pitchFamily="66" charset="0"/>
                </a:rPr>
                <a:t>Machine Interpretation</a:t>
              </a:r>
            </a:p>
          </p:txBody>
        </p:sp>
        <p:sp>
          <p:nvSpPr>
            <p:cNvPr id="6171" name="Oval 30"/>
            <p:cNvSpPr>
              <a:spLocks noChangeArrowheads="1"/>
            </p:cNvSpPr>
            <p:nvPr/>
          </p:nvSpPr>
          <p:spPr bwMode="auto">
            <a:xfrm>
              <a:off x="288" y="3072"/>
              <a:ext cx="1968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6172" name="Freeform 31"/>
            <p:cNvSpPr>
              <a:spLocks/>
            </p:cNvSpPr>
            <p:nvPr/>
          </p:nvSpPr>
          <p:spPr bwMode="auto">
            <a:xfrm>
              <a:off x="1248" y="2928"/>
              <a:ext cx="5" cy="130"/>
            </a:xfrm>
            <a:custGeom>
              <a:avLst/>
              <a:gdLst>
                <a:gd name="T0" fmla="*/ 5 w 5"/>
                <a:gd name="T1" fmla="*/ 0 h 130"/>
                <a:gd name="T2" fmla="*/ 0 w 5"/>
                <a:gd name="T3" fmla="*/ 130 h 130"/>
                <a:gd name="T4" fmla="*/ 0 60000 65536"/>
                <a:gd name="T5" fmla="*/ 0 60000 65536"/>
                <a:gd name="T6" fmla="*/ 0 w 5"/>
                <a:gd name="T7" fmla="*/ 0 h 130"/>
                <a:gd name="T8" fmla="*/ 5 w 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30">
                  <a:moveTo>
                    <a:pt x="5" y="0"/>
                  </a:moveTo>
                  <a:lnTo>
                    <a:pt x="0" y="13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173" name="Freeform 32"/>
            <p:cNvSpPr>
              <a:spLocks/>
            </p:cNvSpPr>
            <p:nvPr/>
          </p:nvSpPr>
          <p:spPr bwMode="auto">
            <a:xfrm>
              <a:off x="1243" y="3422"/>
              <a:ext cx="5" cy="130"/>
            </a:xfrm>
            <a:custGeom>
              <a:avLst/>
              <a:gdLst>
                <a:gd name="T0" fmla="*/ 5 w 5"/>
                <a:gd name="T1" fmla="*/ 0 h 130"/>
                <a:gd name="T2" fmla="*/ 0 w 5"/>
                <a:gd name="T3" fmla="*/ 130 h 130"/>
                <a:gd name="T4" fmla="*/ 0 60000 65536"/>
                <a:gd name="T5" fmla="*/ 0 60000 65536"/>
                <a:gd name="T6" fmla="*/ 0 w 5"/>
                <a:gd name="T7" fmla="*/ 0 h 130"/>
                <a:gd name="T8" fmla="*/ 5 w 5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130">
                  <a:moveTo>
                    <a:pt x="5" y="0"/>
                  </a:moveTo>
                  <a:lnTo>
                    <a:pt x="0" y="13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6157" name="Line 33"/>
          <p:cNvSpPr>
            <a:spLocks noChangeShapeType="1"/>
          </p:cNvSpPr>
          <p:nvPr/>
        </p:nvSpPr>
        <p:spPr bwMode="auto">
          <a:xfrm>
            <a:off x="3505200" y="38862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3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024728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9" grpId="0"/>
      <p:bldP spid="1014788" grpId="0"/>
      <p:bldP spid="1014791" grpId="0"/>
      <p:bldP spid="1014792" grpId="0"/>
      <p:bldP spid="1014793" grpId="0"/>
      <p:bldP spid="10147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Program 2: Case Conversion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1"/>
            <a:ext cx="8229600" cy="475332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Objective: Convert lowercase letters to uppercase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Input: Requests a character string from the user.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Output: Prints the input string in uppercase.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 Data segment #####################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name_prompt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"Please type your name: "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out_msg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"Your name in capitals is: "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in_name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.space 31	# space for input string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 Code segment #####################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    $a0,name_prompt	# print prompt string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$v0,4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la    $a0,in_name	# read the input string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$a1,31	# at most 30 chars + 1 null char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$v0,8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985437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Case Conversion – Slide 2 of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481047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defTabSz="933450" rtl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    $a0,out_msg      # write output message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$v0,4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    $t0,in_name</a:t>
            </a:r>
          </a:p>
          <a:p>
            <a:pPr algn="l" defTabSz="933450" rtl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algn="l" defTabSz="933450" rtl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$t1,($t0)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$t1,exit_loop    # if NULL, we are done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$t1,'a',no_change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$t1,'z',no_change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$t1,$t1,-32      # convert to uppercase: 'A'-'a'=-32       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$t1,($t0)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no_change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$t0,$t0,1        # increment pointer 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 loop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exit_loop</a:t>
            </a: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    $a0,in_name      # output converted string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$v0,4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    $v0,10           # exit</a:t>
            </a:r>
          </a:p>
          <a:p>
            <a:pPr algn="l" defTabSz="933450" rtl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619250" algn="l"/>
                <a:tab pos="3590925" algn="l"/>
                <a:tab pos="3943350" algn="l"/>
              </a:tabLst>
            </a:pPr>
            <a:r>
              <a:rPr lang="en-US" altLang="he-I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he-I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altLang="he-I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תכנות </a:t>
            </a:r>
            <a:r>
              <a:rPr lang="he-IL" i="1" dirty="0" err="1"/>
              <a:t>באסבמלי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71435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70AD94-323C-4C14-9457-492C32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/>
          <a:lstStyle/>
          <a:p>
            <a:r>
              <a:rPr lang="he-IL" sz="7200" dirty="0"/>
              <a:t>פקודות </a:t>
            </a:r>
            <a:r>
              <a:rPr lang="he-IL" sz="7200" dirty="0" err="1"/>
              <a:t>האסמבלי</a:t>
            </a:r>
            <a:endParaRPr lang="en-US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38A090-F1C1-49A3-BDD6-3BB194E0F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9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291"/>
            <a:ext cx="8229600" cy="706437"/>
          </a:xfrm>
        </p:spPr>
        <p:txBody>
          <a:bodyPr/>
          <a:lstStyle/>
          <a:p>
            <a:pPr eaLnBrk="1" hangingPunct="1"/>
            <a:r>
              <a:rPr lang="he-IL" altLang="he-IL" dirty="0"/>
              <a:t>קידוד הפקודות</a:t>
            </a:r>
            <a:endParaRPr lang="en-US" altLang="he-IL" dirty="0"/>
          </a:p>
        </p:txBody>
      </p:sp>
      <p:graphicFrame>
        <p:nvGraphicFramePr>
          <p:cNvPr id="26662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745335"/>
              </p:ext>
            </p:extLst>
          </p:nvPr>
        </p:nvGraphicFramePr>
        <p:xfrm>
          <a:off x="521427" y="2132856"/>
          <a:ext cx="8291264" cy="910777"/>
        </p:xfrm>
        <a:graphic>
          <a:graphicData uri="http://schemas.openxmlformats.org/drawingml/2006/table">
            <a:tbl>
              <a:tblPr/>
              <a:tblGrid>
                <a:gridCol w="138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Opcode</a:t>
                      </a:r>
                    </a:p>
                  </a:txBody>
                  <a:tcPr marL="134209" marR="134209" marT="45656" marB="4565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Rs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avid" pitchFamily="2" charset="-79"/>
                      </a:endParaRP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avid" pitchFamily="2" charset="-79"/>
                      </a:endParaRP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Rd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Shift amount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func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avid" pitchFamily="2" charset="-79"/>
                      </a:endParaRP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6bit</a:t>
                      </a:r>
                    </a:p>
                  </a:txBody>
                  <a:tcPr marL="134209" marR="134209" marT="45656" marB="4565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5bit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5bit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5bit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5bit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avid" pitchFamily="2" charset="-79"/>
                        </a:rPr>
                        <a:t>6bit</a:t>
                      </a:r>
                    </a:p>
                  </a:txBody>
                  <a:tcPr marL="134209" marR="134209" marT="45656" marB="456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3534" y="1412776"/>
            <a:ext cx="814705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altLang="he-IL" sz="2800" dirty="0">
                <a:solidFill>
                  <a:srgbClr val="6600CC"/>
                </a:solidFill>
              </a:rPr>
              <a:t>בפקודות מסוג </a:t>
            </a:r>
            <a:r>
              <a:rPr lang="en-US" altLang="he-IL" sz="2800" dirty="0">
                <a:solidFill>
                  <a:srgbClr val="6600CC"/>
                </a:solidFill>
              </a:rPr>
              <a:t>R</a:t>
            </a:r>
            <a:r>
              <a:rPr lang="he-IL" altLang="he-IL" sz="2800" dirty="0">
                <a:solidFill>
                  <a:srgbClr val="6600C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he-IL" sz="2800" dirty="0">
              <a:solidFill>
                <a:srgbClr val="6600CC"/>
              </a:solidFill>
            </a:endParaRPr>
          </a:p>
          <a:p>
            <a:pPr>
              <a:lnSpc>
                <a:spcPct val="90000"/>
              </a:lnSpc>
            </a:pPr>
            <a:endParaRPr lang="en-US" altLang="he-IL" sz="2800" dirty="0">
              <a:solidFill>
                <a:srgbClr val="6600CC"/>
              </a:solidFill>
            </a:endParaRPr>
          </a:p>
          <a:p>
            <a:pPr>
              <a:lnSpc>
                <a:spcPct val="90000"/>
              </a:lnSpc>
            </a:pPr>
            <a:endParaRPr lang="en-US" altLang="he-IL" sz="2800" dirty="0">
              <a:solidFill>
                <a:srgbClr val="6600CC"/>
              </a:solidFill>
            </a:endParaRPr>
          </a:p>
          <a:p>
            <a:pPr>
              <a:lnSpc>
                <a:spcPct val="90000"/>
              </a:lnSpc>
            </a:pPr>
            <a:r>
              <a:rPr lang="he-IL" altLang="he-IL" sz="2800" dirty="0">
                <a:solidFill>
                  <a:srgbClr val="6600CC"/>
                </a:solidFill>
              </a:rPr>
              <a:t>שדה ה-</a:t>
            </a:r>
            <a:r>
              <a:rPr lang="en-US" altLang="he-IL" sz="2800" dirty="0">
                <a:solidFill>
                  <a:srgbClr val="6600CC"/>
                </a:solidFill>
              </a:rPr>
              <a:t>op</a:t>
            </a:r>
            <a:r>
              <a:rPr lang="he-IL" altLang="he-IL" sz="2800" dirty="0">
                <a:solidFill>
                  <a:srgbClr val="6600CC"/>
                </a:solidFill>
              </a:rPr>
              <a:t> תמיד שווה 0 ואילו שדה ה-</a:t>
            </a:r>
            <a:r>
              <a:rPr lang="en-US" altLang="he-IL" sz="2800" dirty="0" err="1">
                <a:solidFill>
                  <a:srgbClr val="6600CC"/>
                </a:solidFill>
              </a:rPr>
              <a:t>func</a:t>
            </a:r>
            <a:r>
              <a:rPr lang="he-IL" altLang="he-IL" sz="2800" dirty="0">
                <a:solidFill>
                  <a:srgbClr val="6600CC"/>
                </a:solidFill>
              </a:rPr>
              <a:t> אומר מהי הפקודה.</a:t>
            </a:r>
            <a:endParaRPr lang="en-US" altLang="he-IL" sz="2800" dirty="0">
              <a:solidFill>
                <a:srgbClr val="6600CC"/>
              </a:solidFill>
            </a:endParaRPr>
          </a:p>
          <a:p>
            <a:pPr>
              <a:lnSpc>
                <a:spcPct val="90000"/>
              </a:lnSpc>
            </a:pPr>
            <a:r>
              <a:rPr lang="he-IL" altLang="he-IL" sz="2800" dirty="0">
                <a:solidFill>
                  <a:srgbClr val="6600CC"/>
                </a:solidFill>
              </a:rPr>
              <a:t>שדות ה-</a:t>
            </a:r>
            <a:r>
              <a:rPr lang="en-US" altLang="he-IL" sz="2800" dirty="0" err="1">
                <a:solidFill>
                  <a:srgbClr val="6600CC"/>
                </a:solidFill>
              </a:rPr>
              <a:t>rs</a:t>
            </a:r>
            <a:r>
              <a:rPr lang="en-US" altLang="he-IL" sz="2800" dirty="0">
                <a:solidFill>
                  <a:srgbClr val="6600CC"/>
                </a:solidFill>
              </a:rPr>
              <a:t> </a:t>
            </a:r>
            <a:r>
              <a:rPr lang="he-IL" altLang="he-IL" sz="2800" dirty="0">
                <a:solidFill>
                  <a:srgbClr val="6600CC"/>
                </a:solidFill>
              </a:rPr>
              <a:t> וה-</a:t>
            </a:r>
            <a:r>
              <a:rPr lang="en-US" altLang="he-IL" sz="2800" dirty="0" err="1">
                <a:solidFill>
                  <a:srgbClr val="6600CC"/>
                </a:solidFill>
              </a:rPr>
              <a:t>rt</a:t>
            </a:r>
            <a:r>
              <a:rPr lang="en-US" altLang="he-IL" sz="2800" dirty="0">
                <a:solidFill>
                  <a:srgbClr val="6600CC"/>
                </a:solidFill>
              </a:rPr>
              <a:t> </a:t>
            </a:r>
            <a:r>
              <a:rPr lang="he-IL" altLang="he-IL" sz="2800" dirty="0">
                <a:solidFill>
                  <a:srgbClr val="6600CC"/>
                </a:solidFill>
              </a:rPr>
              <a:t> עבור רגיסטר המקור, ושדה ה-</a:t>
            </a:r>
            <a:r>
              <a:rPr lang="en-US" altLang="he-IL" sz="2800" dirty="0" err="1">
                <a:solidFill>
                  <a:srgbClr val="6600CC"/>
                </a:solidFill>
              </a:rPr>
              <a:t>rd</a:t>
            </a:r>
            <a:r>
              <a:rPr lang="en-US" altLang="he-IL" sz="2800" dirty="0">
                <a:solidFill>
                  <a:srgbClr val="6600CC"/>
                </a:solidFill>
              </a:rPr>
              <a:t> </a:t>
            </a:r>
            <a:r>
              <a:rPr lang="he-IL" altLang="he-IL" sz="2800" dirty="0">
                <a:solidFill>
                  <a:srgbClr val="6600CC"/>
                </a:solidFill>
              </a:rPr>
              <a:t> עבור רגיסטר המטרה.</a:t>
            </a:r>
          </a:p>
          <a:p>
            <a:pPr>
              <a:lnSpc>
                <a:spcPct val="90000"/>
              </a:lnSpc>
            </a:pPr>
            <a:r>
              <a:rPr lang="he-IL" altLang="he-IL" sz="2800" dirty="0">
                <a:solidFill>
                  <a:srgbClr val="6600CC"/>
                </a:solidFill>
              </a:rPr>
              <a:t>שדה ה-</a:t>
            </a:r>
            <a:r>
              <a:rPr lang="en-US" altLang="he-IL" sz="2800" dirty="0" err="1">
                <a:solidFill>
                  <a:srgbClr val="6600CC"/>
                </a:solidFill>
              </a:rPr>
              <a:t>shamt</a:t>
            </a:r>
            <a:r>
              <a:rPr lang="en-US" altLang="he-IL" sz="2800" dirty="0">
                <a:solidFill>
                  <a:srgbClr val="6600CC"/>
                </a:solidFill>
              </a:rPr>
              <a:t> </a:t>
            </a:r>
            <a:r>
              <a:rPr lang="he-IL" altLang="he-IL" sz="2800" dirty="0">
                <a:solidFill>
                  <a:srgbClr val="6600CC"/>
                </a:solidFill>
              </a:rPr>
              <a:t> (</a:t>
            </a:r>
            <a:r>
              <a:rPr lang="en-US" altLang="he-IL" sz="2800" dirty="0">
                <a:solidFill>
                  <a:srgbClr val="6600CC"/>
                </a:solidFill>
              </a:rPr>
              <a:t>shift amount</a:t>
            </a:r>
            <a:r>
              <a:rPr lang="he-IL" altLang="he-IL" sz="2800" dirty="0">
                <a:solidFill>
                  <a:srgbClr val="6600CC"/>
                </a:solidFill>
              </a:rPr>
              <a:t>) מיועד לפקודה הזזת סיביות (שמאלה או ימינה)</a:t>
            </a:r>
            <a:endParaRPr lang="en-US" altLang="he-IL" sz="2800" dirty="0">
              <a:solidFill>
                <a:srgbClr val="6600CC"/>
              </a:solidFill>
            </a:endParaRP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27535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pPr algn="ctr" eaLnBrk="1" hangingPunct="1"/>
            <a:r>
              <a:rPr lang="he-IL" altLang="he-IL" dirty="0"/>
              <a:t>דוגמאות לפקודות מטיפוס </a:t>
            </a:r>
            <a:r>
              <a:rPr lang="en-US" altLang="he-IL" dirty="0"/>
              <a:t>R</a:t>
            </a:r>
            <a:br>
              <a:rPr lang="he-IL" altLang="he-IL" dirty="0"/>
            </a:br>
            <a:r>
              <a:rPr lang="he-IL" altLang="he-IL" dirty="0"/>
              <a:t>(אריתמטיות לוגיות)</a:t>
            </a:r>
            <a:endParaRPr lang="en-US" altLang="he-IL" dirty="0"/>
          </a:p>
        </p:txBody>
      </p:sp>
      <p:graphicFrame>
        <p:nvGraphicFramePr>
          <p:cNvPr id="1239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62779"/>
              </p:ext>
            </p:extLst>
          </p:nvPr>
        </p:nvGraphicFramePr>
        <p:xfrm>
          <a:off x="503236" y="2563360"/>
          <a:ext cx="8245226" cy="3169896"/>
        </p:xfrm>
        <a:graphic>
          <a:graphicData uri="http://schemas.openxmlformats.org/drawingml/2006/table">
            <a:tbl>
              <a:tblPr/>
              <a:tblGrid>
                <a:gridCol w="185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Operation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Syntax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Action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# Function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$1=$2+$3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32=0x20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sub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$1=$2-$3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34=0x22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 &amp; 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36=0x24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 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 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 | 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37=0x25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 ^$3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38=0x26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nor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nor 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 ~ $2| 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39=0x27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Slt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set on less than)</a:t>
                      </a:r>
                    </a:p>
                  </a:txBody>
                  <a:tcPr marL="102233" marR="102233"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slt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$1,$2,$3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 ($2&lt;$3) $1=1 else $1=0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42=0x2a</a:t>
                      </a:r>
                    </a:p>
                  </a:txBody>
                  <a:tcPr marL="102233" marR="102233"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40037" y="1249596"/>
            <a:ext cx="3463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2800" dirty="0" err="1">
                <a:solidFill>
                  <a:srgbClr val="7030A0"/>
                </a:solidFill>
                <a:latin typeface="Times New Roman" pitchFamily="18" charset="0"/>
              </a:rPr>
              <a:t>Func</a:t>
            </a:r>
            <a:r>
              <a:rPr lang="en-US" altLang="he-IL" sz="2000" dirty="0">
                <a:solidFill>
                  <a:srgbClr val="7030A0"/>
                </a:solidFill>
                <a:latin typeface="Times New Roman" pitchFamily="18" charset="0"/>
              </a:rPr>
              <a:t> $</a:t>
            </a:r>
            <a:r>
              <a:rPr lang="en-US" altLang="he-IL" sz="2000" dirty="0" err="1">
                <a:solidFill>
                  <a:srgbClr val="7030A0"/>
                </a:solidFill>
                <a:latin typeface="Times New Roman" pitchFamily="18" charset="0"/>
              </a:rPr>
              <a:t>rd</a:t>
            </a:r>
            <a:r>
              <a:rPr lang="en-US" altLang="he-IL" sz="2000" dirty="0">
                <a:solidFill>
                  <a:srgbClr val="7030A0"/>
                </a:solidFill>
                <a:latin typeface="Times New Roman" pitchFamily="18" charset="0"/>
              </a:rPr>
              <a:t>,$</a:t>
            </a:r>
            <a:r>
              <a:rPr lang="en-US" altLang="he-IL" sz="2000" dirty="0" err="1">
                <a:solidFill>
                  <a:srgbClr val="7030A0"/>
                </a:solidFill>
                <a:latin typeface="Times New Roman" pitchFamily="18" charset="0"/>
              </a:rPr>
              <a:t>rs</a:t>
            </a:r>
            <a:r>
              <a:rPr lang="en-US" altLang="he-IL" sz="2000" dirty="0">
                <a:solidFill>
                  <a:srgbClr val="7030A0"/>
                </a:solidFill>
                <a:latin typeface="Times New Roman" pitchFamily="18" charset="0"/>
              </a:rPr>
              <a:t>,$</a:t>
            </a:r>
            <a:r>
              <a:rPr lang="en-US" altLang="he-IL" sz="2000" dirty="0" err="1">
                <a:solidFill>
                  <a:srgbClr val="7030A0"/>
                </a:solidFill>
                <a:latin typeface="Times New Roman" pitchFamily="18" charset="0"/>
              </a:rPr>
              <a:t>rt</a:t>
            </a:r>
            <a:endParaRPr lang="he-IL" altLang="he-IL" sz="2000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2123728" y="1789063"/>
            <a:ext cx="5369050" cy="631825"/>
            <a:chOff x="1816" y="904"/>
            <a:chExt cx="3664" cy="398"/>
          </a:xfrm>
        </p:grpSpPr>
        <p:sp>
          <p:nvSpPr>
            <p:cNvPr id="26671" name="Rectangle 88"/>
            <p:cNvSpPr>
              <a:spLocks noChangeArrowheads="1"/>
            </p:cNvSpPr>
            <p:nvPr/>
          </p:nvSpPr>
          <p:spPr bwMode="auto">
            <a:xfrm>
              <a:off x="1816" y="904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672" name="Rectangle 89"/>
            <p:cNvSpPr>
              <a:spLocks noChangeArrowheads="1"/>
            </p:cNvSpPr>
            <p:nvPr/>
          </p:nvSpPr>
          <p:spPr bwMode="auto">
            <a:xfrm>
              <a:off x="2428" y="904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Times New Roman" pitchFamily="18" charset="0"/>
                </a:rPr>
                <a:t>rs</a:t>
              </a:r>
            </a:p>
          </p:txBody>
        </p:sp>
        <p:sp>
          <p:nvSpPr>
            <p:cNvPr id="26673" name="Rectangle 90"/>
            <p:cNvSpPr>
              <a:spLocks noChangeArrowheads="1"/>
            </p:cNvSpPr>
            <p:nvPr/>
          </p:nvSpPr>
          <p:spPr bwMode="auto">
            <a:xfrm>
              <a:off x="3040" y="904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 err="1">
                  <a:latin typeface="Times New Roman" pitchFamily="18" charset="0"/>
                </a:rPr>
                <a:t>rt</a:t>
              </a:r>
              <a:endParaRPr lang="en-US" altLang="he-IL" sz="1600" dirty="0">
                <a:latin typeface="Times New Roman" pitchFamily="18" charset="0"/>
              </a:endParaRPr>
            </a:p>
          </p:txBody>
        </p:sp>
        <p:sp>
          <p:nvSpPr>
            <p:cNvPr id="26674" name="Rectangle 91"/>
            <p:cNvSpPr>
              <a:spLocks noChangeArrowheads="1"/>
            </p:cNvSpPr>
            <p:nvPr/>
          </p:nvSpPr>
          <p:spPr bwMode="auto">
            <a:xfrm>
              <a:off x="3652" y="904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 err="1">
                  <a:latin typeface="Times New Roman" pitchFamily="18" charset="0"/>
                </a:rPr>
                <a:t>rd</a:t>
              </a:r>
              <a:endParaRPr lang="en-US" altLang="he-IL" sz="1600" dirty="0">
                <a:latin typeface="Times New Roman" pitchFamily="18" charset="0"/>
              </a:endParaRPr>
            </a:p>
          </p:txBody>
        </p:sp>
        <p:sp>
          <p:nvSpPr>
            <p:cNvPr id="26675" name="Rectangle 92"/>
            <p:cNvSpPr>
              <a:spLocks noChangeArrowheads="1"/>
            </p:cNvSpPr>
            <p:nvPr/>
          </p:nvSpPr>
          <p:spPr bwMode="auto">
            <a:xfrm>
              <a:off x="4264" y="904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latin typeface="Times New Roman" pitchFamily="18" charset="0"/>
                </a:rPr>
                <a:t>shift </a:t>
              </a:r>
              <a:r>
                <a:rPr lang="en-US" altLang="he-IL" sz="1600" i="1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6" name="Rectangle 93"/>
            <p:cNvSpPr>
              <a:spLocks noChangeArrowheads="1"/>
            </p:cNvSpPr>
            <p:nvPr/>
          </p:nvSpPr>
          <p:spPr bwMode="auto">
            <a:xfrm>
              <a:off x="4876" y="904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latin typeface="Times New Roman" pitchFamily="18" charset="0"/>
                </a:rPr>
                <a:t>function</a:t>
              </a:r>
            </a:p>
          </p:txBody>
        </p:sp>
        <p:sp>
          <p:nvSpPr>
            <p:cNvPr id="26677" name="Rectangle 94"/>
            <p:cNvSpPr>
              <a:spLocks noChangeArrowheads="1"/>
            </p:cNvSpPr>
            <p:nvPr/>
          </p:nvSpPr>
          <p:spPr bwMode="auto">
            <a:xfrm>
              <a:off x="1832" y="1088"/>
              <a:ext cx="36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Times New Roman" pitchFamily="18" charset="0"/>
                </a:rPr>
                <a:t>31-26	25-21	20-16	  15-11	   10-6	     5-0</a:t>
              </a:r>
            </a:p>
          </p:txBody>
        </p:sp>
      </p:grpSp>
      <p:sp>
        <p:nvSpPr>
          <p:cNvPr id="13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36984"/>
            <a:ext cx="9016106" cy="815752"/>
          </a:xfrm>
        </p:spPr>
        <p:txBody>
          <a:bodyPr/>
          <a:lstStyle/>
          <a:p>
            <a:r>
              <a:rPr lang="he-IL" altLang="en-US" dirty="0"/>
              <a:t>אוגר האפס </a:t>
            </a:r>
            <a:r>
              <a:rPr lang="en-US" altLang="en-US" dirty="0"/>
              <a:t>$0</a:t>
            </a:r>
            <a:r>
              <a:rPr lang="he-IL" altLang="en-US" dirty="0"/>
              <a:t> ( הנקרא גם </a:t>
            </a:r>
            <a:r>
              <a:rPr lang="en-US" altLang="en-US" dirty="0"/>
              <a:t>$zero</a:t>
            </a:r>
            <a:r>
              <a:rPr lang="he-IL" altLang="en-US" dirty="0"/>
              <a:t>)</a:t>
            </a:r>
            <a:endParaRPr lang="en-AU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64587" cy="518457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he-IL" altLang="en-US" sz="5100" b="1" dirty="0">
                <a:solidFill>
                  <a:srgbClr val="FF0000"/>
                </a:solidFill>
              </a:rPr>
              <a:t>הוא קבוע 0 ברמת חומרה (לא ניתן לכתוב לאוגר זה)</a:t>
            </a:r>
            <a:endParaRPr lang="he-IL" altLang="en-US" sz="51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algn="r" eaLnBrk="1" hangingPunct="1">
              <a:lnSpc>
                <a:spcPct val="134000"/>
              </a:lnSpc>
              <a:spcBef>
                <a:spcPts val="1200"/>
              </a:spcBef>
            </a:pPr>
            <a:r>
              <a:rPr lang="he-IL" altLang="en-US" dirty="0">
                <a:latin typeface="Lucida Console" pitchFamily="49" charset="0"/>
              </a:rPr>
              <a:t>זהו קבוע שימושי ביותר בתוכניות שלנו</a:t>
            </a:r>
          </a:p>
          <a:p>
            <a:pPr>
              <a:lnSpc>
                <a:spcPct val="134000"/>
              </a:lnSpc>
              <a:spcBef>
                <a:spcPts val="0"/>
              </a:spcBef>
              <a:tabLst>
                <a:tab pos="8429625" algn="l"/>
              </a:tabLst>
            </a:pPr>
            <a:r>
              <a:rPr lang="he-IL" altLang="en-US" dirty="0">
                <a:latin typeface="Lucida Console" pitchFamily="49" charset="0"/>
              </a:rPr>
              <a:t>אתחול ערכים לאפס:</a:t>
            </a:r>
          </a:p>
          <a:p>
            <a:pPr marL="0" indent="0" algn="l" rtl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itchFamily="49" charset="0"/>
              </a:rPr>
              <a:t>add $5,$0,$0  </a:t>
            </a:r>
            <a:r>
              <a:rPr lang="en-US" altLang="en-US" dirty="0">
                <a:latin typeface="Lucida Console" pitchFamily="49" charset="0"/>
              </a:rPr>
              <a:t>#$5=0</a:t>
            </a:r>
            <a:r>
              <a:rPr lang="he-IL" altLang="en-US" dirty="0">
                <a:latin typeface="Lucida Console" pitchFamily="49" charset="0"/>
              </a:rPr>
              <a:t>             </a:t>
            </a:r>
          </a:p>
          <a:p>
            <a:pPr eaLnBrk="1" hangingPunct="1">
              <a:lnSpc>
                <a:spcPct val="134000"/>
              </a:lnSpc>
              <a:spcBef>
                <a:spcPts val="0"/>
              </a:spcBef>
            </a:pPr>
            <a:r>
              <a:rPr lang="he-IL" altLang="en-US" dirty="0">
                <a:latin typeface="Lucida Console" pitchFamily="49" charset="0"/>
              </a:rPr>
              <a:t>ביצוע העברה מאוגר לאוגר:</a:t>
            </a:r>
          </a:p>
          <a:p>
            <a:pPr marL="0" indent="0" algn="l" rtl="0" eaLnBrk="1" hangingPunct="1">
              <a:lnSpc>
                <a:spcPct val="134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itchFamily="49" charset="0"/>
              </a:rPr>
              <a:t>add $5,$4,$0   </a:t>
            </a:r>
            <a:r>
              <a:rPr lang="en-US" altLang="en-US" dirty="0">
                <a:latin typeface="Lucida Console" pitchFamily="49" charset="0"/>
              </a:rPr>
              <a:t># move $5,$4 ($5=$4)</a:t>
            </a:r>
          </a:p>
          <a:p>
            <a:pPr eaLnBrk="1" hangingPunct="1">
              <a:lnSpc>
                <a:spcPct val="134000"/>
              </a:lnSpc>
              <a:spcBef>
                <a:spcPts val="0"/>
              </a:spcBef>
            </a:pPr>
            <a:endParaRPr lang="he-IL" altLang="en-US" dirty="0">
              <a:latin typeface="Lucida Console" pitchFamily="49" charset="0"/>
            </a:endParaRPr>
          </a:p>
          <a:p>
            <a:pPr eaLnBrk="1" hangingPunct="1">
              <a:lnSpc>
                <a:spcPct val="134000"/>
              </a:lnSpc>
              <a:spcBef>
                <a:spcPts val="0"/>
              </a:spcBef>
            </a:pPr>
            <a:r>
              <a:rPr lang="he-IL" altLang="en-US" dirty="0">
                <a:latin typeface="Lucida Console" pitchFamily="49" charset="0"/>
              </a:rPr>
              <a:t>ניתן בעזרת </a:t>
            </a:r>
            <a:r>
              <a:rPr lang="en-US" altLang="en-US" b="1" u="sng" dirty="0">
                <a:latin typeface="Lucida Console" pitchFamily="49" charset="0"/>
              </a:rPr>
              <a:t>nor</a:t>
            </a:r>
            <a:r>
              <a:rPr lang="he-IL" altLang="en-US" dirty="0">
                <a:latin typeface="Lucida Console" pitchFamily="49" charset="0"/>
              </a:rPr>
              <a:t> עם </a:t>
            </a:r>
            <a:r>
              <a:rPr lang="en-US" altLang="en-US" dirty="0">
                <a:latin typeface="Lucida Console" pitchFamily="49" charset="0"/>
              </a:rPr>
              <a:t>$0</a:t>
            </a:r>
            <a:r>
              <a:rPr lang="he-IL" altLang="en-US" dirty="0">
                <a:latin typeface="Lucida Console" pitchFamily="49" charset="0"/>
              </a:rPr>
              <a:t> לבצע </a:t>
            </a:r>
            <a:r>
              <a:rPr lang="en-US" altLang="en-US" dirty="0">
                <a:latin typeface="Lucida Console" pitchFamily="49" charset="0"/>
              </a:rPr>
              <a:t>not</a:t>
            </a:r>
            <a:r>
              <a:rPr lang="he-IL" altLang="en-US" dirty="0">
                <a:latin typeface="Lucida Console" pitchFamily="49" charset="0"/>
              </a:rPr>
              <a:t> על ערך אוגר (לא קיימת הפקודה </a:t>
            </a:r>
            <a:r>
              <a:rPr lang="en-US" altLang="en-US" dirty="0">
                <a:latin typeface="Lucida Console" pitchFamily="49" charset="0"/>
              </a:rPr>
              <a:t>not</a:t>
            </a:r>
            <a:r>
              <a:rPr lang="he-IL" altLang="en-US" dirty="0">
                <a:latin typeface="Lucida Console" pitchFamily="49" charset="0"/>
              </a:rPr>
              <a:t> </a:t>
            </a:r>
            <a:r>
              <a:rPr lang="he-IL" altLang="en-US" dirty="0">
                <a:latin typeface="Lucida Console" pitchFamily="49" charset="0"/>
                <a:sym typeface="Wingdings" panose="05000000000000000000" pitchFamily="2" charset="2"/>
              </a:rPr>
              <a:t></a:t>
            </a:r>
            <a:r>
              <a:rPr lang="he-IL" altLang="en-US" dirty="0">
                <a:latin typeface="Lucida Console" pitchFamily="49" charset="0"/>
              </a:rPr>
              <a:t>)</a:t>
            </a:r>
          </a:p>
          <a:p>
            <a:pPr marL="0" indent="0" algn="l" rtl="0" eaLnBrk="1" hangingPunct="1">
              <a:lnSpc>
                <a:spcPct val="134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itchFamily="49" charset="0"/>
              </a:rPr>
              <a:t>nor $5,$4,$0  </a:t>
            </a:r>
            <a:r>
              <a:rPr lang="en-US" altLang="en-US" dirty="0">
                <a:latin typeface="Lucida Console" pitchFamily="49" charset="0"/>
              </a:rPr>
              <a:t>#$5=not($4)</a:t>
            </a:r>
          </a:p>
          <a:p>
            <a:pPr algn="r" eaLnBrk="1" hangingPunct="1">
              <a:lnSpc>
                <a:spcPct val="134000"/>
              </a:lnSpc>
              <a:spcBef>
                <a:spcPts val="0"/>
              </a:spcBef>
            </a:pPr>
            <a:r>
              <a:rPr lang="he-IL" altLang="en-US" dirty="0">
                <a:latin typeface="Lucida Console" pitchFamily="49" charset="0"/>
              </a:rPr>
              <a:t>כל פקודה הכותבת לאוגר 0 למעשה לא תבצע דבר, מאחר והחומרה לא מאפשרת לכתוב לאוגר זה, נקרא לפקודה כזו </a:t>
            </a:r>
            <a:r>
              <a:rPr lang="en-US" altLang="en-US" dirty="0" err="1">
                <a:latin typeface="Lucida Console" pitchFamily="49" charset="0"/>
              </a:rPr>
              <a:t>nop</a:t>
            </a:r>
            <a:r>
              <a:rPr lang="en-US" altLang="en-US" dirty="0">
                <a:latin typeface="Lucida Console" pitchFamily="49" charset="0"/>
              </a:rPr>
              <a:t> (no operation)</a:t>
            </a:r>
            <a:r>
              <a:rPr lang="he-IL" altLang="en-US" dirty="0">
                <a:latin typeface="Lucida Console" pitchFamily="49" charset="0"/>
              </a:rPr>
              <a:t> בהמשך הקורס פקודות אילו יהיו שימושיות ליצירת השהיה בתוכנית.</a:t>
            </a:r>
          </a:p>
          <a:p>
            <a:pPr algn="r" eaLnBrk="1" hangingPunct="1">
              <a:lnSpc>
                <a:spcPct val="134000"/>
              </a:lnSpc>
              <a:spcBef>
                <a:spcPts val="0"/>
              </a:spcBef>
            </a:pPr>
            <a:r>
              <a:rPr lang="he-IL" altLang="en-US" dirty="0">
                <a:latin typeface="Lucida Console" pitchFamily="49" charset="0"/>
              </a:rPr>
              <a:t>זאת ועוד..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760631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פקודות מסוג </a:t>
            </a:r>
            <a:r>
              <a:rPr lang="en-US" altLang="he-IL" dirty="0"/>
              <a:t>I</a:t>
            </a:r>
            <a:r>
              <a:rPr lang="he-IL" altLang="he-IL" dirty="0"/>
              <a:t> – </a:t>
            </a:r>
            <a:r>
              <a:rPr lang="en-US" altLang="he-IL" dirty="0"/>
              <a:t>Immediate</a:t>
            </a:r>
          </a:p>
        </p:txBody>
      </p:sp>
      <p:graphicFrame>
        <p:nvGraphicFramePr>
          <p:cNvPr id="32798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938298"/>
              </p:ext>
            </p:extLst>
          </p:nvPr>
        </p:nvGraphicFramePr>
        <p:xfrm>
          <a:off x="323528" y="1830462"/>
          <a:ext cx="8229599" cy="806450"/>
        </p:xfrm>
        <a:graphic>
          <a:graphicData uri="http://schemas.openxmlformats.org/drawingml/2006/table">
            <a:tbl>
              <a:tblPr/>
              <a:tblGrid>
                <a:gridCol w="116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3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25603" marR="125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Address \ Immediate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6bit</a:t>
                      </a:r>
                    </a:p>
                  </a:txBody>
                  <a:tcPr marL="125603" marR="125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199" y="1268760"/>
            <a:ext cx="8252519" cy="4680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המשפחה ה"מעניינת" בקורס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he-IL" sz="2800" dirty="0">
              <a:solidFill>
                <a:srgbClr val="6600CC"/>
              </a:solidFill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he-IL" altLang="he-IL" sz="2800" dirty="0">
              <a:solidFill>
                <a:srgbClr val="6600CC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בד"כ משפחה זו תעבוד עם שני אוגרים </a:t>
            </a:r>
            <a:r>
              <a:rPr lang="en-US" altLang="he-IL" sz="2800" dirty="0" err="1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rs</a:t>
            </a:r>
            <a:r>
              <a:rPr lang="en-US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800" dirty="0" err="1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rt</a:t>
            </a: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 וערך </a:t>
            </a:r>
            <a:r>
              <a:rPr lang="he-IL" altLang="he-IL" sz="2800" dirty="0" err="1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מיידי</a:t>
            </a: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 (קבוע ) ב 16 סיביות.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משמעות הערך </a:t>
            </a:r>
            <a:r>
              <a:rPr lang="he-IL" altLang="he-IL" sz="2800" dirty="0" err="1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המיידי</a:t>
            </a: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 שונה בין פקודות ה </a:t>
            </a:r>
            <a:r>
              <a:rPr lang="en-US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he-IL" altLang="he-IL" sz="24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כתובת של נתון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he-IL" altLang="he-IL" sz="24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קבוע אריתמטי לוגי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he-IL" altLang="he-IL" sz="24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כתובת של פקודה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he-IL" altLang="he-IL" sz="2800" dirty="0">
                <a:solidFill>
                  <a:srgbClr val="6600CC"/>
                </a:solidFill>
                <a:latin typeface="Tahoma" pitchFamily="34" charset="0"/>
                <a:cs typeface="Tahoma" pitchFamily="34" charset="0"/>
              </a:rPr>
              <a:t>המשמעות תלויה, כמובן בפקודה בה הוא מופיע</a:t>
            </a:r>
            <a:endParaRPr lang="en-US" altLang="he-IL" sz="2800" dirty="0">
              <a:solidFill>
                <a:srgbClr val="66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46</a:t>
            </a:fld>
            <a:endParaRPr lang="en-US" altLang="he-IL" dirty="0"/>
          </a:p>
          <a:p>
            <a:pPr rtl="0"/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9040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rtl="0"/>
            <a:r>
              <a:rPr lang="he-IL" altLang="he-IL" dirty="0"/>
              <a:t>הזיכרון</a:t>
            </a:r>
            <a:endParaRPr lang="en-US" altLang="he-IL" dirty="0"/>
          </a:p>
        </p:txBody>
      </p:sp>
      <p:sp>
        <p:nvSpPr>
          <p:cNvPr id="14339" name="AutoShape 3"/>
          <p:cNvSpPr>
            <a:spLocks noGrp="1" noChangeArrowheads="1"/>
          </p:cNvSpPr>
          <p:nvPr>
            <p:ph idx="1"/>
          </p:nvPr>
        </p:nvSpPr>
        <p:spPr>
          <a:xfrm>
            <a:off x="3510752" y="1135063"/>
            <a:ext cx="5176047" cy="4525962"/>
          </a:xfrm>
          <a:noFill/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he-IL" altLang="he-IL" sz="2800" dirty="0"/>
              <a:t>הזיכרון - מערך גדול.</a:t>
            </a:r>
          </a:p>
          <a:p>
            <a:pPr algn="r">
              <a:spcBef>
                <a:spcPts val="600"/>
              </a:spcBef>
            </a:pPr>
            <a:r>
              <a:rPr lang="he-IL" altLang="he-IL" sz="2800" dirty="0"/>
              <a:t>כתובת לזיכרון - אינדקס למערך</a:t>
            </a:r>
          </a:p>
          <a:p>
            <a:pPr algn="r">
              <a:spcBef>
                <a:spcPts val="600"/>
              </a:spcBef>
            </a:pPr>
            <a:r>
              <a:rPr lang="en-US" altLang="he-IL" sz="2800" dirty="0"/>
              <a:t>Byte addressing</a:t>
            </a:r>
            <a:r>
              <a:rPr lang="he-IL" altLang="he-IL" sz="2800" dirty="0"/>
              <a:t> - האינדקס בבתים</a:t>
            </a:r>
            <a:endParaRPr lang="he-IL" altLang="he-IL" sz="2800" dirty="0">
              <a:cs typeface="Arial" pitchFamily="34" charset="0"/>
            </a:endParaRPr>
          </a:p>
          <a:p>
            <a:pPr algn="r">
              <a:spcBef>
                <a:spcPts val="600"/>
              </a:spcBef>
            </a:pPr>
            <a:r>
              <a:rPr lang="he-IL" altLang="he-IL" sz="2800" dirty="0">
                <a:cs typeface="Arial" pitchFamily="34" charset="0"/>
              </a:rPr>
              <a:t>הפניה לזיכרון במילים (</a:t>
            </a:r>
            <a:r>
              <a:rPr lang="en-US" altLang="he-IL" sz="2800" dirty="0"/>
              <a:t>Alignment restriction</a:t>
            </a:r>
            <a:r>
              <a:rPr lang="he-IL" altLang="he-IL" sz="2800" dirty="0">
                <a:cs typeface="Arial" pitchFamily="34" charset="0"/>
              </a:rPr>
              <a:t>) מילה = 4 בתים.</a:t>
            </a:r>
          </a:p>
          <a:p>
            <a:pPr algn="r">
              <a:spcBef>
                <a:spcPts val="600"/>
              </a:spcBef>
            </a:pPr>
            <a:r>
              <a:rPr lang="he-IL" altLang="he-IL" sz="2800" dirty="0"/>
              <a:t>גודל הזיכרון המקסימלי: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he-IL" sz="2800" b="1" dirty="0">
                <a:solidFill>
                  <a:srgbClr val="0000FF"/>
                </a:solidFill>
              </a:rPr>
              <a:t>2</a:t>
            </a:r>
            <a:r>
              <a:rPr lang="en-US" altLang="he-IL" sz="2800" b="1" baseline="30000" dirty="0">
                <a:solidFill>
                  <a:srgbClr val="0000FF"/>
                </a:solidFill>
              </a:rPr>
              <a:t>30</a:t>
            </a:r>
            <a:r>
              <a:rPr lang="en-US" altLang="he-IL" sz="2800" b="1" dirty="0">
                <a:solidFill>
                  <a:srgbClr val="0000FF"/>
                </a:solidFill>
              </a:rPr>
              <a:t> words =   2</a:t>
            </a:r>
            <a:r>
              <a:rPr lang="en-US" altLang="he-IL" sz="2800" b="1" baseline="30000" dirty="0">
                <a:solidFill>
                  <a:srgbClr val="0000FF"/>
                </a:solidFill>
              </a:rPr>
              <a:t>32  </a:t>
            </a:r>
            <a:r>
              <a:rPr lang="en-US" altLang="he-IL" sz="2800" b="1" dirty="0">
                <a:solidFill>
                  <a:srgbClr val="0000FF"/>
                </a:solidFill>
              </a:rPr>
              <a:t> bytes </a:t>
            </a:r>
            <a:endParaRPr lang="en-US" altLang="he-IL" sz="2800" b="1" dirty="0">
              <a:solidFill>
                <a:srgbClr val="0000FF"/>
              </a:solidFill>
              <a:cs typeface="Arial" pitchFamily="34" charset="0"/>
            </a:endParaRPr>
          </a:p>
          <a:p>
            <a:pPr algn="r">
              <a:spcBef>
                <a:spcPts val="600"/>
              </a:spcBef>
              <a:buFontTx/>
              <a:buNone/>
            </a:pPr>
            <a:endParaRPr lang="en-US" altLang="he-IL" sz="2800" dirty="0">
              <a:cs typeface="Arial" pitchFamily="34" charset="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755576" y="1561449"/>
            <a:ext cx="3276600" cy="4114800"/>
            <a:chOff x="852" y="1994"/>
            <a:chExt cx="1018" cy="1742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998" y="1994"/>
              <a:ext cx="710" cy="14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999" y="2203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999" y="2417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999" y="2630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999" y="2843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999" y="3056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999" y="3270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999" y="3483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852" y="1998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852" y="221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852" y="2425"/>
              <a:ext cx="3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852" y="2638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852" y="285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852" y="3064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852" y="3278"/>
              <a:ext cx="31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852" y="3491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3200" b="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065" y="2014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 dirty="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065" y="2227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065" y="2440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1065" y="2654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065" y="2867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065" y="3080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065" y="3293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14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0000"/>
                  </a:solidFill>
                  <a:latin typeface="Times New Roman" pitchFamily="18" charset="0"/>
                </a:rPr>
                <a:t>8 bits of data</a:t>
              </a:r>
            </a:p>
          </p:txBody>
        </p:sp>
      </p:grpSp>
      <p:sp>
        <p:nvSpPr>
          <p:cNvPr id="2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29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47</a:t>
            </a:fld>
            <a:endParaRPr lang="en-US" altLang="he-IL" dirty="0"/>
          </a:p>
          <a:p>
            <a:pPr rtl="0"/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193211150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pPr algn="r" eaLnBrk="1" hangingPunct="1"/>
            <a:r>
              <a:rPr lang="he-IL" altLang="he-IL" dirty="0">
                <a:cs typeface="Arial" pitchFamily="34" charset="0"/>
              </a:rPr>
              <a:t>המוסכמה ל</a:t>
            </a:r>
            <a:r>
              <a:rPr lang="he-IL" altLang="he-IL" dirty="0"/>
              <a:t>מבנה הזיכרון במחשב </a:t>
            </a:r>
            <a:r>
              <a:rPr lang="he-IL" altLang="he-IL" dirty="0">
                <a:cs typeface="Arial" pitchFamily="34" charset="0"/>
              </a:rPr>
              <a:t>32 </a:t>
            </a:r>
            <a:r>
              <a:rPr lang="en-US" altLang="he-IL" dirty="0"/>
              <a:t>MIPS</a:t>
            </a:r>
            <a:endParaRPr lang="he-IL" alt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1259632" y="958655"/>
            <a:ext cx="6552728" cy="4968552"/>
            <a:chOff x="1619672" y="1234758"/>
            <a:chExt cx="6302530" cy="4730080"/>
          </a:xfrm>
        </p:grpSpPr>
        <p:pic>
          <p:nvPicPr>
            <p:cNvPr id="15364" name="Picture 4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234758"/>
              <a:ext cx="6302530" cy="473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619672" y="1277888"/>
              <a:ext cx="2037928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</p:grp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48</a:t>
            </a:fld>
            <a:endParaRPr lang="en-US" altLang="he-IL" dirty="0"/>
          </a:p>
          <a:p>
            <a:pPr rtl="0"/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971158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טעינת נתון מהזיכרון: </a:t>
            </a:r>
            <a:r>
              <a:rPr lang="en-US" dirty="0"/>
              <a:t>Load Word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פקודה המשמשת לטעינת נתון מהזיכרון</a:t>
            </a:r>
          </a:p>
          <a:p>
            <a:r>
              <a:rPr lang="he-IL" dirty="0"/>
              <a:t>מבנה הפקודה:</a:t>
            </a:r>
          </a:p>
          <a:p>
            <a:pPr marL="0" indent="0" algn="ctr" rtl="0">
              <a:buNone/>
            </a:pPr>
            <a:r>
              <a:rPr lang="en-US" dirty="0" err="1"/>
              <a:t>lw</a:t>
            </a:r>
            <a:r>
              <a:rPr lang="en-US" dirty="0"/>
              <a:t> $</a:t>
            </a:r>
            <a:r>
              <a:rPr lang="en-US" dirty="0" err="1"/>
              <a:t>rt</a:t>
            </a:r>
            <a:r>
              <a:rPr lang="en-US" dirty="0"/>
              <a:t>, address($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r>
              <a:rPr lang="he-IL" dirty="0"/>
              <a:t>הכתובת מחושבת על בסיס הערך באוגר </a:t>
            </a:r>
            <a:r>
              <a:rPr lang="en-US" dirty="0" err="1"/>
              <a:t>rs</a:t>
            </a:r>
            <a:r>
              <a:rPr lang="he-IL" dirty="0"/>
              <a:t> בתוספת הערך הרשום ב </a:t>
            </a:r>
            <a:r>
              <a:rPr lang="en-US" dirty="0"/>
              <a:t>address</a:t>
            </a:r>
          </a:p>
          <a:p>
            <a:pPr lvl="1"/>
            <a:r>
              <a:rPr lang="he-IL" dirty="0"/>
              <a:t>חיבור של שניהם נותן כתובת המורכבת מ 32 ביטים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49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2063775" y="3068960"/>
            <a:ext cx="5316537" cy="731838"/>
            <a:chOff x="1816" y="1972"/>
            <a:chExt cx="3628" cy="461"/>
          </a:xfrm>
        </p:grpSpPr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3652" y="1972"/>
              <a:ext cx="17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1816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  <a:latin typeface="Times New Roman" pitchFamily="18" charset="0"/>
                </a:rPr>
                <a:t>23h </a:t>
              </a:r>
            </a:p>
          </p:txBody>
        </p:sp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2428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3040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1946" y="2219"/>
              <a:ext cx="297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31-26	25-21	20-16		  15-0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6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 lIns="123444" tIns="0" rIns="148133" bIns="0" anchor="t"/>
          <a:lstStyle/>
          <a:p>
            <a:pPr eaLnBrk="1" hangingPunct="1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he-IL" dirty="0"/>
              <a:t>Instruction Sets: A Thin Interface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36625" y="3165475"/>
            <a:ext cx="4835525" cy="173038"/>
          </a:xfrm>
          <a:prstGeom prst="rect">
            <a:avLst/>
          </a:prstGeom>
          <a:solidFill>
            <a:srgbClr val="A7B4EC"/>
          </a:solidFill>
          <a:ln w="9525">
            <a:solidFill>
              <a:srgbClr val="202AF3"/>
            </a:solidFill>
            <a:miter lim="800000"/>
            <a:headEnd/>
            <a:tailEnd/>
          </a:ln>
        </p:spPr>
        <p:txBody>
          <a:bodyPr/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954713" y="2754313"/>
            <a:ext cx="2835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2325" rtl="1" eaLnBrk="0" hangingPunct="0">
              <a:spcBef>
                <a:spcPct val="20000"/>
              </a:spcBef>
              <a:buChar char="•"/>
              <a:tabLst>
                <a:tab pos="0" algn="l"/>
                <a:tab pos="822325" algn="l"/>
                <a:tab pos="2857500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822325" eaLnBrk="0" hangingPunct="0">
              <a:spcBef>
                <a:spcPct val="20000"/>
              </a:spcBef>
              <a:buChar char="–"/>
              <a:tabLst>
                <a:tab pos="0" algn="l"/>
                <a:tab pos="822325" algn="l"/>
                <a:tab pos="2857500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822325" eaLnBrk="0" hangingPunct="0">
              <a:spcBef>
                <a:spcPct val="20000"/>
              </a:spcBef>
              <a:buChar char="•"/>
              <a:tabLst>
                <a:tab pos="0" algn="l"/>
                <a:tab pos="822325" algn="l"/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822325" rtl="1" eaLnBrk="0" hangingPunct="0">
              <a:spcBef>
                <a:spcPct val="20000"/>
              </a:spcBef>
              <a:buChar char="–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822325" rtl="1" eaLnBrk="0" hangingPunct="0">
              <a:spcBef>
                <a:spcPct val="20000"/>
              </a:spcBef>
              <a:buChar char="•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822325" algn="l"/>
                <a:tab pos="28575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3300" b="0">
                <a:solidFill>
                  <a:srgbClr val="202AF3"/>
                </a:solidFill>
                <a:latin typeface="Marker Felt" charset="0"/>
                <a:sym typeface="Marker Felt" charset="0"/>
              </a:rPr>
              <a:t>Instruction Set Architecture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3288" y="3292475"/>
            <a:ext cx="4765675" cy="1714500"/>
            <a:chOff x="632" y="2304"/>
            <a:chExt cx="3336" cy="1200"/>
          </a:xfrm>
        </p:grpSpPr>
        <p:sp>
          <p:nvSpPr>
            <p:cNvPr id="7190" name="Rectangle 6"/>
            <p:cNvSpPr>
              <a:spLocks noChangeArrowheads="1"/>
            </p:cNvSpPr>
            <p:nvPr/>
          </p:nvSpPr>
          <p:spPr bwMode="auto">
            <a:xfrm>
              <a:off x="3016" y="2336"/>
              <a:ext cx="8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I/O system</a:t>
              </a:r>
            </a:p>
          </p:txBody>
        </p:sp>
        <p:sp>
          <p:nvSpPr>
            <p:cNvPr id="7191" name="Rectangle 7"/>
            <p:cNvSpPr>
              <a:spLocks noChangeArrowheads="1"/>
            </p:cNvSpPr>
            <p:nvPr/>
          </p:nvSpPr>
          <p:spPr bwMode="auto">
            <a:xfrm>
              <a:off x="1960" y="3248"/>
              <a:ext cx="1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192" name="Rectangle 8"/>
            <p:cNvSpPr>
              <a:spLocks noChangeArrowheads="1"/>
            </p:cNvSpPr>
            <p:nvPr/>
          </p:nvSpPr>
          <p:spPr bwMode="auto">
            <a:xfrm>
              <a:off x="1624" y="2336"/>
              <a:ext cx="7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Processor</a:t>
              </a:r>
            </a:p>
          </p:txBody>
        </p:sp>
        <p:sp>
          <p:nvSpPr>
            <p:cNvPr id="7193" name="Rectangle 9"/>
            <p:cNvSpPr>
              <a:spLocks noChangeArrowheads="1"/>
            </p:cNvSpPr>
            <p:nvPr/>
          </p:nvSpPr>
          <p:spPr bwMode="auto">
            <a:xfrm>
              <a:off x="1568" y="2344"/>
              <a:ext cx="240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194" name="Line 10"/>
            <p:cNvSpPr>
              <a:spLocks noChangeShapeType="1"/>
            </p:cNvSpPr>
            <p:nvPr/>
          </p:nvSpPr>
          <p:spPr bwMode="auto">
            <a:xfrm>
              <a:off x="3004" y="2352"/>
              <a:ext cx="8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95" name="Rectangle 11"/>
            <p:cNvSpPr>
              <a:spLocks noChangeArrowheads="1"/>
            </p:cNvSpPr>
            <p:nvPr/>
          </p:nvSpPr>
          <p:spPr bwMode="auto">
            <a:xfrm>
              <a:off x="2144" y="2904"/>
              <a:ext cx="10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Digital Design</a:t>
              </a:r>
            </a:p>
          </p:txBody>
        </p:sp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840" y="2896"/>
              <a:ext cx="1672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197" name="Rectangle 13"/>
            <p:cNvSpPr>
              <a:spLocks noChangeArrowheads="1"/>
            </p:cNvSpPr>
            <p:nvPr/>
          </p:nvSpPr>
          <p:spPr bwMode="auto">
            <a:xfrm>
              <a:off x="2104" y="3088"/>
              <a:ext cx="10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Circuit Design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1952" y="3120"/>
              <a:ext cx="141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199" name="Rectangle 15"/>
            <p:cNvSpPr>
              <a:spLocks noChangeArrowheads="1"/>
            </p:cNvSpPr>
            <p:nvPr/>
          </p:nvSpPr>
          <p:spPr bwMode="auto">
            <a:xfrm>
              <a:off x="1968" y="2624"/>
              <a:ext cx="14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646238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646238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646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Datapath &amp; Control </a:t>
              </a:r>
            </a:p>
          </p:txBody>
        </p:sp>
        <p:sp>
          <p:nvSpPr>
            <p:cNvPr id="7200" name="Rectangle 16"/>
            <p:cNvSpPr>
              <a:spLocks noChangeArrowheads="1"/>
            </p:cNvSpPr>
            <p:nvPr/>
          </p:nvSpPr>
          <p:spPr bwMode="auto">
            <a:xfrm>
              <a:off x="1760" y="2592"/>
              <a:ext cx="1816" cy="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201" name="Rectangle 17"/>
            <p:cNvSpPr>
              <a:spLocks noChangeArrowheads="1"/>
            </p:cNvSpPr>
            <p:nvPr/>
          </p:nvSpPr>
          <p:spPr bwMode="auto">
            <a:xfrm>
              <a:off x="2216" y="3288"/>
              <a:ext cx="7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106488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106488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10648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10648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lnSpc>
                  <a:spcPct val="1010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1400">
                  <a:latin typeface="Helvetica" pitchFamily="34" charset="0"/>
                  <a:sym typeface="Helvetica" pitchFamily="34" charset="0"/>
                </a:rPr>
                <a:t>Transistors</a:t>
              </a:r>
            </a:p>
          </p:txBody>
        </p:sp>
        <p:sp>
          <p:nvSpPr>
            <p:cNvPr id="7202" name="Rectangle 18"/>
            <p:cNvSpPr>
              <a:spLocks noChangeArrowheads="1"/>
            </p:cNvSpPr>
            <p:nvPr/>
          </p:nvSpPr>
          <p:spPr bwMode="auto">
            <a:xfrm>
              <a:off x="2008" y="3312"/>
              <a:ext cx="1288" cy="1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203" name="Line 19"/>
            <p:cNvSpPr>
              <a:spLocks noChangeShapeType="1"/>
            </p:cNvSpPr>
            <p:nvPr/>
          </p:nvSpPr>
          <p:spPr bwMode="auto">
            <a:xfrm>
              <a:off x="2380" y="2352"/>
              <a:ext cx="8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04" name="Rectangle 20"/>
            <p:cNvSpPr>
              <a:spLocks noChangeArrowheads="1"/>
            </p:cNvSpPr>
            <p:nvPr/>
          </p:nvSpPr>
          <p:spPr bwMode="auto">
            <a:xfrm>
              <a:off x="2384" y="2336"/>
              <a:ext cx="6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Memory</a:t>
              </a:r>
            </a:p>
          </p:txBody>
        </p:sp>
        <p:sp>
          <p:nvSpPr>
            <p:cNvPr id="7205" name="Rectangle 21"/>
            <p:cNvSpPr>
              <a:spLocks noChangeArrowheads="1"/>
            </p:cNvSpPr>
            <p:nvPr/>
          </p:nvSpPr>
          <p:spPr bwMode="auto">
            <a:xfrm>
              <a:off x="632" y="2304"/>
              <a:ext cx="80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202AF3"/>
                  </a:solidFill>
                  <a:latin typeface="Helvetica" pitchFamily="34" charset="0"/>
                  <a:sym typeface="Helvetica" pitchFamily="34" charset="0"/>
                </a:rPr>
                <a:t>Hardware</a:t>
              </a:r>
            </a:p>
          </p:txBody>
        </p:sp>
        <p:sp>
          <p:nvSpPr>
            <p:cNvPr id="7206" name="Line 22"/>
            <p:cNvSpPr>
              <a:spLocks noChangeShapeType="1"/>
            </p:cNvSpPr>
            <p:nvPr/>
          </p:nvSpPr>
          <p:spPr bwMode="auto">
            <a:xfrm>
              <a:off x="1468" y="2336"/>
              <a:ext cx="8" cy="672"/>
            </a:xfrm>
            <a:prstGeom prst="line">
              <a:avLst/>
            </a:prstGeom>
            <a:noFill/>
            <a:ln w="38100">
              <a:solidFill>
                <a:srgbClr val="202AF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903288" y="1846263"/>
            <a:ext cx="4429125" cy="1365250"/>
            <a:chOff x="632" y="1292"/>
            <a:chExt cx="3100" cy="956"/>
          </a:xfrm>
        </p:grpSpPr>
        <p:sp>
          <p:nvSpPr>
            <p:cNvPr id="7175" name="Rectangle 24"/>
            <p:cNvSpPr>
              <a:spLocks noChangeArrowheads="1"/>
            </p:cNvSpPr>
            <p:nvPr/>
          </p:nvSpPr>
          <p:spPr bwMode="auto">
            <a:xfrm>
              <a:off x="1864" y="1760"/>
              <a:ext cx="6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Compiler</a:t>
              </a:r>
            </a:p>
          </p:txBody>
        </p:sp>
        <p:sp>
          <p:nvSpPr>
            <p:cNvPr id="7176" name="Rectangle 25"/>
            <p:cNvSpPr>
              <a:spLocks noChangeArrowheads="1"/>
            </p:cNvSpPr>
            <p:nvPr/>
          </p:nvSpPr>
          <p:spPr bwMode="auto">
            <a:xfrm>
              <a:off x="1856" y="2016"/>
              <a:ext cx="816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177" name="Rectangle 26"/>
            <p:cNvSpPr>
              <a:spLocks noChangeArrowheads="1"/>
            </p:cNvSpPr>
            <p:nvPr/>
          </p:nvSpPr>
          <p:spPr bwMode="auto">
            <a:xfrm>
              <a:off x="2824" y="1568"/>
              <a:ext cx="7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Operating</a:t>
              </a:r>
            </a:p>
          </p:txBody>
        </p:sp>
        <p:sp>
          <p:nvSpPr>
            <p:cNvPr id="7178" name="Rectangle 27"/>
            <p:cNvSpPr>
              <a:spLocks noChangeArrowheads="1"/>
            </p:cNvSpPr>
            <p:nvPr/>
          </p:nvSpPr>
          <p:spPr bwMode="auto">
            <a:xfrm>
              <a:off x="2799" y="1760"/>
              <a:ext cx="8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System</a:t>
              </a:r>
            </a:p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(Mac OS X)</a:t>
              </a:r>
            </a:p>
          </p:txBody>
        </p:sp>
        <p:sp>
          <p:nvSpPr>
            <p:cNvPr id="7179" name="Line 28"/>
            <p:cNvSpPr>
              <a:spLocks noChangeShapeType="1"/>
            </p:cNvSpPr>
            <p:nvPr/>
          </p:nvSpPr>
          <p:spPr bwMode="auto">
            <a:xfrm rot="10800000" flipH="1">
              <a:off x="2332" y="1584"/>
              <a:ext cx="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0" name="Line 29"/>
            <p:cNvSpPr>
              <a:spLocks noChangeShapeType="1"/>
            </p:cNvSpPr>
            <p:nvPr/>
          </p:nvSpPr>
          <p:spPr bwMode="auto">
            <a:xfrm>
              <a:off x="2340" y="1580"/>
              <a:ext cx="138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1" name="Line 30"/>
            <p:cNvSpPr>
              <a:spLocks noChangeShapeType="1"/>
            </p:cNvSpPr>
            <p:nvPr/>
          </p:nvSpPr>
          <p:spPr bwMode="auto">
            <a:xfrm>
              <a:off x="3724" y="1584"/>
              <a:ext cx="8" cy="6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2" name="Rectangle 31"/>
            <p:cNvSpPr>
              <a:spLocks noChangeArrowheads="1"/>
            </p:cNvSpPr>
            <p:nvPr/>
          </p:nvSpPr>
          <p:spPr bwMode="auto">
            <a:xfrm>
              <a:off x="1816" y="1344"/>
              <a:ext cx="14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646238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646238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6462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646238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Application (iTunes)</a:t>
              </a:r>
            </a:p>
          </p:txBody>
        </p:sp>
        <p:sp>
          <p:nvSpPr>
            <p:cNvPr id="7183" name="Line 32"/>
            <p:cNvSpPr>
              <a:spLocks noChangeShapeType="1"/>
            </p:cNvSpPr>
            <p:nvPr/>
          </p:nvSpPr>
          <p:spPr bwMode="auto">
            <a:xfrm rot="10800000" flipH="1">
              <a:off x="1660" y="1296"/>
              <a:ext cx="8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4" name="Line 33"/>
            <p:cNvSpPr>
              <a:spLocks noChangeShapeType="1"/>
            </p:cNvSpPr>
            <p:nvPr/>
          </p:nvSpPr>
          <p:spPr bwMode="auto">
            <a:xfrm>
              <a:off x="3436" y="1300"/>
              <a:ext cx="8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5" name="Line 34"/>
            <p:cNvSpPr>
              <a:spLocks noChangeShapeType="1"/>
            </p:cNvSpPr>
            <p:nvPr/>
          </p:nvSpPr>
          <p:spPr bwMode="auto">
            <a:xfrm>
              <a:off x="1668" y="1292"/>
              <a:ext cx="176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6" name="Rectangle 35"/>
            <p:cNvSpPr>
              <a:spLocks noChangeArrowheads="1"/>
            </p:cNvSpPr>
            <p:nvPr/>
          </p:nvSpPr>
          <p:spPr bwMode="auto">
            <a:xfrm>
              <a:off x="632" y="1968"/>
              <a:ext cx="74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202AF3"/>
                  </a:solidFill>
                  <a:latin typeface="Helvetica" pitchFamily="34" charset="0"/>
                  <a:sym typeface="Helvetica" pitchFamily="34" charset="0"/>
                </a:rPr>
                <a:t>Software</a:t>
              </a:r>
            </a:p>
          </p:txBody>
        </p:sp>
        <p:sp>
          <p:nvSpPr>
            <p:cNvPr id="7187" name="Line 36"/>
            <p:cNvSpPr>
              <a:spLocks noChangeShapeType="1"/>
            </p:cNvSpPr>
            <p:nvPr/>
          </p:nvSpPr>
          <p:spPr bwMode="auto">
            <a:xfrm rot="10800000" flipH="1">
              <a:off x="1468" y="1584"/>
              <a:ext cx="8" cy="624"/>
            </a:xfrm>
            <a:prstGeom prst="line">
              <a:avLst/>
            </a:prstGeom>
            <a:noFill/>
            <a:ln w="38100">
              <a:solidFill>
                <a:srgbClr val="202AF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88" name="Rectangle 37"/>
            <p:cNvSpPr>
              <a:spLocks noChangeArrowheads="1"/>
            </p:cNvSpPr>
            <p:nvPr/>
          </p:nvSpPr>
          <p:spPr bwMode="auto">
            <a:xfrm>
              <a:off x="1864" y="1776"/>
              <a:ext cx="720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7189" name="Rectangle 38"/>
            <p:cNvSpPr>
              <a:spLocks noChangeArrowheads="1"/>
            </p:cNvSpPr>
            <p:nvPr/>
          </p:nvSpPr>
          <p:spPr bwMode="auto">
            <a:xfrm>
              <a:off x="1864" y="2000"/>
              <a:ext cx="8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22237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822325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222375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822325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2223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822325" rtl="1" eaLnBrk="0" hangingPunct="0">
                <a:spcBef>
                  <a:spcPct val="20000"/>
                </a:spcBef>
                <a:buChar char="–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822325" rtl="1" eaLnBrk="0" hangingPunct="0">
                <a:spcBef>
                  <a:spcPct val="20000"/>
                </a:spcBef>
                <a:buChar char="•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82232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0" algn="l"/>
                  <a:tab pos="822325" algn="l"/>
                  <a:tab pos="122237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latin typeface="Helvetica" pitchFamily="34" charset="0"/>
                  <a:sym typeface="Helvetica" pitchFamily="34" charset="0"/>
                </a:rPr>
                <a:t>Assembler</a:t>
              </a:r>
            </a:p>
          </p:txBody>
        </p:sp>
      </p:grpSp>
      <p:sp>
        <p:nvSpPr>
          <p:cNvPr id="39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4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14467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29936" presetClass="entr" presetSubtype="118891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1186704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123728" y="5145434"/>
            <a:ext cx="5314950" cy="731838"/>
            <a:chOff x="1816" y="1972"/>
            <a:chExt cx="3628" cy="461"/>
          </a:xfrm>
        </p:grpSpPr>
        <p:sp>
          <p:nvSpPr>
            <p:cNvPr id="29701" name="Rectangle 76"/>
            <p:cNvSpPr>
              <a:spLocks noChangeArrowheads="1"/>
            </p:cNvSpPr>
            <p:nvPr/>
          </p:nvSpPr>
          <p:spPr bwMode="auto">
            <a:xfrm>
              <a:off x="3652" y="1972"/>
              <a:ext cx="17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29702" name="Rectangle 77"/>
            <p:cNvSpPr>
              <a:spLocks noChangeArrowheads="1"/>
            </p:cNvSpPr>
            <p:nvPr/>
          </p:nvSpPr>
          <p:spPr bwMode="auto">
            <a:xfrm>
              <a:off x="1816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35 </a:t>
              </a:r>
            </a:p>
          </p:txBody>
        </p:sp>
        <p:sp>
          <p:nvSpPr>
            <p:cNvPr id="29703" name="Rectangle 78"/>
            <p:cNvSpPr>
              <a:spLocks noChangeArrowheads="1"/>
            </p:cNvSpPr>
            <p:nvPr/>
          </p:nvSpPr>
          <p:spPr bwMode="auto">
            <a:xfrm>
              <a:off x="2428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</a:p>
          </p:txBody>
        </p:sp>
        <p:sp>
          <p:nvSpPr>
            <p:cNvPr id="29704" name="Rectangle 79"/>
            <p:cNvSpPr>
              <a:spLocks noChangeArrowheads="1"/>
            </p:cNvSpPr>
            <p:nvPr/>
          </p:nvSpPr>
          <p:spPr bwMode="auto">
            <a:xfrm>
              <a:off x="3040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</a:p>
          </p:txBody>
        </p:sp>
        <p:sp>
          <p:nvSpPr>
            <p:cNvPr id="29705" name="Rectangle 80"/>
            <p:cNvSpPr>
              <a:spLocks noChangeArrowheads="1"/>
            </p:cNvSpPr>
            <p:nvPr/>
          </p:nvSpPr>
          <p:spPr bwMode="auto">
            <a:xfrm>
              <a:off x="1946" y="2219"/>
              <a:ext cx="297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  <a:latin typeface="Times New Roman" pitchFamily="18" charset="0"/>
                </a:rPr>
                <a:t>31-26	25-21	20-16		  15-0</a:t>
              </a:r>
            </a:p>
          </p:txBody>
        </p:sp>
      </p:grp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טעינת נתון מהזיכרון - דוגמה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755576" y="1196751"/>
            <a:ext cx="8229600" cy="4280546"/>
          </a:xfrm>
        </p:spPr>
        <p:txBody>
          <a:bodyPr>
            <a:normAutofit fontScale="70000" lnSpcReduction="20000"/>
          </a:bodyPr>
          <a:lstStyle/>
          <a:p>
            <a:pPr algn="ctr" rtl="0">
              <a:lnSpc>
                <a:spcPct val="145000"/>
              </a:lnSpc>
              <a:spcBef>
                <a:spcPts val="600"/>
              </a:spcBef>
              <a:buNone/>
            </a:pPr>
            <a:r>
              <a:rPr lang="en-US" altLang="he-IL" sz="4600" b="1" dirty="0" err="1">
                <a:solidFill>
                  <a:srgbClr val="0000FF"/>
                </a:solidFill>
                <a:latin typeface="Times New Roman" pitchFamily="18" charset="0"/>
              </a:rPr>
              <a:t>lw</a:t>
            </a:r>
            <a:r>
              <a:rPr lang="en-US" altLang="he-IL" sz="4600" b="1" dirty="0">
                <a:solidFill>
                  <a:srgbClr val="0000FF"/>
                </a:solidFill>
                <a:latin typeface="Times New Roman" pitchFamily="18" charset="0"/>
              </a:rPr>
              <a:t> $1,1000($7)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 rtl="0">
              <a:lnSpc>
                <a:spcPct val="145000"/>
              </a:lnSpc>
              <a:spcBef>
                <a:spcPts val="600"/>
              </a:spcBef>
              <a:buNone/>
              <a:defRPr/>
            </a:pPr>
            <a:r>
              <a:rPr lang="en-US" b="1" dirty="0">
                <a:solidFill>
                  <a:srgbClr val="008000"/>
                </a:solidFill>
              </a:rPr>
              <a:t>$1 = mem(1000+$7)</a:t>
            </a:r>
          </a:p>
          <a:p>
            <a:pPr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באמצעות </a:t>
            </a:r>
            <a:r>
              <a:rPr lang="he-IL" u="sng" dirty="0"/>
              <a:t>תוכן</a:t>
            </a:r>
            <a:r>
              <a:rPr lang="he-IL" dirty="0"/>
              <a:t> אוגר </a:t>
            </a:r>
            <a:r>
              <a:rPr lang="en-US" dirty="0"/>
              <a:t>$</a:t>
            </a:r>
            <a:r>
              <a:rPr lang="en-US" dirty="0" err="1"/>
              <a:t>rs</a:t>
            </a:r>
            <a:r>
              <a:rPr lang="he-IL" dirty="0"/>
              <a:t> בתוספת הערך של סיביות 0..15 בפקודה (1000 בדוגמה שלנו</a:t>
            </a:r>
            <a:r>
              <a:rPr lang="en-US" dirty="0"/>
              <a:t>(</a:t>
            </a:r>
            <a:r>
              <a:rPr lang="he-IL" dirty="0"/>
              <a:t> מחושבת </a:t>
            </a:r>
            <a:r>
              <a:rPr lang="he-IL" u="sng" dirty="0"/>
              <a:t>כתובת המילה</a:t>
            </a:r>
            <a:r>
              <a:rPr lang="he-IL" dirty="0"/>
              <a:t> שאותה קוראים מהזיכרון</a:t>
            </a:r>
          </a:p>
          <a:p>
            <a:pPr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אוגר </a:t>
            </a:r>
            <a:r>
              <a:rPr lang="en-US" dirty="0"/>
              <a:t>$</a:t>
            </a:r>
            <a:r>
              <a:rPr lang="en-US" dirty="0" err="1"/>
              <a:t>rt</a:t>
            </a:r>
            <a:r>
              <a:rPr lang="he-IL" dirty="0"/>
              <a:t>, במקבץ האוגרים, מקבל ערך הנמצא בזיכרון:</a:t>
            </a:r>
          </a:p>
          <a:p>
            <a:pPr lvl="1"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בדוגמה שלנו, אוגר </a:t>
            </a:r>
            <a:r>
              <a:rPr lang="en-US" dirty="0"/>
              <a:t>$</a:t>
            </a:r>
            <a:r>
              <a:rPr lang="en-US" dirty="0" err="1"/>
              <a:t>rt</a:t>
            </a:r>
            <a:r>
              <a:rPr lang="he-IL" dirty="0"/>
              <a:t> הינו אוגר מספר 1</a:t>
            </a:r>
          </a:p>
          <a:p>
            <a:pPr lvl="1"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האוגר מקבל את תוכן/ערך המילה המתחילה בכתובת 1000+</a:t>
            </a:r>
            <a:r>
              <a:rPr lang="en-US" dirty="0"/>
              <a:t>$7</a:t>
            </a:r>
            <a:endParaRPr lang="he-IL" dirty="0"/>
          </a:p>
        </p:txBody>
      </p:sp>
      <p:sp>
        <p:nvSpPr>
          <p:cNvPr id="12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3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3173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שמירת נתון בזיכרון: </a:t>
            </a:r>
            <a:r>
              <a:rPr lang="en-US" dirty="0"/>
              <a:t>Store Word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פקודה המשמשת לשמירת נתון בזיכרון</a:t>
            </a:r>
          </a:p>
          <a:p>
            <a:r>
              <a:rPr lang="he-IL" dirty="0"/>
              <a:t>מבנה הפקודה:</a:t>
            </a:r>
          </a:p>
          <a:p>
            <a:pPr marL="0" indent="0" algn="ctr" rtl="0">
              <a:buNone/>
            </a:pPr>
            <a:r>
              <a:rPr lang="en-US" dirty="0" err="1"/>
              <a:t>sw</a:t>
            </a:r>
            <a:r>
              <a:rPr lang="en-US" dirty="0"/>
              <a:t> $</a:t>
            </a:r>
            <a:r>
              <a:rPr lang="en-US" dirty="0" err="1"/>
              <a:t>rt</a:t>
            </a:r>
            <a:r>
              <a:rPr lang="en-US" dirty="0"/>
              <a:t>, address($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r>
              <a:rPr lang="he-IL" dirty="0"/>
              <a:t>הכתובת מחושבת על בסיס הערך באוגר </a:t>
            </a:r>
            <a:r>
              <a:rPr lang="en-US" dirty="0" err="1"/>
              <a:t>rs</a:t>
            </a:r>
            <a:r>
              <a:rPr lang="he-IL" dirty="0"/>
              <a:t> בתוספת הערך הרשום ב </a:t>
            </a:r>
            <a:r>
              <a:rPr lang="en-US" dirty="0"/>
              <a:t>address</a:t>
            </a:r>
          </a:p>
          <a:p>
            <a:pPr lvl="1"/>
            <a:r>
              <a:rPr lang="he-IL" dirty="0"/>
              <a:t>חיבור של שניהם נותן כתובת המורכבת מ 32 ביטים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2063775" y="3068960"/>
            <a:ext cx="5316537" cy="731838"/>
            <a:chOff x="1816" y="1972"/>
            <a:chExt cx="3628" cy="461"/>
          </a:xfrm>
        </p:grpSpPr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3652" y="1972"/>
              <a:ext cx="17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8" name="Rectangle 77"/>
            <p:cNvSpPr>
              <a:spLocks noChangeArrowheads="1"/>
            </p:cNvSpPr>
            <p:nvPr/>
          </p:nvSpPr>
          <p:spPr bwMode="auto">
            <a:xfrm>
              <a:off x="1816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  <a:latin typeface="Times New Roman" pitchFamily="18" charset="0"/>
                </a:rPr>
                <a:t>2bh </a:t>
              </a:r>
            </a:p>
          </p:txBody>
        </p:sp>
        <p:sp>
          <p:nvSpPr>
            <p:cNvPr id="9" name="Rectangle 78"/>
            <p:cNvSpPr>
              <a:spLocks noChangeArrowheads="1"/>
            </p:cNvSpPr>
            <p:nvPr/>
          </p:nvSpPr>
          <p:spPr bwMode="auto">
            <a:xfrm>
              <a:off x="2428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3040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1946" y="2219"/>
              <a:ext cx="297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31-26	25-21	20-16		  15-0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124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914525" y="5111378"/>
            <a:ext cx="5314950" cy="731838"/>
            <a:chOff x="1816" y="1972"/>
            <a:chExt cx="3628" cy="461"/>
          </a:xfrm>
        </p:grpSpPr>
        <p:sp>
          <p:nvSpPr>
            <p:cNvPr id="29701" name="Rectangle 76"/>
            <p:cNvSpPr>
              <a:spLocks noChangeArrowheads="1"/>
            </p:cNvSpPr>
            <p:nvPr/>
          </p:nvSpPr>
          <p:spPr bwMode="auto">
            <a:xfrm>
              <a:off x="3652" y="1972"/>
              <a:ext cx="17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29702" name="Rectangle 77"/>
            <p:cNvSpPr>
              <a:spLocks noChangeArrowheads="1"/>
            </p:cNvSpPr>
            <p:nvPr/>
          </p:nvSpPr>
          <p:spPr bwMode="auto">
            <a:xfrm>
              <a:off x="1816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  <a:latin typeface="Times New Roman" pitchFamily="18" charset="0"/>
                </a:rPr>
                <a:t>2Bh </a:t>
              </a:r>
            </a:p>
          </p:txBody>
        </p:sp>
        <p:sp>
          <p:nvSpPr>
            <p:cNvPr id="29703" name="Rectangle 78"/>
            <p:cNvSpPr>
              <a:spLocks noChangeArrowheads="1"/>
            </p:cNvSpPr>
            <p:nvPr/>
          </p:nvSpPr>
          <p:spPr bwMode="auto">
            <a:xfrm>
              <a:off x="2428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</a:p>
          </p:txBody>
        </p:sp>
        <p:sp>
          <p:nvSpPr>
            <p:cNvPr id="29704" name="Rectangle 79"/>
            <p:cNvSpPr>
              <a:spLocks noChangeArrowheads="1"/>
            </p:cNvSpPr>
            <p:nvPr/>
          </p:nvSpPr>
          <p:spPr bwMode="auto">
            <a:xfrm>
              <a:off x="3040" y="1972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</a:p>
          </p:txBody>
        </p:sp>
        <p:sp>
          <p:nvSpPr>
            <p:cNvPr id="29705" name="Rectangle 80"/>
            <p:cNvSpPr>
              <a:spLocks noChangeArrowheads="1"/>
            </p:cNvSpPr>
            <p:nvPr/>
          </p:nvSpPr>
          <p:spPr bwMode="auto">
            <a:xfrm>
              <a:off x="1946" y="2219"/>
              <a:ext cx="297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rgbClr val="000000"/>
                  </a:solidFill>
                  <a:latin typeface="Times New Roman" pitchFamily="18" charset="0"/>
                </a:rPr>
                <a:t>31-26	25-21	20-16		  15-0</a:t>
              </a:r>
            </a:p>
          </p:txBody>
        </p:sp>
      </p:grp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שמירת נתון בזיכרון - דוגמה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755576" y="1196751"/>
            <a:ext cx="8229600" cy="4280546"/>
          </a:xfrm>
        </p:spPr>
        <p:txBody>
          <a:bodyPr>
            <a:normAutofit fontScale="70000" lnSpcReduction="20000"/>
          </a:bodyPr>
          <a:lstStyle/>
          <a:p>
            <a:pPr algn="ctr" rtl="0">
              <a:lnSpc>
                <a:spcPct val="145000"/>
              </a:lnSpc>
              <a:spcBef>
                <a:spcPts val="600"/>
              </a:spcBef>
              <a:buNone/>
            </a:pPr>
            <a:r>
              <a:rPr lang="en-US" altLang="he-IL" sz="4600" b="1" dirty="0" err="1">
                <a:solidFill>
                  <a:srgbClr val="0000FF"/>
                </a:solidFill>
                <a:latin typeface="Times New Roman" pitchFamily="18" charset="0"/>
              </a:rPr>
              <a:t>sw</a:t>
            </a:r>
            <a:r>
              <a:rPr lang="en-US" altLang="he-IL" sz="4600" b="1" dirty="0">
                <a:solidFill>
                  <a:srgbClr val="0000FF"/>
                </a:solidFill>
                <a:latin typeface="Times New Roman" pitchFamily="18" charset="0"/>
              </a:rPr>
              <a:t> $1,1000($7)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 rtl="0">
              <a:lnSpc>
                <a:spcPct val="145000"/>
              </a:lnSpc>
              <a:spcBef>
                <a:spcPts val="600"/>
              </a:spcBef>
              <a:buNone/>
              <a:defRPr/>
            </a:pPr>
            <a:r>
              <a:rPr lang="en-US" b="1" dirty="0">
                <a:solidFill>
                  <a:srgbClr val="008000"/>
                </a:solidFill>
              </a:rPr>
              <a:t>mem(1000+$7) = $1</a:t>
            </a:r>
          </a:p>
          <a:p>
            <a:pPr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באמצעות </a:t>
            </a:r>
            <a:r>
              <a:rPr lang="he-IL" u="sng" dirty="0"/>
              <a:t>תוכן</a:t>
            </a:r>
            <a:r>
              <a:rPr lang="he-IL" dirty="0"/>
              <a:t> אוגר </a:t>
            </a:r>
            <a:r>
              <a:rPr lang="en-US" dirty="0"/>
              <a:t>$</a:t>
            </a:r>
            <a:r>
              <a:rPr lang="en-US" dirty="0" err="1"/>
              <a:t>rs</a:t>
            </a:r>
            <a:r>
              <a:rPr lang="he-IL" dirty="0"/>
              <a:t> בתוספת הערך של סיביות 0..15 בפקודה (1000 בדוגמה שלנו</a:t>
            </a:r>
            <a:r>
              <a:rPr lang="en-US" dirty="0"/>
              <a:t>(</a:t>
            </a:r>
            <a:r>
              <a:rPr lang="he-IL" dirty="0"/>
              <a:t> מחושבת </a:t>
            </a:r>
            <a:r>
              <a:rPr lang="he-IL" u="sng" dirty="0"/>
              <a:t>כתובת המילה</a:t>
            </a:r>
            <a:r>
              <a:rPr lang="he-IL" dirty="0"/>
              <a:t> בה ישמר הערך בזיכרון</a:t>
            </a:r>
          </a:p>
          <a:p>
            <a:pPr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אוגר </a:t>
            </a:r>
            <a:r>
              <a:rPr lang="en-US" dirty="0"/>
              <a:t>$</a:t>
            </a:r>
            <a:r>
              <a:rPr lang="en-US" dirty="0" err="1"/>
              <a:t>rt</a:t>
            </a:r>
            <a:r>
              <a:rPr lang="he-IL" dirty="0"/>
              <a:t>, במקבץ האוגרים, מכיל את הנתון שישמר בזיכרון:</a:t>
            </a:r>
          </a:p>
          <a:p>
            <a:pPr lvl="1"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בדוגמה שלנו, אוגר </a:t>
            </a:r>
            <a:r>
              <a:rPr lang="en-US" dirty="0"/>
              <a:t>$</a:t>
            </a:r>
            <a:r>
              <a:rPr lang="en-US" dirty="0" err="1"/>
              <a:t>rt</a:t>
            </a:r>
            <a:r>
              <a:rPr lang="he-IL" dirty="0"/>
              <a:t> הינו אוגר מספר 1</a:t>
            </a:r>
          </a:p>
          <a:p>
            <a:pPr lvl="1">
              <a:lnSpc>
                <a:spcPct val="145000"/>
              </a:lnSpc>
              <a:spcBef>
                <a:spcPts val="600"/>
              </a:spcBef>
              <a:defRPr/>
            </a:pPr>
            <a:r>
              <a:rPr lang="he-IL" dirty="0"/>
              <a:t>תוכן/ערך המילה המתחילה בכתובת 1000+</a:t>
            </a:r>
            <a:r>
              <a:rPr lang="en-US" dirty="0"/>
              <a:t>$7</a:t>
            </a:r>
            <a:r>
              <a:rPr lang="he-IL" dirty="0"/>
              <a:t> מקבל את הערך הקיים באוגר</a:t>
            </a:r>
          </a:p>
        </p:txBody>
      </p:sp>
      <p:sp>
        <p:nvSpPr>
          <p:cNvPr id="1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59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הבהרות פניה לזיכרון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86956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he-IL" sz="2400" dirty="0"/>
              <a:t>הכתובת מורכבת מאוגר בסיס וערך היסט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he-IL" sz="2400" dirty="0"/>
              <a:t>ערך ההיסט הוא קבוע  המוגדר ב 16 סיביות הנמוכות בקידוד הפקודה כמספר במשלים ל -2 (!!!) כלומר, גם </a:t>
            </a:r>
            <a:r>
              <a:rPr lang="he-IL" sz="2400" b="1" u="sng" dirty="0">
                <a:solidFill>
                  <a:srgbClr val="FF0000"/>
                </a:solidFill>
              </a:rPr>
              <a:t>ערך שלילי </a:t>
            </a:r>
            <a:r>
              <a:rPr lang="he-IL" sz="2400" dirty="0"/>
              <a:t>תקין(!)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he-IL" sz="2400" dirty="0"/>
              <a:t>לא ניתן לפנות לכתובת כצירוף של שני אוגרים, במידה ונרצה לפנות רק לערך אוגר בסיס נגדיר את ערך ההיסט כ 0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he-IL" sz="2400" dirty="0"/>
              <a:t>הכתובת בפקודות </a:t>
            </a:r>
            <a:r>
              <a:rPr lang="en-US" sz="2400" dirty="0" err="1"/>
              <a:t>lw</a:t>
            </a:r>
            <a:r>
              <a:rPr lang="en-US" sz="2400" dirty="0"/>
              <a:t>/</a:t>
            </a:r>
            <a:r>
              <a:rPr lang="en-US" sz="2400" dirty="0" err="1"/>
              <a:t>sw</a:t>
            </a:r>
            <a:r>
              <a:rPr lang="he-IL" sz="2400" dirty="0"/>
              <a:t> </a:t>
            </a:r>
            <a:r>
              <a:rPr lang="he-IL" sz="2400" b="1" u="sng" dirty="0">
                <a:solidFill>
                  <a:srgbClr val="FF0000"/>
                </a:solidFill>
              </a:rPr>
              <a:t>צריכה להתחלק</a:t>
            </a:r>
            <a:r>
              <a:rPr lang="he-IL" sz="2400" b="1" dirty="0">
                <a:solidFill>
                  <a:srgbClr val="FF0000"/>
                </a:solidFill>
              </a:rPr>
              <a:t> </a:t>
            </a:r>
            <a:r>
              <a:rPr lang="he-IL" sz="2400" dirty="0"/>
              <a:t>ב -4 אחרת התכנית עלולה "לעוף" ( זו הטעות הבסיסית שתלווה אתכם בתרגילים הראשונים)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he-IL" sz="2400" dirty="0"/>
              <a:t>הכתובת בבתים בפניה למילה מתייחסת לכתובת הבית הנמוכה מתוך רביעיית הבתים המרכיבים את המילה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endParaRPr lang="he-IL" sz="2400" dirty="0"/>
          </a:p>
          <a:p>
            <a:pPr marL="0" indent="0" algn="ctr">
              <a:lnSpc>
                <a:spcPct val="114000"/>
              </a:lnSpc>
              <a:spcBef>
                <a:spcPts val="1200"/>
              </a:spcBef>
              <a:buNone/>
            </a:pPr>
            <a:endParaRPr lang="he-IL" sz="2400" dirty="0"/>
          </a:p>
          <a:p>
            <a:pPr marL="0" indent="0" algn="ctr">
              <a:lnSpc>
                <a:spcPct val="114000"/>
              </a:lnSpc>
              <a:spcBef>
                <a:spcPts val="1200"/>
              </a:spcBef>
              <a:buNone/>
            </a:pPr>
            <a:endParaRPr lang="he-IL" sz="240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07749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3312"/>
            <a:ext cx="9144000" cy="706437"/>
          </a:xfrm>
          <a:noFill/>
        </p:spPr>
        <p:txBody>
          <a:bodyPr/>
          <a:lstStyle/>
          <a:p>
            <a:r>
              <a:rPr lang="he-IL" altLang="he-IL" sz="2800" dirty="0">
                <a:cs typeface="Arial" pitchFamily="34" charset="0"/>
              </a:rPr>
              <a:t>איך מסדרים את הבתים בזיכרון בתוך נתון בגודל מילה?</a:t>
            </a:r>
            <a:endParaRPr lang="en-US" altLang="he-IL" sz="2800" dirty="0">
              <a:cs typeface="Arial" pitchFamily="34" charset="0"/>
            </a:endParaRPr>
          </a:p>
        </p:txBody>
      </p:sp>
      <p:graphicFrame>
        <p:nvGraphicFramePr>
          <p:cNvPr id="1060234" name="Group 39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314443"/>
              </p:ext>
            </p:extLst>
          </p:nvPr>
        </p:nvGraphicFramePr>
        <p:xfrm>
          <a:off x="457200" y="2661772"/>
          <a:ext cx="8229600" cy="2743200"/>
        </p:xfrm>
        <a:graphic>
          <a:graphicData uri="http://schemas.openxmlformats.org/drawingml/2006/table">
            <a:tbl>
              <a:tblPr/>
              <a:tblGrid>
                <a:gridCol w="16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Big Endian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mips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Little Endian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(intel)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כתובת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ערך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כתובת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ערך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63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46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56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78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87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1002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87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1002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78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1003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56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1003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46</a:t>
                      </a:r>
                    </a:p>
                  </a:txBody>
                  <a:tcPr marL="92295" marR="9229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1" name="Text Box 159"/>
          <p:cNvSpPr txBox="1">
            <a:spLocks noChangeArrowheads="1"/>
          </p:cNvSpPr>
          <p:nvPr/>
        </p:nvSpPr>
        <p:spPr bwMode="auto">
          <a:xfrm>
            <a:off x="281043" y="1016665"/>
            <a:ext cx="8424936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he-IL" altLang="he-IL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הבית הגבוה של המילה יימצא בבית שכתובתו בזיכרון היא הנמוכה ביותר </a:t>
            </a:r>
            <a:r>
              <a:rPr lang="en-US" altLang="he-IL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Big Endian </a:t>
            </a:r>
            <a:r>
              <a:rPr lang="en-US" altLang="he-IL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endParaRPr lang="he-IL" altLang="he-IL" sz="2000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he-IL" altLang="he-IL" sz="2000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הבית הנמוך של המילה יימצא בבית שכתובתו בזיכרון היא הנמוכה ביותר - </a:t>
            </a:r>
            <a:r>
              <a:rPr lang="en-US" altLang="he-IL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Little Endian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לדוגמא : המספר </a:t>
            </a:r>
            <a:r>
              <a:rPr lang="en-US" altLang="he-IL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0x46788756 </a:t>
            </a:r>
            <a:r>
              <a:rPr lang="he-IL" altLang="he-IL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בכתובת 1000  בזיכרון:</a:t>
            </a:r>
            <a:endParaRPr lang="en-US" altLang="he-IL" sz="2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763688" y="5440562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2" lvl="1" indent="-285744" algn="l">
              <a:defRPr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MARS simulator uses Little Endian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155440902"/>
      </p:ext>
    </p:extLst>
  </p:cSld>
  <p:clrMapOvr>
    <a:masterClrMapping/>
  </p:clrMapOvr>
  <p:transition advTm="2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לפניה לנתון בזיכרון - מערך</a:t>
            </a:r>
          </a:p>
        </p:txBody>
      </p:sp>
      <p:sp>
        <p:nvSpPr>
          <p:cNvPr id="18434" name="AutoShape 3"/>
          <p:cNvSpPr>
            <a:spLocks noGrp="1" noChangeArrowheads="1"/>
          </p:cNvSpPr>
          <p:nvPr>
            <p:ph idx="1"/>
          </p:nvPr>
        </p:nvSpPr>
        <p:spPr>
          <a:xfrm>
            <a:off x="971600" y="1173021"/>
            <a:ext cx="8064896" cy="4814217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altLang="he-IL" sz="2600" dirty="0"/>
              <a:t>A</a:t>
            </a:r>
            <a:r>
              <a:rPr lang="he-IL" altLang="he-IL" sz="2600" dirty="0"/>
              <a:t> מערך של </a:t>
            </a:r>
            <a:r>
              <a:rPr lang="en-US" altLang="he-IL" sz="2600" dirty="0"/>
              <a:t>words</a:t>
            </a:r>
            <a:r>
              <a:rPr lang="he-IL" altLang="he-IL" sz="2600" dirty="0"/>
              <a:t> </a:t>
            </a:r>
          </a:p>
          <a:p>
            <a:r>
              <a:rPr lang="he-IL" altLang="he-IL" sz="2600" dirty="0"/>
              <a:t>כתובת תחילת מערך </a:t>
            </a:r>
            <a:r>
              <a:rPr lang="en-US" altLang="he-IL" sz="2600" dirty="0"/>
              <a:t>A</a:t>
            </a:r>
            <a:r>
              <a:rPr lang="he-IL" altLang="he-IL" sz="2600" dirty="0"/>
              <a:t> שמורה ב- </a:t>
            </a:r>
            <a:r>
              <a:rPr lang="en-US" altLang="he-IL" sz="2600" dirty="0"/>
              <a:t>s3</a:t>
            </a:r>
            <a:r>
              <a:rPr lang="he-IL" altLang="he-IL" sz="2600" dirty="0"/>
              <a:t>$</a:t>
            </a:r>
          </a:p>
          <a:p>
            <a:r>
              <a:rPr lang="he-IL" altLang="he-IL" sz="2600" dirty="0"/>
              <a:t>ערכו של המשתנה </a:t>
            </a:r>
            <a:r>
              <a:rPr lang="en-US" altLang="he-IL" sz="2600" dirty="0"/>
              <a:t>h</a:t>
            </a:r>
            <a:r>
              <a:rPr lang="he-IL" altLang="he-IL" sz="2600" dirty="0"/>
              <a:t> נמצא ב-</a:t>
            </a:r>
            <a:r>
              <a:rPr lang="en-US" altLang="he-IL" sz="2600" dirty="0"/>
              <a:t>s2</a:t>
            </a:r>
            <a:r>
              <a:rPr lang="he-IL" altLang="he-IL" sz="2600" dirty="0"/>
              <a:t>$</a:t>
            </a:r>
          </a:p>
          <a:p>
            <a:endParaRPr lang="en-US" altLang="he-IL" sz="2000" dirty="0"/>
          </a:p>
          <a:p>
            <a:endParaRPr lang="en-US" altLang="he-IL" sz="2000" dirty="0"/>
          </a:p>
          <a:p>
            <a:endParaRPr lang="he-IL" altLang="he-IL" sz="2000" dirty="0"/>
          </a:p>
          <a:p>
            <a:r>
              <a:rPr lang="he-IL" altLang="he-IL" sz="2600" dirty="0"/>
              <a:t>נתון לדוגמה הקוד, בשפה עילית:</a:t>
            </a:r>
          </a:p>
          <a:p>
            <a:pPr algn="ctr">
              <a:buFontTx/>
              <a:buNone/>
            </a:pPr>
            <a:r>
              <a:rPr lang="en-US" altLang="he-IL" dirty="0">
                <a:latin typeface="Courier New" pitchFamily="49" charset="0"/>
              </a:rPr>
              <a:t>A[2] = h + A[2];</a:t>
            </a:r>
            <a:endParaRPr lang="en-US" altLang="he-IL" dirty="0"/>
          </a:p>
          <a:p>
            <a:pPr>
              <a:buFontTx/>
              <a:buNone/>
            </a:pPr>
            <a:r>
              <a:rPr lang="he-IL" altLang="he-IL" sz="2600" dirty="0"/>
              <a:t>כך יראה המימוש באסמבלר של </a:t>
            </a:r>
            <a:r>
              <a:rPr lang="en-US" altLang="he-IL" sz="2600" dirty="0"/>
              <a:t>MIPS</a:t>
            </a:r>
            <a:r>
              <a:rPr lang="he-IL" altLang="he-IL" sz="2600" dirty="0"/>
              <a:t>:</a:t>
            </a:r>
            <a:endParaRPr lang="en-US" altLang="he-IL" sz="2600" dirty="0"/>
          </a:p>
          <a:p>
            <a:pPr marL="0" indent="0" algn="l" rtl="0">
              <a:buFontTx/>
              <a:buNone/>
            </a:pPr>
            <a:r>
              <a:rPr lang="en-US" altLang="he-IL" dirty="0" err="1">
                <a:solidFill>
                  <a:srgbClr val="0000FF"/>
                </a:solidFill>
                <a:latin typeface="Courier New" pitchFamily="49" charset="0"/>
              </a:rPr>
              <a:t>lw</a:t>
            </a:r>
            <a:r>
              <a:rPr lang="en-US" altLang="he-IL" dirty="0">
                <a:solidFill>
                  <a:srgbClr val="0000FF"/>
                </a:solidFill>
                <a:latin typeface="Courier New" pitchFamily="49" charset="0"/>
              </a:rPr>
              <a:t>  $t0, 8($s3)    # $t0=$s3[8]</a:t>
            </a:r>
            <a:br>
              <a:rPr lang="en-US" altLang="he-IL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he-IL" dirty="0">
                <a:solidFill>
                  <a:srgbClr val="0000FF"/>
                </a:solidFill>
                <a:latin typeface="Courier New" pitchFamily="49" charset="0"/>
              </a:rPr>
              <a:t>add $t0, $s2,$t0   # $t0=$s2+$t0</a:t>
            </a:r>
            <a:br>
              <a:rPr lang="en-US" altLang="he-IL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he-IL" dirty="0" err="1">
                <a:solidFill>
                  <a:srgbClr val="0000FF"/>
                </a:solidFill>
                <a:latin typeface="Courier New" pitchFamily="49" charset="0"/>
              </a:rPr>
              <a:t>sw</a:t>
            </a:r>
            <a:r>
              <a:rPr lang="en-US" altLang="he-IL" dirty="0">
                <a:solidFill>
                  <a:srgbClr val="0000FF"/>
                </a:solidFill>
                <a:latin typeface="Courier New" pitchFamily="49" charset="0"/>
              </a:rPr>
              <a:t>  $t0, 8($s3)    # $s3[8]=$t0</a:t>
            </a:r>
            <a:endParaRPr lang="en-US" altLang="he-IL" sz="2400" dirty="0">
              <a:solidFill>
                <a:srgbClr val="0000FF"/>
              </a:solidFill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70488"/>
              </p:ext>
            </p:extLst>
          </p:nvPr>
        </p:nvGraphicFramePr>
        <p:xfrm>
          <a:off x="179512" y="1173021"/>
          <a:ext cx="3792760" cy="22504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41688">
                  <a:extLst>
                    <a:ext uri="{9D8B030D-6E8A-4147-A177-3AD203B41FA5}">
                      <a16:colId xmlns:a16="http://schemas.microsoft.com/office/drawing/2014/main" val="1656218416"/>
                    </a:ext>
                  </a:extLst>
                </a:gridCol>
                <a:gridCol w="1776540">
                  <a:extLst>
                    <a:ext uri="{9D8B030D-6E8A-4147-A177-3AD203B41FA5}">
                      <a16:colId xmlns:a16="http://schemas.microsoft.com/office/drawing/2014/main" val="4145808445"/>
                    </a:ext>
                  </a:extLst>
                </a:gridCol>
                <a:gridCol w="687266">
                  <a:extLst>
                    <a:ext uri="{9D8B030D-6E8A-4147-A177-3AD203B41FA5}">
                      <a16:colId xmlns:a16="http://schemas.microsoft.com/office/drawing/2014/main" val="4168469763"/>
                    </a:ext>
                  </a:extLst>
                </a:gridCol>
                <a:gridCol w="687266">
                  <a:extLst>
                    <a:ext uri="{9D8B030D-6E8A-4147-A177-3AD203B41FA5}">
                      <a16:colId xmlns:a16="http://schemas.microsoft.com/office/drawing/2014/main" val="226703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A[0]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32 bits of data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96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A[1]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56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A[2]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769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A[3]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16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7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…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86428"/>
                  </a:ext>
                </a:extLst>
              </a:tr>
            </a:tbl>
          </a:graphicData>
        </a:graphic>
      </p:graphicFrame>
      <p:cxnSp>
        <p:nvCxnSpPr>
          <p:cNvPr id="7" name="מחבר חץ ישר 6"/>
          <p:cNvCxnSpPr>
            <a:cxnSpLocks/>
          </p:cNvCxnSpPr>
          <p:nvPr/>
        </p:nvCxnSpPr>
        <p:spPr>
          <a:xfrm>
            <a:off x="457200" y="1340768"/>
            <a:ext cx="586408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2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593947249"/>
      </p:ext>
    </p:extLst>
  </p:cSld>
  <p:clrMapOvr>
    <a:masterClrMapping/>
  </p:clrMapOvr>
  <p:transition advTm="2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קריאה של </a:t>
            </a:r>
            <a:r>
              <a:rPr lang="en-US" altLang="he-IL" dirty="0"/>
              <a:t>byte</a:t>
            </a:r>
            <a:endParaRPr lang="he-IL" altLang="he-IL" dirty="0"/>
          </a:p>
        </p:txBody>
      </p:sp>
      <p:sp>
        <p:nvSpPr>
          <p:cNvPr id="1945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7888288" algn="l"/>
              </a:tabLst>
            </a:pPr>
            <a:r>
              <a:rPr lang="he-IL" altLang="he-IL" sz="2800" dirty="0">
                <a:latin typeface="Courier New" pitchFamily="49" charset="0"/>
              </a:rPr>
              <a:t>ישנן גם פקודות כמו	(</a:t>
            </a:r>
            <a:r>
              <a:rPr lang="en-US" altLang="he-IL" sz="2800" dirty="0" err="1">
                <a:latin typeface="Courier New" pitchFamily="49" charset="0"/>
              </a:rPr>
              <a:t>lb</a:t>
            </a:r>
            <a:r>
              <a:rPr lang="en-US" altLang="he-IL" sz="2800" dirty="0">
                <a:latin typeface="Courier New" pitchFamily="49" charset="0"/>
              </a:rPr>
              <a:t> (load byte</a:t>
            </a:r>
            <a:r>
              <a:rPr lang="he-IL" altLang="he-IL" sz="2800" dirty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  <a:tabLst>
                <a:tab pos="7888288" algn="l"/>
              </a:tabLst>
            </a:pPr>
            <a:r>
              <a:rPr lang="he-IL" altLang="he-IL" sz="2800" dirty="0">
                <a:latin typeface="Courier New" pitchFamily="49" charset="0"/>
              </a:rPr>
              <a:t>		(</a:t>
            </a:r>
            <a:r>
              <a:rPr lang="en-US" altLang="he-IL" sz="2800" dirty="0" err="1">
                <a:latin typeface="Courier New" pitchFamily="49" charset="0"/>
              </a:rPr>
              <a:t>sb</a:t>
            </a:r>
            <a:r>
              <a:rPr lang="en-US" altLang="he-IL" sz="2800" dirty="0">
                <a:latin typeface="Courier New" pitchFamily="49" charset="0"/>
              </a:rPr>
              <a:t>(store byte</a:t>
            </a:r>
          </a:p>
          <a:p>
            <a:pPr eaLnBrk="1" hangingPunct="1">
              <a:buFontTx/>
              <a:buNone/>
              <a:tabLst>
                <a:tab pos="7888288" algn="l"/>
              </a:tabLst>
            </a:pPr>
            <a:endParaRPr lang="en-US" altLang="he-IL" sz="2800" dirty="0">
              <a:latin typeface="Courier New" pitchFamily="49" charset="0"/>
            </a:endParaRPr>
          </a:p>
          <a:p>
            <a:pPr eaLnBrk="1" hangingPunct="1"/>
            <a:r>
              <a:rPr lang="he-IL" altLang="he-IL" sz="2800" dirty="0">
                <a:latin typeface="Courier New" pitchFamily="49" charset="0"/>
              </a:rPr>
              <a:t>שימושי לקריאת </a:t>
            </a:r>
            <a:r>
              <a:rPr lang="en-US" altLang="he-IL" sz="2800" dirty="0">
                <a:latin typeface="Courier New" pitchFamily="49" charset="0"/>
              </a:rPr>
              <a:t>char</a:t>
            </a:r>
            <a:r>
              <a:rPr lang="he-IL" altLang="he-IL" sz="2800" dirty="0">
                <a:latin typeface="Courier New" pitchFamily="49" charset="0"/>
              </a:rPr>
              <a:t>: גודל </a:t>
            </a:r>
            <a:r>
              <a:rPr lang="en-US" altLang="he-IL" sz="2800" dirty="0">
                <a:latin typeface="Courier New" pitchFamily="49" charset="0"/>
              </a:rPr>
              <a:t>byte</a:t>
            </a:r>
            <a:r>
              <a:rPr lang="he-IL" altLang="he-IL" sz="2800" dirty="0">
                <a:latin typeface="Courier New" pitchFamily="49" charset="0"/>
              </a:rPr>
              <a:t> ב - </a:t>
            </a:r>
            <a:r>
              <a:rPr lang="en-US" altLang="he-IL" sz="2800" dirty="0">
                <a:latin typeface="Courier New" pitchFamily="49" charset="0"/>
              </a:rPr>
              <a:t>ASCII</a:t>
            </a:r>
            <a:endParaRPr lang="he-IL" altLang="he-IL" sz="2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e-IL" sz="2000" i="1" dirty="0">
                <a:latin typeface="Courier New" pitchFamily="49" charset="0"/>
              </a:rPr>
              <a:t>American Standard Code For Information Interchange</a:t>
            </a:r>
            <a:endParaRPr lang="en-US" altLang="he-IL" sz="2000" dirty="0">
              <a:latin typeface="Courier New" pitchFamily="49" charset="0"/>
            </a:endParaRPr>
          </a:p>
          <a:p>
            <a:pPr eaLnBrk="1" hangingPunct="1"/>
            <a:endParaRPr lang="en-US" altLang="he-IL" sz="2000" dirty="0">
              <a:latin typeface="Courier New" pitchFamily="49" charset="0"/>
            </a:endParaRPr>
          </a:p>
          <a:p>
            <a:pPr eaLnBrk="1" hangingPunct="1"/>
            <a:r>
              <a:rPr lang="he-IL" altLang="he-IL" sz="2800" dirty="0">
                <a:latin typeface="Courier New" pitchFamily="49" charset="0"/>
              </a:rPr>
              <a:t>ב- </a:t>
            </a:r>
            <a:r>
              <a:rPr lang="en-US" altLang="he-IL" sz="2800" dirty="0">
                <a:latin typeface="Courier New" pitchFamily="49" charset="0"/>
              </a:rPr>
              <a:t>Unicode</a:t>
            </a:r>
            <a:r>
              <a:rPr lang="he-IL" altLang="he-IL" sz="2800" dirty="0">
                <a:latin typeface="Courier New" pitchFamily="49" charset="0"/>
              </a:rPr>
              <a:t> - גודל </a:t>
            </a:r>
            <a:r>
              <a:rPr lang="en-US" altLang="he-IL" sz="2800" dirty="0">
                <a:latin typeface="Courier New" pitchFamily="49" charset="0"/>
              </a:rPr>
              <a:t>char</a:t>
            </a:r>
            <a:r>
              <a:rPr lang="he-IL" altLang="he-IL" sz="2800" dirty="0">
                <a:latin typeface="Courier New" pitchFamily="49" charset="0"/>
              </a:rPr>
              <a:t> הוא 2 בתים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880351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he-IL" dirty="0"/>
              <a:t>ASCII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41108"/>
            <a:ext cx="7667473" cy="4936164"/>
          </a:xfrm>
        </p:spPr>
      </p:pic>
      <p:sp>
        <p:nvSpPr>
          <p:cNvPr id="9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0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224308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16024"/>
            <a:ext cx="9144000" cy="11247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sz="3200" dirty="0">
                <a:latin typeface="Tahoma" pitchFamily="34" charset="0"/>
                <a:cs typeface="Tahoma" pitchFamily="34" charset="0"/>
              </a:rPr>
              <a:t>המשך פקודות מסוג </a:t>
            </a:r>
            <a:r>
              <a:rPr lang="en-US" altLang="he-IL" sz="3200" dirty="0">
                <a:latin typeface="Tahoma" pitchFamily="34" charset="0"/>
                <a:cs typeface="Tahoma" pitchFamily="34" charset="0"/>
              </a:rPr>
              <a:t>I</a:t>
            </a:r>
            <a:r>
              <a:rPr lang="he-IL" altLang="he-IL" sz="3200" dirty="0">
                <a:latin typeface="Tahoma" pitchFamily="34" charset="0"/>
                <a:cs typeface="Tahoma" pitchFamily="34" charset="0"/>
              </a:rPr>
              <a:t> -פעולות אריתמטיות לוגיות עם ערך מידי (בגודל 16 סיביות) </a:t>
            </a:r>
            <a:endParaRPr lang="en-US" altLang="he-IL" sz="3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2798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07182"/>
              </p:ext>
            </p:extLst>
          </p:nvPr>
        </p:nvGraphicFramePr>
        <p:xfrm>
          <a:off x="457200" y="1628800"/>
          <a:ext cx="8229599" cy="710878"/>
        </p:xfrm>
        <a:graphic>
          <a:graphicData uri="http://schemas.openxmlformats.org/drawingml/2006/table">
            <a:tbl>
              <a:tblPr/>
              <a:tblGrid>
                <a:gridCol w="116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3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25603" marR="125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Address \ Immediate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6bit</a:t>
                      </a:r>
                    </a:p>
                  </a:txBody>
                  <a:tcPr marL="125603" marR="125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193571"/>
              </p:ext>
            </p:extLst>
          </p:nvPr>
        </p:nvGraphicFramePr>
        <p:xfrm>
          <a:off x="457200" y="2708920"/>
          <a:ext cx="8229599" cy="2696740"/>
        </p:xfrm>
        <a:graphic>
          <a:graphicData uri="http://schemas.openxmlformats.org/drawingml/2006/table">
            <a:tbl>
              <a:tblPr/>
              <a:tblGrid>
                <a:gridCol w="2461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9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 immediate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$1, $2,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 &amp;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Zero extend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4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 immediate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$1, $2,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 |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Zero extend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4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immediate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xori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$1, $2,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 ^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Zero extend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24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 immediate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$1, $2, 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$1=$2+100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 extend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24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 immediate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$1, $2, 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$1=$2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 extend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15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 on less than immediate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slti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$1, $2, 6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 ($2&lt;6) $1=1 </a:t>
                      </a:r>
                      <a:endParaRPr kumimoji="0" lang="he-I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else $1=0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 extend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5517232"/>
            <a:ext cx="80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1"/>
            <a:r>
              <a:rPr lang="he-IL" sz="2400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היות וניתן לחבר עם המספר הנגדי אין צורך בפקודה </a:t>
            </a:r>
            <a:r>
              <a:rPr lang="en-US" sz="2400" dirty="0" err="1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subi</a:t>
            </a:r>
            <a:endParaRPr lang="en-US" sz="2400" dirty="0">
              <a:solidFill>
                <a:srgbClr val="66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207707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35062"/>
            <a:ext cx="8229600" cy="4742209"/>
          </a:xfrm>
          <a:noFill/>
        </p:spPr>
        <p:txBody>
          <a:bodyPr>
            <a:normAutofit fontScale="92500" lnSpcReduction="20000"/>
          </a:bodyPr>
          <a:lstStyle/>
          <a:p>
            <a:pPr algn="r"/>
            <a:r>
              <a:rPr lang="he-IL" altLang="he-IL" sz="2800" dirty="0"/>
              <a:t>התוכנית נשמרת בזיכרון בדיוק כמו נתונים</a:t>
            </a:r>
          </a:p>
          <a:p>
            <a:pPr rtl="0"/>
            <a:endParaRPr lang="en-US" altLang="he-IL" sz="2800" dirty="0"/>
          </a:p>
          <a:p>
            <a:pPr algn="r">
              <a:buFontTx/>
              <a:buNone/>
            </a:pPr>
            <a:br>
              <a:rPr lang="he-IL" altLang="he-IL" sz="2800" dirty="0"/>
            </a:br>
            <a:br>
              <a:rPr lang="he-IL" altLang="he-IL" sz="2800" dirty="0"/>
            </a:br>
            <a:br>
              <a:rPr lang="he-IL" altLang="he-IL" sz="2800" dirty="0"/>
            </a:br>
            <a:br>
              <a:rPr lang="he-IL" altLang="he-IL" sz="2800" dirty="0"/>
            </a:br>
            <a:r>
              <a:rPr lang="he-IL" altLang="he-IL" sz="2800" u="sng" dirty="0"/>
              <a:t>ביצוע </a:t>
            </a:r>
            <a:r>
              <a:rPr lang="he-IL" altLang="he-IL" sz="2800" u="sng" dirty="0" err="1"/>
              <a:t>תוכנית</a:t>
            </a:r>
            <a:endParaRPr lang="he-IL" altLang="he-IL" sz="2800" dirty="0"/>
          </a:p>
          <a:p>
            <a:pPr algn="r"/>
            <a:r>
              <a:rPr lang="he-IL" altLang="he-IL" sz="2800" dirty="0"/>
              <a:t>אוגר מיוחד </a:t>
            </a:r>
            <a:r>
              <a:rPr lang="en-US" altLang="he-IL" sz="2800" dirty="0"/>
              <a:t>PC - Program Counter</a:t>
            </a:r>
            <a:r>
              <a:rPr lang="he-IL" altLang="he-IL" sz="2800" dirty="0"/>
              <a:t>  שומר את כתובת הפקודה הבאה לביצוע</a:t>
            </a:r>
          </a:p>
          <a:p>
            <a:pPr algn="r"/>
            <a:r>
              <a:rPr lang="he-IL" altLang="he-IL" sz="2800" dirty="0"/>
              <a:t>בכל פעם, לפני ביצוע פקודה, מבוצעת קריאה של מילה שלמה מהזיכרון</a:t>
            </a:r>
          </a:p>
          <a:p>
            <a:pPr algn="r"/>
            <a:r>
              <a:rPr lang="he-IL" altLang="he-IL" sz="2800" dirty="0"/>
              <a:t>ערכו של ה- </a:t>
            </a:r>
            <a:r>
              <a:rPr lang="en-US" altLang="he-IL" sz="2800" dirty="0"/>
              <a:t>PC</a:t>
            </a:r>
            <a:r>
              <a:rPr lang="he-IL" altLang="he-IL" sz="2800" dirty="0"/>
              <a:t> מקודם ב- 4</a:t>
            </a:r>
            <a:endParaRPr lang="en-US" altLang="he-IL" sz="2800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1892101" y="1547490"/>
            <a:ext cx="7864475" cy="2241550"/>
            <a:chOff x="1066800" y="1676400"/>
            <a:chExt cx="7864475" cy="2241550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1066800" y="1676400"/>
              <a:ext cx="2579688" cy="2241550"/>
              <a:chOff x="734" y="1640"/>
              <a:chExt cx="1625" cy="1412"/>
            </a:xfrm>
          </p:grpSpPr>
          <p:sp>
            <p:nvSpPr>
              <p:cNvPr id="21511" name="Line 4"/>
              <p:cNvSpPr>
                <a:spLocks noChangeShapeType="1"/>
              </p:cNvSpPr>
              <p:nvPr/>
            </p:nvSpPr>
            <p:spPr bwMode="auto">
              <a:xfrm>
                <a:off x="1491" y="1640"/>
                <a:ext cx="0" cy="141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>
                <a:off x="734" y="2069"/>
                <a:ext cx="962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l" defTabSz="904875" rtl="1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defTabSz="904875" rtl="1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defTabSz="904875" rtl="1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rtl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he-IL" sz="1800" dirty="0">
                    <a:solidFill>
                      <a:srgbClr val="000000"/>
                    </a:solidFill>
                    <a:latin typeface="Times New Roman" pitchFamily="18" charset="0"/>
                  </a:rPr>
                  <a:t>Processor</a:t>
                </a: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>
                <a:off x="1637" y="1781"/>
                <a:ext cx="639" cy="99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  <p:sp>
            <p:nvSpPr>
              <p:cNvPr id="21514" name="Rectangle 7"/>
              <p:cNvSpPr>
                <a:spLocks noChangeArrowheads="1"/>
              </p:cNvSpPr>
              <p:nvPr/>
            </p:nvSpPr>
            <p:spPr bwMode="auto">
              <a:xfrm>
                <a:off x="1586" y="2069"/>
                <a:ext cx="773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l" defTabSz="904875" rtl="1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defTabSz="904875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defTabSz="904875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defTabSz="904875" rtl="1" eaLnBrk="0" hangingPunct="0">
                  <a:spcBef>
                    <a:spcPct val="20000"/>
                  </a:spcBef>
                  <a:buChar char="–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defTabSz="904875" rtl="1" eaLnBrk="0" hangingPunct="0">
                  <a:spcBef>
                    <a:spcPct val="20000"/>
                  </a:spcBef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defTabSz="9048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tabLst>
                    <a:tab pos="452438" algn="l"/>
                    <a:tab pos="904875" algn="l"/>
                    <a:tab pos="135731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he-IL" sz="1800">
                    <a:solidFill>
                      <a:srgbClr val="000000"/>
                    </a:solidFill>
                    <a:latin typeface="Times New Roman" pitchFamily="18" charset="0"/>
                  </a:rPr>
                  <a:t>Memory</a:t>
                </a:r>
              </a:p>
            </p:txBody>
          </p:sp>
        </p:grpSp>
        <p:sp>
          <p:nvSpPr>
            <p:cNvPr id="21508" name="Line 8"/>
            <p:cNvSpPr>
              <a:spLocks noChangeShapeType="1"/>
            </p:cNvSpPr>
            <p:nvPr/>
          </p:nvSpPr>
          <p:spPr bwMode="auto">
            <a:xfrm flipH="1">
              <a:off x="3581400" y="2362200"/>
              <a:ext cx="1027113" cy="438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509" name="Rectangle 9"/>
            <p:cNvSpPr>
              <a:spLocks noChangeArrowheads="1"/>
            </p:cNvSpPr>
            <p:nvPr/>
          </p:nvSpPr>
          <p:spPr bwMode="auto">
            <a:xfrm>
              <a:off x="4572000" y="2057400"/>
              <a:ext cx="4359275" cy="65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Times New Roman" pitchFamily="18" charset="0"/>
                </a:rPr>
                <a:t>memory for data, programs, </a:t>
              </a:r>
            </a:p>
            <a:p>
              <a:pPr rtl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Times New Roman" pitchFamily="18" charset="0"/>
                </a:rPr>
                <a:t>	compilers, editors, etc.</a:t>
              </a:r>
            </a:p>
          </p:txBody>
        </p:sp>
      </p:grpSp>
      <p:sp>
        <p:nvSpPr>
          <p:cNvPr id="21510" name="Rectangle 10"/>
          <p:cNvSpPr>
            <a:spLocks noGrp="1" noChangeArrowheads="1"/>
          </p:cNvSpPr>
          <p:nvPr>
            <p:ph type="title"/>
          </p:nvPr>
        </p:nvSpPr>
        <p:spPr>
          <a:xfrm>
            <a:off x="798513" y="223960"/>
            <a:ext cx="7620000" cy="609600"/>
          </a:xfrm>
          <a:noFill/>
        </p:spPr>
        <p:txBody>
          <a:bodyPr/>
          <a:lstStyle/>
          <a:p>
            <a:r>
              <a:rPr lang="he-IL" altLang="he-IL" dirty="0"/>
              <a:t> התוכנית בזיכרון</a:t>
            </a:r>
          </a:p>
        </p:txBody>
      </p:sp>
      <p:sp>
        <p:nvSpPr>
          <p:cNvPr id="13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59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206980524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609600"/>
          </a:xfrm>
        </p:spPr>
        <p:txBody>
          <a:bodyPr/>
          <a:lstStyle/>
          <a:p>
            <a:pPr algn="ctr" eaLnBrk="1" hangingPunct="1"/>
            <a:r>
              <a:rPr lang="en-US" altLang="he-IL" dirty="0"/>
              <a:t>MIPS-32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/>
            <a:r>
              <a:rPr lang="he-IL" altLang="he-IL" sz="2400" dirty="0">
                <a:cs typeface="Arial" pitchFamily="34" charset="0"/>
              </a:rPr>
              <a:t>נלמד בגישת </a:t>
            </a:r>
            <a:r>
              <a:rPr lang="en-US" altLang="he-IL" sz="2400" dirty="0">
                <a:cs typeface="Arial" pitchFamily="34" charset="0"/>
              </a:rPr>
              <a:t>“top down”</a:t>
            </a:r>
            <a:r>
              <a:rPr lang="he-IL" altLang="he-IL" sz="2400" dirty="0">
                <a:cs typeface="Arial" pitchFamily="34" charset="0"/>
              </a:rPr>
              <a:t> את ארכיטקטורת </a:t>
            </a:r>
            <a:r>
              <a:rPr lang="en-US" altLang="he-IL" sz="2400" i="1" dirty="0">
                <a:cs typeface="Arial" pitchFamily="34" charset="0"/>
              </a:rPr>
              <a:t>MIPS</a:t>
            </a:r>
            <a:r>
              <a:rPr lang="en-US" altLang="he-IL" sz="2400" dirty="0">
                <a:cs typeface="Arial" pitchFamily="34" charset="0"/>
              </a:rPr>
              <a:t> 32</a:t>
            </a:r>
            <a:r>
              <a:rPr lang="he-IL" altLang="he-IL" sz="2400" dirty="0">
                <a:cs typeface="Arial" pitchFamily="34" charset="0"/>
              </a:rPr>
              <a:t> ונעבוד על סימולטור הנקרא </a:t>
            </a:r>
            <a:r>
              <a:rPr lang="en-US" altLang="he-IL" sz="2400" b="1" i="1" dirty="0">
                <a:cs typeface="Arial" pitchFamily="34" charset="0"/>
              </a:rPr>
              <a:t>MARS</a:t>
            </a:r>
            <a:r>
              <a:rPr lang="he-IL" altLang="he-IL" sz="2400" dirty="0">
                <a:cs typeface="Arial" pitchFamily="34" charset="0"/>
              </a:rPr>
              <a:t> התומך בארכיטקטורה זו.</a:t>
            </a:r>
          </a:p>
          <a:p>
            <a:pPr algn="r" eaLnBrk="1" hangingPunct="1"/>
            <a:endParaRPr lang="he-IL" altLang="he-IL" sz="2400" dirty="0">
              <a:cs typeface="Arial" pitchFamily="34" charset="0"/>
            </a:endParaRPr>
          </a:p>
          <a:p>
            <a:r>
              <a:rPr lang="he-IL" altLang="he-IL" sz="2400" dirty="0">
                <a:cs typeface="Arial" pitchFamily="34" charset="0"/>
              </a:rPr>
              <a:t>קישור להורדת הסימולטור </a:t>
            </a:r>
            <a:r>
              <a:rPr lang="en-US" altLang="he-IL" sz="2400" b="1" i="1" dirty="0">
                <a:cs typeface="Arial" pitchFamily="34" charset="0"/>
              </a:rPr>
              <a:t>MARS</a:t>
            </a:r>
            <a:r>
              <a:rPr lang="he-IL" altLang="he-IL" sz="2400" dirty="0">
                <a:cs typeface="Arial" pitchFamily="34" charset="0"/>
              </a:rPr>
              <a:t>:</a:t>
            </a:r>
          </a:p>
          <a:p>
            <a:pPr marL="0" indent="0" algn="ctr" rtl="0">
              <a:buNone/>
            </a:pPr>
            <a:r>
              <a:rPr lang="en-US" altLang="he-IL" sz="2000" dirty="0">
                <a:cs typeface="Arial" pitchFamily="34" charset="0"/>
                <a:hlinkClick r:id="rId2"/>
              </a:rPr>
              <a:t>http://courses.missouristate.edu/KenVollmar/mars/download.htm</a:t>
            </a:r>
            <a:endParaRPr lang="he-IL" altLang="he-IL" sz="2000" dirty="0">
              <a:cs typeface="Arial" pitchFamily="34" charset="0"/>
            </a:endParaRPr>
          </a:p>
          <a:p>
            <a:endParaRPr lang="he-IL" altLang="he-IL" sz="2400" dirty="0">
              <a:cs typeface="Arial" pitchFamily="34" charset="0"/>
            </a:endParaRPr>
          </a:p>
          <a:p>
            <a:r>
              <a:rPr lang="he-IL" altLang="he-IL" sz="2400" dirty="0">
                <a:cs typeface="Arial" pitchFamily="34" charset="0"/>
              </a:rPr>
              <a:t>נכיר חלק מסט פקודות שפת הסף תוך כדי הבנה של עקרונות התכנון של המעבד.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464382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כלל שחשוב לזכור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2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he-IL" altLang="he-IL" sz="2800" dirty="0" err="1">
                <a:latin typeface="Times New Roman" pitchFamily="18" charset="0"/>
              </a:rPr>
              <a:t>באסמבלי</a:t>
            </a:r>
            <a:r>
              <a:rPr lang="he-IL" altLang="he-IL" sz="2800" dirty="0">
                <a:latin typeface="Times New Roman" pitchFamily="18" charset="0"/>
              </a:rPr>
              <a:t> של </a:t>
            </a:r>
            <a:r>
              <a:rPr lang="en-US" altLang="he-IL" sz="2800" dirty="0">
                <a:latin typeface="Times New Roman" pitchFamily="18" charset="0"/>
              </a:rPr>
              <a:t>MIPS</a:t>
            </a:r>
            <a:r>
              <a:rPr lang="he-IL" altLang="he-IL" sz="2800" dirty="0">
                <a:latin typeface="Times New Roman" pitchFamily="18" charset="0"/>
              </a:rPr>
              <a:t>, מקודדים:</a:t>
            </a:r>
            <a:endParaRPr lang="en-US" altLang="he-IL" sz="2800" dirty="0">
              <a:latin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he-IL" altLang="he-IL" sz="2400" dirty="0">
                <a:latin typeface="Times New Roman" pitchFamily="18" charset="0"/>
              </a:rPr>
              <a:t>כתובת </a:t>
            </a:r>
            <a:r>
              <a:rPr lang="en-US" altLang="he-IL" sz="2400" dirty="0">
                <a:latin typeface="Times New Roman" pitchFamily="18" charset="0"/>
              </a:rPr>
              <a:t>code</a:t>
            </a:r>
            <a:r>
              <a:rPr lang="he-IL" altLang="he-IL" sz="2400" dirty="0">
                <a:latin typeface="Times New Roman" pitchFamily="18" charset="0"/>
              </a:rPr>
              <a:t> במילים (כפולות של 4)</a:t>
            </a:r>
          </a:p>
          <a:p>
            <a:pPr lvl="1">
              <a:spcBef>
                <a:spcPct val="50000"/>
              </a:spcBef>
            </a:pPr>
            <a:r>
              <a:rPr lang="he-IL" altLang="he-IL" sz="2400" dirty="0">
                <a:latin typeface="Times New Roman" pitchFamily="18" charset="0"/>
              </a:rPr>
              <a:t>כתובת </a:t>
            </a:r>
            <a:r>
              <a:rPr lang="en-US" altLang="he-IL" sz="2400" dirty="0">
                <a:latin typeface="Times New Roman" pitchFamily="18" charset="0"/>
              </a:rPr>
              <a:t>data</a:t>
            </a:r>
            <a:r>
              <a:rPr lang="he-IL" altLang="he-IL" sz="2400" dirty="0">
                <a:latin typeface="Times New Roman" pitchFamily="18" charset="0"/>
              </a:rPr>
              <a:t> בבתים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he-IL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he-IL" altLang="he-IL" sz="2800" dirty="0">
                <a:latin typeface="Times New Roman" pitchFamily="18" charset="0"/>
              </a:rPr>
              <a:t>כאשר מעבד </a:t>
            </a:r>
            <a:r>
              <a:rPr lang="en-US" altLang="he-IL" sz="2800" dirty="0">
                <a:latin typeface="Times New Roman" pitchFamily="18" charset="0"/>
              </a:rPr>
              <a:t>MIPS</a:t>
            </a:r>
            <a:r>
              <a:rPr lang="he-IL" altLang="he-IL" sz="2800" dirty="0">
                <a:latin typeface="Times New Roman" pitchFamily="18" charset="0"/>
              </a:rPr>
              <a:t> ניגש לזיכרון הוא מבקש את הכתובת בבתים</a:t>
            </a:r>
            <a:endParaRPr lang="he-IL" dirty="0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73079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sz="3600" dirty="0">
                <a:latin typeface="Tahoma" pitchFamily="34" charset="0"/>
                <a:cs typeface="Tahoma" pitchFamily="34" charset="0"/>
              </a:rPr>
              <a:t>המשך פקודות מסוג </a:t>
            </a:r>
            <a:r>
              <a:rPr lang="en-US" altLang="he-IL" sz="3600" dirty="0">
                <a:latin typeface="Tahoma" pitchFamily="34" charset="0"/>
                <a:cs typeface="Tahoma" pitchFamily="34" charset="0"/>
              </a:rPr>
              <a:t>I</a:t>
            </a:r>
            <a:r>
              <a:rPr lang="he-IL" altLang="he-IL" sz="3600" dirty="0">
                <a:latin typeface="Tahoma" pitchFamily="34" charset="0"/>
                <a:cs typeface="Tahoma" pitchFamily="34" charset="0"/>
              </a:rPr>
              <a:t> - </a:t>
            </a:r>
            <a:r>
              <a:rPr lang="en-US" altLang="he-IL" sz="3600" dirty="0">
                <a:latin typeface="Tahoma" pitchFamily="34" charset="0"/>
                <a:cs typeface="Tahoma" pitchFamily="34" charset="0"/>
              </a:rPr>
              <a:t>branch</a:t>
            </a:r>
            <a:r>
              <a:rPr lang="he-IL" altLang="he-IL" sz="3600" dirty="0">
                <a:latin typeface="Tahoma" pitchFamily="34" charset="0"/>
                <a:cs typeface="Tahoma" pitchFamily="34" charset="0"/>
              </a:rPr>
              <a:t> </a:t>
            </a:r>
            <a:endParaRPr lang="en-US" altLang="he-IL" sz="36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2798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189537"/>
              </p:ext>
            </p:extLst>
          </p:nvPr>
        </p:nvGraphicFramePr>
        <p:xfrm>
          <a:off x="590873" y="1124744"/>
          <a:ext cx="8229599" cy="806450"/>
        </p:xfrm>
        <a:graphic>
          <a:graphicData uri="http://schemas.openxmlformats.org/drawingml/2006/table">
            <a:tbl>
              <a:tblPr/>
              <a:tblGrid>
                <a:gridCol w="116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3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Opcode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25603" marR="125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Address \ Immediate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6bit</a:t>
                      </a:r>
                    </a:p>
                  </a:txBody>
                  <a:tcPr marL="125603" marR="125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</a:t>
                      </a:r>
                    </a:p>
                  </a:txBody>
                  <a:tcPr marL="125603" marR="125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7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7" y="1931194"/>
            <a:ext cx="8497743" cy="41621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he-IL" dirty="0">
                <a:solidFill>
                  <a:srgbClr val="6600CC"/>
                </a:solidFill>
                <a:cs typeface="Tahoma" pitchFamily="34" charset="0"/>
              </a:rPr>
              <a:t>Branch</a:t>
            </a:r>
            <a:r>
              <a:rPr lang="he-IL" altLang="he-IL" dirty="0">
                <a:solidFill>
                  <a:srgbClr val="6600CC"/>
                </a:solidFill>
                <a:cs typeface="Tahoma" pitchFamily="34" charset="0"/>
              </a:rPr>
              <a:t> – קפיצה יחסית מותנית (פקודת הסתעפות)</a:t>
            </a:r>
          </a:p>
          <a:p>
            <a:pPr>
              <a:lnSpc>
                <a:spcPct val="120000"/>
              </a:lnSpc>
            </a:pPr>
            <a:r>
              <a:rPr lang="he-IL" altLang="he-IL" dirty="0">
                <a:solidFill>
                  <a:srgbClr val="6600CC"/>
                </a:solidFill>
                <a:cs typeface="Tahoma" pitchFamily="34" charset="0"/>
              </a:rPr>
              <a:t>משפחת הקפיצות המותנות חיונית למימוש משפטי תנאי, לולאות וניתוב בקרת התכנית</a:t>
            </a:r>
          </a:p>
          <a:p>
            <a:pPr lvl="1">
              <a:lnSpc>
                <a:spcPct val="120000"/>
              </a:lnSpc>
            </a:pPr>
            <a:r>
              <a:rPr lang="he-IL" altLang="he-IL" sz="2400" dirty="0">
                <a:solidFill>
                  <a:srgbClr val="6600CC"/>
                </a:solidFill>
                <a:cs typeface="Tahoma" pitchFamily="34" charset="0"/>
              </a:rPr>
              <a:t>על כך בפרק התכנות בקורס.</a:t>
            </a:r>
            <a:endParaRPr lang="en-US" altLang="he-IL" sz="2400" dirty="0">
              <a:solidFill>
                <a:srgbClr val="6600CC"/>
              </a:solidFill>
              <a:cs typeface="Tahoma" pitchFamily="34" charset="0"/>
            </a:endParaRP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altLang="he-IL" sz="3800" b="1" dirty="0" err="1">
                <a:solidFill>
                  <a:srgbClr val="0000FF"/>
                </a:solidFill>
                <a:cs typeface="Tahoma" pitchFamily="34" charset="0"/>
              </a:rPr>
              <a:t>beq</a:t>
            </a:r>
            <a:r>
              <a:rPr lang="en-US" altLang="he-IL" sz="3800" b="1" dirty="0">
                <a:solidFill>
                  <a:srgbClr val="0000FF"/>
                </a:solidFill>
                <a:cs typeface="Tahoma" pitchFamily="34" charset="0"/>
              </a:rPr>
              <a:t> $</a:t>
            </a:r>
            <a:r>
              <a:rPr lang="en-US" altLang="he-IL" sz="3800" b="1" dirty="0" err="1">
                <a:solidFill>
                  <a:srgbClr val="0000FF"/>
                </a:solidFill>
                <a:cs typeface="Tahoma" pitchFamily="34" charset="0"/>
              </a:rPr>
              <a:t>rs</a:t>
            </a:r>
            <a:r>
              <a:rPr lang="en-US" altLang="he-IL" sz="3800" b="1" dirty="0">
                <a:solidFill>
                  <a:srgbClr val="0000FF"/>
                </a:solidFill>
                <a:cs typeface="Tahoma" pitchFamily="34" charset="0"/>
              </a:rPr>
              <a:t>,$</a:t>
            </a:r>
            <a:r>
              <a:rPr lang="en-US" altLang="he-IL" sz="3800" b="1" dirty="0" err="1">
                <a:solidFill>
                  <a:srgbClr val="0000FF"/>
                </a:solidFill>
                <a:cs typeface="Tahoma" pitchFamily="34" charset="0"/>
              </a:rPr>
              <a:t>rt,add</a:t>
            </a:r>
            <a:r>
              <a:rPr lang="en-US" altLang="he-IL" sz="3800" dirty="0">
                <a:solidFill>
                  <a:srgbClr val="6600CC"/>
                </a:solidFill>
                <a:cs typeface="Tahoma" pitchFamily="34" charset="0"/>
              </a:rPr>
              <a:t>		</a:t>
            </a:r>
            <a:r>
              <a:rPr lang="en-US" altLang="he-IL" sz="2600" dirty="0">
                <a:solidFill>
                  <a:srgbClr val="6600CC"/>
                </a:solidFill>
                <a:cs typeface="Tahoma" pitchFamily="34" charset="0"/>
              </a:rPr>
              <a:t>(</a:t>
            </a:r>
            <a:r>
              <a:rPr lang="en-US" altLang="he-IL" sz="2600" dirty="0" err="1">
                <a:solidFill>
                  <a:srgbClr val="6600CC"/>
                </a:solidFill>
                <a:cs typeface="Tahoma" pitchFamily="34" charset="0"/>
              </a:rPr>
              <a:t>beq</a:t>
            </a:r>
            <a:r>
              <a:rPr lang="en-US" altLang="he-IL" sz="2600" dirty="0">
                <a:solidFill>
                  <a:srgbClr val="6600CC"/>
                </a:solidFill>
                <a:cs typeface="Tahoma" pitchFamily="34" charset="0"/>
              </a:rPr>
              <a:t> -Branch on </a:t>
            </a:r>
            <a:r>
              <a:rPr lang="en-US" altLang="he-IL" sz="2600" dirty="0" err="1">
                <a:solidFill>
                  <a:srgbClr val="6600CC"/>
                </a:solidFill>
                <a:cs typeface="Tahoma" pitchFamily="34" charset="0"/>
              </a:rPr>
              <a:t>EQual</a:t>
            </a:r>
            <a:r>
              <a:rPr lang="en-US" altLang="he-IL" sz="2600" dirty="0">
                <a:solidFill>
                  <a:srgbClr val="6600CC"/>
                </a:solidFill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he-IL" altLang="he-IL" dirty="0">
                <a:solidFill>
                  <a:srgbClr val="6600CC"/>
                </a:solidFill>
                <a:cs typeface="Tahoma" pitchFamily="34" charset="0"/>
              </a:rPr>
              <a:t>אופן יישום/עבודת הפקודה: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altLang="he-IL" dirty="0">
                <a:solidFill>
                  <a:srgbClr val="6600CC"/>
                </a:solidFill>
                <a:cs typeface="Tahoma" pitchFamily="34" charset="0"/>
              </a:rPr>
              <a:t> </a:t>
            </a:r>
            <a:r>
              <a:rPr lang="en-US" altLang="he-IL" dirty="0">
                <a:solidFill>
                  <a:srgbClr val="6600CC"/>
                </a:solidFill>
              </a:rPr>
              <a:t># if ($</a:t>
            </a:r>
            <a:r>
              <a:rPr lang="en-US" altLang="he-IL" dirty="0" err="1">
                <a:solidFill>
                  <a:srgbClr val="6600CC"/>
                </a:solidFill>
              </a:rPr>
              <a:t>rs</a:t>
            </a:r>
            <a:r>
              <a:rPr lang="en-US" altLang="he-IL" dirty="0">
                <a:solidFill>
                  <a:srgbClr val="6600CC"/>
                </a:solidFill>
              </a:rPr>
              <a:t> ==$</a:t>
            </a:r>
            <a:r>
              <a:rPr lang="en-US" altLang="he-IL" dirty="0" err="1">
                <a:solidFill>
                  <a:srgbClr val="6600CC"/>
                </a:solidFill>
              </a:rPr>
              <a:t>rt</a:t>
            </a:r>
            <a:r>
              <a:rPr lang="en-US" altLang="he-IL" dirty="0">
                <a:solidFill>
                  <a:srgbClr val="6600CC"/>
                </a:solidFill>
              </a:rPr>
              <a:t>) go to PC + 4 + 4*address</a:t>
            </a:r>
          </a:p>
          <a:p>
            <a:pPr>
              <a:lnSpc>
                <a:spcPct val="120000"/>
              </a:lnSpc>
            </a:pPr>
            <a:r>
              <a:rPr lang="he-IL" altLang="he-IL" dirty="0">
                <a:solidFill>
                  <a:srgbClr val="6600CC"/>
                </a:solidFill>
              </a:rPr>
              <a:t>הערך ב </a:t>
            </a:r>
            <a:r>
              <a:rPr lang="en-US" altLang="he-IL" dirty="0">
                <a:solidFill>
                  <a:srgbClr val="6600CC"/>
                </a:solidFill>
              </a:rPr>
              <a:t>address</a:t>
            </a:r>
            <a:r>
              <a:rPr lang="he-IL" altLang="he-IL" dirty="0">
                <a:solidFill>
                  <a:srgbClr val="6600CC"/>
                </a:solidFill>
              </a:rPr>
              <a:t> הינו עם סימן, כלומר, ניתן לדלג "קדימה/אחורה"</a:t>
            </a:r>
          </a:p>
          <a:p>
            <a:pPr lvl="1">
              <a:lnSpc>
                <a:spcPct val="120000"/>
              </a:lnSpc>
            </a:pPr>
            <a:r>
              <a:rPr lang="he-IL" altLang="he-IL" dirty="0">
                <a:solidFill>
                  <a:srgbClr val="6600CC"/>
                </a:solidFill>
              </a:rPr>
              <a:t>טווח הדילוג הינו </a:t>
            </a:r>
            <a:r>
              <a:rPr lang="en-US" altLang="he-IL" dirty="0">
                <a:solidFill>
                  <a:srgbClr val="6600CC"/>
                </a:solidFill>
              </a:rPr>
              <a:t>128 Kbytes</a:t>
            </a:r>
            <a:r>
              <a:rPr lang="he-IL" altLang="he-IL" dirty="0">
                <a:solidFill>
                  <a:srgbClr val="6600CC"/>
                </a:solidFill>
              </a:rPr>
              <a:t>±</a:t>
            </a:r>
          </a:p>
          <a:p>
            <a:pPr lvl="1">
              <a:lnSpc>
                <a:spcPct val="120000"/>
              </a:lnSpc>
            </a:pPr>
            <a:endParaRPr lang="he-IL" altLang="he-IL" dirty="0">
              <a:solidFill>
                <a:srgbClr val="6600CC"/>
              </a:solidFill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he-IL" altLang="he-IL" dirty="0">
                <a:solidFill>
                  <a:srgbClr val="6600CC"/>
                </a:solidFill>
                <a:cs typeface="Tahoma" pitchFamily="34" charset="0"/>
              </a:rPr>
              <a:t>קיימת הפקודה </a:t>
            </a:r>
            <a:r>
              <a:rPr lang="en-US" altLang="he-IL" dirty="0" err="1">
                <a:solidFill>
                  <a:srgbClr val="0000FF"/>
                </a:solidFill>
                <a:cs typeface="Tahoma" pitchFamily="34" charset="0"/>
              </a:rPr>
              <a:t>bne</a:t>
            </a:r>
            <a:r>
              <a:rPr lang="he-IL" altLang="he-IL" dirty="0">
                <a:solidFill>
                  <a:srgbClr val="6600CC"/>
                </a:solidFill>
                <a:cs typeface="Tahoma" pitchFamily="34" charset="0"/>
              </a:rPr>
              <a:t> הפועלת בלוגיקה הפוכה. נממש אותה בתרגול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615284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algn="r"/>
            <a:r>
              <a:rPr lang="he-IL" altLang="he-IL" sz="2800" dirty="0"/>
              <a:t>התוכנית נשמרת בזיכרון בדיוק כמו נתונים</a:t>
            </a:r>
          </a:p>
          <a:p>
            <a:pPr rtl="0"/>
            <a:endParaRPr lang="en-US" altLang="he-IL" sz="2800" dirty="0"/>
          </a:p>
          <a:p>
            <a:pPr algn="r">
              <a:buFontTx/>
              <a:buNone/>
            </a:pPr>
            <a:br>
              <a:rPr lang="he-IL" altLang="he-IL" sz="2800" dirty="0"/>
            </a:br>
            <a:br>
              <a:rPr lang="he-IL" altLang="he-IL" sz="2800" dirty="0"/>
            </a:br>
            <a:br>
              <a:rPr lang="he-IL" altLang="he-IL" sz="2800" dirty="0"/>
            </a:br>
            <a:br>
              <a:rPr lang="he-IL" altLang="he-IL" sz="2800" dirty="0"/>
            </a:br>
            <a:r>
              <a:rPr lang="he-IL" altLang="he-IL" sz="2800" u="sng" dirty="0"/>
              <a:t>ביצוע </a:t>
            </a:r>
            <a:r>
              <a:rPr lang="he-IL" altLang="he-IL" sz="2800" u="sng" dirty="0" err="1"/>
              <a:t>תוכנית</a:t>
            </a:r>
            <a:endParaRPr lang="he-IL" altLang="he-IL" sz="2800" dirty="0"/>
          </a:p>
          <a:p>
            <a:pPr algn="r"/>
            <a:r>
              <a:rPr lang="he-IL" altLang="he-IL" sz="2800" dirty="0"/>
              <a:t> רגיסטר מיוחד </a:t>
            </a:r>
            <a:r>
              <a:rPr lang="en-US" altLang="he-IL" sz="2800" dirty="0"/>
              <a:t>PC - Program Counter</a:t>
            </a:r>
            <a:r>
              <a:rPr lang="he-IL" altLang="he-IL" sz="2800" dirty="0"/>
              <a:t>  שומר את כתובת הפקודה.</a:t>
            </a:r>
          </a:p>
          <a:p>
            <a:pPr algn="r"/>
            <a:r>
              <a:rPr lang="he-IL" altLang="he-IL" sz="2800" dirty="0"/>
              <a:t> קוראים מילה שלמה מהזיכרון.</a:t>
            </a:r>
          </a:p>
          <a:p>
            <a:pPr algn="r"/>
            <a:r>
              <a:rPr lang="he-IL" altLang="he-IL" sz="2800" dirty="0"/>
              <a:t> מקדמים את ה - </a:t>
            </a:r>
            <a:r>
              <a:rPr lang="en-US" altLang="he-IL" sz="2800" dirty="0"/>
              <a:t>PC</a:t>
            </a:r>
            <a:r>
              <a:rPr lang="he-IL" altLang="he-IL" sz="2800" dirty="0"/>
              <a:t>.</a:t>
            </a:r>
          </a:p>
          <a:p>
            <a:pPr rtl="0">
              <a:buFontTx/>
              <a:buNone/>
            </a:pPr>
            <a:endParaRPr lang="en-US" altLang="he-IL" sz="3200" dirty="0"/>
          </a:p>
          <a:p>
            <a:pPr rtl="0">
              <a:buFontTx/>
              <a:buNone/>
            </a:pPr>
            <a:r>
              <a:rPr lang="en-US" altLang="he-IL" sz="2800" dirty="0"/>
              <a:t> 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066800" y="1556792"/>
            <a:ext cx="2579688" cy="2241550"/>
            <a:chOff x="734" y="1640"/>
            <a:chExt cx="1625" cy="1412"/>
          </a:xfrm>
        </p:grpSpPr>
        <p:sp>
          <p:nvSpPr>
            <p:cNvPr id="21511" name="Line 4"/>
            <p:cNvSpPr>
              <a:spLocks noChangeShapeType="1"/>
            </p:cNvSpPr>
            <p:nvPr/>
          </p:nvSpPr>
          <p:spPr bwMode="auto">
            <a:xfrm>
              <a:off x="1491" y="1640"/>
              <a:ext cx="0" cy="14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734" y="2069"/>
              <a:ext cx="962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>
                  <a:solidFill>
                    <a:srgbClr val="000000"/>
                  </a:solidFill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1637" y="1781"/>
              <a:ext cx="639" cy="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endParaRPr lang="he-IL" altLang="he-IL">
                <a:latin typeface="Times New Roman" pitchFamily="18" charset="0"/>
              </a:endParaRPr>
            </a:p>
          </p:txBody>
        </p:sp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1586" y="2069"/>
              <a:ext cx="77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rtl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>
                  <a:solidFill>
                    <a:srgbClr val="000000"/>
                  </a:solidFill>
                  <a:latin typeface="Times New Roman" pitchFamily="18" charset="0"/>
                </a:rPr>
                <a:t>Memory</a:t>
              </a:r>
            </a:p>
          </p:txBody>
        </p:sp>
      </p:grpSp>
      <p:sp>
        <p:nvSpPr>
          <p:cNvPr id="21508" name="Line 8"/>
          <p:cNvSpPr>
            <a:spLocks noChangeShapeType="1"/>
          </p:cNvSpPr>
          <p:nvPr/>
        </p:nvSpPr>
        <p:spPr bwMode="auto">
          <a:xfrm flipH="1">
            <a:off x="3581400" y="2362200"/>
            <a:ext cx="1027113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4572000" y="2057400"/>
            <a:ext cx="43592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l" defTabSz="904875" rtl="1" eaLnBrk="0" hangingPunct="0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904875" eaLnBrk="0" hangingPunct="0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904875" eaLnBrk="0" hangingPunct="0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04875" rtl="1" eaLnBrk="0" hangingPunct="0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04875" rtl="1" eaLnBrk="0" hangingPunct="0">
              <a:spcBef>
                <a:spcPct val="20000"/>
              </a:spcBef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defTabSz="9048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defTabSz="9048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defTabSz="9048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defTabSz="9048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  <a:latin typeface="Times New Roman" pitchFamily="18" charset="0"/>
              </a:rPr>
              <a:t>memory for data, programs, </a:t>
            </a:r>
          </a:p>
          <a:p>
            <a:pPr rtl="0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he-IL" sz="1800">
                <a:solidFill>
                  <a:srgbClr val="000000"/>
                </a:solidFill>
                <a:latin typeface="Times New Roman" pitchFamily="18" charset="0"/>
              </a:rPr>
              <a:t>	compilers, editors, etc.</a:t>
            </a:r>
          </a:p>
        </p:txBody>
      </p:sp>
      <p:sp>
        <p:nvSpPr>
          <p:cNvPr id="215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609600"/>
          </a:xfrm>
          <a:noFill/>
        </p:spPr>
        <p:txBody>
          <a:bodyPr/>
          <a:lstStyle/>
          <a:p>
            <a:pPr algn="r"/>
            <a:r>
              <a:rPr lang="he-IL" altLang="he-IL"/>
              <a:t> התוכנית בזיכרון</a:t>
            </a:r>
          </a:p>
        </p:txBody>
      </p:sp>
      <p:sp>
        <p:nvSpPr>
          <p:cNvPr id="11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2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139272487"/>
      </p:ext>
    </p:extLst>
  </p:cSld>
  <p:clrMapOvr>
    <a:masterClrMapping/>
  </p:clrMapOvr>
  <p:transition advTm="2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פקודת </a:t>
            </a:r>
            <a:r>
              <a:rPr lang="en-US" altLang="he-IL" dirty="0"/>
              <a:t>BEQ</a:t>
            </a:r>
            <a:r>
              <a:rPr lang="he-IL" altLang="he-IL" dirty="0"/>
              <a:t> – דוגמה לכתיבה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135062"/>
            <a:ext cx="8229600" cy="481421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he-IL" sz="3600" b="1" dirty="0" err="1"/>
              <a:t>beq</a:t>
            </a:r>
            <a:r>
              <a:rPr lang="en-US" altLang="he-IL" sz="3600" b="1" dirty="0"/>
              <a:t>  $7,$8,17</a:t>
            </a:r>
            <a:endParaRPr lang="he-IL" altLang="he-IL" sz="3600" b="1" dirty="0"/>
          </a:p>
          <a:p>
            <a:r>
              <a:rPr lang="he-IL" altLang="he-IL" sz="3600" dirty="0"/>
              <a:t>משמעות הפקודה:</a:t>
            </a:r>
          </a:p>
          <a:p>
            <a:pPr marL="457200" lvl="1" indent="0" algn="ctr" rtl="0">
              <a:buNone/>
            </a:pPr>
            <a:r>
              <a:rPr lang="en-US" altLang="he-IL" sz="3200" dirty="0"/>
              <a:t>If ( $7 == $8 ) go to  PC+4+17*4</a:t>
            </a:r>
          </a:p>
          <a:p>
            <a:pPr marL="457200" lvl="1" indent="0" algn="ctr" rtl="0">
              <a:buNone/>
            </a:pPr>
            <a:endParaRPr lang="en-US" altLang="he-IL" sz="3200" dirty="0"/>
          </a:p>
          <a:p>
            <a:pPr marL="457200" lvl="1" indent="0" algn="ctr" rtl="0">
              <a:buNone/>
            </a:pPr>
            <a:endParaRPr lang="en-US" altLang="he-IL" sz="3200" dirty="0"/>
          </a:p>
          <a:p>
            <a:r>
              <a:rPr lang="he-IL" altLang="he-IL" sz="3600" dirty="0"/>
              <a:t>ניתן לרשום בפקודה תווית (</a:t>
            </a:r>
            <a:r>
              <a:rPr lang="en-US" altLang="he-IL" sz="3600" dirty="0"/>
              <a:t>label</a:t>
            </a:r>
            <a:r>
              <a:rPr lang="he-IL" altLang="he-IL" sz="3600" dirty="0"/>
              <a:t>) במקום מספר הפקודות שיש לדלג</a:t>
            </a:r>
          </a:p>
          <a:p>
            <a:pPr lvl="1"/>
            <a:r>
              <a:rPr lang="he-IL" altLang="he-IL" sz="3200" dirty="0"/>
              <a:t>המהדר (קומפיילר) יתרגם זאת לערך המתאים לנתון של </a:t>
            </a:r>
            <a:r>
              <a:rPr lang="en-US" altLang="he-IL" sz="3200" dirty="0"/>
              <a:t>address</a:t>
            </a:r>
            <a:endParaRPr lang="he-IL" altLang="he-IL" sz="3200" dirty="0"/>
          </a:p>
          <a:p>
            <a:pPr lvl="1"/>
            <a:r>
              <a:rPr lang="he-IL" altLang="he-IL" sz="3200" dirty="0"/>
              <a:t>מבחינת החומרה, בשדה ה- </a:t>
            </a:r>
            <a:r>
              <a:rPr lang="en-US" altLang="he-IL" sz="3200" dirty="0"/>
              <a:t>address</a:t>
            </a:r>
            <a:r>
              <a:rPr lang="he-IL" altLang="he-IL" sz="3200" dirty="0"/>
              <a:t> נמצא מספר כפי שמיועד לצורך החישוב הנ"ל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923256" y="2564904"/>
            <a:ext cx="5297487" cy="731837"/>
            <a:chOff x="1816" y="3040"/>
            <a:chExt cx="3616" cy="461"/>
          </a:xfrm>
        </p:grpSpPr>
        <p:sp>
          <p:nvSpPr>
            <p:cNvPr id="33799" name="Rectangle 24"/>
            <p:cNvSpPr>
              <a:spLocks noChangeArrowheads="1"/>
            </p:cNvSpPr>
            <p:nvPr/>
          </p:nvSpPr>
          <p:spPr bwMode="auto">
            <a:xfrm>
              <a:off x="1816" y="3040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3800" name="Rectangle 25"/>
            <p:cNvSpPr>
              <a:spLocks noChangeArrowheads="1"/>
            </p:cNvSpPr>
            <p:nvPr/>
          </p:nvSpPr>
          <p:spPr bwMode="auto">
            <a:xfrm>
              <a:off x="2428" y="3040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rs</a:t>
              </a:r>
            </a:p>
          </p:txBody>
        </p:sp>
        <p:sp>
          <p:nvSpPr>
            <p:cNvPr id="33801" name="Rectangle 26"/>
            <p:cNvSpPr>
              <a:spLocks noChangeArrowheads="1"/>
            </p:cNvSpPr>
            <p:nvPr/>
          </p:nvSpPr>
          <p:spPr bwMode="auto">
            <a:xfrm>
              <a:off x="3040" y="3040"/>
              <a:ext cx="60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 dirty="0" err="1">
                  <a:solidFill>
                    <a:srgbClr val="000000"/>
                  </a:solidFill>
                  <a:latin typeface="Times New Roman" pitchFamily="18" charset="0"/>
                </a:rPr>
                <a:t>rt</a:t>
              </a:r>
              <a:endParaRPr lang="en-US" altLang="he-IL" sz="16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2" name="Rectangle 27"/>
            <p:cNvSpPr>
              <a:spLocks noChangeArrowheads="1"/>
            </p:cNvSpPr>
            <p:nvPr/>
          </p:nvSpPr>
          <p:spPr bwMode="auto">
            <a:xfrm>
              <a:off x="1946" y="3287"/>
              <a:ext cx="297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31-26	25-21	20-16	 	  15-0</a:t>
              </a:r>
            </a:p>
          </p:txBody>
        </p:sp>
        <p:sp>
          <p:nvSpPr>
            <p:cNvPr id="33803" name="Rectangle 28"/>
            <p:cNvSpPr>
              <a:spLocks noChangeArrowheads="1"/>
            </p:cNvSpPr>
            <p:nvPr/>
          </p:nvSpPr>
          <p:spPr bwMode="auto">
            <a:xfrm>
              <a:off x="3640" y="3040"/>
              <a:ext cx="179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r" rtl="1"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r" rtl="1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r" rtl="1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algn="r" rtl="1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algn="r" rtl="1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6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</p:txBody>
        </p:sp>
      </p:grpSp>
      <p:sp>
        <p:nvSpPr>
          <p:cNvPr id="12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4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2454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ctr"/>
            <a:r>
              <a:rPr lang="he-IL" altLang="he-IL" dirty="0"/>
              <a:t>הפקודה </a:t>
            </a:r>
            <a:r>
              <a:rPr lang="en-US" altLang="he-IL" dirty="0"/>
              <a:t>JUMP</a:t>
            </a:r>
            <a:endParaRPr lang="he-IL" altLang="he-IL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35062"/>
            <a:ext cx="8229600" cy="5102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he-IL" sz="4000" dirty="0">
                <a:latin typeface="Courier New" pitchFamily="49" charset="0"/>
              </a:rPr>
              <a:t>Jump</a:t>
            </a:r>
            <a:r>
              <a:rPr lang="he-IL" altLang="he-IL" sz="4000" dirty="0">
                <a:latin typeface="Courier New" pitchFamily="49" charset="0"/>
              </a:rPr>
              <a:t> - קפיצה “אבסולוטית” ללא תנאים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he-IL" sz="4000" b="1" dirty="0">
                <a:latin typeface="Courier New" pitchFamily="49" charset="0"/>
              </a:rPr>
              <a:t>j  label</a:t>
            </a:r>
            <a:endParaRPr lang="he-IL" altLang="he-IL" sz="4000" b="1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altLang="he-IL" sz="4000" dirty="0"/>
              <a:t>הפקודה מבצעת קפיצה/מעבר לכתובת של התווית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he-IL" altLang="he-IL" sz="4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he-IL" altLang="he-IL" sz="4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altLang="he-IL" sz="4000" dirty="0"/>
              <a:t>בפרק התכנות נראה שבזמן ריצה שם התווית מתורגם לערך מספרי בשה ה- </a:t>
            </a:r>
            <a:r>
              <a:rPr lang="en-US" altLang="he-IL" sz="4000" dirty="0"/>
              <a:t>address</a:t>
            </a:r>
            <a:r>
              <a:rPr lang="he-IL" altLang="he-IL" sz="4000" dirty="0"/>
              <a:t> (סיביות 0-25) של הפקודה, על ידי מערכת ההפעלה.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altLang="he-IL" sz="4000" dirty="0"/>
              <a:t>מבחינת החומרה יש ערך מספרי של כתובת מוחלטת בזיכרון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altLang="he-IL" sz="4000" dirty="0"/>
              <a:t>הכתובת המדויקת הינה הערך המספרי בביטים 0-25 מוכפל ב- 4 (הזזה שמאלה ב- 2 מקומות)</a:t>
            </a:r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50095"/>
              </p:ext>
            </p:extLst>
          </p:nvPr>
        </p:nvGraphicFramePr>
        <p:xfrm>
          <a:off x="3152229" y="2636912"/>
          <a:ext cx="4156075" cy="774700"/>
        </p:xfrm>
        <a:graphic>
          <a:graphicData uri="http://schemas.openxmlformats.org/drawingml/2006/table">
            <a:tbl>
              <a:tblPr rtl="1"/>
              <a:tblGrid>
                <a:gridCol w="263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Address</a:t>
                      </a:r>
                    </a:p>
                  </a:txBody>
                  <a:tcPr marL="84411" marR="84411" marT="45776" marB="457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opcode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84411" marR="84411" marT="45776" marB="457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0-25</a:t>
                      </a:r>
                    </a:p>
                  </a:txBody>
                  <a:tcPr marL="84411" marR="84411" marT="45776" marB="457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26-31</a:t>
                      </a:r>
                    </a:p>
                  </a:txBody>
                  <a:tcPr marL="84411" marR="84411" marT="45776" marB="457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501627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rtl="0"/>
            <a:r>
              <a:rPr lang="en-US" altLang="he-IL" dirty="0"/>
              <a:t>Branch vs Jump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altLang="he-IL" sz="2800" dirty="0">
                <a:latin typeface="Courier New" pitchFamily="49" charset="0"/>
              </a:rPr>
              <a:t>Jump</a:t>
            </a:r>
            <a:r>
              <a:rPr lang="he-IL" altLang="he-IL" sz="2800" dirty="0">
                <a:latin typeface="Courier New" pitchFamily="49" charset="0"/>
              </a:rPr>
              <a:t> - קפיצה “אבסולוטית” ללא תנאים</a:t>
            </a:r>
            <a:endParaRPr lang="en-US" altLang="he-IL" sz="2000" dirty="0">
              <a:latin typeface="Courier New" pitchFamily="49" charset="0"/>
            </a:endParaRP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he-IL" sz="2000" b="1" dirty="0">
                <a:latin typeface="Courier New" pitchFamily="49" charset="0"/>
              </a:rPr>
              <a:t>	j  label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altLang="he-IL" sz="2800" dirty="0">
                <a:latin typeface="Courier New" pitchFamily="49" charset="0"/>
              </a:rPr>
              <a:t>Branch</a:t>
            </a:r>
            <a:r>
              <a:rPr lang="he-IL" altLang="he-IL" sz="2800" dirty="0">
                <a:latin typeface="Courier New" pitchFamily="49" charset="0"/>
              </a:rPr>
              <a:t> - קפיצה יחסית מותנת</a:t>
            </a:r>
            <a:endParaRPr lang="he-IL" altLang="he-IL" sz="2000" dirty="0">
              <a:latin typeface="Courier New" pitchFamily="49" charset="0"/>
            </a:endParaRP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he-IL" sz="2000" b="1" dirty="0">
                <a:latin typeface="Courier New" pitchFamily="49" charset="0"/>
              </a:rPr>
              <a:t>  </a:t>
            </a:r>
            <a:r>
              <a:rPr lang="en-US" altLang="he-IL" sz="2000" b="1" dirty="0" err="1">
                <a:latin typeface="Courier New" pitchFamily="49" charset="0"/>
              </a:rPr>
              <a:t>bne</a:t>
            </a:r>
            <a:r>
              <a:rPr lang="en-US" altLang="he-IL" sz="2000" b="1" dirty="0">
                <a:latin typeface="Courier New" pitchFamily="49" charset="0"/>
              </a:rPr>
              <a:t> $1,$2,label	# $1!=$2 go to label</a:t>
            </a:r>
          </a:p>
          <a:p>
            <a:pPr rtl="0"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n-US" altLang="he-IL" sz="2000" dirty="0"/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he-IL" altLang="he-IL" sz="2800" dirty="0"/>
              <a:t>דוגמה לקטע קוד המשתמש בשני סוגי הקפיצות:</a:t>
            </a:r>
            <a:br>
              <a:rPr lang="en-US" altLang="he-IL" sz="2000" dirty="0"/>
            </a:br>
            <a:endParaRPr lang="en-US" altLang="he-IL" sz="2000" dirty="0"/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br>
              <a:rPr lang="en-US" altLang="he-IL" sz="2000" dirty="0"/>
            </a:br>
            <a:r>
              <a:rPr lang="en-US" altLang="he-IL" sz="2300" dirty="0"/>
              <a:t>	</a:t>
            </a:r>
            <a:r>
              <a:rPr lang="en-US" altLang="he-IL" sz="2300" dirty="0">
                <a:latin typeface="Courier New" pitchFamily="49" charset="0"/>
              </a:rPr>
              <a:t>if (</a:t>
            </a:r>
            <a:r>
              <a:rPr lang="en-US" altLang="he-IL" sz="2300" dirty="0" err="1">
                <a:latin typeface="Courier New" pitchFamily="49" charset="0"/>
              </a:rPr>
              <a:t>i</a:t>
            </a:r>
            <a:r>
              <a:rPr lang="en-US" altLang="he-IL" sz="2300" dirty="0">
                <a:latin typeface="Courier New" pitchFamily="49" charset="0"/>
              </a:rPr>
              <a:t>!=j) 			</a:t>
            </a:r>
            <a:r>
              <a:rPr lang="en-US" altLang="he-IL" sz="2300" b="1" dirty="0" err="1">
                <a:latin typeface="Courier New" pitchFamily="49" charset="0"/>
              </a:rPr>
              <a:t>beq</a:t>
            </a:r>
            <a:r>
              <a:rPr lang="en-US" altLang="he-IL" sz="2300" b="1" dirty="0">
                <a:latin typeface="Courier New" pitchFamily="49" charset="0"/>
              </a:rPr>
              <a:t> $s4, $s5, Lab1</a:t>
            </a:r>
            <a:br>
              <a:rPr lang="en-US" altLang="he-IL" sz="2300" dirty="0">
                <a:latin typeface="Courier New" pitchFamily="49" charset="0"/>
              </a:rPr>
            </a:br>
            <a:r>
              <a:rPr lang="en-US" altLang="he-IL" sz="2300" dirty="0">
                <a:latin typeface="Courier New" pitchFamily="49" charset="0"/>
              </a:rPr>
              <a:t>	    h=</a:t>
            </a:r>
            <a:r>
              <a:rPr lang="en-US" altLang="he-IL" sz="2300" dirty="0" err="1">
                <a:latin typeface="Courier New" pitchFamily="49" charset="0"/>
              </a:rPr>
              <a:t>i+j</a:t>
            </a:r>
            <a:r>
              <a:rPr lang="en-US" altLang="he-IL" sz="2300" dirty="0">
                <a:latin typeface="Courier New" pitchFamily="49" charset="0"/>
              </a:rPr>
              <a:t>;			</a:t>
            </a:r>
            <a:r>
              <a:rPr lang="en-US" altLang="he-IL" sz="2300" b="1" dirty="0">
                <a:latin typeface="Courier New" pitchFamily="49" charset="0"/>
              </a:rPr>
              <a:t>add $s3, $s4, $s5</a:t>
            </a:r>
            <a:br>
              <a:rPr lang="en-US" altLang="he-IL" sz="2300" dirty="0">
                <a:latin typeface="Courier New" pitchFamily="49" charset="0"/>
              </a:rPr>
            </a:br>
            <a:r>
              <a:rPr lang="en-US" altLang="he-IL" sz="2300" dirty="0">
                <a:latin typeface="Courier New" pitchFamily="49" charset="0"/>
              </a:rPr>
              <a:t>	else 				</a:t>
            </a:r>
            <a:r>
              <a:rPr lang="en-US" altLang="he-IL" sz="2300" b="1" dirty="0">
                <a:latin typeface="Courier New" pitchFamily="49" charset="0"/>
              </a:rPr>
              <a:t>j Lab2</a:t>
            </a:r>
            <a:br>
              <a:rPr lang="en-US" altLang="he-IL" sz="2300" dirty="0">
                <a:latin typeface="Courier New" pitchFamily="49" charset="0"/>
              </a:rPr>
            </a:br>
            <a:r>
              <a:rPr lang="en-US" altLang="he-IL" sz="2300" dirty="0">
                <a:latin typeface="Courier New" pitchFamily="49" charset="0"/>
              </a:rPr>
              <a:t>	    h=</a:t>
            </a:r>
            <a:r>
              <a:rPr lang="en-US" altLang="he-IL" sz="2300" dirty="0" err="1">
                <a:latin typeface="Courier New" pitchFamily="49" charset="0"/>
              </a:rPr>
              <a:t>i</a:t>
            </a:r>
            <a:r>
              <a:rPr lang="en-US" altLang="he-IL" sz="2300" dirty="0">
                <a:latin typeface="Courier New" pitchFamily="49" charset="0"/>
              </a:rPr>
              <a:t>-j;		</a:t>
            </a:r>
            <a:r>
              <a:rPr lang="en-US" altLang="he-IL" sz="2300" b="1" dirty="0">
                <a:latin typeface="Courier New" pitchFamily="49" charset="0"/>
              </a:rPr>
              <a:t>Lab1:	sub $s3, $s4, $s5</a:t>
            </a:r>
            <a:br>
              <a:rPr lang="en-US" altLang="he-IL" sz="2300" b="1" dirty="0">
                <a:latin typeface="Courier New" pitchFamily="49" charset="0"/>
              </a:rPr>
            </a:br>
            <a:r>
              <a:rPr lang="en-US" altLang="he-IL" sz="2300" dirty="0">
                <a:latin typeface="Courier New" pitchFamily="49" charset="0"/>
              </a:rPr>
              <a:t>				</a:t>
            </a:r>
            <a:r>
              <a:rPr lang="en-US" altLang="he-IL" sz="2300" b="1" dirty="0">
                <a:latin typeface="Courier New" pitchFamily="49" charset="0"/>
              </a:rPr>
              <a:t>Lab2:	...</a:t>
            </a:r>
            <a:endParaRPr lang="en-US" altLang="he-IL" sz="2000" dirty="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483768" y="3573016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solidFill>
                  <a:srgbClr val="008000"/>
                </a:solidFill>
                <a:latin typeface="Times New Roman" pitchFamily="18" charset="0"/>
              </a:rPr>
              <a:t>($s3=h      $s4 =</a:t>
            </a:r>
            <a:r>
              <a:rPr lang="en-US" altLang="he-IL" sz="2000" dirty="0" err="1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he-IL" sz="2000" dirty="0">
                <a:solidFill>
                  <a:srgbClr val="008000"/>
                </a:solidFill>
                <a:latin typeface="Times New Roman" pitchFamily="18" charset="0"/>
              </a:rPr>
              <a:t>      $s5=j )</a:t>
            </a:r>
            <a:endParaRPr lang="en-US" altLang="he-IL" sz="1800" b="0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530467046"/>
      </p:ext>
    </p:extLst>
  </p:cSld>
  <p:clrMapOvr>
    <a:masterClrMapping/>
  </p:clrMapOvr>
  <p:transition advTm="2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5425" y="312738"/>
            <a:ext cx="51355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sp>
        <p:nvSpPr>
          <p:cNvPr id="36874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  <a:noFill/>
        </p:spPr>
        <p:txBody>
          <a:bodyPr/>
          <a:lstStyle/>
          <a:p>
            <a:pPr rtl="0"/>
            <a:r>
              <a:rPr lang="en-US" altLang="he-IL" dirty="0"/>
              <a:t>Addresses in Branches and Jumps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idx="1"/>
          </p:nvPr>
        </p:nvSpPr>
        <p:spPr>
          <a:xfrm>
            <a:off x="457200" y="1135062"/>
            <a:ext cx="8229600" cy="4904630"/>
          </a:xfrm>
          <a:noFill/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altLang="he-IL" dirty="0"/>
              <a:t>Instructions:</a:t>
            </a:r>
          </a:p>
          <a:p>
            <a:pPr lvl="1"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>
                <a:latin typeface="Courier New" pitchFamily="49" charset="0"/>
              </a:rPr>
              <a:t>bne</a:t>
            </a:r>
            <a:r>
              <a:rPr lang="en-US" altLang="he-IL" dirty="0">
                <a:latin typeface="Courier New" pitchFamily="49" charset="0"/>
              </a:rPr>
              <a:t> $t4,$t5,Label</a:t>
            </a:r>
            <a:r>
              <a:rPr lang="en-US" altLang="he-IL" dirty="0"/>
              <a:t>	</a:t>
            </a:r>
            <a:r>
              <a:rPr lang="en-US" altLang="he-IL" dirty="0">
                <a:latin typeface="Times New Roman" pitchFamily="18" charset="0"/>
              </a:rPr>
              <a:t>Next instruction is at Label if</a:t>
            </a:r>
            <a:r>
              <a:rPr lang="en-US" altLang="he-IL" dirty="0">
                <a:latin typeface="Courier New" pitchFamily="49" charset="0"/>
              </a:rPr>
              <a:t> $t4!= $t5</a:t>
            </a:r>
          </a:p>
          <a:p>
            <a:pPr lvl="1"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>
                <a:latin typeface="Courier New" pitchFamily="49" charset="0"/>
              </a:rPr>
              <a:t>beq</a:t>
            </a:r>
            <a:r>
              <a:rPr lang="en-US" altLang="he-IL" dirty="0">
                <a:latin typeface="Courier New" pitchFamily="49" charset="0"/>
              </a:rPr>
              <a:t> $t4,$t5,Label</a:t>
            </a:r>
            <a:r>
              <a:rPr lang="en-US" altLang="he-IL" dirty="0"/>
              <a:t>	</a:t>
            </a:r>
            <a:r>
              <a:rPr lang="en-US" altLang="he-IL" dirty="0">
                <a:latin typeface="Times New Roman" pitchFamily="18" charset="0"/>
              </a:rPr>
              <a:t>Next instruction is at Label if  </a:t>
            </a:r>
            <a:r>
              <a:rPr lang="en-US" altLang="he-IL" dirty="0">
                <a:latin typeface="Courier New" pitchFamily="49" charset="0"/>
              </a:rPr>
              <a:t>$t4 = $t5</a:t>
            </a:r>
          </a:p>
          <a:p>
            <a:pPr lvl="1" algn="l" rtl="0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>
                <a:latin typeface="Courier New" pitchFamily="49" charset="0"/>
              </a:rPr>
              <a:t>j Label</a:t>
            </a:r>
            <a:r>
              <a:rPr lang="en-US" altLang="he-IL" dirty="0"/>
              <a:t>			</a:t>
            </a:r>
            <a:r>
              <a:rPr lang="en-US" altLang="he-IL" dirty="0">
                <a:latin typeface="Times New Roman" pitchFamily="18" charset="0"/>
              </a:rPr>
              <a:t>Next instruction is at Label </a:t>
            </a:r>
            <a:br>
              <a:rPr lang="en-US" altLang="he-IL" dirty="0"/>
            </a:br>
            <a:endParaRPr lang="en-US" altLang="he-IL" dirty="0"/>
          </a:p>
          <a:p>
            <a:pPr algn="l" rtl="0"/>
            <a:r>
              <a:rPr lang="en-US" altLang="he-IL" dirty="0"/>
              <a:t>Formats:</a:t>
            </a:r>
            <a:br>
              <a:rPr lang="en-US" altLang="he-IL" dirty="0"/>
            </a:br>
            <a:br>
              <a:rPr lang="en-US" altLang="he-IL" dirty="0"/>
            </a:br>
            <a:br>
              <a:rPr lang="en-US" altLang="he-IL" dirty="0"/>
            </a:br>
            <a:br>
              <a:rPr lang="en-US" altLang="he-IL" dirty="0"/>
            </a:br>
            <a:endParaRPr lang="en-US" altLang="he-IL" dirty="0"/>
          </a:p>
          <a:p>
            <a:pPr algn="r">
              <a:buFontTx/>
              <a:buNone/>
            </a:pPr>
            <a:r>
              <a:rPr lang="he-IL" altLang="he-IL" dirty="0"/>
              <a:t>מכאן:</a:t>
            </a:r>
          </a:p>
          <a:p>
            <a:r>
              <a:rPr lang="en-US" altLang="he-IL" dirty="0"/>
              <a:t>branch</a:t>
            </a:r>
            <a:r>
              <a:rPr lang="he-IL" altLang="he-IL" dirty="0"/>
              <a:t> - קפיצה יחסית בגבולות  16^2 מילים.</a:t>
            </a:r>
          </a:p>
          <a:p>
            <a:r>
              <a:rPr lang="he-IL" altLang="he-IL" dirty="0"/>
              <a:t>הנחה: רוב ה- </a:t>
            </a:r>
            <a:r>
              <a:rPr lang="en-US" altLang="he-IL" dirty="0"/>
              <a:t>branches</a:t>
            </a:r>
            <a:r>
              <a:rPr lang="he-IL" altLang="he-IL" dirty="0"/>
              <a:t> יהיו קפיצות לוקאליות.</a:t>
            </a:r>
          </a:p>
          <a:p>
            <a:pPr algn="r"/>
            <a:endParaRPr lang="en-US" altLang="he-IL" dirty="0"/>
          </a:p>
          <a:p>
            <a:pPr marL="0" indent="0" algn="ctr">
              <a:buNone/>
            </a:pPr>
            <a:r>
              <a:rPr lang="en-US" altLang="he-IL" b="1" dirty="0" err="1">
                <a:solidFill>
                  <a:srgbClr val="008000"/>
                </a:solidFill>
              </a:rPr>
              <a:t>Beq</a:t>
            </a:r>
            <a:r>
              <a:rPr lang="en-US" altLang="he-IL" b="1" dirty="0">
                <a:solidFill>
                  <a:srgbClr val="008000"/>
                </a:solidFill>
              </a:rPr>
              <a:t> $s1,$s2,25               # if ($s1 ==$s2) go to PC +4 +25*4</a:t>
            </a:r>
          </a:p>
        </p:txBody>
      </p:sp>
      <p:sp>
        <p:nvSpPr>
          <p:cNvPr id="1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1114573" y="2785219"/>
            <a:ext cx="6481763" cy="1075829"/>
            <a:chOff x="901700" y="2929235"/>
            <a:chExt cx="6481763" cy="1075829"/>
          </a:xfrm>
        </p:grpSpPr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1296988" y="3019227"/>
              <a:ext cx="6086475" cy="338137"/>
              <a:chOff x="817" y="2183"/>
              <a:chExt cx="3834" cy="213"/>
            </a:xfrm>
          </p:grpSpPr>
          <p:sp>
            <p:nvSpPr>
              <p:cNvPr id="36877" name="Rectangle 5"/>
              <p:cNvSpPr>
                <a:spLocks noChangeArrowheads="1"/>
              </p:cNvSpPr>
              <p:nvPr/>
            </p:nvSpPr>
            <p:spPr bwMode="auto">
              <a:xfrm>
                <a:off x="817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  <p:sp>
            <p:nvSpPr>
              <p:cNvPr id="36878" name="Rectangle 6"/>
              <p:cNvSpPr>
                <a:spLocks noChangeArrowheads="1"/>
              </p:cNvSpPr>
              <p:nvPr/>
            </p:nvSpPr>
            <p:spPr bwMode="auto">
              <a:xfrm>
                <a:off x="1456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  <p:sp>
            <p:nvSpPr>
              <p:cNvPr id="36879" name="Rectangle 7"/>
              <p:cNvSpPr>
                <a:spLocks noChangeArrowheads="1"/>
              </p:cNvSpPr>
              <p:nvPr/>
            </p:nvSpPr>
            <p:spPr bwMode="auto">
              <a:xfrm>
                <a:off x="2095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  <p:sp>
            <p:nvSpPr>
              <p:cNvPr id="36880" name="Rectangle 8"/>
              <p:cNvSpPr>
                <a:spLocks noChangeArrowheads="1"/>
              </p:cNvSpPr>
              <p:nvPr/>
            </p:nvSpPr>
            <p:spPr bwMode="auto">
              <a:xfrm>
                <a:off x="2734" y="2183"/>
                <a:ext cx="1917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</p:grpSp>
        <p:sp>
          <p:nvSpPr>
            <p:cNvPr id="36869" name="Rectangle 9"/>
            <p:cNvSpPr>
              <a:spLocks noChangeArrowheads="1"/>
            </p:cNvSpPr>
            <p:nvPr/>
          </p:nvSpPr>
          <p:spPr bwMode="auto">
            <a:xfrm>
              <a:off x="939800" y="2929235"/>
              <a:ext cx="5873750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	  op	  </a:t>
              </a:r>
              <a:r>
                <a:rPr lang="en-US" altLang="he-IL" sz="1800" dirty="0" err="1">
                  <a:solidFill>
                    <a:srgbClr val="000000"/>
                  </a:solidFill>
                  <a:latin typeface="Courier New" pitchFamily="49" charset="0"/>
                </a:rPr>
                <a:t>rs</a:t>
              </a: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	  </a:t>
              </a:r>
              <a:r>
                <a:rPr lang="en-US" altLang="he-IL" sz="1800" dirty="0" err="1">
                  <a:solidFill>
                    <a:srgbClr val="000000"/>
                  </a:solidFill>
                  <a:latin typeface="Courier New" pitchFamily="49" charset="0"/>
                </a:rPr>
                <a:t>rt</a:t>
              </a: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	  16 bit address</a:t>
              </a:r>
              <a:b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</a:br>
              <a:endParaRPr lang="en-US" altLang="he-IL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grpSp>
          <p:nvGrpSpPr>
            <p:cNvPr id="36870" name="Group 10"/>
            <p:cNvGrpSpPr>
              <a:grpSpLocks/>
            </p:cNvGrpSpPr>
            <p:nvPr/>
          </p:nvGrpSpPr>
          <p:grpSpPr bwMode="auto">
            <a:xfrm>
              <a:off x="1296988" y="3420864"/>
              <a:ext cx="6086475" cy="338138"/>
              <a:chOff x="817" y="2436"/>
              <a:chExt cx="3834" cy="213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817" y="2436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1456" y="2436"/>
                <a:ext cx="3195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rtl="1" eaLnBrk="0" hangingPunct="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1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1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FontTx/>
                  <a:buNone/>
                </a:pPr>
                <a:endParaRPr lang="he-IL" altLang="he-IL">
                  <a:latin typeface="Times New Roman" pitchFamily="18" charset="0"/>
                </a:endParaRPr>
              </a:p>
            </p:txBody>
          </p:sp>
        </p:grpSp>
        <p:sp>
          <p:nvSpPr>
            <p:cNvPr id="36871" name="Rectangle 13"/>
            <p:cNvSpPr>
              <a:spLocks noChangeArrowheads="1"/>
            </p:cNvSpPr>
            <p:nvPr/>
          </p:nvSpPr>
          <p:spPr bwMode="auto">
            <a:xfrm>
              <a:off x="1002507" y="3353769"/>
              <a:ext cx="4859338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 dirty="0">
                  <a:solidFill>
                    <a:srgbClr val="000000"/>
                  </a:solidFill>
                  <a:latin typeface="Courier New" pitchFamily="49" charset="0"/>
                </a:rPr>
                <a:t>	  op	  	  26 bit address</a:t>
              </a:r>
            </a:p>
          </p:txBody>
        </p:sp>
        <p:sp>
          <p:nvSpPr>
            <p:cNvPr id="36872" name="Rectangle 14"/>
            <p:cNvSpPr>
              <a:spLocks noChangeArrowheads="1"/>
            </p:cNvSpPr>
            <p:nvPr/>
          </p:nvSpPr>
          <p:spPr bwMode="auto">
            <a:xfrm>
              <a:off x="901700" y="3050977"/>
              <a:ext cx="401638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defTabSz="904875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defTabSz="904875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defTabSz="904875" rtl="1" eaLnBrk="0" hangingPunct="0">
                <a:spcBef>
                  <a:spcPct val="20000"/>
                </a:spcBef>
                <a:buChar char="–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defTabSz="904875" rtl="1" eaLnBrk="0" hangingPunct="0">
                <a:spcBef>
                  <a:spcPct val="20000"/>
                </a:spcBef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l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452438" algn="l"/>
                  <a:tab pos="904875" algn="l"/>
                  <a:tab pos="1357313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rtl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</a:p>
            <a:p>
              <a:pPr rtl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he-IL" sz="1800">
                  <a:solidFill>
                    <a:srgbClr val="000000"/>
                  </a:solidFill>
                  <a:latin typeface="Courier New" pitchFamily="49" charset="0"/>
                </a:rPr>
                <a:t>J</a:t>
              </a:r>
            </a:p>
          </p:txBody>
        </p:sp>
      </p:grpSp>
      <p:sp>
        <p:nvSpPr>
          <p:cNvPr id="36873" name="Rectangle 15"/>
          <p:cNvSpPr>
            <a:spLocks noChangeArrowheads="1"/>
          </p:cNvSpPr>
          <p:nvPr/>
        </p:nvSpPr>
        <p:spPr bwMode="auto">
          <a:xfrm>
            <a:off x="814388" y="1479550"/>
            <a:ext cx="7515225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3865"/>
      </p:ext>
    </p:extLst>
  </p:cSld>
  <p:clrMapOvr>
    <a:masterClrMapping/>
  </p:clrMapOvr>
  <p:transition advTm="2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דוגמא לקידוד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12340"/>
              </p:ext>
            </p:extLst>
          </p:nvPr>
        </p:nvGraphicFramePr>
        <p:xfrm>
          <a:off x="1765300" y="1003300"/>
          <a:ext cx="64071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666922" imgH="6744558" progId="Word.Document.8">
                  <p:embed/>
                </p:oleObj>
              </mc:Choice>
              <mc:Fallback>
                <p:oleObj name="Document" r:id="rId3" imgW="6666922" imgH="6744558" progId="Word.Document.8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003300"/>
                        <a:ext cx="6407100" cy="593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178796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0"/>
            <a:ext cx="9144000" cy="1484783"/>
          </a:xfrm>
        </p:spPr>
        <p:txBody>
          <a:bodyPr/>
          <a:lstStyle/>
          <a:p>
            <a:pPr eaLnBrk="1" hangingPunct="1"/>
            <a:r>
              <a:rPr lang="he-IL" altLang="he-IL" dirty="0"/>
              <a:t>כלל תכנון מס’ 4:</a:t>
            </a:r>
            <a:br>
              <a:rPr lang="he-IL" altLang="he-IL" dirty="0"/>
            </a:br>
            <a:r>
              <a:rPr lang="he-IL" altLang="he-IL" dirty="0"/>
              <a:t>בנה את המקרה השכיח - מהיר</a:t>
            </a:r>
          </a:p>
        </p:txBody>
      </p:sp>
      <p:sp>
        <p:nvSpPr>
          <p:cNvPr id="41987" name="AutoShape 3"/>
          <p:cNvSpPr>
            <a:spLocks noGrp="1" noChangeArrowheads="1"/>
          </p:cNvSpPr>
          <p:nvPr>
            <p:ph idx="1"/>
          </p:nvPr>
        </p:nvSpPr>
        <p:spPr>
          <a:xfrm>
            <a:off x="485775" y="1577181"/>
            <a:ext cx="8229600" cy="4525962"/>
          </a:xfrm>
        </p:spPr>
        <p:txBody>
          <a:bodyPr>
            <a:normAutofit/>
          </a:bodyPr>
          <a:lstStyle/>
          <a:p>
            <a:pPr algn="r" eaLnBrk="1" hangingPunct="1">
              <a:spcBef>
                <a:spcPts val="1200"/>
              </a:spcBef>
            </a:pPr>
            <a:r>
              <a:rPr lang="he-IL" altLang="he-IL" sz="2800" dirty="0"/>
              <a:t>הרבה פעולות אריתמטיות מתבצעות עם קבועים קטנים</a:t>
            </a:r>
          </a:p>
          <a:p>
            <a:pPr algn="r" eaLnBrk="1" hangingPunct="1">
              <a:spcBef>
                <a:spcPts val="1200"/>
              </a:spcBef>
            </a:pPr>
            <a:r>
              <a:rPr lang="he-IL" altLang="he-IL" sz="2800" dirty="0"/>
              <a:t>לכן הוקצו פקודות מיוחדות לחיבור, חיסור והשוואה של קבועים קטנים:</a:t>
            </a:r>
          </a:p>
          <a:p>
            <a:pPr lvl="1">
              <a:spcBef>
                <a:spcPts val="1200"/>
              </a:spcBef>
            </a:pPr>
            <a:r>
              <a:rPr lang="en-US" altLang="he-IL" sz="2400" b="0" dirty="0" err="1"/>
              <a:t>addi</a:t>
            </a:r>
            <a:r>
              <a:rPr lang="en-US" altLang="he-IL" sz="2400" b="0" dirty="0"/>
              <a:t>, </a:t>
            </a:r>
            <a:r>
              <a:rPr lang="en-US" altLang="he-IL" sz="2400" b="0" dirty="0" err="1"/>
              <a:t>slti</a:t>
            </a:r>
            <a:r>
              <a:rPr lang="en-US" altLang="he-IL" sz="2400" b="0" dirty="0"/>
              <a:t>, </a:t>
            </a:r>
            <a:r>
              <a:rPr lang="en-US" altLang="he-IL" sz="2400" b="0" dirty="0" err="1"/>
              <a:t>andi</a:t>
            </a:r>
            <a:r>
              <a:rPr lang="en-US" altLang="he-IL" sz="2400" b="0" dirty="0"/>
              <a:t>, </a:t>
            </a:r>
            <a:r>
              <a:rPr lang="en-US" altLang="he-IL" sz="2400" b="0" dirty="0" err="1"/>
              <a:t>ori</a:t>
            </a:r>
            <a:r>
              <a:rPr lang="en-US" altLang="he-IL" sz="2400" b="0" dirty="0"/>
              <a:t>, </a:t>
            </a:r>
            <a:r>
              <a:rPr lang="en-US" altLang="he-IL" sz="2400" b="0" dirty="0" err="1"/>
              <a:t>xori</a:t>
            </a:r>
            <a:endParaRPr lang="he-IL" altLang="he-IL" sz="2400" b="0" dirty="0"/>
          </a:p>
          <a:p>
            <a:pPr>
              <a:spcBef>
                <a:spcPts val="1200"/>
              </a:spcBef>
            </a:pPr>
            <a:r>
              <a:rPr lang="he-IL" altLang="he-IL" sz="2800" dirty="0"/>
              <a:t>דוגמה: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altLang="he-IL" sz="2400" b="0" dirty="0" err="1"/>
              <a:t>addi</a:t>
            </a:r>
            <a:r>
              <a:rPr lang="en-US" altLang="he-IL" sz="2400" b="0" dirty="0"/>
              <a:t>  $29, $29, 4</a:t>
            </a:r>
            <a:endParaRPr lang="he-IL" altLang="he-IL" sz="2400" b="0" dirty="0"/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767934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כלל תכנון מס’  4 : בנה את המקרה השכיח - מהיר</a:t>
            </a:r>
            <a:endParaRPr lang="en-US" altLang="he-IL"/>
          </a:p>
        </p:txBody>
      </p:sp>
      <p:sp>
        <p:nvSpPr>
          <p:cNvPr id="43011" name="AutoShape 3"/>
          <p:cNvSpPr>
            <a:spLocks noGrp="1" noChangeArrowheads="1"/>
          </p:cNvSpPr>
          <p:nvPr>
            <p:ph idx="1"/>
          </p:nvPr>
        </p:nvSpPr>
        <p:spPr>
          <a:xfrm>
            <a:off x="450937" y="1268760"/>
            <a:ext cx="8229600" cy="4680520"/>
          </a:xfrm>
        </p:spPr>
        <p:txBody>
          <a:bodyPr>
            <a:normAutofit fontScale="62500" lnSpcReduction="20000"/>
          </a:bodyPr>
          <a:lstStyle/>
          <a:p>
            <a:pPr algn="r" eaLnBrk="1" hangingPunct="1"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מה נעשה במקרה הנדיר עם קבועים גדולים?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נחשב ב-2 פקודות, כלומר לאט יותר, אבל נדרשת רק פקודה אחת נוספת: </a:t>
            </a:r>
            <a:r>
              <a:rPr lang="en-US" altLang="he-IL" dirty="0" err="1">
                <a:cs typeface="Arial" pitchFamily="34" charset="0"/>
              </a:rPr>
              <a:t>lui</a:t>
            </a:r>
            <a:r>
              <a:rPr lang="he-IL" altLang="he-IL" dirty="0">
                <a:cs typeface="Arial" pitchFamily="34" charset="0"/>
              </a:rPr>
              <a:t> </a:t>
            </a:r>
          </a:p>
          <a:p>
            <a:pPr marL="457200" lvl="1" indent="0" algn="l" rtl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he-IL" dirty="0" err="1">
                <a:cs typeface="Arial" pitchFamily="34" charset="0"/>
              </a:rPr>
              <a:t>lui</a:t>
            </a:r>
            <a:r>
              <a:rPr lang="en-US" altLang="he-IL" dirty="0">
                <a:cs typeface="Arial" pitchFamily="34" charset="0"/>
              </a:rPr>
              <a:t> – Load Upper Immediate</a:t>
            </a:r>
            <a:endParaRPr lang="he-IL" altLang="he-IL" dirty="0">
              <a:cs typeface="Arial" pitchFamily="34" charset="0"/>
            </a:endParaRPr>
          </a:p>
          <a:p>
            <a:pPr marL="0" indent="0" algn="ctr" rtl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he-IL" b="1" dirty="0" err="1">
                <a:solidFill>
                  <a:srgbClr val="0000FF"/>
                </a:solidFill>
              </a:rPr>
              <a:t>lui</a:t>
            </a:r>
            <a:r>
              <a:rPr lang="en-US" altLang="he-IL" b="1" dirty="0">
                <a:solidFill>
                  <a:srgbClr val="0000FF"/>
                </a:solidFill>
              </a:rPr>
              <a:t> $t0,0x1234</a:t>
            </a:r>
            <a:endParaRPr lang="en-US" altLang="he-IL" sz="19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הפקודה לוקחת את 16 הביטים של </a:t>
            </a:r>
            <a:r>
              <a:rPr lang="en-US" altLang="he-IL" dirty="0">
                <a:cs typeface="Arial" pitchFamily="34" charset="0"/>
              </a:rPr>
              <a:t>immediate</a:t>
            </a:r>
            <a:endParaRPr lang="he-IL" altLang="he-IL" dirty="0">
              <a:cs typeface="Arial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מזיזה אותם 16 מקומות שמאלה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16 המקומות מימין מכילים 0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כלומר, הערך שנרשם כערך ב 16 ביטים, מופיע בחלק העליון של המילה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e-IL" altLang="he-IL" dirty="0">
                <a:cs typeface="Arial" pitchFamily="34" charset="0"/>
              </a:rPr>
              <a:t>כעת, אם נרשום, בהמשך לפקודה הנ"ל, לצורך הדוגמה, את הפקודה הבאה:</a:t>
            </a:r>
          </a:p>
          <a:p>
            <a:pPr marL="0" indent="0" algn="ctr" rtl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he-IL" b="1" dirty="0" err="1">
                <a:solidFill>
                  <a:srgbClr val="0000FF"/>
                </a:solidFill>
              </a:rPr>
              <a:t>ori</a:t>
            </a:r>
            <a:r>
              <a:rPr lang="en-US" altLang="he-IL" b="1" dirty="0">
                <a:solidFill>
                  <a:srgbClr val="0000FF"/>
                </a:solidFill>
              </a:rPr>
              <a:t> $t0,$t0, 0x5678</a:t>
            </a:r>
          </a:p>
          <a:p>
            <a:pPr algn="r" eaLnBrk="1" hangingPunct="1">
              <a:lnSpc>
                <a:spcPct val="110000"/>
              </a:lnSpc>
              <a:spcBef>
                <a:spcPts val="1200"/>
              </a:spcBef>
            </a:pPr>
            <a:r>
              <a:rPr lang="he-IL" altLang="he-IL" b="0" dirty="0"/>
              <a:t>הערך שנקבל כעת באוגר </a:t>
            </a:r>
            <a:r>
              <a:rPr lang="en-US" altLang="he-IL" b="0" dirty="0"/>
              <a:t>$t0</a:t>
            </a:r>
            <a:r>
              <a:rPr lang="he-IL" altLang="he-IL" b="0" dirty="0"/>
              <a:t> יהיה: </a:t>
            </a:r>
            <a:r>
              <a:rPr lang="en-US" altLang="he-IL" b="1" dirty="0">
                <a:solidFill>
                  <a:srgbClr val="008000"/>
                </a:solidFill>
              </a:rPr>
              <a:t>0x12345678</a:t>
            </a:r>
          </a:p>
          <a:p>
            <a:pPr rtl="0" eaLnBrk="1" hangingPunct="1">
              <a:lnSpc>
                <a:spcPct val="110000"/>
              </a:lnSpc>
              <a:spcBef>
                <a:spcPts val="1200"/>
              </a:spcBef>
              <a:buFontTx/>
              <a:buNone/>
            </a:pPr>
            <a:endParaRPr lang="en-US" altLang="he-IL" sz="2400" b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69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765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505135" y="2519115"/>
            <a:ext cx="2729880" cy="223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2325" rtl="1" eaLnBrk="0" hangingPunct="0">
              <a:spcBef>
                <a:spcPct val="20000"/>
              </a:spcBef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822325" eaLnBrk="0" hangingPunct="0">
              <a:spcBef>
                <a:spcPct val="20000"/>
              </a:spcBef>
              <a:buChar char="–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822325" eaLnBrk="0" hangingPunct="0">
              <a:spcBef>
                <a:spcPct val="20000"/>
              </a:spcBef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822325" rtl="1" eaLnBrk="0" hangingPunct="0">
              <a:spcBef>
                <a:spcPct val="20000"/>
              </a:spcBef>
              <a:buChar char="–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822325" rtl="1" eaLnBrk="0" hangingPunct="0">
              <a:spcBef>
                <a:spcPct val="20000"/>
              </a:spcBef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3200" dirty="0">
                <a:solidFill>
                  <a:srgbClr val="202AF3"/>
                </a:solidFill>
                <a:latin typeface="Marker Felt" charset="0"/>
                <a:sym typeface="Marker Felt" charset="0"/>
                <a:hlinkClick r:id="rId3"/>
              </a:rPr>
              <a:t>Use the MIPS ISA document as the final word on the ISA</a:t>
            </a:r>
            <a:endParaRPr lang="en-US" altLang="he-IL" sz="3200" dirty="0">
              <a:solidFill>
                <a:srgbClr val="FF0000"/>
              </a:solidFill>
              <a:latin typeface="Marker Felt" charset="0"/>
              <a:sym typeface="Marker Felt" charset="0"/>
            </a:endParaRPr>
          </a:p>
        </p:txBody>
      </p:sp>
      <p:sp>
        <p:nvSpPr>
          <p:cNvPr id="1016839" name="Rectangle 7"/>
          <p:cNvSpPr>
            <a:spLocks noChangeArrowheads="1"/>
          </p:cNvSpPr>
          <p:nvPr/>
        </p:nvSpPr>
        <p:spPr bwMode="auto">
          <a:xfrm>
            <a:off x="6811963" y="2846388"/>
            <a:ext cx="22526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2325" rtl="1" eaLnBrk="0" hangingPunct="0">
              <a:spcBef>
                <a:spcPct val="20000"/>
              </a:spcBef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defTabSz="822325" eaLnBrk="0" hangingPunct="0">
              <a:spcBef>
                <a:spcPct val="20000"/>
              </a:spcBef>
              <a:buChar char="–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defTabSz="822325" eaLnBrk="0" hangingPunct="0">
              <a:spcBef>
                <a:spcPct val="20000"/>
              </a:spcBef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822325" rtl="1" eaLnBrk="0" hangingPunct="0">
              <a:spcBef>
                <a:spcPct val="20000"/>
              </a:spcBef>
              <a:buChar char="–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822325" rtl="1" eaLnBrk="0" hangingPunct="0">
              <a:spcBef>
                <a:spcPct val="20000"/>
              </a:spcBef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defTabSz="8223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20675" algn="l"/>
                <a:tab pos="639763" algn="l"/>
                <a:tab pos="960438" algn="l"/>
                <a:tab pos="1279525" algn="l"/>
                <a:tab pos="1600200" algn="l"/>
                <a:tab pos="1920875" algn="l"/>
                <a:tab pos="2239963" algn="l"/>
                <a:tab pos="2560638" algn="l"/>
                <a:tab pos="2879725" algn="l"/>
                <a:tab pos="3200400" algn="l"/>
                <a:tab pos="3521075" algn="l"/>
                <a:tab pos="384016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rtl="0" eaLnBrk="1" hangingPunct="1">
              <a:spcBef>
                <a:spcPct val="0"/>
              </a:spcBef>
              <a:buFontTx/>
              <a:buNone/>
            </a:pPr>
            <a:endParaRPr lang="en-US" altLang="he-IL" sz="3200">
              <a:solidFill>
                <a:srgbClr val="202AF3"/>
              </a:solidFill>
              <a:latin typeface="Marker Felt" charset="0"/>
              <a:sym typeface="Marker Felt" charset="0"/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1187624" y="5496827"/>
            <a:ext cx="701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r>
              <a:rPr lang="en-US" altLang="he-IL" sz="1800" b="0" dirty="0">
                <a:latin typeface="Times New Roman" pitchFamily="18" charset="0"/>
                <a:hlinkClick r:id="rId4"/>
              </a:rPr>
              <a:t>http://programmedlessons.org/AssemblyTutorial/index.html</a:t>
            </a:r>
            <a:r>
              <a:rPr lang="en-US" altLang="he-IL" sz="1800" b="0" dirty="0">
                <a:latin typeface="Times New Roman" pitchFamily="18" charset="0"/>
              </a:rPr>
              <a:t>  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90449"/>
              </p:ext>
            </p:extLst>
          </p:nvPr>
        </p:nvGraphicFramePr>
        <p:xfrm>
          <a:off x="3863974" y="1363345"/>
          <a:ext cx="4670426" cy="4133482"/>
        </p:xfrm>
        <a:graphic>
          <a:graphicData uri="http://schemas.openxmlformats.org/drawingml/2006/table">
            <a:tbl>
              <a:tblPr/>
              <a:tblGrid>
                <a:gridCol w="2335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43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MIPS Technologies, Inc.</a:t>
                      </a: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34">
                <a:tc gridSpan="2">
                  <a:txBody>
                    <a:bodyPr/>
                    <a:lstStyle/>
                    <a:p>
                      <a:pPr algn="ctr" fontAlgn="t"/>
                      <a:endParaRPr lang="he-IL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5" tooltip="Types of business entity"/>
                        </a:rPr>
                        <a:t>Type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6" tooltip="Subsidiary"/>
                        </a:rPr>
                        <a:t>Subsidiary</a:t>
                      </a:r>
                      <a:endParaRPr lang="en-US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Industry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RISC"/>
                        </a:rPr>
                        <a:t>RISC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8" tooltip="Microprocessor"/>
                        </a:rPr>
                        <a:t>microprocessors</a:t>
                      </a:r>
                      <a:endParaRPr lang="en-US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Founded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1984; 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Headquarters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9" tooltip="Sunnyvale, California"/>
                        </a:rPr>
                        <a:t>Sunnyvale, </a:t>
                      </a:r>
                      <a:r>
                        <a:rPr lang="en-US" sz="1400" u="none" strike="noStrike" dirty="0" err="1">
                          <a:solidFill>
                            <a:srgbClr val="0B0080"/>
                          </a:solidFill>
                          <a:effectLst/>
                          <a:hlinkClick r:id="rId9" tooltip="Sunnyvale, California"/>
                        </a:rPr>
                        <a:t>California</a:t>
                      </a:r>
                      <a:r>
                        <a:rPr lang="en-US" sz="1400" dirty="0" err="1">
                          <a:effectLst/>
                        </a:rPr>
                        <a:t>,</a:t>
                      </a:r>
                      <a:r>
                        <a:rPr lang="en-US" sz="1400" u="none" strike="noStrike" dirty="0" err="1">
                          <a:solidFill>
                            <a:srgbClr val="0B0080"/>
                          </a:solidFill>
                          <a:effectLst/>
                          <a:hlinkClick r:id="rId10" tooltip="United States"/>
                        </a:rPr>
                        <a:t>United</a:t>
                      </a:r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United States"/>
                        </a:rPr>
                        <a:t> States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Key people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Sandeep </a:t>
                      </a:r>
                      <a:r>
                        <a:rPr lang="en-US" sz="1400" dirty="0" err="1">
                          <a:effectLst/>
                        </a:rPr>
                        <a:t>Vij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Products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Semiconductor intellectual property"/>
                        </a:rPr>
                        <a:t>Semiconductor intellectual property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2" tooltip="Parent company"/>
                        </a:rPr>
                        <a:t>Parent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B0080"/>
                          </a:solidFill>
                          <a:effectLst/>
                          <a:hlinkClick r:id="rId13" tooltip="Imagination Technologies"/>
                        </a:rPr>
                        <a:t>Imagination Technologies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Website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663366"/>
                          </a:solidFill>
                          <a:effectLst/>
                          <a:hlinkClick r:id="rId14"/>
                        </a:rPr>
                        <a:t>www.imgtec.com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224" name="Picture 8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95400"/>
            <a:ext cx="2286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529987" y="200660"/>
            <a:ext cx="8229600" cy="706437"/>
          </a:xfrm>
        </p:spPr>
        <p:txBody>
          <a:bodyPr/>
          <a:lstStyle/>
          <a:p>
            <a:r>
              <a:rPr lang="en-US" altLang="he-IL" dirty="0">
                <a:latin typeface="Helvetica" pitchFamily="34" charset="0"/>
                <a:sym typeface="Helvetica" pitchFamily="34" charset="0"/>
              </a:rPr>
              <a:t>MIPS Instruction Set</a:t>
            </a:r>
            <a:endParaRPr lang="he-IL" dirty="0"/>
          </a:p>
        </p:txBody>
      </p:sp>
      <p:sp>
        <p:nvSpPr>
          <p:cNvPr id="1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676582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8" grpId="0" autoUpdateAnimBg="0"/>
      <p:bldP spid="101683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>
                <a:cs typeface="Arial" pitchFamily="34" charset="0"/>
              </a:rPr>
              <a:t>פקודות הזזה </a:t>
            </a:r>
            <a:r>
              <a:rPr lang="en-US" altLang="he-IL" dirty="0">
                <a:cs typeface="Arial" pitchFamily="34" charset="0"/>
              </a:rPr>
              <a:t>shift</a:t>
            </a:r>
          </a:p>
        </p:txBody>
      </p:sp>
      <p:graphicFrame>
        <p:nvGraphicFramePr>
          <p:cNvPr id="40040" name="Group 10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233314"/>
              </p:ext>
            </p:extLst>
          </p:nvPr>
        </p:nvGraphicFramePr>
        <p:xfrm>
          <a:off x="457200" y="1135063"/>
          <a:ext cx="8228686" cy="1231316"/>
        </p:xfrm>
        <a:graphic>
          <a:graphicData uri="http://schemas.openxmlformats.org/drawingml/2006/table">
            <a:tbl>
              <a:tblPr/>
              <a:tblGrid>
                <a:gridCol w="281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33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shift left logical</a:t>
                      </a:r>
                    </a:p>
                  </a:txBody>
                  <a:tcPr marL="88550" marR="8855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sll  $s1,$s2,10</a:t>
                      </a:r>
                    </a:p>
                  </a:txBody>
                  <a:tcPr marL="88550" marR="8855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$s1= $s2 &lt;&lt; 10</a:t>
                      </a:r>
                    </a:p>
                  </a:txBody>
                  <a:tcPr marL="88550" marR="8855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shift right logical</a:t>
                      </a:r>
                    </a:p>
                  </a:txBody>
                  <a:tcPr marL="88550" marR="8855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srl  $s1,$s2,10</a:t>
                      </a:r>
                    </a:p>
                  </a:txBody>
                  <a:tcPr marL="88550" marR="8855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$s1= $s2 &gt;&gt; 10</a:t>
                      </a:r>
                    </a:p>
                  </a:txBody>
                  <a:tcPr marL="88550" marR="8855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2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shift right arithmetic</a:t>
                      </a:r>
                    </a:p>
                  </a:txBody>
                  <a:tcPr marL="88550" marR="8855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sra $s1,$s2,10</a:t>
                      </a:r>
                    </a:p>
                  </a:txBody>
                  <a:tcPr marL="88550" marR="8855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$s1=$s2&gt;&gt;10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(duplicate sign bit)</a:t>
                      </a:r>
                    </a:p>
                  </a:txBody>
                  <a:tcPr marL="88550" marR="8855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0251145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79" name="Group 2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9132971"/>
              </p:ext>
            </p:extLst>
          </p:nvPr>
        </p:nvGraphicFramePr>
        <p:xfrm>
          <a:off x="1321271" y="1033463"/>
          <a:ext cx="5915025" cy="576262"/>
        </p:xfrm>
        <a:graphic>
          <a:graphicData uri="http://schemas.openxmlformats.org/drawingml/2006/table">
            <a:tbl>
              <a:tblPr rtl="1"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Shift</a:t>
            </a:r>
            <a:r>
              <a:rPr lang="he-IL" sz="3200" dirty="0"/>
              <a:t> - המחשה ויזואלית כללית</a:t>
            </a:r>
            <a:endParaRPr lang="en-US" sz="3200" dirty="0"/>
          </a:p>
        </p:txBody>
      </p:sp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227965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374015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520065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6662738" y="1033463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154940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5992" name="Text Box 40"/>
          <p:cNvSpPr txBox="1">
            <a:spLocks noChangeArrowheads="1"/>
          </p:cNvSpPr>
          <p:nvPr/>
        </p:nvSpPr>
        <p:spPr bwMode="auto">
          <a:xfrm>
            <a:off x="300990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447040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5994" name="Text Box 42"/>
          <p:cNvSpPr txBox="1">
            <a:spLocks noChangeArrowheads="1"/>
          </p:cNvSpPr>
          <p:nvPr/>
        </p:nvSpPr>
        <p:spPr bwMode="auto">
          <a:xfrm>
            <a:off x="5930900" y="10334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5995" name="Text Box 43"/>
          <p:cNvSpPr txBox="1">
            <a:spLocks noChangeArrowheads="1"/>
          </p:cNvSpPr>
          <p:nvPr/>
        </p:nvSpPr>
        <p:spPr bwMode="auto">
          <a:xfrm>
            <a:off x="1549400" y="103346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b="1">
                <a:solidFill>
                  <a:srgbClr val="FF0000"/>
                </a:solidFill>
              </a:rPr>
              <a:t>?</a:t>
            </a:r>
            <a:endParaRPr lang="en-US" altLang="he-IL" sz="2800" b="1">
              <a:solidFill>
                <a:srgbClr val="FF0000"/>
              </a:solidFill>
            </a:endParaRPr>
          </a:p>
        </p:txBody>
      </p:sp>
      <p:sp>
        <p:nvSpPr>
          <p:cNvPr id="125996" name="Text Box 44"/>
          <p:cNvSpPr txBox="1">
            <a:spLocks noChangeArrowheads="1"/>
          </p:cNvSpPr>
          <p:nvPr/>
        </p:nvSpPr>
        <p:spPr bwMode="auto">
          <a:xfrm>
            <a:off x="323850" y="103346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e-IL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sz="2800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468313" y="2205038"/>
            <a:ext cx="82804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Rotate</a:t>
            </a:r>
            <a:r>
              <a:rPr lang="he-IL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המחשה ויזואלית</a:t>
            </a:r>
            <a:endParaRPr lang="en-US" sz="32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6004" name="Group 52"/>
          <p:cNvGraphicFramePr>
            <a:graphicFrameLocks noGrp="1"/>
          </p:cNvGraphicFramePr>
          <p:nvPr/>
        </p:nvGraphicFramePr>
        <p:xfrm>
          <a:off x="1333500" y="2762250"/>
          <a:ext cx="5915025" cy="576263"/>
        </p:xfrm>
        <a:graphic>
          <a:graphicData uri="http://schemas.openxmlformats.org/drawingml/2006/table">
            <a:tbl>
              <a:tblPr rtl="1"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024" name="Text Box 72"/>
          <p:cNvSpPr txBox="1">
            <a:spLocks noChangeArrowheads="1"/>
          </p:cNvSpPr>
          <p:nvPr/>
        </p:nvSpPr>
        <p:spPr bwMode="auto">
          <a:xfrm>
            <a:off x="2279650" y="27622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25" name="Text Box 73"/>
          <p:cNvSpPr txBox="1">
            <a:spLocks noChangeArrowheads="1"/>
          </p:cNvSpPr>
          <p:nvPr/>
        </p:nvSpPr>
        <p:spPr bwMode="auto">
          <a:xfrm>
            <a:off x="3740150" y="27622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26" name="Text Box 74"/>
          <p:cNvSpPr txBox="1">
            <a:spLocks noChangeArrowheads="1"/>
          </p:cNvSpPr>
          <p:nvPr/>
        </p:nvSpPr>
        <p:spPr bwMode="auto">
          <a:xfrm>
            <a:off x="5200650" y="27622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27" name="Text Box 75"/>
          <p:cNvSpPr txBox="1">
            <a:spLocks noChangeArrowheads="1"/>
          </p:cNvSpPr>
          <p:nvPr/>
        </p:nvSpPr>
        <p:spPr bwMode="auto">
          <a:xfrm>
            <a:off x="6662738" y="2762250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28" name="Text Box 76"/>
          <p:cNvSpPr txBox="1">
            <a:spLocks noChangeArrowheads="1"/>
          </p:cNvSpPr>
          <p:nvPr/>
        </p:nvSpPr>
        <p:spPr bwMode="auto">
          <a:xfrm>
            <a:off x="1549400" y="2765425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29" name="Text Box 77"/>
          <p:cNvSpPr txBox="1">
            <a:spLocks noChangeArrowheads="1"/>
          </p:cNvSpPr>
          <p:nvPr/>
        </p:nvSpPr>
        <p:spPr bwMode="auto">
          <a:xfrm>
            <a:off x="3009900" y="27622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30" name="Text Box 78"/>
          <p:cNvSpPr txBox="1">
            <a:spLocks noChangeArrowheads="1"/>
          </p:cNvSpPr>
          <p:nvPr/>
        </p:nvSpPr>
        <p:spPr bwMode="auto">
          <a:xfrm>
            <a:off x="4470400" y="27622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32" name="Text Box 80"/>
          <p:cNvSpPr txBox="1">
            <a:spLocks noChangeArrowheads="1"/>
          </p:cNvSpPr>
          <p:nvPr/>
        </p:nvSpPr>
        <p:spPr bwMode="auto">
          <a:xfrm>
            <a:off x="1547813" y="2781300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b="1">
                <a:solidFill>
                  <a:srgbClr val="FF0000"/>
                </a:solidFill>
              </a:rPr>
              <a:t>?</a:t>
            </a:r>
            <a:endParaRPr lang="en-US" altLang="he-IL" sz="2800" b="1">
              <a:solidFill>
                <a:srgbClr val="FF0000"/>
              </a:solidFill>
            </a:endParaRPr>
          </a:p>
        </p:txBody>
      </p:sp>
      <p:sp>
        <p:nvSpPr>
          <p:cNvPr id="126031" name="Text Box 79"/>
          <p:cNvSpPr txBox="1">
            <a:spLocks noChangeArrowheads="1"/>
          </p:cNvSpPr>
          <p:nvPr/>
        </p:nvSpPr>
        <p:spPr bwMode="auto">
          <a:xfrm>
            <a:off x="5930900" y="27622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36" name="AutoShape 84"/>
          <p:cNvSpPr>
            <a:spLocks noChangeArrowheads="1"/>
          </p:cNvSpPr>
          <p:nvPr/>
        </p:nvSpPr>
        <p:spPr bwMode="auto">
          <a:xfrm>
            <a:off x="1403350" y="1700213"/>
            <a:ext cx="6913563" cy="307975"/>
          </a:xfrm>
          <a:prstGeom prst="rightArrow">
            <a:avLst>
              <a:gd name="adj1" fmla="val 50000"/>
              <a:gd name="adj2" fmla="val 561211"/>
            </a:avLst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26038" name="AutoShape 86"/>
          <p:cNvSpPr>
            <a:spLocks noChangeArrowheads="1"/>
          </p:cNvSpPr>
          <p:nvPr/>
        </p:nvSpPr>
        <p:spPr bwMode="auto">
          <a:xfrm>
            <a:off x="1908175" y="3429000"/>
            <a:ext cx="6048375" cy="504825"/>
          </a:xfrm>
          <a:prstGeom prst="curvedLeftArrow">
            <a:avLst>
              <a:gd name="adj1" fmla="val 16218"/>
              <a:gd name="adj2" fmla="val 30079"/>
              <a:gd name="adj3" fmla="val 39338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26042" name="Rectangle 90"/>
          <p:cNvSpPr>
            <a:spLocks noChangeArrowheads="1"/>
          </p:cNvSpPr>
          <p:nvPr/>
        </p:nvSpPr>
        <p:spPr bwMode="auto">
          <a:xfrm>
            <a:off x="250825" y="4090988"/>
            <a:ext cx="7473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Shift</a:t>
            </a:r>
            <a:r>
              <a:rPr lang="he-IL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אריתמטי - המחשה ויזואלית כללית</a:t>
            </a:r>
            <a:endParaRPr lang="en-US" sz="32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6043" name="Group 91"/>
          <p:cNvGraphicFramePr>
            <a:graphicFrameLocks noGrp="1"/>
          </p:cNvGraphicFramePr>
          <p:nvPr/>
        </p:nvGraphicFramePr>
        <p:xfrm>
          <a:off x="1322388" y="4764088"/>
          <a:ext cx="5915025" cy="576262"/>
        </p:xfrm>
        <a:graphic>
          <a:graphicData uri="http://schemas.openxmlformats.org/drawingml/2006/table">
            <a:tbl>
              <a:tblPr rtl="1"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063" name="Text Box 111"/>
          <p:cNvSpPr txBox="1">
            <a:spLocks noChangeArrowheads="1"/>
          </p:cNvSpPr>
          <p:nvPr/>
        </p:nvSpPr>
        <p:spPr bwMode="auto">
          <a:xfrm>
            <a:off x="226853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64" name="Text Box 112"/>
          <p:cNvSpPr txBox="1">
            <a:spLocks noChangeArrowheads="1"/>
          </p:cNvSpPr>
          <p:nvPr/>
        </p:nvSpPr>
        <p:spPr bwMode="auto">
          <a:xfrm>
            <a:off x="372903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65" name="Text Box 113"/>
          <p:cNvSpPr txBox="1">
            <a:spLocks noChangeArrowheads="1"/>
          </p:cNvSpPr>
          <p:nvPr/>
        </p:nvSpPr>
        <p:spPr bwMode="auto">
          <a:xfrm>
            <a:off x="518953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66" name="Text Box 114"/>
          <p:cNvSpPr txBox="1">
            <a:spLocks noChangeArrowheads="1"/>
          </p:cNvSpPr>
          <p:nvPr/>
        </p:nvSpPr>
        <p:spPr bwMode="auto">
          <a:xfrm>
            <a:off x="6651625" y="47640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0</a:t>
            </a:r>
            <a:endParaRPr lang="en-US" altLang="he-IL" sz="2800"/>
          </a:p>
        </p:txBody>
      </p:sp>
      <p:sp>
        <p:nvSpPr>
          <p:cNvPr id="126067" name="Text Box 115"/>
          <p:cNvSpPr txBox="1">
            <a:spLocks noChangeArrowheads="1"/>
          </p:cNvSpPr>
          <p:nvPr/>
        </p:nvSpPr>
        <p:spPr bwMode="auto">
          <a:xfrm>
            <a:off x="153828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68" name="Text Box 116"/>
          <p:cNvSpPr txBox="1">
            <a:spLocks noChangeArrowheads="1"/>
          </p:cNvSpPr>
          <p:nvPr/>
        </p:nvSpPr>
        <p:spPr bwMode="auto">
          <a:xfrm>
            <a:off x="299878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69" name="Text Box 117"/>
          <p:cNvSpPr txBox="1">
            <a:spLocks noChangeArrowheads="1"/>
          </p:cNvSpPr>
          <p:nvPr/>
        </p:nvSpPr>
        <p:spPr bwMode="auto">
          <a:xfrm>
            <a:off x="445928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70" name="Text Box 118"/>
          <p:cNvSpPr txBox="1">
            <a:spLocks noChangeArrowheads="1"/>
          </p:cNvSpPr>
          <p:nvPr/>
        </p:nvSpPr>
        <p:spPr bwMode="auto">
          <a:xfrm>
            <a:off x="5919788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126071" name="Text Box 119"/>
          <p:cNvSpPr txBox="1">
            <a:spLocks noChangeArrowheads="1"/>
          </p:cNvSpPr>
          <p:nvPr/>
        </p:nvSpPr>
        <p:spPr bwMode="auto">
          <a:xfrm>
            <a:off x="2268538" y="4781550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 b="1">
                <a:solidFill>
                  <a:srgbClr val="FF0000"/>
                </a:solidFill>
              </a:rPr>
              <a:t>?</a:t>
            </a:r>
            <a:endParaRPr lang="en-US" altLang="he-IL" sz="2800" b="1">
              <a:solidFill>
                <a:srgbClr val="FF0000"/>
              </a:solidFill>
            </a:endParaRPr>
          </a:p>
        </p:txBody>
      </p:sp>
      <p:sp>
        <p:nvSpPr>
          <p:cNvPr id="126073" name="AutoShape 121"/>
          <p:cNvSpPr>
            <a:spLocks noChangeArrowheads="1"/>
          </p:cNvSpPr>
          <p:nvPr/>
        </p:nvSpPr>
        <p:spPr bwMode="auto">
          <a:xfrm>
            <a:off x="1392238" y="5430838"/>
            <a:ext cx="6913562" cy="307975"/>
          </a:xfrm>
          <a:prstGeom prst="rightArrow">
            <a:avLst>
              <a:gd name="adj1" fmla="val 50000"/>
              <a:gd name="adj2" fmla="val 561211"/>
            </a:avLst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26074" name="Text Box 122"/>
          <p:cNvSpPr txBox="1">
            <a:spLocks noChangeArrowheads="1"/>
          </p:cNvSpPr>
          <p:nvPr/>
        </p:nvSpPr>
        <p:spPr bwMode="auto">
          <a:xfrm>
            <a:off x="1547813" y="476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1</a:t>
            </a:r>
            <a:endParaRPr lang="en-US" altLang="he-IL" sz="2800"/>
          </a:p>
        </p:txBody>
      </p:sp>
      <p:sp>
        <p:nvSpPr>
          <p:cNvPr id="5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71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3305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1.79191E-6 L 0.03836 0.07283 C 0.04566 0.08948 0.05642 0.09873 0.0677 0.09873 C 0.08073 0.09873 0.09097 0.08948 0.09826 0.07283 L 0.13281 1.79191E-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1.79191E-6 L 0.02326 0.0726 C 0.02795 0.08925 0.0349 0.09873 0.04219 0.09873 C 0.05052 0.09873 0.05712 0.08925 0.0618 0.0726 L 0.08403 1.79191E-6 " pathEditMode="relative" rAng="0" ptsTypes="FffFF">
                                      <p:cBhvr>
                                        <p:cTn id="9" dur="10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1.79191E-6 L 0.01962 0.0726 C 0.02431 0.08925 0.03142 0.09873 0.03872 0.09873 C 0.04705 0.09873 0.05382 0.08925 0.05851 0.0726 L 0.08108 1.79191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79191E-6 L 0.02066 0.07283 C 0.02483 0.08948 0.03142 0.09873 0.03819 0.09873 C 0.04583 0.09873 0.05208 0.08948 0.05625 0.07283 L 0.07708 1.79191E-6 " pathEditMode="relative" rAng="0" ptsTypes="FffFF">
                                      <p:cBhvr>
                                        <p:cTn id="15" dur="1000" fill="hold"/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79191E-6 L 0.02083 0.07283 C 0.02535 0.08948 0.03195 0.09873 0.03872 0.09873 C 0.04653 0.09873 0.05278 0.08948 0.05729 0.07283 L 0.0783 1.79191E-6 " pathEditMode="relative" rAng="0" ptsTypes="FffFF">
                                      <p:cBhvr>
                                        <p:cTn id="18" dur="1000" fill="hold"/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1.79191E-6 L 0.02187 0.0726 C 0.02638 0.08925 0.03298 0.09873 0.03993 0.09873 C 0.04791 0.09873 0.05416 0.08925 0.05868 0.0726 L 0.08003 1.79191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9191E-6 L 0.02153 0.07283 C 0.02605 0.08948 0.03282 0.09873 0.03994 0.09873 C 0.04792 0.09873 0.05435 0.08948 0.05886 0.07283 L 0.08056 1.79191E-6 " pathEditMode="relative" rAng="0" ptsTypes="FffFF">
                                      <p:cBhvr>
                                        <p:cTn id="24" dur="1000" fill="hold"/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4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0217 0.07292 C 0.02639 0.08958 0.03316 0.09884 0.04045 0.09884 C 0.04861 0.09884 0.05503 0.08958 0.05972 0.07292 L 0.0816 0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1.79191E-6 L 0.03958 0.05318 C 0.0467 0.0652 0.05763 0.07191 0.06892 0.07191 C 0.08177 0.07191 0.09218 0.0652 0.0993 0.05318 L 0.13402 1.79191E-6 " pathEditMode="relative" rAng="0" ptsTypes="FffFF">
                                      <p:cBhvr>
                                        <p:cTn id="45" dur="2000" fill="hold"/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35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7.40741E-7 L 0.03784 0.0669 C 0.04496 0.08241 0.0559 0.09097 0.06701 0.09097 C 0.07986 0.09097 0.09027 0.08241 0.09739 0.0669 L 0.13194 7.40741E-7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453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7.40741E-7 L 0.01719 0.0669 C 0.02222 0.08241 0.02986 0.09097 0.03785 0.09097 C 0.04687 0.09097 0.05417 0.08241 0.0592 0.0669 L 0.08351 7.40741E-7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453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7.40741E-7 L 0.01737 0.0669 C 0.02153 0.08241 0.02796 0.09097 0.03455 0.09097 C 0.04219 0.09097 0.04827 0.08241 0.05244 0.0669 L 0.07292 7.40741E-7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453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02049 0.0669 C 0.02483 0.08241 0.03125 0.09097 0.03802 0.09097 C 0.04566 0.09097 0.05191 0.08241 0.05625 0.0669 L 0.07691 7.40741E-7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453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7.40741E-7 L 0.02465 0.0669 C 0.02899 0.08241 0.03559 0.09097 0.04236 0.09097 C 0.05018 0.09097 0.05643 0.08241 0.06077 0.0669 L 0.08177 7.40741E-7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453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7.40741E-7 L 0.01996 0.0669 C 0.02483 0.08241 0.03212 0.09097 0.03976 0.09097 C 0.04844 0.09097 0.05538 0.08241 0.06024 0.0669 L 0.08368 7.40741E-7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453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7.40741E-7 L 0.02344 0.0669 C 0.02761 0.08241 0.03368 0.09097 0.03993 0.09097 C 0.04722 0.09097 0.05295 0.08241 0.05712 0.0669 L 0.07656 7.40741E-7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453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047 L 0.02431 0.06643 C 0.029 0.08194 0.03577 0.0905 0.04289 0.0905 C 0.05105 0.0905 0.05747 0.08194 0.06216 0.06643 L 0.08403 -0.00047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53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2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81 4.07407E-6 L -0.05243 0.11805 C -0.09132 0.1449 -0.14913 0.16111 -0.20938 0.16111 C -0.27847 0.16111 -0.33333 0.1449 -0.3724 0.11805 L -0.5566 4.07407E-6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79" y="805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2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1.79191E-6 L 0.03836 0.07283 C 0.04566 0.08948 0.05642 0.09873 0.0677 0.09873 C 0.08073 0.09873 0.09097 0.08948 0.09826 0.07283 L 0.13281 1.79191E-6 " pathEditMode="relative" rAng="0" ptsTypes="FffFF">
                                      <p:cBhvr>
                                        <p:cTn id="129" dur="1000" fill="hold"/>
                                        <p:tgtEl>
                                          <p:spTgt spid="126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492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1.79191E-6 L 0.02326 0.0726 C 0.02795 0.08925 0.0349 0.09873 0.04219 0.09873 C 0.05052 0.09873 0.05712 0.08925 0.0618 0.0726 L 0.08403 1.79191E-6 " pathEditMode="relative" rAng="0" ptsTypes="FffFF">
                                      <p:cBhvr>
                                        <p:cTn id="131" dur="1000" fill="hold"/>
                                        <p:tgtEl>
                                          <p:spTgt spid="126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4925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1.79191E-6 L 0.01962 0.0726 C 0.02431 0.08925 0.03142 0.09873 0.03872 0.09873 C 0.04705 0.09873 0.05382 0.08925 0.05851 0.0726 L 0.08108 1.79191E-6 " pathEditMode="relative" rAng="0" ptsTypes="FffFF">
                                      <p:cBhvr>
                                        <p:cTn id="133" dur="1000" fill="hold"/>
                                        <p:tgtEl>
                                          <p:spTgt spid="126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492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79191E-6 L 0.02066 0.07283 C 0.02483 0.08948 0.03142 0.09873 0.03819 0.09873 C 0.04583 0.09873 0.05208 0.08948 0.05625 0.07283 L 0.07708 1.79191E-6 " pathEditMode="relative" rAng="0" ptsTypes="FffFF">
                                      <p:cBhvr>
                                        <p:cTn id="135" dur="1000" fill="hold"/>
                                        <p:tgtEl>
                                          <p:spTgt spid="126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492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79191E-6 L 0.02083 0.07283 C 0.02535 0.08948 0.03195 0.09873 0.03872 0.09873 C 0.04653 0.09873 0.05278 0.08948 0.05729 0.07283 L 0.0783 1.79191E-6 " pathEditMode="relative" rAng="0" ptsTypes="FffFF">
                                      <p:cBhvr>
                                        <p:cTn id="137" dur="1000" fill="hold"/>
                                        <p:tgtEl>
                                          <p:spTgt spid="126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4925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1.79191E-6 L 0.02187 0.0726 C 0.02638 0.08925 0.03298 0.09873 0.03993 0.09873 C 0.04791 0.09873 0.05416 0.08925 0.05868 0.0726 L 0.08003 1.79191E-6 " pathEditMode="relative" rAng="0" ptsTypes="FffFF">
                                      <p:cBhvr>
                                        <p:cTn id="139" dur="1000" fill="hold"/>
                                        <p:tgtEl>
                                          <p:spTgt spid="126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492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9191E-6 L 0.02153 0.07283 C 0.02605 0.08948 0.03282 0.09873 0.03994 0.09873 C 0.04792 0.09873 0.05435 0.08948 0.05886 0.07283 L 0.08056 1.79191E-6 " pathEditMode="relative" rAng="0" ptsTypes="FffFF">
                                      <p:cBhvr>
                                        <p:cTn id="141" dur="1000" fill="hold"/>
                                        <p:tgtEl>
                                          <p:spTgt spid="126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492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1000"/>
                                        <p:tgtEl>
                                          <p:spTgt spid="12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139 L 0.07882 1.48148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26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-6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26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1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3" grpId="0"/>
      <p:bldP spid="125984" grpId="0"/>
      <p:bldP spid="125985" grpId="0"/>
      <p:bldP spid="125986" grpId="0"/>
      <p:bldP spid="125991" grpId="0"/>
      <p:bldP spid="125992" grpId="0"/>
      <p:bldP spid="125993" grpId="0"/>
      <p:bldP spid="125994" grpId="0"/>
      <p:bldP spid="125995" grpId="0"/>
      <p:bldP spid="125995" grpId="1"/>
      <p:bldP spid="125996" grpId="0"/>
      <p:bldP spid="126000" grpId="0"/>
      <p:bldP spid="126024" grpId="0"/>
      <p:bldP spid="126024" grpId="1"/>
      <p:bldP spid="126025" grpId="0"/>
      <p:bldP spid="126025" grpId="1"/>
      <p:bldP spid="126026" grpId="0"/>
      <p:bldP spid="126026" grpId="1"/>
      <p:bldP spid="126027" grpId="0"/>
      <p:bldP spid="126027" grpId="1"/>
      <p:bldP spid="126028" grpId="0"/>
      <p:bldP spid="126028" grpId="1"/>
      <p:bldP spid="126029" grpId="0"/>
      <p:bldP spid="126029" grpId="1"/>
      <p:bldP spid="126030" grpId="0"/>
      <p:bldP spid="126030" grpId="1"/>
      <p:bldP spid="126032" grpId="0"/>
      <p:bldP spid="126031" grpId="0"/>
      <p:bldP spid="126031" grpId="1"/>
      <p:bldP spid="126036" grpId="0" animBg="1"/>
      <p:bldP spid="126038" grpId="0" animBg="1"/>
      <p:bldP spid="126042" grpId="0"/>
      <p:bldP spid="126063" grpId="0"/>
      <p:bldP spid="126063" grpId="1"/>
      <p:bldP spid="126064" grpId="0"/>
      <p:bldP spid="126064" grpId="1"/>
      <p:bldP spid="126065" grpId="0"/>
      <p:bldP spid="126065" grpId="1"/>
      <p:bldP spid="126066" grpId="0"/>
      <p:bldP spid="126066" grpId="1"/>
      <p:bldP spid="126067" grpId="0"/>
      <p:bldP spid="126068" grpId="0"/>
      <p:bldP spid="126068" grpId="1"/>
      <p:bldP spid="126069" grpId="0"/>
      <p:bldP spid="126069" grpId="1"/>
      <p:bldP spid="126070" grpId="0"/>
      <p:bldP spid="126070" grpId="1"/>
      <p:bldP spid="126071" grpId="0"/>
      <p:bldP spid="126071" grpId="1"/>
      <p:bldP spid="126073" grpId="0" animBg="1"/>
      <p:bldP spid="126074" grpId="0"/>
      <p:bldP spid="12607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/>
              <a:t>לסיכום</a:t>
            </a:r>
          </a:p>
        </p:txBody>
      </p:sp>
      <p:graphicFrame>
        <p:nvGraphicFramePr>
          <p:cNvPr id="44035" name="Object 3">
            <a:hlinkClick r:id="" action="ppaction://ole?verb=0"/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781354804"/>
              </p:ext>
            </p:extLst>
          </p:nvPr>
        </p:nvGraphicFramePr>
        <p:xfrm>
          <a:off x="395287" y="1268760"/>
          <a:ext cx="8353425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419957" imgH="2504944" progId="Excel.Sheet.8">
                  <p:embed/>
                </p:oleObj>
              </mc:Choice>
              <mc:Fallback>
                <p:oleObj name="Worksheet" r:id="rId3" imgW="7419957" imgH="2504944" progId="Excel.Sheet.8">
                  <p:embed/>
                  <p:pic>
                    <p:nvPicPr>
                      <p:cNvPr id="4403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" y="1268760"/>
                        <a:ext cx="8353425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72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9696061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MIPS32 ISA</a:t>
            </a:r>
          </a:p>
        </p:txBody>
      </p:sp>
      <p:graphicFrame>
        <p:nvGraphicFramePr>
          <p:cNvPr id="1184871" name="Group 1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44996"/>
              </p:ext>
            </p:extLst>
          </p:nvPr>
        </p:nvGraphicFramePr>
        <p:xfrm>
          <a:off x="1074440" y="962103"/>
          <a:ext cx="6995120" cy="499872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76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Category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 Code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Example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Meaning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30">
                <a:tc rowSpan="4"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Arithmetic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(R &amp; I format)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and 32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  $s1, $s2, $s3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 = $s2 + $s3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subtract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and 34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  $s1, $s2, $s3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 = $s2 - $s3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 immediate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addi $s1, $s2, 6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 = $s2 + 6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230">
                <a:tc rowSpan="5"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Transfer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 format)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 word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    $s1, 24($s2)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 = Memory($s2+24)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store word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sw   $s1, 24($s2)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Memory($s2+24) = $s1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 byte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lb     $s1, 25($s2)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 = Memory($s2+25)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store byte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sb    $s1, 25($s2)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Memory($s2+25) = $s1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 upper imm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lui    $s1, 6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 = 6 * 2</a:t>
                      </a:r>
                      <a:r>
                        <a:rPr kumimoji="0" lang="en-US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230">
                <a:tc rowSpan="4"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Cond. Branch    (I &amp; R format)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 on equal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beq  $s1, $s2, L   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 ($s1==$s2) go to L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 on not equal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bne  $s1, $s2, L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 ($s1 !=$s2) go to L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0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set on less than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and 42 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slt    $s1, $s2, $s3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 ($s2&lt;$s3) $s1=1 else                    $s1=0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70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set on less than immediate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slti   $s1, $s2, 6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 ($s2&lt;6) $s1=1 else                  $s1=0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230">
                <a:tc rowSpan="3"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Uncond. Jump      (J &amp; R format)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Jump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       2500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 to 10000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jump register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and 8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jr     $t1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 to $t1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23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jump and link</a:t>
                      </a:r>
                    </a:p>
                  </a:txBody>
                  <a:tcPr marL="92295" marR="92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jal    2500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 to 10000; $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=PC+4</a:t>
                      </a:r>
                    </a:p>
                  </a:txBody>
                  <a:tcPr marL="92295" marR="92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73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978804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cs typeface="Arial" pitchFamily="34" charset="0"/>
              </a:rPr>
              <a:t>פקודות נוספות:</a:t>
            </a:r>
            <a:endParaRPr lang="en-US" altLang="he-IL" dirty="0">
              <a:cs typeface="Arial" pitchFamily="34" charset="0"/>
            </a:endParaRPr>
          </a:p>
        </p:txBody>
      </p:sp>
      <p:graphicFrame>
        <p:nvGraphicFramePr>
          <p:cNvPr id="1187940" name="Group 1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72745"/>
              </p:ext>
            </p:extLst>
          </p:nvPr>
        </p:nvGraphicFramePr>
        <p:xfrm>
          <a:off x="457200" y="1135063"/>
          <a:ext cx="8229288" cy="3176248"/>
        </p:xfrm>
        <a:graphic>
          <a:graphicData uri="http://schemas.openxmlformats.org/drawingml/2006/table">
            <a:tbl>
              <a:tblPr/>
              <a:tblGrid>
                <a:gridCol w="76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lbu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 byte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lbu   $t5,0($s3)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Mem($s3+0)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$t5(0..7)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lhu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 half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lhu   $t5,0($s3)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Mem($s3+0)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$t5(0..15)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42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sltu 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set on less than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sltu   $t5,$t6,$t7 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 (un($t6&lt;$t7)) $t5=1;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else $t5=0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42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sltiu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set on less than immediate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sltiu  $t5,$t6,1500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 (un($t6&lt;1500)) $t5=1;</a:t>
                      </a:r>
                    </a:p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else $t5=0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addu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addu  $t5,$t6,$t7 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$t5=$t6+$t7  (no overflow)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subu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subtract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subu   $t5,$t6,$t7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$t5=$t6-$t7 (no overflow)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82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addiu </a:t>
                      </a:r>
                    </a:p>
                  </a:txBody>
                  <a:tcPr marL="91756" marR="9175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 immediate unsigned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addiu $s1,$s1,100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$s1=$s1+100 (no overflow)</a:t>
                      </a:r>
                    </a:p>
                  </a:txBody>
                  <a:tcPr marL="91756" marR="9175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74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0902728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פקודות נוספות:</a:t>
            </a:r>
            <a:endParaRPr lang="en-US" altLang="he-IL" dirty="0"/>
          </a:p>
        </p:txBody>
      </p:sp>
      <p:graphicFrame>
        <p:nvGraphicFramePr>
          <p:cNvPr id="42038" name="Group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396360"/>
              </p:ext>
            </p:extLst>
          </p:nvPr>
        </p:nvGraphicFramePr>
        <p:xfrm>
          <a:off x="457200" y="1135063"/>
          <a:ext cx="8229288" cy="3176586"/>
        </p:xfrm>
        <a:graphic>
          <a:graphicData uri="http://schemas.openxmlformats.org/drawingml/2006/table">
            <a:tbl>
              <a:tblPr/>
              <a:tblGrid>
                <a:gridCol w="76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multiply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   $s2,$s3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Hi,Lo=$s2x$s3 (sign 64bit)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multu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multiply unsigned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multu   $s2,$s3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Hi,Lo=$s2x$s3 (unsigned 64bit)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multiply (without carry)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$s1,$s2,$s3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$s1=$s2x$s3 (sign low order 32 bit) – not R-type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divide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   $s2,$s3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Lo=$s2/$s3   (quotient)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Hi=$s2 mod $s3 (reminder)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divu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divide unsigned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divu  $s2,$s3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Lo=$s2/$s3        (unsigned)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Hi=$s2 mod $s3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mfhi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move from Hi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mfhi $s1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$s1=Hi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mflo</a:t>
                      </a:r>
                    </a:p>
                  </a:txBody>
                  <a:tcPr marL="91756" marR="9175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move from Lo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mflo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$s1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$s1=Lo</a:t>
                      </a:r>
                    </a:p>
                  </a:txBody>
                  <a:tcPr marL="91756" marR="9175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75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410545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MIPS (RISC) Design Principles</a:t>
            </a:r>
          </a:p>
        </p:txBody>
      </p:sp>
      <p:sp>
        <p:nvSpPr>
          <p:cNvPr id="1188867" name="AutoShap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25962"/>
          </a:xfrm>
        </p:spPr>
        <p:txBody>
          <a:bodyPr>
            <a:normAutofit fontScale="70000" lnSpcReduction="20000"/>
          </a:bodyPr>
          <a:lstStyle/>
          <a:p>
            <a:pPr algn="l" rtl="0" eaLnBrk="1" hangingPunct="1"/>
            <a:r>
              <a:rPr lang="en-US" altLang="he-IL" dirty="0">
                <a:solidFill>
                  <a:srgbClr val="0000FF"/>
                </a:solidFill>
              </a:rPr>
              <a:t>Simplicity favors regularity</a:t>
            </a:r>
          </a:p>
          <a:p>
            <a:pPr lvl="1" algn="l" rtl="0" eaLnBrk="1" hangingPunct="1"/>
            <a:r>
              <a:rPr lang="en-US" altLang="he-IL" dirty="0"/>
              <a:t>fixed size instructions – 32-bits</a:t>
            </a:r>
          </a:p>
          <a:p>
            <a:pPr lvl="1" algn="l" rtl="0" eaLnBrk="1" hangingPunct="1"/>
            <a:r>
              <a:rPr lang="en-US" altLang="he-IL" dirty="0"/>
              <a:t>small number of instruction formats</a:t>
            </a:r>
          </a:p>
          <a:p>
            <a:pPr lvl="1" algn="l" rtl="0" eaLnBrk="1" hangingPunct="1"/>
            <a:r>
              <a:rPr lang="en-US" altLang="he-IL" dirty="0"/>
              <a:t>opcode always the first 6 bits</a:t>
            </a:r>
          </a:p>
          <a:p>
            <a:pPr algn="l" rtl="0" eaLnBrk="1" hangingPunct="1"/>
            <a:r>
              <a:rPr lang="en-US" altLang="he-IL" dirty="0">
                <a:solidFill>
                  <a:srgbClr val="0000FF"/>
                </a:solidFill>
              </a:rPr>
              <a:t>Good design demands good compromises</a:t>
            </a:r>
          </a:p>
          <a:p>
            <a:pPr lvl="1" algn="l" rtl="0" eaLnBrk="1" hangingPunct="1"/>
            <a:r>
              <a:rPr lang="en-US" altLang="he-IL" dirty="0"/>
              <a:t>three instruction formats</a:t>
            </a:r>
            <a:r>
              <a:rPr lang="en-US" altLang="he-IL" dirty="0">
                <a:solidFill>
                  <a:schemeClr val="accent1"/>
                </a:solidFill>
              </a:rPr>
              <a:t> </a:t>
            </a:r>
          </a:p>
          <a:p>
            <a:pPr algn="l" rtl="0" eaLnBrk="1" hangingPunct="1"/>
            <a:r>
              <a:rPr lang="en-US" altLang="he-IL" dirty="0">
                <a:solidFill>
                  <a:srgbClr val="0000FF"/>
                </a:solidFill>
              </a:rPr>
              <a:t>Smaller is faster</a:t>
            </a:r>
          </a:p>
          <a:p>
            <a:pPr lvl="1" algn="l" rtl="0" eaLnBrk="1" hangingPunct="1"/>
            <a:r>
              <a:rPr lang="en-US" altLang="he-IL" dirty="0"/>
              <a:t>limited instruction set</a:t>
            </a:r>
          </a:p>
          <a:p>
            <a:pPr lvl="1" algn="l" rtl="0" eaLnBrk="1" hangingPunct="1"/>
            <a:r>
              <a:rPr lang="en-US" altLang="he-IL" dirty="0"/>
              <a:t>limited number of registers in register file</a:t>
            </a:r>
          </a:p>
          <a:p>
            <a:pPr lvl="1" algn="l" rtl="0" eaLnBrk="1" hangingPunct="1"/>
            <a:r>
              <a:rPr lang="en-US" altLang="he-IL" dirty="0"/>
              <a:t>limited number of addressing modes</a:t>
            </a:r>
          </a:p>
          <a:p>
            <a:pPr algn="l" rtl="0" eaLnBrk="1" hangingPunct="1"/>
            <a:r>
              <a:rPr lang="en-US" altLang="he-IL" dirty="0">
                <a:solidFill>
                  <a:srgbClr val="0000FF"/>
                </a:solidFill>
              </a:rPr>
              <a:t>Make the common case fast</a:t>
            </a:r>
          </a:p>
          <a:p>
            <a:pPr lvl="1" algn="l" rtl="0" eaLnBrk="1" hangingPunct="1"/>
            <a:r>
              <a:rPr lang="en-US" altLang="he-IL" dirty="0"/>
              <a:t>arithmetic operands from the register file (load-store machine)</a:t>
            </a:r>
          </a:p>
          <a:p>
            <a:pPr lvl="1" algn="l" rtl="0" eaLnBrk="1" hangingPunct="1"/>
            <a:r>
              <a:rPr lang="en-US" altLang="he-IL" dirty="0"/>
              <a:t>allow instructions to contain 16 bit immediate operands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76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0984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Instructions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פקודות מיוחדות, הקיימות רק </a:t>
            </a:r>
            <a:r>
              <a:rPr lang="he-IL" b="1" u="sng" dirty="0"/>
              <a:t>ברמת הקומפיילר</a:t>
            </a:r>
            <a:r>
              <a:rPr lang="he-IL" dirty="0"/>
              <a:t>!</a:t>
            </a:r>
          </a:p>
          <a:p>
            <a:r>
              <a:rPr lang="he-IL" dirty="0"/>
              <a:t>פקודות אלה מתורגמות, על ידי הקומפיילר, ליותר מפקודת חומרה אחת</a:t>
            </a:r>
          </a:p>
          <a:p>
            <a:r>
              <a:rPr lang="he-IL" dirty="0"/>
              <a:t>הרעיון:</a:t>
            </a:r>
          </a:p>
          <a:p>
            <a:pPr lvl="1"/>
            <a:r>
              <a:rPr lang="he-IL" dirty="0"/>
              <a:t>מצד אחד העשרה של השפה</a:t>
            </a:r>
          </a:p>
          <a:p>
            <a:pPr lvl="1"/>
            <a:r>
              <a:rPr lang="he-IL" dirty="0"/>
              <a:t>מצד שני, אין הוספת סיבוכיות לחומרה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/>
          </a:p>
          <a:p>
            <a:pPr>
              <a:defRPr/>
            </a:pPr>
            <a:r>
              <a:rPr lang="he-IL"/>
              <a:t>נושא</a:t>
            </a:r>
            <a:r>
              <a:rPr lang="he-IL" i="1"/>
              <a:t>: האסמבלי של </a:t>
            </a:r>
            <a:r>
              <a:rPr lang="en-US" i="1"/>
              <a:t>MIPS</a:t>
            </a:r>
            <a:endParaRPr lang="en-US" i="1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77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2693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he-IL" altLang="he-IL" dirty="0"/>
              <a:t>פקודת </a:t>
            </a:r>
            <a:r>
              <a:rPr lang="en-US" altLang="he-IL" dirty="0"/>
              <a:t>Pseudo:</a:t>
            </a:r>
            <a:r>
              <a:rPr lang="he-IL" altLang="he-IL" dirty="0"/>
              <a:t>: </a:t>
            </a:r>
            <a:r>
              <a:rPr lang="en-US" altLang="he-IL" dirty="0"/>
              <a:t>BLT</a:t>
            </a:r>
          </a:p>
        </p:txBody>
      </p:sp>
      <p:sp>
        <p:nvSpPr>
          <p:cNvPr id="50178" name="AutoShape 2"/>
          <p:cNvSpPr>
            <a:spLocks noGrp="1" noChangeArrowheads="1"/>
          </p:cNvSpPr>
          <p:nvPr>
            <p:ph idx="1"/>
          </p:nvPr>
        </p:nvSpPr>
        <p:spPr>
          <a:xfrm>
            <a:off x="256753" y="1247402"/>
            <a:ext cx="8229600" cy="4525962"/>
          </a:xfrm>
          <a:noFill/>
        </p:spPr>
        <p:txBody>
          <a:bodyPr>
            <a:normAutofit/>
          </a:bodyPr>
          <a:lstStyle/>
          <a:p>
            <a:pPr algn="ctr" rtl="0">
              <a:buFontTx/>
              <a:buNone/>
            </a:pPr>
            <a:r>
              <a:rPr lang="en-US" altLang="he-IL" sz="2800" b="1" dirty="0" err="1">
                <a:solidFill>
                  <a:srgbClr val="0000FF"/>
                </a:solidFill>
              </a:rPr>
              <a:t>blt</a:t>
            </a:r>
            <a:r>
              <a:rPr lang="en-US" altLang="he-IL" sz="2800" b="1" dirty="0">
                <a:solidFill>
                  <a:srgbClr val="0000FF"/>
                </a:solidFill>
              </a:rPr>
              <a:t> –Branch Less Then</a:t>
            </a:r>
          </a:p>
          <a:p>
            <a:pPr algn="l" rtl="0">
              <a:buFontTx/>
              <a:buNone/>
            </a:pPr>
            <a:endParaRPr lang="en-US" altLang="he-IL" sz="2000" dirty="0"/>
          </a:p>
          <a:p>
            <a:pPr algn="ctr" rtl="0">
              <a:buFontTx/>
              <a:buNone/>
            </a:pPr>
            <a:r>
              <a:rPr lang="en-US" altLang="he-IL" b="1" dirty="0" err="1">
                <a:solidFill>
                  <a:srgbClr val="008000"/>
                </a:solidFill>
              </a:rPr>
              <a:t>blt</a:t>
            </a:r>
            <a:r>
              <a:rPr lang="en-US" altLang="he-IL" b="1" dirty="0">
                <a:solidFill>
                  <a:srgbClr val="008000"/>
                </a:solidFill>
              </a:rPr>
              <a:t>   $s0,$s1, Less</a:t>
            </a:r>
            <a:endParaRPr lang="en-US" altLang="he-IL" sz="2400" dirty="0"/>
          </a:p>
          <a:p>
            <a:r>
              <a:rPr lang="he-IL" altLang="he-IL" sz="2400" dirty="0"/>
              <a:t>מתורגמת ל- 2 פקודות מכונה:</a:t>
            </a:r>
            <a:endParaRPr lang="en-US" altLang="he-IL" sz="2400" dirty="0"/>
          </a:p>
          <a:p>
            <a:pPr algn="l" rtl="0">
              <a:buFontTx/>
              <a:buNone/>
            </a:pPr>
            <a:r>
              <a:rPr lang="en-US" altLang="he-IL" sz="2400" dirty="0" err="1">
                <a:cs typeface="David" pitchFamily="34" charset="-79"/>
              </a:rPr>
              <a:t>slt</a:t>
            </a:r>
            <a:r>
              <a:rPr lang="en-US" altLang="he-IL" sz="2400" dirty="0">
                <a:cs typeface="David" pitchFamily="34" charset="-79"/>
              </a:rPr>
              <a:t>     $at,$s0,$s1 			#  $at gets 1 if $s0&lt;$s1</a:t>
            </a:r>
          </a:p>
          <a:p>
            <a:pPr algn="l" rtl="0">
              <a:buFontTx/>
              <a:buNone/>
            </a:pPr>
            <a:r>
              <a:rPr lang="en-US" altLang="he-IL" sz="2400" dirty="0" err="1">
                <a:cs typeface="David" pitchFamily="34" charset="-79"/>
              </a:rPr>
              <a:t>bne</a:t>
            </a:r>
            <a:r>
              <a:rPr lang="en-US" altLang="he-IL" sz="2400" dirty="0">
                <a:cs typeface="David" pitchFamily="34" charset="-79"/>
              </a:rPr>
              <a:t>   $</a:t>
            </a:r>
            <a:r>
              <a:rPr lang="en-US" altLang="he-IL" sz="2400" dirty="0" err="1">
                <a:cs typeface="David" pitchFamily="34" charset="-79"/>
              </a:rPr>
              <a:t>at,$zero</a:t>
            </a:r>
            <a:r>
              <a:rPr lang="en-US" altLang="he-IL" sz="2400" dirty="0">
                <a:cs typeface="David" pitchFamily="34" charset="-79"/>
              </a:rPr>
              <a:t>, Less 		#  go to Less if $at != 0</a:t>
            </a:r>
          </a:p>
          <a:p>
            <a:pPr algn="l">
              <a:buFontTx/>
              <a:buNone/>
            </a:pPr>
            <a:endParaRPr lang="en-US" altLang="he-IL" sz="2400" dirty="0">
              <a:cs typeface="David" pitchFamily="34" charset="-79"/>
            </a:endParaRPr>
          </a:p>
          <a:p>
            <a:r>
              <a:rPr lang="en-US" altLang="he-IL" sz="2400" dirty="0" err="1">
                <a:cs typeface="David" pitchFamily="34" charset="-79"/>
              </a:rPr>
              <a:t>blt</a:t>
            </a:r>
            <a:r>
              <a:rPr lang="he-IL" altLang="he-IL" sz="2400" dirty="0">
                <a:cs typeface="David" pitchFamily="34" charset="-79"/>
              </a:rPr>
              <a:t> היא  </a:t>
            </a:r>
            <a:r>
              <a:rPr lang="en-US" altLang="he-IL" sz="2400" dirty="0">
                <a:cs typeface="David" pitchFamily="34" charset="-79"/>
              </a:rPr>
              <a:t>Pseudo instruction</a:t>
            </a:r>
            <a:r>
              <a:rPr lang="he-IL" altLang="he-IL" sz="2400" dirty="0">
                <a:cs typeface="David" pitchFamily="34" charset="-79"/>
              </a:rPr>
              <a:t> המורכבת משתי פקודות בסיסיות של המכונה </a:t>
            </a:r>
          </a:p>
          <a:p>
            <a:r>
              <a:rPr lang="en-US" altLang="he-IL" sz="2400" dirty="0">
                <a:cs typeface="David" pitchFamily="34" charset="-79"/>
              </a:rPr>
              <a:t>Assembler uses $at (= $1) for pseudo instructions</a:t>
            </a:r>
          </a:p>
          <a:p>
            <a:pPr>
              <a:buFontTx/>
              <a:buNone/>
            </a:pPr>
            <a:endParaRPr lang="en-US" altLang="he-IL" sz="2400" dirty="0"/>
          </a:p>
          <a:p>
            <a:pPr algn="l"/>
            <a:endParaRPr lang="en-US" altLang="he-IL" sz="2400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rtl="1" eaLnBrk="0" hangingPunct="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rtl="1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algn="r" rtl="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algn="r" rtl="1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endParaRPr lang="he-IL" altLang="he-IL">
              <a:latin typeface="Times New Roman" pitchFamily="18" charset="0"/>
            </a:endParaRP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4047090841"/>
      </p:ext>
    </p:extLst>
  </p:cSld>
  <p:clrMapOvr>
    <a:masterClrMapping/>
  </p:clrMapOvr>
  <p:transition advTm="2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pPr eaLnBrk="1" hangingPunct="1"/>
            <a:r>
              <a:rPr lang="he-IL" altLang="he-IL" dirty="0"/>
              <a:t>דוגמאות נוספות ל- </a:t>
            </a:r>
            <a:r>
              <a:rPr lang="en-US" altLang="he-IL" dirty="0">
                <a:cs typeface="Times New Roman" pitchFamily="18" charset="0"/>
              </a:rPr>
              <a:t>Pseudo</a:t>
            </a:r>
            <a:r>
              <a:rPr lang="en-US" altLang="he-IL" dirty="0"/>
              <a:t> instruction</a:t>
            </a:r>
          </a:p>
        </p:txBody>
      </p:sp>
      <p:sp>
        <p:nvSpPr>
          <p:cNvPr id="512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457200" y="1135062"/>
            <a:ext cx="8229600" cy="481421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b="0" dirty="0">
                <a:latin typeface="Times New Roman" pitchFamily="18" charset="0"/>
              </a:rPr>
              <a:t>			</a:t>
            </a:r>
            <a:r>
              <a:rPr lang="en-US" altLang="he-IL" sz="2400" b="0" dirty="0" err="1">
                <a:latin typeface="Times New Roman" pitchFamily="18" charset="0"/>
              </a:rPr>
              <a:t>bne</a:t>
            </a:r>
            <a:r>
              <a:rPr lang="en-US" altLang="he-IL" sz="2400" b="0" dirty="0">
                <a:latin typeface="Times New Roman" pitchFamily="18" charset="0"/>
              </a:rPr>
              <a:t> $8,$21,far_adrs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he-IL" altLang="he-IL" sz="2400" b="0" dirty="0">
                <a:latin typeface="Times New Roman" pitchFamily="18" charset="0"/>
              </a:rPr>
              <a:t>		שקול ל -</a:t>
            </a:r>
            <a:endParaRPr lang="en-US" altLang="he-IL" sz="2400" b="0" dirty="0">
              <a:latin typeface="Times New Roman" pitchFamily="18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b="0" dirty="0">
                <a:latin typeface="Times New Roman" pitchFamily="18" charset="0"/>
              </a:rPr>
              <a:t>			</a:t>
            </a:r>
            <a:r>
              <a:rPr lang="en-US" altLang="he-IL" sz="2400" b="0" dirty="0" err="1">
                <a:latin typeface="Times New Roman" pitchFamily="18" charset="0"/>
              </a:rPr>
              <a:t>beq</a:t>
            </a:r>
            <a:r>
              <a:rPr lang="en-US" altLang="he-IL" sz="2400" b="0" dirty="0">
                <a:latin typeface="Times New Roman" pitchFamily="18" charset="0"/>
              </a:rPr>
              <a:t>  $8,$21,nxt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b="0" dirty="0">
                <a:latin typeface="Times New Roman" pitchFamily="18" charset="0"/>
              </a:rPr>
              <a:t>			j      </a:t>
            </a:r>
            <a:r>
              <a:rPr lang="en-US" altLang="he-IL" sz="2400" b="0" dirty="0" err="1">
                <a:latin typeface="Times New Roman" pitchFamily="18" charset="0"/>
              </a:rPr>
              <a:t>far_adrs</a:t>
            </a:r>
            <a:endParaRPr lang="en-US" altLang="he-IL" sz="2400" b="0" dirty="0">
              <a:latin typeface="Times New Roman" pitchFamily="18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2400" b="0" dirty="0">
                <a:latin typeface="Times New Roman" pitchFamily="18" charset="0"/>
              </a:rPr>
              <a:t>		</a:t>
            </a:r>
            <a:r>
              <a:rPr lang="en-US" altLang="he-IL" sz="2400" b="0" dirty="0" err="1">
                <a:latin typeface="Times New Roman" pitchFamily="18" charset="0"/>
              </a:rPr>
              <a:t>nxt</a:t>
            </a:r>
            <a:r>
              <a:rPr lang="en-US" altLang="he-IL" sz="2400" b="0" dirty="0">
                <a:latin typeface="Times New Roman" pitchFamily="18" charset="0"/>
              </a:rPr>
              <a:t>: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2400" dirty="0">
              <a:latin typeface="Times New Roman" pitchFamily="18" charset="0"/>
            </a:endParaRPr>
          </a:p>
          <a:p>
            <a:pPr algn="l" rtl="0">
              <a:spcBef>
                <a:spcPct val="0"/>
              </a:spcBef>
              <a:buNone/>
            </a:pPr>
            <a:r>
              <a:rPr lang="en-US" altLang="he-IL" sz="2400" dirty="0">
                <a:solidFill>
                  <a:srgbClr val="008000"/>
                </a:solidFill>
                <a:latin typeface="Times New Roman" pitchFamily="18" charset="0"/>
              </a:rPr>
              <a:t>			move $t1,$s4    </a:t>
            </a:r>
          </a:p>
          <a:p>
            <a:pPr>
              <a:spcBef>
                <a:spcPct val="0"/>
              </a:spcBef>
              <a:buNone/>
            </a:pPr>
            <a:r>
              <a:rPr lang="he-IL" altLang="he-IL" sz="2400" dirty="0">
                <a:solidFill>
                  <a:srgbClr val="008000"/>
                </a:solidFill>
                <a:latin typeface="Times New Roman" pitchFamily="18" charset="0"/>
              </a:rPr>
              <a:t>		שקול ל-	</a:t>
            </a:r>
            <a:endParaRPr lang="en-US" altLang="he-IL" sz="2400" dirty="0">
              <a:solidFill>
                <a:srgbClr val="008000"/>
              </a:solidFill>
              <a:latin typeface="Times New Roman" pitchFamily="18" charset="0"/>
            </a:endParaRPr>
          </a:p>
          <a:p>
            <a:pPr algn="l" rtl="0">
              <a:spcBef>
                <a:spcPct val="0"/>
              </a:spcBef>
              <a:buNone/>
            </a:pPr>
            <a:r>
              <a:rPr lang="en-US" altLang="he-IL" sz="2400" dirty="0">
                <a:solidFill>
                  <a:srgbClr val="008000"/>
                </a:solidFill>
                <a:latin typeface="Times New Roman" pitchFamily="18" charset="0"/>
              </a:rPr>
              <a:t>			add $t1,$s4,$zero</a:t>
            </a:r>
            <a:endParaRPr lang="en-US" altLang="he-IL" sz="2400" b="0" dirty="0">
              <a:solidFill>
                <a:srgbClr val="008000"/>
              </a:solidFill>
              <a:latin typeface="Times New Roman" pitchFamily="18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2400" dirty="0">
              <a:latin typeface="Times New Roman" pitchFamily="18" charset="0"/>
            </a:endParaRPr>
          </a:p>
          <a:p>
            <a:pPr marL="0" indent="0" algn="l" rtl="0">
              <a:buNone/>
            </a:pPr>
            <a:r>
              <a:rPr lang="en-US" altLang="he-IL" sz="2400" dirty="0">
                <a:solidFill>
                  <a:srgbClr val="0000FF"/>
                </a:solidFill>
              </a:rPr>
              <a:t>		li $v0,5  #load immediate</a:t>
            </a:r>
          </a:p>
          <a:p>
            <a:pPr marL="0" indent="0">
              <a:buNone/>
            </a:pPr>
            <a:r>
              <a:rPr lang="he-IL" altLang="he-IL" sz="2400" dirty="0">
                <a:solidFill>
                  <a:srgbClr val="0000FF"/>
                </a:solidFill>
              </a:rPr>
              <a:t>	שקול ל:</a:t>
            </a:r>
          </a:p>
          <a:p>
            <a:pPr marL="0" indent="0" algn="l" rtl="0">
              <a:buNone/>
            </a:pPr>
            <a:r>
              <a:rPr lang="en-US" altLang="he-IL" sz="2400" dirty="0">
                <a:solidFill>
                  <a:srgbClr val="0000FF"/>
                </a:solidFill>
              </a:rPr>
              <a:t>		</a:t>
            </a:r>
            <a:r>
              <a:rPr lang="en-US" altLang="he-IL" sz="2400" dirty="0" err="1">
                <a:solidFill>
                  <a:srgbClr val="0000FF"/>
                </a:solidFill>
              </a:rPr>
              <a:t>addi</a:t>
            </a:r>
            <a:r>
              <a:rPr lang="en-US" altLang="he-IL" sz="2400" dirty="0">
                <a:solidFill>
                  <a:srgbClr val="0000FF"/>
                </a:solidFill>
              </a:rPr>
              <a:t> $v0,$0,5</a:t>
            </a:r>
            <a:endParaRPr lang="en-US" altLang="he-IL" sz="2400" dirty="0">
              <a:latin typeface="Times New Roman" pitchFamily="18" charset="0"/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2400" b="0" dirty="0">
              <a:latin typeface="Times New Roman" pitchFamily="18" charset="0"/>
            </a:endParaRP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79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35641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06437"/>
          </a:xfrm>
        </p:spPr>
        <p:txBody>
          <a:bodyPr/>
          <a:lstStyle/>
          <a:p>
            <a:r>
              <a:rPr lang="he-IL" altLang="he-IL" dirty="0"/>
              <a:t>כלל תכנון מספר 1:  </a:t>
            </a:r>
            <a:r>
              <a:rPr lang="en-US" altLang="he-IL" sz="2800" dirty="0"/>
              <a:t>Simplicity favors Regularity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35062"/>
            <a:ext cx="8229600" cy="48142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he-IL" altLang="he-IL" sz="2400" dirty="0">
                <a:latin typeface="Times New Roman" pitchFamily="18" charset="0"/>
              </a:rPr>
              <a:t>הפקודות באורך קבוע 32 סיביות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he-IL" altLang="he-IL" sz="2400" dirty="0">
                <a:latin typeface="Times New Roman" pitchFamily="18" charset="0"/>
              </a:rPr>
              <a:t>יש מספר מצומצם של פורמטים לפקודות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he-IL" altLang="he-IL" sz="2400" dirty="0">
                <a:latin typeface="Times New Roman" pitchFamily="18" charset="0"/>
              </a:rPr>
              <a:t>שדה הקידוד </a:t>
            </a:r>
            <a:r>
              <a:rPr lang="en-US" altLang="he-IL" sz="2400" dirty="0">
                <a:latin typeface="Times New Roman" pitchFamily="18" charset="0"/>
              </a:rPr>
              <a:t>(opcode)</a:t>
            </a:r>
            <a:r>
              <a:rPr lang="he-IL" altLang="he-IL" sz="2400" dirty="0">
                <a:latin typeface="Times New Roman" pitchFamily="18" charset="0"/>
              </a:rPr>
              <a:t> אחיד ושדות הרגיסטרים חופפים בין הפורמטים.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he-IL" altLang="he-IL" sz="2400" dirty="0">
                <a:latin typeface="Times New Roman" pitchFamily="18" charset="0"/>
              </a:rPr>
              <a:t>בפקודות אריתמטיות לוגיות יש 3 רגיסטרים</a:t>
            </a:r>
            <a:endParaRPr lang="he-IL" altLang="he-IL" sz="1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he-IL" altLang="he-IL" sz="23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ב - 8086 - פקודות בגודל פורמט וקידוד משתנה ומ-1 עד ל-17 בתים</a:t>
            </a:r>
          </a:p>
          <a:p>
            <a:pPr>
              <a:lnSpc>
                <a:spcPct val="120000"/>
              </a:lnSpc>
              <a:buNone/>
              <a:defRPr/>
            </a:pPr>
            <a:endParaRPr lang="he-IL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lang="he-IL" sz="24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פעולות אריתמטיות</a:t>
            </a:r>
            <a:endParaRPr lang="en-US" sz="2400" dirty="0">
              <a:solidFill>
                <a:srgbClr val="009999"/>
              </a:solidFill>
            </a:endParaRPr>
          </a:p>
          <a:p>
            <a:pPr lvl="1">
              <a:lnSpc>
                <a:spcPct val="120000"/>
              </a:lnSpc>
              <a:tabLst>
                <a:tab pos="7896225" algn="l"/>
              </a:tabLst>
              <a:defRPr/>
            </a:pPr>
            <a:r>
              <a:rPr lang="en-US" sz="2000" dirty="0">
                <a:solidFill>
                  <a:srgbClr val="0000FF"/>
                </a:solidFill>
              </a:rPr>
              <a:t>MIPS</a:t>
            </a:r>
            <a:r>
              <a:rPr lang="he-IL" sz="2000" dirty="0">
                <a:solidFill>
                  <a:srgbClr val="6666FF"/>
                </a:solidFill>
              </a:rPr>
              <a:t>:	</a:t>
            </a:r>
            <a:r>
              <a:rPr lang="en-US" sz="2000" dirty="0"/>
              <a:t>add a, b, c           # a = </a:t>
            </a:r>
            <a:r>
              <a:rPr lang="en-US" sz="2000" dirty="0" err="1"/>
              <a:t>b+c</a:t>
            </a:r>
            <a:endParaRPr lang="en-US" sz="2000" dirty="0"/>
          </a:p>
          <a:p>
            <a:pPr lvl="1">
              <a:lnSpc>
                <a:spcPct val="120000"/>
              </a:lnSpc>
              <a:tabLst>
                <a:tab pos="7896225" algn="l"/>
              </a:tabLst>
              <a:defRPr/>
            </a:pPr>
            <a:r>
              <a:rPr lang="en-US" sz="2000" dirty="0">
                <a:solidFill>
                  <a:srgbClr val="0000FF"/>
                </a:solidFill>
              </a:rPr>
              <a:t>8086</a:t>
            </a:r>
            <a:r>
              <a:rPr lang="he-IL" sz="2000" dirty="0">
                <a:solidFill>
                  <a:srgbClr val="6666FF"/>
                </a:solidFill>
              </a:rPr>
              <a:t>:	 </a:t>
            </a:r>
            <a:r>
              <a:rPr lang="en-US" sz="2000" dirty="0"/>
              <a:t>add </a:t>
            </a:r>
            <a:r>
              <a:rPr lang="en-US" sz="2000" dirty="0" err="1"/>
              <a:t>eax</a:t>
            </a:r>
            <a:r>
              <a:rPr lang="en-US" sz="2000" dirty="0"/>
              <a:t>, b           # EAX = EAX+B</a:t>
            </a:r>
          </a:p>
          <a:p>
            <a:pPr algn="l" rtl="0">
              <a:lnSpc>
                <a:spcPct val="120000"/>
              </a:lnSpc>
              <a:buNone/>
              <a:defRPr/>
            </a:pPr>
            <a:endParaRPr lang="en-US" sz="24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he-IL" altLang="he-IL" sz="2400" dirty="0">
                <a:latin typeface="Times New Roman" pitchFamily="18" charset="0"/>
              </a:rPr>
              <a:t>אנו מעדיפים מנגנון פשוט עם פקודות מינימליות: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tabLst>
                <a:tab pos="7623175" algn="l"/>
              </a:tabLst>
            </a:pPr>
            <a:r>
              <a:rPr lang="he-IL" altLang="he-IL" sz="2000" dirty="0">
                <a:latin typeface="Times New Roman" pitchFamily="18" charset="0"/>
              </a:rPr>
              <a:t>כמו:	</a:t>
            </a:r>
            <a:r>
              <a:rPr lang="en-US" altLang="he-IL" sz="2400" dirty="0">
                <a:latin typeface="Times New Roman" pitchFamily="18" charset="0"/>
              </a:rPr>
              <a:t>R3 = R1 op R2</a:t>
            </a:r>
            <a:r>
              <a:rPr lang="he-IL" altLang="he-IL" sz="2400" dirty="0">
                <a:latin typeface="Times New Roman" pitchFamily="18" charset="0"/>
              </a:rPr>
              <a:t>  </a:t>
            </a:r>
          </a:p>
          <a:p>
            <a:pPr marL="358775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he-IL" altLang="he-IL" sz="2400" dirty="0">
                <a:latin typeface="Times New Roman" pitchFamily="18" charset="0"/>
              </a:rPr>
              <a:t>על</a:t>
            </a:r>
            <a:r>
              <a:rPr lang="he-IL" alt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altLang="he-IL" sz="2400" dirty="0">
                <a:latin typeface="Times New Roman" pitchFamily="18" charset="0"/>
              </a:rPr>
              <a:t>פני מחשב שקל יותר לתכנות עם כמה משתנים שרוצים בפקודה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tabLst>
                <a:tab pos="7623175" algn="l"/>
              </a:tabLst>
            </a:pPr>
            <a:r>
              <a:rPr lang="he-IL" altLang="he-IL" sz="2000" dirty="0">
                <a:latin typeface="Times New Roman" pitchFamily="18" charset="0"/>
              </a:rPr>
              <a:t> למשל:	</a:t>
            </a:r>
            <a:r>
              <a:rPr lang="en-US" altLang="he-IL" sz="2400" dirty="0">
                <a:latin typeface="Times New Roman" pitchFamily="18" charset="0"/>
              </a:rPr>
              <a:t>R5 = ( R1 op1 R2) op2 (R3 op3  R4)</a:t>
            </a:r>
            <a:r>
              <a:rPr lang="he-IL" altLang="he-IL" sz="2400" dirty="0">
                <a:latin typeface="Times New Roman" pitchFamily="18" charset="0"/>
              </a:rPr>
              <a:t> </a:t>
            </a:r>
          </a:p>
          <a:p>
            <a:pPr marL="358775" lvl="1" indent="0">
              <a:lnSpc>
                <a:spcPct val="120000"/>
              </a:lnSpc>
              <a:spcBef>
                <a:spcPct val="0"/>
              </a:spcBef>
              <a:buNone/>
              <a:tabLst>
                <a:tab pos="6007100" algn="l"/>
              </a:tabLst>
            </a:pPr>
            <a:r>
              <a:rPr lang="he-IL" altLang="he-IL" sz="2500" dirty="0">
                <a:latin typeface="Times New Roman" pitchFamily="18" charset="0"/>
              </a:rPr>
              <a:t>אבל קשה מאוד לתכנן ולממש אותו.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sz="2400" dirty="0"/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8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936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274638"/>
            <a:ext cx="2962672" cy="2218258"/>
          </a:xfrm>
        </p:spPr>
        <p:txBody>
          <a:bodyPr/>
          <a:lstStyle/>
          <a:p>
            <a:pPr eaLnBrk="1" hangingPunct="1"/>
            <a:r>
              <a:rPr lang="he-IL" altLang="he-IL" sz="3200" dirty="0"/>
              <a:t>  </a:t>
            </a:r>
            <a:r>
              <a:rPr lang="he-IL" altLang="he-IL" dirty="0"/>
              <a:t>שיטות </a:t>
            </a:r>
            <a:r>
              <a:rPr lang="he-IL" altLang="he-IL" dirty="0" err="1"/>
              <a:t>מיעון</a:t>
            </a:r>
            <a:br>
              <a:rPr lang="he-IL" altLang="he-IL" dirty="0"/>
            </a:br>
            <a:r>
              <a:rPr lang="he-IL" altLang="he-IL" dirty="0"/>
              <a:t> ב </a:t>
            </a:r>
            <a:r>
              <a:rPr lang="en-US" altLang="he-IL" dirty="0" err="1"/>
              <a:t>mips</a:t>
            </a:r>
            <a:endParaRPr lang="en-US" altLang="he-IL" dirty="0"/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36"/>
            <a:ext cx="4986094" cy="59708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230428" y="6039692"/>
            <a:ext cx="2913572" cy="701676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43808" y="6039692"/>
            <a:ext cx="3386620" cy="701676"/>
          </a:xfrm>
        </p:spPr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80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607417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>
          <a:xfrm>
            <a:off x="3563888" y="2130425"/>
            <a:ext cx="4894312" cy="1470025"/>
          </a:xfrm>
        </p:spPr>
        <p:txBody>
          <a:bodyPr/>
          <a:lstStyle/>
          <a:p>
            <a:r>
              <a:rPr lang="he-IL" sz="7200" dirty="0">
                <a:solidFill>
                  <a:schemeClr val="bg1"/>
                </a:solidFill>
              </a:rPr>
              <a:t>סיימנו</a:t>
            </a:r>
            <a:r>
              <a:rPr lang="he-IL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910952"/>
          </a:xfrm>
        </p:spPr>
        <p:txBody>
          <a:bodyPr/>
          <a:lstStyle/>
          <a:p>
            <a:r>
              <a:rPr lang="he-IL" sz="4000" b="1" dirty="0">
                <a:solidFill>
                  <a:schemeClr val="bg1"/>
                </a:solidFill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31331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dirty="0"/>
              <a:t>כלל תכנון מס’ 2: </a:t>
            </a:r>
            <a:r>
              <a:rPr lang="en-US" altLang="he-IL" dirty="0"/>
              <a:t>Smaller is faster</a:t>
            </a:r>
            <a:endParaRPr lang="he-IL" altLang="he-IL" dirty="0"/>
          </a:p>
        </p:txBody>
      </p:sp>
      <p:sp>
        <p:nvSpPr>
          <p:cNvPr id="11267" name="AutoShap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he-IL" altLang="he-IL" sz="2800" dirty="0"/>
              <a:t>נאפשר פעולות אריתמטיות רק על רגיסטרים.</a:t>
            </a:r>
          </a:p>
          <a:p>
            <a:pPr algn="r" eaLnBrk="1" hangingPunct="1"/>
            <a:r>
              <a:rPr lang="he-IL" altLang="he-IL" sz="2800" dirty="0"/>
              <a:t>האופרנדים יכולים להיות רגיסטר או קבוע (אחד). </a:t>
            </a:r>
          </a:p>
          <a:p>
            <a:pPr algn="r" eaLnBrk="1" hangingPunct="1"/>
            <a:r>
              <a:rPr lang="he-IL" altLang="he-IL" sz="2800" dirty="0"/>
              <a:t>סה”כ יש 32 רגיסטרים.    </a:t>
            </a:r>
            <a:r>
              <a:rPr lang="en-US" altLang="he-IL" sz="2400" i="1" dirty="0">
                <a:solidFill>
                  <a:srgbClr val="6666FF"/>
                </a:solidFill>
              </a:rPr>
              <a:t>spilling</a:t>
            </a:r>
            <a:endParaRPr lang="he-IL" altLang="he-IL" sz="2400" dirty="0">
              <a:solidFill>
                <a:srgbClr val="6666FF"/>
              </a:solidFill>
            </a:endParaRPr>
          </a:p>
          <a:p>
            <a:pPr algn="r" eaLnBrk="1" hangingPunct="1"/>
            <a:r>
              <a:rPr lang="he-IL" altLang="he-IL" sz="2800" dirty="0"/>
              <a:t>רגיסטר  </a:t>
            </a:r>
            <a:r>
              <a:rPr lang="en-US" altLang="he-IL" sz="2800" dirty="0"/>
              <a:t>word = 32 bits = 4 bytes</a:t>
            </a:r>
            <a:endParaRPr lang="he-IL" altLang="he-IL" sz="2800" dirty="0"/>
          </a:p>
          <a:p>
            <a:pPr algn="r" eaLnBrk="1" hangingPunct="1">
              <a:buFontTx/>
              <a:buNone/>
            </a:pPr>
            <a:r>
              <a:rPr lang="en-US" altLang="en-US" sz="2800" dirty="0"/>
              <a:t>      </a:t>
            </a:r>
            <a:endParaRPr lang="he-IL" altLang="he-IL" sz="3600" dirty="0">
              <a:cs typeface="Arial" pitchFamily="34" charset="0"/>
            </a:endParaRPr>
          </a:p>
          <a:p>
            <a:r>
              <a:rPr lang="he-IL" altLang="he-IL" sz="2800" dirty="0">
                <a:cs typeface="Arial" pitchFamily="34" charset="0"/>
              </a:rPr>
              <a:t>במעבד יש 32 </a:t>
            </a:r>
            <a:r>
              <a:rPr lang="en-US" altLang="he-IL" sz="2800" dirty="0">
                <a:cs typeface="Arial" pitchFamily="34" charset="0"/>
              </a:rPr>
              <a:t>GPR</a:t>
            </a:r>
            <a:r>
              <a:rPr lang="he-IL" altLang="he-IL" sz="2800" dirty="0">
                <a:cs typeface="Arial" pitchFamily="34" charset="0"/>
              </a:rPr>
              <a:t> ( </a:t>
            </a:r>
            <a:r>
              <a:rPr lang="en-US" altLang="he-IL" sz="2800" dirty="0">
                <a:cs typeface="Arial" pitchFamily="34" charset="0"/>
              </a:rPr>
              <a:t>General Purpose Register </a:t>
            </a:r>
            <a:r>
              <a:rPr lang="he-IL" altLang="he-IL" sz="2800" dirty="0">
                <a:cs typeface="Arial" pitchFamily="34" charset="0"/>
              </a:rPr>
              <a:t>) ברוחב 32 סיביות (זו גם גודל מילה של ה </a:t>
            </a:r>
            <a:r>
              <a:rPr lang="en-US" altLang="he-IL" sz="2800" dirty="0">
                <a:cs typeface="Arial" pitchFamily="34" charset="0"/>
              </a:rPr>
              <a:t>MIPS</a:t>
            </a:r>
            <a:r>
              <a:rPr lang="he-IL" altLang="he-IL" sz="2800" dirty="0">
                <a:cs typeface="Arial" pitchFamily="34" charset="0"/>
              </a:rPr>
              <a:t>)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he-IL" dirty="0"/>
              <a:t>נושא</a:t>
            </a:r>
            <a:r>
              <a:rPr lang="he-IL" i="1" dirty="0"/>
              <a:t>: </a:t>
            </a:r>
            <a:r>
              <a:rPr lang="he-IL" i="1" dirty="0" err="1"/>
              <a:t>האסמבלי</a:t>
            </a:r>
            <a:r>
              <a:rPr lang="he-IL" i="1" dirty="0"/>
              <a:t> של </a:t>
            </a:r>
            <a:r>
              <a:rPr lang="en-US" i="1" dirty="0"/>
              <a:t>MIPS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he-IL" dirty="0"/>
              <a:t>שקף </a:t>
            </a:r>
            <a:fld id="{43F210B4-BCEB-4F79-83AF-8F3FBBF369FC}" type="slidenum">
              <a:rPr lang="he-IL" altLang="he-IL" smtClean="0"/>
              <a:pPr/>
              <a:t>9</a:t>
            </a:fld>
            <a:endParaRPr lang="en-US" altLang="he-IL" dirty="0"/>
          </a:p>
          <a:p>
            <a:r>
              <a:rPr lang="he-IL" altLang="he-IL" dirty="0"/>
              <a:t>קורס</a:t>
            </a:r>
            <a:r>
              <a:rPr lang="he-IL" altLang="he-IL" dirty="0">
                <a:effectLst/>
              </a:rPr>
              <a:t>:</a:t>
            </a:r>
            <a:r>
              <a:rPr lang="he-IL" altLang="he-IL" dirty="0"/>
              <a:t> ארגון המחשב ושפת סף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71699539"/>
      </p:ext>
    </p:extLst>
  </p:cSld>
  <p:clrMapOvr>
    <a:masterClrMapping/>
  </p:clrMapOvr>
</p:sld>
</file>

<file path=ppt/theme/theme1.xml><?xml version="1.0" encoding="utf-8"?>
<a:theme xmlns:a="http://schemas.openxmlformats.org/drawingml/2006/main" name="Haakademit">
  <a:themeElements>
    <a:clrScheme name="Haakadem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akadem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akadem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akadem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akadem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akadem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akadem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akadem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akadem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akadem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akadem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akadem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akadem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akadem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feka-Template.potx" id="{36C3747E-0B87-4787-AD35-FDC891FB4426}" vid="{474E2B66-9AA5-4AC4-9323-F5DED1AD08AE}"/>
    </a:ext>
  </a:ext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Afeka-Template</Template>
  <TotalTime>6299</TotalTime>
  <Words>7441</Words>
  <Application>Microsoft Office PowerPoint</Application>
  <PresentationFormat>‫הצגה על המסך (4:3)</PresentationFormat>
  <Paragraphs>1543</Paragraphs>
  <Slides>81</Slides>
  <Notes>32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81</vt:i4>
      </vt:variant>
    </vt:vector>
  </HeadingPairs>
  <TitlesOfParts>
    <vt:vector size="94" baseType="lpstr">
      <vt:lpstr>Arial</vt:lpstr>
      <vt:lpstr>Comic Sans MS</vt:lpstr>
      <vt:lpstr>Courier New</vt:lpstr>
      <vt:lpstr>David</vt:lpstr>
      <vt:lpstr>Helvetica</vt:lpstr>
      <vt:lpstr>Lucida Console</vt:lpstr>
      <vt:lpstr>Marker Felt</vt:lpstr>
      <vt:lpstr>Tahoma</vt:lpstr>
      <vt:lpstr>Times New Roman</vt:lpstr>
      <vt:lpstr>Wingdings</vt:lpstr>
      <vt:lpstr>Haakademit</vt:lpstr>
      <vt:lpstr>Document</vt:lpstr>
      <vt:lpstr>Worksheet</vt:lpstr>
      <vt:lpstr>האסמבלי של MIPS</vt:lpstr>
      <vt:lpstr>MIPS (Microprocessor without Interlocked Pipeline Stages)</vt:lpstr>
      <vt:lpstr> המוטו “פחות זה יותר“</vt:lpstr>
      <vt:lpstr>Levels of Representation</vt:lpstr>
      <vt:lpstr>Instruction Sets: A Thin Interface</vt:lpstr>
      <vt:lpstr>MIPS-32</vt:lpstr>
      <vt:lpstr>MIPS Instruction Set</vt:lpstr>
      <vt:lpstr>כלל תכנון מספר 1:  Simplicity favors Regularity</vt:lpstr>
      <vt:lpstr>כלל תכנון מס’ 2: Smaller is faster</vt:lpstr>
      <vt:lpstr>שמות הרגיסטרים – ומוסכמות השימוש</vt:lpstr>
      <vt:lpstr>דוגמה לשימוש באוגרים</vt:lpstr>
      <vt:lpstr>כלל תכנון מס’  3 : תכנון טוב דורש לעיתים פשרות</vt:lpstr>
      <vt:lpstr>קידוד הפקודות</vt:lpstr>
      <vt:lpstr>מסמך MIPS Instruction set Ref.</vt:lpstr>
      <vt:lpstr>הצגה ראשונית:  תכנות באסמבלי של ה mips  MIPS Assembly Language Programming </vt:lpstr>
      <vt:lpstr>Outline</vt:lpstr>
      <vt:lpstr>Assembly Language Statements</vt:lpstr>
      <vt:lpstr>Instructions</vt:lpstr>
      <vt:lpstr>Comments</vt:lpstr>
      <vt:lpstr>Next . . .</vt:lpstr>
      <vt:lpstr>Program Template</vt:lpstr>
      <vt:lpstr>.DATA, .TEXT, &amp; .GLOBL Directives</vt:lpstr>
      <vt:lpstr>Layout of a Program in Memory</vt:lpstr>
      <vt:lpstr>Next . . .</vt:lpstr>
      <vt:lpstr>Data Definition Statement</vt:lpstr>
      <vt:lpstr>Data Directives</vt:lpstr>
      <vt:lpstr>String Directives</vt:lpstr>
      <vt:lpstr>Examples of Data Definitions</vt:lpstr>
      <vt:lpstr>Next . . .</vt:lpstr>
      <vt:lpstr>Memory Alignment</vt:lpstr>
      <vt:lpstr>Symbol Table</vt:lpstr>
      <vt:lpstr>Byte Ordering and Endianness</vt:lpstr>
      <vt:lpstr>Next . . .</vt:lpstr>
      <vt:lpstr>System Calls</vt:lpstr>
      <vt:lpstr>Syscall Services</vt:lpstr>
      <vt:lpstr>Reading and Printing an Integer</vt:lpstr>
      <vt:lpstr>Reading and Printing a String</vt:lpstr>
      <vt:lpstr>Program 1: Sum of Three Integers</vt:lpstr>
      <vt:lpstr>Sum of Three Integers – Slide 2 of 2</vt:lpstr>
      <vt:lpstr>Program 2: Case Conversion</vt:lpstr>
      <vt:lpstr>Case Conversion – Slide 2 of 2</vt:lpstr>
      <vt:lpstr>פקודות האסמבלי</vt:lpstr>
      <vt:lpstr>קידוד הפקודות</vt:lpstr>
      <vt:lpstr>דוגמאות לפקודות מטיפוס R (אריתמטיות לוגיות)</vt:lpstr>
      <vt:lpstr>אוגר האפס $0 ( הנקרא גם $zero)</vt:lpstr>
      <vt:lpstr>פקודות מסוג I – Immediate</vt:lpstr>
      <vt:lpstr>הזיכרון</vt:lpstr>
      <vt:lpstr>המוסכמה למבנה הזיכרון במחשב 32 MIPS</vt:lpstr>
      <vt:lpstr>טעינת נתון מהזיכרון: Load Word</vt:lpstr>
      <vt:lpstr>טעינת נתון מהזיכרון - דוגמה</vt:lpstr>
      <vt:lpstr>שמירת נתון בזיכרון: Store Word</vt:lpstr>
      <vt:lpstr>שמירת נתון בזיכרון - דוגמה</vt:lpstr>
      <vt:lpstr>הבהרות פניה לזיכרון</vt:lpstr>
      <vt:lpstr>איך מסדרים את הבתים בזיכרון בתוך נתון בגודל מילה?</vt:lpstr>
      <vt:lpstr>דוגמה לפניה לנתון בזיכרון - מערך</vt:lpstr>
      <vt:lpstr>קריאה של byte</vt:lpstr>
      <vt:lpstr>ASCII</vt:lpstr>
      <vt:lpstr>המשך פקודות מסוג I -פעולות אריתמטיות לוגיות עם ערך מידי (בגודל 16 סיביות) </vt:lpstr>
      <vt:lpstr> התוכנית בזיכרון</vt:lpstr>
      <vt:lpstr>כלל שחשוב לזכור</vt:lpstr>
      <vt:lpstr>המשך פקודות מסוג I - branch </vt:lpstr>
      <vt:lpstr> התוכנית בזיכרון</vt:lpstr>
      <vt:lpstr>פקודת BEQ – דוגמה לכתיבה</vt:lpstr>
      <vt:lpstr>הפקודה JUMP</vt:lpstr>
      <vt:lpstr>Branch vs Jump</vt:lpstr>
      <vt:lpstr>Addresses in Branches and Jumps</vt:lpstr>
      <vt:lpstr>דוגמא לקידוד</vt:lpstr>
      <vt:lpstr>כלל תכנון מס’ 4: בנה את המקרה השכיח - מהיר</vt:lpstr>
      <vt:lpstr>כלל תכנון מס’  4 : בנה את המקרה השכיח - מהיר</vt:lpstr>
      <vt:lpstr>פקודות הזזה shift</vt:lpstr>
      <vt:lpstr>Shift - המחשה ויזואלית כללית</vt:lpstr>
      <vt:lpstr>לסיכום</vt:lpstr>
      <vt:lpstr>MIPS32 ISA</vt:lpstr>
      <vt:lpstr>פקודות נוספות:</vt:lpstr>
      <vt:lpstr>פקודות נוספות:</vt:lpstr>
      <vt:lpstr>MIPS (RISC) Design Principles</vt:lpstr>
      <vt:lpstr>Pseudo Instructions</vt:lpstr>
      <vt:lpstr>פקודת Pseudo:: BLT</vt:lpstr>
      <vt:lpstr>דוגמאות נוספות ל- Pseudo instruction</vt:lpstr>
      <vt:lpstr>  שיטות מיעון  ב mips</vt:lpstr>
      <vt:lpstr>סיימנו...</vt:lpstr>
    </vt:vector>
  </TitlesOfParts>
  <Company>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האסמבלי של MIPS</dc:title>
  <dc:creator>Roy Ash</dc:creator>
  <cp:lastModifiedBy>Roy Ash</cp:lastModifiedBy>
  <cp:revision>183</cp:revision>
  <dcterms:created xsi:type="dcterms:W3CDTF">2017-03-25T13:38:34Z</dcterms:created>
  <dcterms:modified xsi:type="dcterms:W3CDTF">2024-08-21T09:08:23Z</dcterms:modified>
</cp:coreProperties>
</file>