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6" r:id="rId1"/>
  </p:sldMasterIdLst>
  <p:notesMasterIdLst>
    <p:notesMasterId r:id="rId16"/>
  </p:notesMasterIdLst>
  <p:sldIdLst>
    <p:sldId id="256" r:id="rId2"/>
    <p:sldId id="259" r:id="rId3"/>
    <p:sldId id="269" r:id="rId4"/>
    <p:sldId id="257" r:id="rId5"/>
    <p:sldId id="258" r:id="rId6"/>
    <p:sldId id="261" r:id="rId7"/>
    <p:sldId id="260"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3826" autoAdjust="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6FA8621E-DAA5-48A3-BD5B-6750E5485C11}" type="datetimeFigureOut">
              <a:rPr lang="he-IL" smtClean="0"/>
              <a:t>י"ב/אייר/תש"פ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EEC5D6A-6CD9-4A06-A3B9-56D430460EA0}" type="slidenum">
              <a:rPr lang="he-IL" smtClean="0"/>
              <a:t>‹#›</a:t>
            </a:fld>
            <a:endParaRPr lang="he-IL"/>
          </a:p>
        </p:txBody>
      </p:sp>
    </p:spTree>
    <p:extLst>
      <p:ext uri="{BB962C8B-B14F-4D97-AF65-F5344CB8AC3E}">
        <p14:creationId xmlns:p14="http://schemas.microsoft.com/office/powerpoint/2010/main" val="136421589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he-IL" dirty="0"/>
          </a:p>
        </p:txBody>
      </p:sp>
      <p:sp>
        <p:nvSpPr>
          <p:cNvPr id="4" name="מציין מיקום של מספר שקופית 3"/>
          <p:cNvSpPr>
            <a:spLocks noGrp="1"/>
          </p:cNvSpPr>
          <p:nvPr>
            <p:ph type="sldNum" sz="quarter" idx="5"/>
          </p:nvPr>
        </p:nvSpPr>
        <p:spPr/>
        <p:txBody>
          <a:bodyPr/>
          <a:lstStyle/>
          <a:p>
            <a:fld id="{5EEC5D6A-6CD9-4A06-A3B9-56D430460EA0}" type="slidenum">
              <a:rPr lang="he-IL" smtClean="0"/>
              <a:t>5</a:t>
            </a:fld>
            <a:endParaRPr lang="he-IL"/>
          </a:p>
        </p:txBody>
      </p:sp>
    </p:spTree>
    <p:extLst>
      <p:ext uri="{BB962C8B-B14F-4D97-AF65-F5344CB8AC3E}">
        <p14:creationId xmlns:p14="http://schemas.microsoft.com/office/powerpoint/2010/main" val="3052139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332AC8F0-A62B-4599-9DBB-09961B6DD5D9}" type="datetimeFigureOut">
              <a:rPr lang="he-IL" smtClean="0"/>
              <a:t>ט'/אייר/תש"פ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61F9466-1958-4B01-8C5B-A433B338E3FE}" type="slidenum">
              <a:rPr lang="he-IL" smtClean="0"/>
              <a:t>‹#›</a:t>
            </a:fld>
            <a:endParaRPr lang="he-IL"/>
          </a:p>
        </p:txBody>
      </p:sp>
    </p:spTree>
    <p:extLst>
      <p:ext uri="{BB962C8B-B14F-4D97-AF65-F5344CB8AC3E}">
        <p14:creationId xmlns:p14="http://schemas.microsoft.com/office/powerpoint/2010/main" val="3813894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32AC8F0-A62B-4599-9DBB-09961B6DD5D9}" type="datetimeFigureOut">
              <a:rPr lang="he-IL" smtClean="0"/>
              <a:t>ט'/אייר/תש"פ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61F9466-1958-4B01-8C5B-A433B338E3FE}" type="slidenum">
              <a:rPr lang="he-IL" smtClean="0"/>
              <a:t>‹#›</a:t>
            </a:fld>
            <a:endParaRPr lang="he-IL"/>
          </a:p>
        </p:txBody>
      </p:sp>
    </p:spTree>
    <p:extLst>
      <p:ext uri="{BB962C8B-B14F-4D97-AF65-F5344CB8AC3E}">
        <p14:creationId xmlns:p14="http://schemas.microsoft.com/office/powerpoint/2010/main" val="1204777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332AC8F0-A62B-4599-9DBB-09961B6DD5D9}" type="datetimeFigureOut">
              <a:rPr lang="he-IL" smtClean="0"/>
              <a:t>ט'/אייר/תש"פ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61F9466-1958-4B01-8C5B-A433B338E3FE}" type="slidenum">
              <a:rPr lang="he-IL" smtClean="0"/>
              <a:t>‹#›</a:t>
            </a:fld>
            <a:endParaRPr lang="he-IL"/>
          </a:p>
        </p:txBody>
      </p:sp>
    </p:spTree>
    <p:extLst>
      <p:ext uri="{BB962C8B-B14F-4D97-AF65-F5344CB8AC3E}">
        <p14:creationId xmlns:p14="http://schemas.microsoft.com/office/powerpoint/2010/main" val="2817998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e-IL"/>
              <a:t>לחץ כדי לערוך סגנון כותרת של תבנית בסיס</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he-IL"/>
              <a:t>לחץ כדי לערוך סגנונות טקסט של תבנית בסיס</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332AC8F0-A62B-4599-9DBB-09961B6DD5D9}" type="datetimeFigureOut">
              <a:rPr lang="he-IL" smtClean="0"/>
              <a:t>ט'/אייר/תש"פ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61F9466-1958-4B01-8C5B-A433B338E3FE}" type="slidenum">
              <a:rPr lang="he-IL" smtClean="0"/>
              <a:t>‹#›</a:t>
            </a:fld>
            <a:endParaRPr lang="he-I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36266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332AC8F0-A62B-4599-9DBB-09961B6DD5D9}" type="datetimeFigureOut">
              <a:rPr lang="he-IL" smtClean="0"/>
              <a:t>ט'/אייר/תש"פ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61F9466-1958-4B01-8C5B-A433B338E3FE}" type="slidenum">
              <a:rPr lang="he-IL" smtClean="0"/>
              <a:t>‹#›</a:t>
            </a:fld>
            <a:endParaRPr lang="he-IL"/>
          </a:p>
        </p:txBody>
      </p:sp>
    </p:spTree>
    <p:extLst>
      <p:ext uri="{BB962C8B-B14F-4D97-AF65-F5344CB8AC3E}">
        <p14:creationId xmlns:p14="http://schemas.microsoft.com/office/powerpoint/2010/main" val="1799555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2AC8F0-A62B-4599-9DBB-09961B6DD5D9}" type="datetimeFigureOut">
              <a:rPr lang="he-IL" smtClean="0"/>
              <a:t>ט'/אייר/תש"פ</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61F9466-1958-4B01-8C5B-A433B338E3FE}" type="slidenum">
              <a:rPr lang="he-IL" smtClean="0"/>
              <a:t>‹#›</a:t>
            </a:fld>
            <a:endParaRPr lang="he-IL"/>
          </a:p>
        </p:txBody>
      </p:sp>
    </p:spTree>
    <p:extLst>
      <p:ext uri="{BB962C8B-B14F-4D97-AF65-F5344CB8AC3E}">
        <p14:creationId xmlns:p14="http://schemas.microsoft.com/office/powerpoint/2010/main" val="3210271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2AC8F0-A62B-4599-9DBB-09961B6DD5D9}" type="datetimeFigureOut">
              <a:rPr lang="he-IL" smtClean="0"/>
              <a:t>ט'/אייר/תש"פ</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61F9466-1958-4B01-8C5B-A433B338E3FE}" type="slidenum">
              <a:rPr lang="he-IL" smtClean="0"/>
              <a:t>‹#›</a:t>
            </a:fld>
            <a:endParaRPr lang="he-IL"/>
          </a:p>
        </p:txBody>
      </p:sp>
    </p:spTree>
    <p:extLst>
      <p:ext uri="{BB962C8B-B14F-4D97-AF65-F5344CB8AC3E}">
        <p14:creationId xmlns:p14="http://schemas.microsoft.com/office/powerpoint/2010/main" val="2853792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32AC8F0-A62B-4599-9DBB-09961B6DD5D9}" type="datetimeFigureOut">
              <a:rPr lang="he-IL" smtClean="0"/>
              <a:t>ט'/אייר/תש"פ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61F9466-1958-4B01-8C5B-A433B338E3FE}" type="slidenum">
              <a:rPr lang="he-IL" smtClean="0"/>
              <a:t>‹#›</a:t>
            </a:fld>
            <a:endParaRPr lang="he-IL"/>
          </a:p>
        </p:txBody>
      </p:sp>
    </p:spTree>
    <p:extLst>
      <p:ext uri="{BB962C8B-B14F-4D97-AF65-F5344CB8AC3E}">
        <p14:creationId xmlns:p14="http://schemas.microsoft.com/office/powerpoint/2010/main" val="1930507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32AC8F0-A62B-4599-9DBB-09961B6DD5D9}" type="datetimeFigureOut">
              <a:rPr lang="he-IL" smtClean="0"/>
              <a:t>ט'/אייר/תש"פ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61F9466-1958-4B01-8C5B-A433B338E3FE}" type="slidenum">
              <a:rPr lang="he-IL" smtClean="0"/>
              <a:t>‹#›</a:t>
            </a:fld>
            <a:endParaRPr lang="he-IL"/>
          </a:p>
        </p:txBody>
      </p:sp>
    </p:spTree>
    <p:extLst>
      <p:ext uri="{BB962C8B-B14F-4D97-AF65-F5344CB8AC3E}">
        <p14:creationId xmlns:p14="http://schemas.microsoft.com/office/powerpoint/2010/main" val="4196114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3"/>
          <p:cNvSpPr>
            <a:spLocks noGrp="1"/>
          </p:cNvSpPr>
          <p:nvPr>
            <p:ph type="dt" sz="half" idx="10"/>
          </p:nvPr>
        </p:nvSpPr>
        <p:spPr/>
        <p:txBody>
          <a:bodyPr/>
          <a:lstStyle/>
          <a:p>
            <a:fld id="{332AC8F0-A62B-4599-9DBB-09961B6DD5D9}" type="datetimeFigureOut">
              <a:rPr lang="he-IL" smtClean="0"/>
              <a:t>ט'/אייר/תש"פ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61F9466-1958-4B01-8C5B-A433B338E3FE}" type="slidenum">
              <a:rPr lang="he-IL" smtClean="0"/>
              <a:t>‹#›</a:t>
            </a:fld>
            <a:endParaRPr lang="he-IL"/>
          </a:p>
        </p:txBody>
      </p:sp>
    </p:spTree>
    <p:extLst>
      <p:ext uri="{BB962C8B-B14F-4D97-AF65-F5344CB8AC3E}">
        <p14:creationId xmlns:p14="http://schemas.microsoft.com/office/powerpoint/2010/main" val="1253024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332AC8F0-A62B-4599-9DBB-09961B6DD5D9}" type="datetimeFigureOut">
              <a:rPr lang="he-IL" smtClean="0"/>
              <a:t>ט'/אייר/תש"פ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61F9466-1958-4B01-8C5B-A433B338E3FE}" type="slidenum">
              <a:rPr lang="he-IL" smtClean="0"/>
              <a:t>‹#›</a:t>
            </a:fld>
            <a:endParaRPr lang="he-IL"/>
          </a:p>
        </p:txBody>
      </p:sp>
    </p:spTree>
    <p:extLst>
      <p:ext uri="{BB962C8B-B14F-4D97-AF65-F5344CB8AC3E}">
        <p14:creationId xmlns:p14="http://schemas.microsoft.com/office/powerpoint/2010/main" val="240147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332AC8F0-A62B-4599-9DBB-09961B6DD5D9}" type="datetimeFigureOut">
              <a:rPr lang="he-IL" smtClean="0"/>
              <a:t>ט'/אייר/תש"פ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61F9466-1958-4B01-8C5B-A433B338E3FE}" type="slidenum">
              <a:rPr lang="he-IL" smtClean="0"/>
              <a:t>‹#›</a:t>
            </a:fld>
            <a:endParaRPr lang="he-IL"/>
          </a:p>
        </p:txBody>
      </p:sp>
    </p:spTree>
    <p:extLst>
      <p:ext uri="{BB962C8B-B14F-4D97-AF65-F5344CB8AC3E}">
        <p14:creationId xmlns:p14="http://schemas.microsoft.com/office/powerpoint/2010/main" val="3988620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332AC8F0-A62B-4599-9DBB-09961B6DD5D9}" type="datetimeFigureOut">
              <a:rPr lang="he-IL" smtClean="0"/>
              <a:t>ט'/אייר/תש"פ</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861F9466-1958-4B01-8C5B-A433B338E3FE}" type="slidenum">
              <a:rPr lang="he-IL" smtClean="0"/>
              <a:t>‹#›</a:t>
            </a:fld>
            <a:endParaRPr lang="he-IL"/>
          </a:p>
        </p:txBody>
      </p:sp>
    </p:spTree>
    <p:extLst>
      <p:ext uri="{BB962C8B-B14F-4D97-AF65-F5344CB8AC3E}">
        <p14:creationId xmlns:p14="http://schemas.microsoft.com/office/powerpoint/2010/main" val="378077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7" name="Date Placeholder 2"/>
          <p:cNvSpPr>
            <a:spLocks noGrp="1"/>
          </p:cNvSpPr>
          <p:nvPr>
            <p:ph type="dt" sz="half" idx="10"/>
          </p:nvPr>
        </p:nvSpPr>
        <p:spPr/>
        <p:txBody>
          <a:bodyPr/>
          <a:lstStyle/>
          <a:p>
            <a:fld id="{332AC8F0-A62B-4599-9DBB-09961B6DD5D9}" type="datetimeFigureOut">
              <a:rPr lang="he-IL" smtClean="0"/>
              <a:t>ט'/אייר/תש"פ</a:t>
            </a:fld>
            <a:endParaRPr lang="he-IL"/>
          </a:p>
        </p:txBody>
      </p:sp>
      <p:sp>
        <p:nvSpPr>
          <p:cNvPr id="5" name="Footer Placeholder 3"/>
          <p:cNvSpPr>
            <a:spLocks noGrp="1"/>
          </p:cNvSpPr>
          <p:nvPr>
            <p:ph type="ftr" sz="quarter" idx="11"/>
          </p:nvPr>
        </p:nvSpPr>
        <p:spPr/>
        <p:txBody>
          <a:bodyPr/>
          <a:lstStyle/>
          <a:p>
            <a:endParaRPr lang="he-IL"/>
          </a:p>
        </p:txBody>
      </p:sp>
      <p:sp>
        <p:nvSpPr>
          <p:cNvPr id="6" name="Slide Number Placeholder 4"/>
          <p:cNvSpPr>
            <a:spLocks noGrp="1"/>
          </p:cNvSpPr>
          <p:nvPr>
            <p:ph type="sldNum" sz="quarter" idx="12"/>
          </p:nvPr>
        </p:nvSpPr>
        <p:spPr/>
        <p:txBody>
          <a:bodyPr/>
          <a:lstStyle/>
          <a:p>
            <a:fld id="{861F9466-1958-4B01-8C5B-A433B338E3FE}" type="slidenum">
              <a:rPr lang="he-IL" smtClean="0"/>
              <a:t>‹#›</a:t>
            </a:fld>
            <a:endParaRPr lang="he-IL"/>
          </a:p>
        </p:txBody>
      </p:sp>
    </p:spTree>
    <p:extLst>
      <p:ext uri="{BB962C8B-B14F-4D97-AF65-F5344CB8AC3E}">
        <p14:creationId xmlns:p14="http://schemas.microsoft.com/office/powerpoint/2010/main" val="1848732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2AC8F0-A62B-4599-9DBB-09961B6DD5D9}" type="datetimeFigureOut">
              <a:rPr lang="he-IL" smtClean="0"/>
              <a:t>ט'/אייר/תש"פ</a:t>
            </a:fld>
            <a:endParaRPr lang="he-IL"/>
          </a:p>
        </p:txBody>
      </p:sp>
      <p:sp>
        <p:nvSpPr>
          <p:cNvPr id="5" name="Footer Placeholder 2"/>
          <p:cNvSpPr>
            <a:spLocks noGrp="1"/>
          </p:cNvSpPr>
          <p:nvPr>
            <p:ph type="ftr" sz="quarter" idx="11"/>
          </p:nvPr>
        </p:nvSpPr>
        <p:spPr/>
        <p:txBody>
          <a:bodyPr/>
          <a:lstStyle/>
          <a:p>
            <a:endParaRPr lang="he-IL"/>
          </a:p>
        </p:txBody>
      </p:sp>
      <p:sp>
        <p:nvSpPr>
          <p:cNvPr id="6" name="Slide Number Placeholder 3"/>
          <p:cNvSpPr>
            <a:spLocks noGrp="1"/>
          </p:cNvSpPr>
          <p:nvPr>
            <p:ph type="sldNum" sz="quarter" idx="12"/>
          </p:nvPr>
        </p:nvSpPr>
        <p:spPr/>
        <p:txBody>
          <a:bodyPr/>
          <a:lstStyle/>
          <a:p>
            <a:fld id="{861F9466-1958-4B01-8C5B-A433B338E3FE}" type="slidenum">
              <a:rPr lang="he-IL" smtClean="0"/>
              <a:t>‹#›</a:t>
            </a:fld>
            <a:endParaRPr lang="he-IL"/>
          </a:p>
        </p:txBody>
      </p:sp>
    </p:spTree>
    <p:extLst>
      <p:ext uri="{BB962C8B-B14F-4D97-AF65-F5344CB8AC3E}">
        <p14:creationId xmlns:p14="http://schemas.microsoft.com/office/powerpoint/2010/main" val="188167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7" name="Date Placeholder 4"/>
          <p:cNvSpPr>
            <a:spLocks noGrp="1"/>
          </p:cNvSpPr>
          <p:nvPr>
            <p:ph type="dt" sz="half" idx="10"/>
          </p:nvPr>
        </p:nvSpPr>
        <p:spPr/>
        <p:txBody>
          <a:bodyPr/>
          <a:lstStyle/>
          <a:p>
            <a:fld id="{332AC8F0-A62B-4599-9DBB-09961B6DD5D9}" type="datetimeFigureOut">
              <a:rPr lang="he-IL" smtClean="0"/>
              <a:t>ט'/אייר/תש"פ</a:t>
            </a:fld>
            <a:endParaRPr lang="he-IL"/>
          </a:p>
        </p:txBody>
      </p:sp>
      <p:sp>
        <p:nvSpPr>
          <p:cNvPr id="5" name="Footer Placeholder 5"/>
          <p:cNvSpPr>
            <a:spLocks noGrp="1"/>
          </p:cNvSpPr>
          <p:nvPr>
            <p:ph type="ftr" sz="quarter" idx="11"/>
          </p:nvPr>
        </p:nvSpPr>
        <p:spPr/>
        <p:txBody>
          <a:bodyPr/>
          <a:lstStyle/>
          <a:p>
            <a:endParaRPr lang="he-IL"/>
          </a:p>
        </p:txBody>
      </p:sp>
      <p:sp>
        <p:nvSpPr>
          <p:cNvPr id="6" name="Slide Number Placeholder 6"/>
          <p:cNvSpPr>
            <a:spLocks noGrp="1"/>
          </p:cNvSpPr>
          <p:nvPr>
            <p:ph type="sldNum" sz="quarter" idx="12"/>
          </p:nvPr>
        </p:nvSpPr>
        <p:spPr/>
        <p:txBody>
          <a:bodyPr/>
          <a:lstStyle/>
          <a:p>
            <a:fld id="{861F9466-1958-4B01-8C5B-A433B338E3FE}" type="slidenum">
              <a:rPr lang="he-IL" smtClean="0"/>
              <a:t>‹#›</a:t>
            </a:fld>
            <a:endParaRPr lang="he-IL"/>
          </a:p>
        </p:txBody>
      </p:sp>
    </p:spTree>
    <p:extLst>
      <p:ext uri="{BB962C8B-B14F-4D97-AF65-F5344CB8AC3E}">
        <p14:creationId xmlns:p14="http://schemas.microsoft.com/office/powerpoint/2010/main" val="1413255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32AC8F0-A62B-4599-9DBB-09961B6DD5D9}" type="datetimeFigureOut">
              <a:rPr lang="he-IL" smtClean="0"/>
              <a:t>ט'/אייר/תש"פ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61F9466-1958-4B01-8C5B-A433B338E3FE}" type="slidenum">
              <a:rPr lang="he-IL" smtClean="0"/>
              <a:t>‹#›</a:t>
            </a:fld>
            <a:endParaRPr lang="he-IL"/>
          </a:p>
        </p:txBody>
      </p:sp>
    </p:spTree>
    <p:extLst>
      <p:ext uri="{BB962C8B-B14F-4D97-AF65-F5344CB8AC3E}">
        <p14:creationId xmlns:p14="http://schemas.microsoft.com/office/powerpoint/2010/main" val="2521717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32AC8F0-A62B-4599-9DBB-09961B6DD5D9}" type="datetimeFigureOut">
              <a:rPr lang="he-IL" smtClean="0"/>
              <a:t>ט'/אייר/תש"פ</a:t>
            </a:fld>
            <a:endParaRPr lang="he-I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he-I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61F9466-1958-4B01-8C5B-A433B338E3FE}" type="slidenum">
              <a:rPr lang="he-IL" smtClean="0"/>
              <a:t>‹#›</a:t>
            </a:fld>
            <a:endParaRPr lang="he-IL"/>
          </a:p>
        </p:txBody>
      </p:sp>
    </p:spTree>
    <p:extLst>
      <p:ext uri="{BB962C8B-B14F-4D97-AF65-F5344CB8AC3E}">
        <p14:creationId xmlns:p14="http://schemas.microsoft.com/office/powerpoint/2010/main" val="186273610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2.png"/><Relationship Id="rId7"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2.png"/><Relationship Id="rId7"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8E9697-5C6E-478D-B129-507CC63409A4}"/>
              </a:ext>
            </a:extLst>
          </p:cNvPr>
          <p:cNvSpPr>
            <a:spLocks noGrp="1"/>
          </p:cNvSpPr>
          <p:nvPr>
            <p:ph type="ctrTitle"/>
          </p:nvPr>
        </p:nvSpPr>
        <p:spPr>
          <a:xfrm>
            <a:off x="6305548" y="322263"/>
            <a:ext cx="4867278" cy="935037"/>
          </a:xfrm>
        </p:spPr>
        <p:txBody>
          <a:bodyPr/>
          <a:lstStyle/>
          <a:p>
            <a:r>
              <a:rPr lang="he-IL" dirty="0"/>
              <a:t>מודל </a:t>
            </a:r>
            <a:r>
              <a:rPr lang="en-US" dirty="0"/>
              <a:t>Hopfield</a:t>
            </a:r>
            <a:endParaRPr lang="he-IL" dirty="0"/>
          </a:p>
        </p:txBody>
      </p:sp>
      <p:sp>
        <p:nvSpPr>
          <p:cNvPr id="3" name="כותרת משנה 2">
            <a:extLst>
              <a:ext uri="{FF2B5EF4-FFF2-40B4-BE49-F238E27FC236}">
                <a16:creationId xmlns:a16="http://schemas.microsoft.com/office/drawing/2014/main" id="{8FAD29DE-6827-4FE7-B138-C8E5EA38DFBA}"/>
              </a:ext>
            </a:extLst>
          </p:cNvPr>
          <p:cNvSpPr>
            <a:spLocks noGrp="1"/>
          </p:cNvSpPr>
          <p:nvPr>
            <p:ph type="subTitle" idx="1"/>
          </p:nvPr>
        </p:nvSpPr>
        <p:spPr>
          <a:xfrm>
            <a:off x="1019171" y="789780"/>
            <a:ext cx="4867278" cy="467519"/>
          </a:xfrm>
        </p:spPr>
        <p:txBody>
          <a:bodyPr>
            <a:normAutofit/>
          </a:bodyPr>
          <a:lstStyle/>
          <a:p>
            <a:r>
              <a:rPr lang="he-IL" dirty="0"/>
              <a:t>שגיא פורמן – 311603476</a:t>
            </a:r>
          </a:p>
          <a:p>
            <a:endParaRPr lang="he-IL" dirty="0"/>
          </a:p>
        </p:txBody>
      </p:sp>
      <p:sp>
        <p:nvSpPr>
          <p:cNvPr id="4" name="תיבת טקסט 3">
            <a:extLst>
              <a:ext uri="{FF2B5EF4-FFF2-40B4-BE49-F238E27FC236}">
                <a16:creationId xmlns:a16="http://schemas.microsoft.com/office/drawing/2014/main" id="{7ABEE209-1EB1-4663-86DF-03D83A0272B6}"/>
              </a:ext>
            </a:extLst>
          </p:cNvPr>
          <p:cNvSpPr txBox="1"/>
          <p:nvPr/>
        </p:nvSpPr>
        <p:spPr>
          <a:xfrm>
            <a:off x="1019170" y="1257299"/>
            <a:ext cx="10153655" cy="5632311"/>
          </a:xfrm>
          <a:prstGeom prst="rect">
            <a:avLst/>
          </a:prstGeom>
          <a:noFill/>
        </p:spPr>
        <p:txBody>
          <a:bodyPr wrap="square" rtlCol="1">
            <a:spAutoFit/>
          </a:bodyPr>
          <a:lstStyle/>
          <a:p>
            <a:pPr algn="r" rtl="1"/>
            <a:r>
              <a:rPr lang="he-IL" dirty="0">
                <a:latin typeface="Arial" panose="020B0604020202020204" pitchFamily="34" charset="0"/>
                <a:cs typeface="Arial" panose="020B0604020202020204" pitchFamily="34" charset="0"/>
              </a:rPr>
              <a:t>על מנת לבצע את הסימולציות הנדרשות למען מטלה זו, נכתב </a:t>
            </a:r>
            <a:r>
              <a:rPr lang="en-US" dirty="0">
                <a:latin typeface="Arial" panose="020B0604020202020204" pitchFamily="34" charset="0"/>
                <a:cs typeface="Arial" panose="020B0604020202020204" pitchFamily="34" charset="0"/>
              </a:rPr>
              <a:t>script</a:t>
            </a:r>
            <a:r>
              <a:rPr lang="he-IL" dirty="0">
                <a:latin typeface="Arial" panose="020B0604020202020204" pitchFamily="34" charset="0"/>
                <a:cs typeface="Arial" panose="020B0604020202020204" pitchFamily="34" charset="0"/>
              </a:rPr>
              <a:t> ראשי בשם:</a:t>
            </a:r>
          </a:p>
          <a:p>
            <a:pPr algn="r" rtl="1"/>
            <a:r>
              <a:rPr lang="en-US" dirty="0">
                <a:latin typeface="Arial" panose="020B0604020202020204" pitchFamily="34" charset="0"/>
                <a:cs typeface="Arial" panose="020B0604020202020204" pitchFamily="34" charset="0"/>
              </a:rPr>
              <a:t>“EX3_Hopfield_Main”</a:t>
            </a:r>
            <a:r>
              <a:rPr lang="he-IL" dirty="0">
                <a:latin typeface="Arial" panose="020B0604020202020204" pitchFamily="34" charset="0"/>
                <a:cs typeface="Arial" panose="020B0604020202020204" pitchFamily="34" charset="0"/>
              </a:rPr>
              <a:t> – שם ניתן להחליט ע"י </a:t>
            </a:r>
            <a:r>
              <a:rPr lang="en-US" dirty="0">
                <a:latin typeface="Arial" panose="020B0604020202020204" pitchFamily="34" charset="0"/>
                <a:cs typeface="Arial" panose="020B0604020202020204" pitchFamily="34" charset="0"/>
              </a:rPr>
              <a:t>comment/uncomment</a:t>
            </a:r>
            <a:r>
              <a:rPr lang="he-IL" dirty="0">
                <a:latin typeface="Arial" panose="020B0604020202020204" pitchFamily="34" charset="0"/>
                <a:cs typeface="Arial" panose="020B0604020202020204" pitchFamily="34" charset="0"/>
              </a:rPr>
              <a:t> איזו מהפונקציות (יוסברו בשני השקפים הבאים) תהיה זאת שתרוץ, ובעזרת משתנה בוליאני </a:t>
            </a:r>
            <a:r>
              <a:rPr lang="en-US" dirty="0" err="1">
                <a:latin typeface="Arial" panose="020B0604020202020204" pitchFamily="34" charset="0"/>
                <a:cs typeface="Arial" panose="020B0604020202020204" pitchFamily="34" charset="0"/>
              </a:rPr>
              <a:t>showOff</a:t>
            </a:r>
            <a:r>
              <a:rPr lang="he-IL" dirty="0">
                <a:latin typeface="Arial" panose="020B0604020202020204" pitchFamily="34" charset="0"/>
                <a:cs typeface="Arial" panose="020B0604020202020204" pitchFamily="34" charset="0"/>
              </a:rPr>
              <a:t> אם הפונקציה תרוץ לשם ראווה (ריצה חד פעמית שמציגה את תהליך השחזור בצורה ויזואלית) או לשם חישוב שתוצרו יהיה שני גרפים: הראשון - הקיבול של הרשת - היכולת של הרשת לשחזר נכונה (מוצג כהסתברות לטעות - </a:t>
            </a:r>
            <a:r>
              <a:rPr lang="en-US" dirty="0">
                <a:latin typeface="Arial" panose="020B0604020202020204" pitchFamily="34" charset="0"/>
                <a:cs typeface="Arial" panose="020B0604020202020204" pitchFamily="34" charset="0"/>
              </a:rPr>
              <a:t>P(error)</a:t>
            </a:r>
            <a:r>
              <a:rPr lang="he-IL" dirty="0">
                <a:latin typeface="Arial" panose="020B0604020202020204" pitchFamily="34" charset="0"/>
                <a:cs typeface="Arial" panose="020B0604020202020204" pitchFamily="34" charset="0"/>
              </a:rPr>
              <a:t>). השני - ממוצע צעדי השחזור של הרשת בכל אחד מהתנאים השונים.</a:t>
            </a:r>
          </a:p>
          <a:p>
            <a:pPr algn="r" rtl="1"/>
            <a:endParaRPr lang="he-IL" dirty="0">
              <a:latin typeface="Arial" panose="020B0604020202020204" pitchFamily="34" charset="0"/>
              <a:cs typeface="Arial" panose="020B0604020202020204" pitchFamily="34" charset="0"/>
            </a:endParaRPr>
          </a:p>
          <a:p>
            <a:pPr algn="r" rtl="1"/>
            <a:r>
              <a:rPr lang="he-IL" dirty="0">
                <a:latin typeface="Arial" panose="020B0604020202020204" pitchFamily="34" charset="0"/>
                <a:cs typeface="Arial" panose="020B0604020202020204" pitchFamily="34" charset="0"/>
              </a:rPr>
              <a:t>הפונקציות מקבלות את הנתונים מהנסיין כך שניתן לשחק ולראות כיצד הרשת מגיבה לתנאים שונים.</a:t>
            </a:r>
          </a:p>
          <a:p>
            <a:pPr algn="r" rtl="1"/>
            <a:r>
              <a:rPr lang="he-IL" dirty="0">
                <a:latin typeface="Arial" panose="020B0604020202020204" pitchFamily="34" charset="0"/>
                <a:cs typeface="Arial" panose="020B0604020202020204" pitchFamily="34" charset="0"/>
              </a:rPr>
              <a:t>בכל חזרה* בניסוי, נבחרות תבניות חדשות ומחושבת רשת משקלות (קשרים) חדשה המתאימה לתבניות אלו, לפי חוק הב. החישובים נעשים בצורה אסינכרונית. כלומר, בכל צעד נבחר נוירון רנדומלי והופעלה עליו פונקציית דינמיקת האקטיבציה – פונקציית הסימן של המכפלה של כל נוירון בקשריו עם שאר הנוירונים, עד אשר הרשת מצליחה לשחזר או שעוברים 5000 צעדי חיפוש. לאורך כל החזרות, כל הפונקציות סופרות את מספר הפעמים שהרשת לא הצליחה לשחזר ומספר צעדי החיפוש ומחשבות ממוצע לאלו.</a:t>
            </a:r>
          </a:p>
          <a:p>
            <a:pPr algn="r" rtl="1"/>
            <a:endParaRPr lang="he-IL" dirty="0">
              <a:latin typeface="Arial" panose="020B0604020202020204" pitchFamily="34" charset="0"/>
              <a:cs typeface="Arial" panose="020B0604020202020204" pitchFamily="34" charset="0"/>
            </a:endParaRPr>
          </a:p>
          <a:p>
            <a:pPr algn="r" rtl="1"/>
            <a:r>
              <a:rPr lang="en-US" dirty="0">
                <a:latin typeface="Arial" panose="020B0604020202020204" pitchFamily="34" charset="0"/>
                <a:cs typeface="Arial" panose="020B0604020202020204" pitchFamily="34" charset="0"/>
              </a:rPr>
              <a:t>MNIST</a:t>
            </a:r>
            <a:r>
              <a:rPr lang="he-IL" dirty="0">
                <a:latin typeface="Arial" panose="020B0604020202020204" pitchFamily="34" charset="0"/>
                <a:cs typeface="Arial" panose="020B0604020202020204" pitchFamily="34" charset="0"/>
              </a:rPr>
              <a:t> - ישנן ארבע פונקציות שעוסקות בזיהוי ספרות בכתב יד. בתחילת כל חזרה נבחרות מספר ספרות אקראיות (1-10 ספרות (0-9)) אשר מוגרלות מתוך </a:t>
            </a:r>
            <a:r>
              <a:rPr lang="en-US" dirty="0">
                <a:latin typeface="Arial" panose="020B0604020202020204" pitchFamily="34" charset="0"/>
                <a:cs typeface="Arial" panose="020B0604020202020204" pitchFamily="34" charset="0"/>
              </a:rPr>
              <a:t>data</a:t>
            </a:r>
            <a:r>
              <a:rPr lang="he-IL" dirty="0">
                <a:latin typeface="Arial" panose="020B0604020202020204" pitchFamily="34" charset="0"/>
                <a:cs typeface="Arial" panose="020B0604020202020204" pitchFamily="34" charset="0"/>
              </a:rPr>
              <a:t> של 60,000 ספרות מתויגות. כל ספרה מומרת מצורת מטריצה </a:t>
            </a:r>
            <a:r>
              <a:rPr lang="he-IL" dirty="0" err="1">
                <a:latin typeface="Arial" panose="020B0604020202020204" pitchFamily="34" charset="0"/>
                <a:cs typeface="Arial" panose="020B0604020202020204" pitchFamily="34" charset="0"/>
              </a:rPr>
              <a:t>לוקטור</a:t>
            </a:r>
            <a:r>
              <a:rPr lang="he-IL" dirty="0">
                <a:latin typeface="Arial" panose="020B0604020202020204" pitchFamily="34" charset="0"/>
                <a:cs typeface="Arial" panose="020B0604020202020204" pitchFamily="34" charset="0"/>
              </a:rPr>
              <a:t> והערכים שבה (0-255) מומרים לשני ערכים: 1 או 1- כשהסף הוא 50. גודל המטריצות הינן 28</a:t>
            </a:r>
            <a:r>
              <a:rPr lang="en-US" dirty="0">
                <a:latin typeface="Arial" panose="020B0604020202020204" pitchFamily="34" charset="0"/>
                <a:cs typeface="Arial" panose="020B0604020202020204" pitchFamily="34" charset="0"/>
              </a:rPr>
              <a:t>X</a:t>
            </a:r>
            <a:r>
              <a:rPr lang="he-IL" dirty="0">
                <a:latin typeface="Arial" panose="020B0604020202020204" pitchFamily="34" charset="0"/>
                <a:cs typeface="Arial" panose="020B0604020202020204" pitchFamily="34" charset="0"/>
              </a:rPr>
              <a:t>28 ולכן הרשת תהיה בעלת 784 נוירונים.</a:t>
            </a:r>
          </a:p>
          <a:p>
            <a:pPr algn="r" rtl="1"/>
            <a:endParaRPr lang="he-IL" dirty="0">
              <a:latin typeface="Arial" panose="020B0604020202020204" pitchFamily="34" charset="0"/>
              <a:cs typeface="Arial" panose="020B0604020202020204" pitchFamily="34" charset="0"/>
            </a:endParaRPr>
          </a:p>
          <a:p>
            <a:pPr algn="r" rtl="1"/>
            <a:r>
              <a:rPr lang="he-IL" dirty="0">
                <a:latin typeface="Arial" panose="020B0604020202020204" pitchFamily="34" charset="0"/>
                <a:cs typeface="Arial" panose="020B0604020202020204" pitchFamily="34" charset="0"/>
              </a:rPr>
              <a:t>*כל תנאי בכל אחד מהניסויים רץ 1000 פעמים – חזרות. כלומר – חזרה היא חישוב אחד של אחד התנאים.</a:t>
            </a:r>
          </a:p>
        </p:txBody>
      </p:sp>
    </p:spTree>
    <p:extLst>
      <p:ext uri="{BB962C8B-B14F-4D97-AF65-F5344CB8AC3E}">
        <p14:creationId xmlns:p14="http://schemas.microsoft.com/office/powerpoint/2010/main" val="984941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0EDB8B-12CA-4446-BD6C-7E93105FE012}"/>
              </a:ext>
            </a:extLst>
          </p:cNvPr>
          <p:cNvSpPr>
            <a:spLocks noGrp="1"/>
          </p:cNvSpPr>
          <p:nvPr>
            <p:ph type="title"/>
          </p:nvPr>
        </p:nvSpPr>
        <p:spPr>
          <a:xfrm>
            <a:off x="646111" y="452718"/>
            <a:ext cx="9404723" cy="756957"/>
          </a:xfrm>
        </p:spPr>
        <p:txBody>
          <a:bodyPr/>
          <a:lstStyle/>
          <a:p>
            <a:pPr algn="ctr"/>
            <a:r>
              <a:rPr lang="he-IL" dirty="0"/>
              <a:t>רעש רנדומלי - </a:t>
            </a:r>
            <a:r>
              <a:rPr lang="en-US" dirty="0"/>
              <a:t>MNIST</a:t>
            </a:r>
            <a:endParaRPr lang="he-IL" dirty="0"/>
          </a:p>
        </p:txBody>
      </p:sp>
      <p:sp>
        <p:nvSpPr>
          <p:cNvPr id="4" name="תיבת טקסט 3">
            <a:extLst>
              <a:ext uri="{FF2B5EF4-FFF2-40B4-BE49-F238E27FC236}">
                <a16:creationId xmlns:a16="http://schemas.microsoft.com/office/drawing/2014/main" id="{6A30BB13-F269-4FA9-8828-E11C63BA8E9F}"/>
              </a:ext>
            </a:extLst>
          </p:cNvPr>
          <p:cNvSpPr txBox="1"/>
          <p:nvPr/>
        </p:nvSpPr>
        <p:spPr>
          <a:xfrm>
            <a:off x="561975" y="1457325"/>
            <a:ext cx="10715625" cy="646331"/>
          </a:xfrm>
          <a:prstGeom prst="rect">
            <a:avLst/>
          </a:prstGeom>
          <a:noFill/>
        </p:spPr>
        <p:txBody>
          <a:bodyPr wrap="square" rtlCol="1">
            <a:spAutoFit/>
          </a:bodyPr>
          <a:lstStyle/>
          <a:p>
            <a:pPr algn="r" rtl="1"/>
            <a:r>
              <a:rPr lang="he-IL" dirty="0"/>
              <a:t>בשקף הקודם ראינו דוגמה תמונה רנדומלית של ספרה רנדומלית וכיצד התמונה נראית אחרי 10 אחוזי עיוות. בשקף זה נציג ונדון בגרף המשקף את קיבול הרשת עם עיוות של 2 אחוזים בלבד.</a:t>
            </a:r>
          </a:p>
        </p:txBody>
      </p:sp>
      <p:pic>
        <p:nvPicPr>
          <p:cNvPr id="7" name="תמונה 6">
            <a:extLst>
              <a:ext uri="{FF2B5EF4-FFF2-40B4-BE49-F238E27FC236}">
                <a16:creationId xmlns:a16="http://schemas.microsoft.com/office/drawing/2014/main" id="{C9F5943F-AB23-4519-9B73-824A02880E16}"/>
              </a:ext>
            </a:extLst>
          </p:cNvPr>
          <p:cNvPicPr>
            <a:picLocks noChangeAspect="1"/>
          </p:cNvPicPr>
          <p:nvPr/>
        </p:nvPicPr>
        <p:blipFill rotWithShape="1">
          <a:blip r:embed="rId2">
            <a:extLst>
              <a:ext uri="{28A0092B-C50C-407E-A947-70E740481C1C}">
                <a14:useLocalDpi xmlns:a14="http://schemas.microsoft.com/office/drawing/2010/main" val="0"/>
              </a:ext>
            </a:extLst>
          </a:blip>
          <a:srcRect l="6080" r="4916"/>
          <a:stretch/>
        </p:blipFill>
        <p:spPr>
          <a:xfrm>
            <a:off x="0" y="2296160"/>
            <a:ext cx="6477000" cy="3832178"/>
          </a:xfrm>
          <a:prstGeom prst="rect">
            <a:avLst/>
          </a:prstGeom>
        </p:spPr>
      </p:pic>
      <p:sp>
        <p:nvSpPr>
          <p:cNvPr id="8" name="תיבת טקסט 7">
            <a:extLst>
              <a:ext uri="{FF2B5EF4-FFF2-40B4-BE49-F238E27FC236}">
                <a16:creationId xmlns:a16="http://schemas.microsoft.com/office/drawing/2014/main" id="{3DB231D2-0839-4715-8F99-602021D3FBF8}"/>
              </a:ext>
            </a:extLst>
          </p:cNvPr>
          <p:cNvSpPr txBox="1"/>
          <p:nvPr/>
        </p:nvSpPr>
        <p:spPr>
          <a:xfrm>
            <a:off x="6600825" y="2296160"/>
            <a:ext cx="4676775" cy="3970318"/>
          </a:xfrm>
          <a:prstGeom prst="rect">
            <a:avLst/>
          </a:prstGeom>
          <a:noFill/>
        </p:spPr>
        <p:txBody>
          <a:bodyPr wrap="square" rtlCol="1">
            <a:spAutoFit/>
          </a:bodyPr>
          <a:lstStyle/>
          <a:p>
            <a:pPr algn="r" rtl="1"/>
            <a:r>
              <a:rPr lang="he-IL" dirty="0"/>
              <a:t>מגרף זה ניתן להסיק כי כל עוד מספר התבניות השמורות בזיכרון הינו 2 ומטה, ההסתברות לשחזור תמונה עם עיוות של 2 אחוזים גבוה מאוד. בתמונה ניתן לראות כי ההסתברות לטעות נמוכה מחמישה אחוזים. ואילו כשאנו מכניסים לרשת 3 תבניות ומעלה, ההסתברות להצלחה צונחת במהירות והרשת לא מצליחה לשחזר כמעט בכלל. החל מארבע תבניות, אנו עומדים על 0 אחוזי הצלחה.</a:t>
            </a:r>
          </a:p>
          <a:p>
            <a:pPr algn="r" rtl="1"/>
            <a:endParaRPr lang="he-IL" dirty="0"/>
          </a:p>
          <a:p>
            <a:pPr algn="r" rtl="1"/>
            <a:r>
              <a:rPr lang="he-IL" dirty="0"/>
              <a:t>היינו מצפים שעקב הגדלת מספר הנוירונים ברשת בכמעט פי שמונה (100-&gt;784) ה-</a:t>
            </a:r>
            <a:r>
              <a:rPr lang="en-US" dirty="0"/>
              <a:t>crosstalk</a:t>
            </a:r>
            <a:r>
              <a:rPr lang="he-IL" dirty="0"/>
              <a:t> יקטן והקיבול יגדל. עם זאת, אנו מקבלים את התוצאה ההפוכה. הסבר אפשרי לכך הוא מפני שתמונות ה-</a:t>
            </a:r>
            <a:r>
              <a:rPr lang="en-US" dirty="0"/>
              <a:t>MNIST</a:t>
            </a:r>
            <a:r>
              <a:rPr lang="he-IL" dirty="0"/>
              <a:t> נמצאות בקורלציה גבוהה ביניהן, מאחר</a:t>
            </a:r>
          </a:p>
        </p:txBody>
      </p:sp>
      <p:sp>
        <p:nvSpPr>
          <p:cNvPr id="9" name="תיבת טקסט 8">
            <a:extLst>
              <a:ext uri="{FF2B5EF4-FFF2-40B4-BE49-F238E27FC236}">
                <a16:creationId xmlns:a16="http://schemas.microsoft.com/office/drawing/2014/main" id="{96AF1332-9084-4C38-B1D0-5F446123D6E5}"/>
              </a:ext>
            </a:extLst>
          </p:cNvPr>
          <p:cNvSpPr txBox="1"/>
          <p:nvPr/>
        </p:nvSpPr>
        <p:spPr>
          <a:xfrm>
            <a:off x="285750" y="6135816"/>
            <a:ext cx="10991850" cy="646331"/>
          </a:xfrm>
          <a:prstGeom prst="rect">
            <a:avLst/>
          </a:prstGeom>
          <a:noFill/>
        </p:spPr>
        <p:txBody>
          <a:bodyPr wrap="square" rtlCol="1">
            <a:spAutoFit/>
          </a:bodyPr>
          <a:lstStyle/>
          <a:p>
            <a:pPr algn="r" rtl="1"/>
            <a:r>
              <a:rPr lang="he-IL" dirty="0"/>
              <a:t>ושטח הרקע ברובו חופף בין התמונות השונות (המסגרת של התמונה), והשטח הפנימי חופף מאוד (הספרה עצמה).</a:t>
            </a:r>
          </a:p>
          <a:p>
            <a:pPr algn="r" rtl="1"/>
            <a:r>
              <a:rPr lang="he-IL" dirty="0"/>
              <a:t>הדמיון הגדול הוא שמוביל להגדלת ה-</a:t>
            </a:r>
            <a:r>
              <a:rPr lang="en-US" dirty="0"/>
              <a:t>crosstalk</a:t>
            </a:r>
            <a:r>
              <a:rPr lang="he-IL" dirty="0"/>
              <a:t> שמוביל להקטנת הקיבול.</a:t>
            </a:r>
          </a:p>
        </p:txBody>
      </p:sp>
    </p:spTree>
    <p:extLst>
      <p:ext uri="{BB962C8B-B14F-4D97-AF65-F5344CB8AC3E}">
        <p14:creationId xmlns:p14="http://schemas.microsoft.com/office/powerpoint/2010/main" val="2684944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כותרת 1">
            <a:extLst>
              <a:ext uri="{FF2B5EF4-FFF2-40B4-BE49-F238E27FC236}">
                <a16:creationId xmlns:a16="http://schemas.microsoft.com/office/drawing/2014/main" id="{7BAA4DE6-0006-4377-A76E-CD3190BA4872}"/>
              </a:ext>
            </a:extLst>
          </p:cNvPr>
          <p:cNvSpPr>
            <a:spLocks noGrp="1"/>
          </p:cNvSpPr>
          <p:nvPr>
            <p:ph type="title"/>
          </p:nvPr>
        </p:nvSpPr>
        <p:spPr>
          <a:xfrm>
            <a:off x="8210623" y="1447800"/>
            <a:ext cx="3333676" cy="3096987"/>
          </a:xfrm>
        </p:spPr>
        <p:txBody>
          <a:bodyPr vert="horz" lIns="91440" tIns="45720" rIns="91440" bIns="45720" rtlCol="0" anchor="b">
            <a:normAutofit/>
          </a:bodyPr>
          <a:lstStyle/>
          <a:p>
            <a:pPr algn="r">
              <a:lnSpc>
                <a:spcPct val="90000"/>
              </a:lnSpc>
            </a:pPr>
            <a:r>
              <a:rPr lang="en-US" sz="5400" dirty="0"/>
              <a:t>MNIST</a:t>
            </a:r>
            <a:br>
              <a:rPr lang="en-US" sz="5400" dirty="0"/>
            </a:br>
            <a:br>
              <a:rPr lang="en-US" sz="5400" dirty="0"/>
            </a:br>
            <a:r>
              <a:rPr lang="en-US" sz="5400" dirty="0" err="1"/>
              <a:t>רעש</a:t>
            </a:r>
            <a:r>
              <a:rPr lang="en-US" sz="5400" dirty="0"/>
              <a:t> </a:t>
            </a:r>
            <a:r>
              <a:rPr lang="en-US" sz="5400" dirty="0" err="1"/>
              <a:t>דטרמיניסטי</a:t>
            </a:r>
            <a:endParaRPr lang="en-US" sz="5400" dirty="0"/>
          </a:p>
        </p:txBody>
      </p:sp>
      <p:sp>
        <p:nvSpPr>
          <p:cNvPr id="24" name="Freeform: Shape 23">
            <a:extLst>
              <a:ext uri="{FF2B5EF4-FFF2-40B4-BE49-F238E27FC236}">
                <a16:creationId xmlns:a16="http://schemas.microsoft.com/office/drawing/2014/main" id="{3484F10F-334C-431A-8E30-B66B496C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75977" y="-475977"/>
            <a:ext cx="6858000" cy="7809953"/>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sp>
      <p:pic>
        <p:nvPicPr>
          <p:cNvPr id="7" name="תמונה 6" descr="תמונה שמכילה ציור&#10;&#10;התיאור נוצר באופן אוטומטי">
            <a:extLst>
              <a:ext uri="{FF2B5EF4-FFF2-40B4-BE49-F238E27FC236}">
                <a16:creationId xmlns:a16="http://schemas.microsoft.com/office/drawing/2014/main" id="{BBC9ED26-88F6-4176-B51F-579B68028B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5926" y="647699"/>
            <a:ext cx="4726517" cy="2658666"/>
          </a:xfrm>
          <a:prstGeom prst="rect">
            <a:avLst/>
          </a:prstGeom>
          <a:effectLst/>
        </p:spPr>
      </p:pic>
      <p:sp>
        <p:nvSpPr>
          <p:cNvPr id="26" name="Freeform 31">
            <a:extLst>
              <a:ext uri="{FF2B5EF4-FFF2-40B4-BE49-F238E27FC236}">
                <a16:creationId xmlns:a16="http://schemas.microsoft.com/office/drawing/2014/main" id="{AEA0BB24-2B23-4B19-996F-58DA607EE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תמונה 4" descr="תמונה שמכילה ציור&#10;&#10;התיאור נוצר באופן אוטומטי">
            <a:extLst>
              <a:ext uri="{FF2B5EF4-FFF2-40B4-BE49-F238E27FC236}">
                <a16:creationId xmlns:a16="http://schemas.microsoft.com/office/drawing/2014/main" id="{28365479-964F-43D8-8E06-382EDAF690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15926" y="3501360"/>
            <a:ext cx="4726517" cy="2658666"/>
          </a:xfrm>
          <a:prstGeom prst="rect">
            <a:avLst/>
          </a:prstGeom>
          <a:effectLst/>
        </p:spPr>
      </p:pic>
    </p:spTree>
    <p:extLst>
      <p:ext uri="{BB962C8B-B14F-4D97-AF65-F5344CB8AC3E}">
        <p14:creationId xmlns:p14="http://schemas.microsoft.com/office/powerpoint/2010/main" val="4166482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B5E3F9-0422-468B-BE06-5A8C21CF5915}"/>
              </a:ext>
            </a:extLst>
          </p:cNvPr>
          <p:cNvSpPr>
            <a:spLocks noGrp="1"/>
          </p:cNvSpPr>
          <p:nvPr>
            <p:ph type="title"/>
          </p:nvPr>
        </p:nvSpPr>
        <p:spPr>
          <a:xfrm>
            <a:off x="6245759" y="452718"/>
            <a:ext cx="3805075" cy="1975522"/>
          </a:xfrm>
        </p:spPr>
        <p:txBody>
          <a:bodyPr/>
          <a:lstStyle/>
          <a:p>
            <a:pPr algn="r"/>
            <a:r>
              <a:rPr lang="en-US" dirty="0"/>
              <a:t>MNIST</a:t>
            </a:r>
            <a:br>
              <a:rPr lang="en-US" dirty="0"/>
            </a:br>
            <a:r>
              <a:rPr lang="he-IL" dirty="0"/>
              <a:t>רעש אקראי מול דטרמיניסטי</a:t>
            </a:r>
          </a:p>
        </p:txBody>
      </p:sp>
      <p:pic>
        <p:nvPicPr>
          <p:cNvPr id="5" name="תמונה 4" descr="תמונה שמכילה טקסט, מפה&#10;&#10;התיאור נוצר באופן אוטומטי">
            <a:extLst>
              <a:ext uri="{FF2B5EF4-FFF2-40B4-BE49-F238E27FC236}">
                <a16:creationId xmlns:a16="http://schemas.microsoft.com/office/drawing/2014/main" id="{8DB84F53-32C6-4386-83E5-8F6CA820D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3262311"/>
            <a:ext cx="5300133" cy="2981325"/>
          </a:xfrm>
          <a:prstGeom prst="rect">
            <a:avLst/>
          </a:prstGeom>
        </p:spPr>
      </p:pic>
      <p:pic>
        <p:nvPicPr>
          <p:cNvPr id="7" name="תמונה 6" descr="תמונה שמכילה טקסט, מפה&#10;&#10;התיאור נוצר באופן אוטומטי">
            <a:extLst>
              <a:ext uri="{FF2B5EF4-FFF2-40B4-BE49-F238E27FC236}">
                <a16:creationId xmlns:a16="http://schemas.microsoft.com/office/drawing/2014/main" id="{F184FD3F-48A8-474B-A22F-4C1A4BC6D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0" y="276223"/>
            <a:ext cx="5300133" cy="2981325"/>
          </a:xfrm>
          <a:prstGeom prst="rect">
            <a:avLst/>
          </a:prstGeom>
        </p:spPr>
      </p:pic>
      <p:sp>
        <p:nvSpPr>
          <p:cNvPr id="8" name="תיבת טקסט 7">
            <a:extLst>
              <a:ext uri="{FF2B5EF4-FFF2-40B4-BE49-F238E27FC236}">
                <a16:creationId xmlns:a16="http://schemas.microsoft.com/office/drawing/2014/main" id="{49293A72-BB5A-4667-A60F-7FFD2F7C3892}"/>
              </a:ext>
            </a:extLst>
          </p:cNvPr>
          <p:cNvSpPr txBox="1"/>
          <p:nvPr/>
        </p:nvSpPr>
        <p:spPr>
          <a:xfrm>
            <a:off x="6245758" y="2428240"/>
            <a:ext cx="4803242" cy="3970318"/>
          </a:xfrm>
          <a:prstGeom prst="rect">
            <a:avLst/>
          </a:prstGeom>
          <a:noFill/>
        </p:spPr>
        <p:txBody>
          <a:bodyPr wrap="square" rtlCol="1">
            <a:spAutoFit/>
          </a:bodyPr>
          <a:lstStyle/>
          <a:p>
            <a:pPr algn="r" rtl="1"/>
            <a:r>
              <a:rPr lang="he-IL" dirty="0"/>
              <a:t>בחלק הזה אנו משווים את קיבול הרשתות בין רעש דטרמיניסטי שמופעל על אחת התבניות השמורות בזיכרון (באותה צורה שהוסבר בשקפים הקודמים), לבין רעש רנדומלי. הרעשים עומדים על 20 אחוזים.</a:t>
            </a:r>
          </a:p>
          <a:p>
            <a:pPr algn="r" rtl="1"/>
            <a:r>
              <a:rPr lang="he-IL" dirty="0"/>
              <a:t>לא נמצא הבדל מובהק הנראה לעין בין שני תנאים אלו.</a:t>
            </a:r>
          </a:p>
          <a:p>
            <a:pPr algn="r" rtl="1"/>
            <a:endParaRPr lang="he-IL" dirty="0"/>
          </a:p>
          <a:p>
            <a:pPr algn="r" rtl="1"/>
            <a:r>
              <a:rPr lang="he-IL" dirty="0"/>
              <a:t>אך אם משווים ממצאים אלו לממצאים קודמים, נוכל לראות שיכולת השחזור של הרשת לרעש אקראי פחתה משמעותית, לתבנית אחת או שתיים, וההסתברות לטעות עלתה מכמעט אפס לעשרים אחוזים בקירוב גס. זוהי דוגמה נהדרת להשפעה של השינוי באחוז העיוות אותו אנו מכניסים לחישוב על תוצאות הניסוי.</a:t>
            </a:r>
          </a:p>
        </p:txBody>
      </p:sp>
    </p:spTree>
    <p:extLst>
      <p:ext uri="{BB962C8B-B14F-4D97-AF65-F5344CB8AC3E}">
        <p14:creationId xmlns:p14="http://schemas.microsoft.com/office/powerpoint/2010/main" val="100514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F6DDB2B-D013-4791-8E2D-89A5235ACAD1}"/>
              </a:ext>
            </a:extLst>
          </p:cNvPr>
          <p:cNvSpPr>
            <a:spLocks noGrp="1"/>
          </p:cNvSpPr>
          <p:nvPr>
            <p:ph type="title"/>
          </p:nvPr>
        </p:nvSpPr>
        <p:spPr>
          <a:xfrm>
            <a:off x="4181476" y="1171574"/>
            <a:ext cx="8010524" cy="1695451"/>
          </a:xfrm>
        </p:spPr>
        <p:txBody>
          <a:bodyPr vert="horz" lIns="91440" tIns="45720" rIns="91440" bIns="45720" rtlCol="0" anchor="b">
            <a:normAutofit fontScale="90000"/>
          </a:bodyPr>
          <a:lstStyle/>
          <a:p>
            <a:pPr algn="r"/>
            <a:r>
              <a:rPr lang="en-US" sz="5400" dirty="0"/>
              <a:t>MNIST </a:t>
            </a:r>
            <a:br>
              <a:rPr lang="en-US" sz="5400" dirty="0"/>
            </a:br>
            <a:r>
              <a:rPr lang="en-US" sz="5400" dirty="0" err="1"/>
              <a:t>תמונה</a:t>
            </a:r>
            <a:r>
              <a:rPr lang="en-US" sz="5400" dirty="0"/>
              <a:t> </a:t>
            </a:r>
            <a:r>
              <a:rPr lang="en-US" sz="5400" dirty="0" err="1"/>
              <a:t>מוסטת</a:t>
            </a:r>
            <a:endParaRPr lang="en-US" sz="5400" dirty="0"/>
          </a:p>
        </p:txBody>
      </p:sp>
      <p:pic>
        <p:nvPicPr>
          <p:cNvPr id="7" name="תמונה 6" descr="תמונה שמכילה ציור&#10;&#10;התיאור נוצר באופן אוטומטי">
            <a:extLst>
              <a:ext uri="{FF2B5EF4-FFF2-40B4-BE49-F238E27FC236}">
                <a16:creationId xmlns:a16="http://schemas.microsoft.com/office/drawing/2014/main" id="{54A13A3E-3CA0-4E0D-B03A-38C8536BD362}"/>
              </a:ext>
            </a:extLst>
          </p:cNvPr>
          <p:cNvPicPr>
            <a:picLocks noChangeAspect="1"/>
          </p:cNvPicPr>
          <p:nvPr/>
        </p:nvPicPr>
        <p:blipFill rotWithShape="1">
          <a:blip r:embed="rId3">
            <a:extLst>
              <a:ext uri="{28A0092B-C50C-407E-A947-70E740481C1C}">
                <a14:useLocalDpi xmlns:a14="http://schemas.microsoft.com/office/drawing/2010/main" val="0"/>
              </a:ext>
            </a:extLst>
          </a:blip>
          <a:srcRect l="7588"/>
          <a:stretch/>
        </p:blipFill>
        <p:spPr>
          <a:xfrm>
            <a:off x="171450" y="466724"/>
            <a:ext cx="4367868" cy="2658666"/>
          </a:xfrm>
          <a:prstGeom prst="rect">
            <a:avLst/>
          </a:prstGeom>
          <a:effectLst/>
        </p:spPr>
      </p:pic>
      <p:pic>
        <p:nvPicPr>
          <p:cNvPr id="5" name="תמונה 4" descr="תמונה שמכילה ציור&#10;&#10;התיאור נוצר באופן אוטומטי">
            <a:extLst>
              <a:ext uri="{FF2B5EF4-FFF2-40B4-BE49-F238E27FC236}">
                <a16:creationId xmlns:a16="http://schemas.microsoft.com/office/drawing/2014/main" id="{6BF99AD3-AB46-4E34-A4C7-4AC29A7F0E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1969" y="466724"/>
            <a:ext cx="4726517" cy="2658666"/>
          </a:xfrm>
          <a:prstGeom prst="rect">
            <a:avLst/>
          </a:prstGeom>
          <a:effectLst/>
        </p:spPr>
      </p:pic>
      <p:pic>
        <p:nvPicPr>
          <p:cNvPr id="9" name="תמונה 8">
            <a:extLst>
              <a:ext uri="{FF2B5EF4-FFF2-40B4-BE49-F238E27FC236}">
                <a16:creationId xmlns:a16="http://schemas.microsoft.com/office/drawing/2014/main" id="{D7291086-6594-4C2B-9C45-A4A33BA954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080" y="3429000"/>
            <a:ext cx="5323840" cy="2994660"/>
          </a:xfrm>
          <a:prstGeom prst="rect">
            <a:avLst/>
          </a:prstGeom>
        </p:spPr>
      </p:pic>
      <p:sp>
        <p:nvSpPr>
          <p:cNvPr id="10" name="תיבת טקסט 9">
            <a:extLst>
              <a:ext uri="{FF2B5EF4-FFF2-40B4-BE49-F238E27FC236}">
                <a16:creationId xmlns:a16="http://schemas.microsoft.com/office/drawing/2014/main" id="{64356830-2B6F-4C82-8F24-67902992403A}"/>
              </a:ext>
            </a:extLst>
          </p:cNvPr>
          <p:cNvSpPr txBox="1"/>
          <p:nvPr/>
        </p:nvSpPr>
        <p:spPr>
          <a:xfrm>
            <a:off x="6096000" y="3571875"/>
            <a:ext cx="5591175" cy="2862322"/>
          </a:xfrm>
          <a:prstGeom prst="rect">
            <a:avLst/>
          </a:prstGeom>
          <a:noFill/>
        </p:spPr>
        <p:txBody>
          <a:bodyPr wrap="square" rtlCol="1">
            <a:spAutoFit/>
          </a:bodyPr>
          <a:lstStyle/>
          <a:p>
            <a:pPr algn="r" rtl="1"/>
            <a:r>
              <a:rPr lang="he-IL" dirty="0"/>
              <a:t>בתמונות למעלה ניתן לראות דוגמה להסטת התמונה המקורית בשתי שורות למטה ושתי עמודות שמאלה. את התמונה המוסטת הצגנו לרשת במטרה שהאחרונה תצליח לשחזר את התמונה המקורית.</a:t>
            </a:r>
          </a:p>
          <a:p>
            <a:pPr algn="r" rtl="1"/>
            <a:endParaRPr lang="he-IL" dirty="0"/>
          </a:p>
          <a:p>
            <a:pPr algn="r" rtl="1"/>
            <a:r>
              <a:rPr lang="he-IL" dirty="0"/>
              <a:t>בגרף ניתן לראות כי כאשר יש תבנית אחת, ההסתברות לשחזור יחסית גבוהה והחל מהתבנית השלישית יכולת השחזור של הרשת עומדת על 0 אחוזי הצלחה, מה שמאפשר לנו להגיד כי הקיבול המקסימלי במקרה זה הינו 2 תבניות, עם כ-50 אחוזי הצלחה. </a:t>
            </a:r>
          </a:p>
        </p:txBody>
      </p:sp>
    </p:spTree>
    <p:extLst>
      <p:ext uri="{BB962C8B-B14F-4D97-AF65-F5344CB8AC3E}">
        <p14:creationId xmlns:p14="http://schemas.microsoft.com/office/powerpoint/2010/main" val="1925707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9B48E18-0E3A-4B87-BCFF-986B30EBD44A}"/>
              </a:ext>
            </a:extLst>
          </p:cNvPr>
          <p:cNvSpPr>
            <a:spLocks noGrp="1"/>
          </p:cNvSpPr>
          <p:nvPr>
            <p:ph type="title"/>
          </p:nvPr>
        </p:nvSpPr>
        <p:spPr>
          <a:xfrm>
            <a:off x="2446336" y="1038328"/>
            <a:ext cx="9404723" cy="1400530"/>
          </a:xfrm>
        </p:spPr>
        <p:txBody>
          <a:bodyPr/>
          <a:lstStyle/>
          <a:p>
            <a:pPr algn="r"/>
            <a:r>
              <a:rPr lang="en-US" dirty="0"/>
              <a:t>MNIST</a:t>
            </a:r>
            <a:br>
              <a:rPr lang="en-US" dirty="0"/>
            </a:br>
            <a:r>
              <a:rPr lang="he-IL" dirty="0"/>
              <a:t>כתב יד אחר</a:t>
            </a:r>
          </a:p>
        </p:txBody>
      </p:sp>
      <p:pic>
        <p:nvPicPr>
          <p:cNvPr id="5" name="תמונה 4" descr="תמונה שמכילה ציור&#10;&#10;התיאור נוצר באופן אוטומטי">
            <a:extLst>
              <a:ext uri="{FF2B5EF4-FFF2-40B4-BE49-F238E27FC236}">
                <a16:creationId xmlns:a16="http://schemas.microsoft.com/office/drawing/2014/main" id="{33F68616-45DF-4AB2-9985-887F23875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452718"/>
            <a:ext cx="4572000" cy="2571750"/>
          </a:xfrm>
          <a:prstGeom prst="rect">
            <a:avLst/>
          </a:prstGeom>
        </p:spPr>
      </p:pic>
      <p:pic>
        <p:nvPicPr>
          <p:cNvPr id="7" name="תמונה 6" descr="תמונה שמכילה ציור&#10;&#10;התיאור נוצר באופן אוטומטי">
            <a:extLst>
              <a:ext uri="{FF2B5EF4-FFF2-40B4-BE49-F238E27FC236}">
                <a16:creationId xmlns:a16="http://schemas.microsoft.com/office/drawing/2014/main" id="{7AA58C7C-F412-450F-BFA2-7E18424D1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2336" y="452718"/>
            <a:ext cx="4572000" cy="2571750"/>
          </a:xfrm>
          <a:prstGeom prst="rect">
            <a:avLst/>
          </a:prstGeom>
        </p:spPr>
      </p:pic>
      <p:sp>
        <p:nvSpPr>
          <p:cNvPr id="8" name="מלבן 7">
            <a:extLst>
              <a:ext uri="{FF2B5EF4-FFF2-40B4-BE49-F238E27FC236}">
                <a16:creationId xmlns:a16="http://schemas.microsoft.com/office/drawing/2014/main" id="{6F46F105-3B4E-402E-968C-8C3ED6CAE4C7}"/>
              </a:ext>
            </a:extLst>
          </p:cNvPr>
          <p:cNvSpPr/>
          <p:nvPr/>
        </p:nvSpPr>
        <p:spPr>
          <a:xfrm>
            <a:off x="6788017" y="719418"/>
            <a:ext cx="721360" cy="21657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pic>
        <p:nvPicPr>
          <p:cNvPr id="10" name="תמונה 9" descr="תמונה שמכילה צילום מסך&#10;&#10;התיאור נוצר באופן אוטומטי">
            <a:extLst>
              <a:ext uri="{FF2B5EF4-FFF2-40B4-BE49-F238E27FC236}">
                <a16:creationId xmlns:a16="http://schemas.microsoft.com/office/drawing/2014/main" id="{2D351073-DD37-4F26-BA04-263BC74F05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111" y="3217563"/>
            <a:ext cx="5667056" cy="3187719"/>
          </a:xfrm>
          <a:prstGeom prst="rect">
            <a:avLst/>
          </a:prstGeom>
        </p:spPr>
      </p:pic>
      <p:sp>
        <p:nvSpPr>
          <p:cNvPr id="11" name="תיבת טקסט 10">
            <a:extLst>
              <a:ext uri="{FF2B5EF4-FFF2-40B4-BE49-F238E27FC236}">
                <a16:creationId xmlns:a16="http://schemas.microsoft.com/office/drawing/2014/main" id="{CA42DD17-6683-420C-9580-00699E5CD7F4}"/>
              </a:ext>
            </a:extLst>
          </p:cNvPr>
          <p:cNvSpPr txBox="1"/>
          <p:nvPr/>
        </p:nvSpPr>
        <p:spPr>
          <a:xfrm>
            <a:off x="6600825" y="3217563"/>
            <a:ext cx="4943475" cy="2585323"/>
          </a:xfrm>
          <a:prstGeom prst="rect">
            <a:avLst/>
          </a:prstGeom>
          <a:noFill/>
        </p:spPr>
        <p:txBody>
          <a:bodyPr wrap="square" rtlCol="1">
            <a:spAutoFit/>
          </a:bodyPr>
          <a:lstStyle/>
          <a:p>
            <a:pPr algn="r" rtl="1"/>
            <a:r>
              <a:rPr lang="he-IL" dirty="0"/>
              <a:t>בניסוי האחרון שלנו, נבדק קיבול המערכת לשחזור של ספרות מכתב יד השונה מכתב היד הנלמד. בתמונות העליונות ניתן לראות דוגמה של הספרות השונות, המקורית - מהזיכרון, והמוצגת לרשת - בכתב יד שונה.</a:t>
            </a:r>
          </a:p>
          <a:p>
            <a:pPr algn="r" rtl="1"/>
            <a:endParaRPr lang="he-IL" dirty="0"/>
          </a:p>
          <a:p>
            <a:pPr algn="r" rtl="1"/>
            <a:r>
              <a:rPr lang="he-IL" dirty="0"/>
              <a:t>הקיבול כאן דומה לקיבול של הסטת התמונה, הצלחה מקסימלית ב-2 תבניות. עם זאת, ההסתברות לשחזור נכון גבוהה יותר גם עבור תבנית אחת וגבוהה אף יותר עבור שתי תבניות.</a:t>
            </a:r>
          </a:p>
        </p:txBody>
      </p:sp>
    </p:spTree>
    <p:extLst>
      <p:ext uri="{BB962C8B-B14F-4D97-AF65-F5344CB8AC3E}">
        <p14:creationId xmlns:p14="http://schemas.microsoft.com/office/powerpoint/2010/main" val="3356467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AB3DCA-FA8F-4D6E-B195-FFD267CED8BF}"/>
              </a:ext>
            </a:extLst>
          </p:cNvPr>
          <p:cNvSpPr>
            <a:spLocks noGrp="1"/>
          </p:cNvSpPr>
          <p:nvPr>
            <p:ph type="title"/>
          </p:nvPr>
        </p:nvSpPr>
        <p:spPr>
          <a:xfrm>
            <a:off x="1481137" y="1230312"/>
            <a:ext cx="9658350" cy="1265238"/>
          </a:xfrm>
        </p:spPr>
        <p:txBody>
          <a:bodyPr>
            <a:normAutofit/>
          </a:bodyPr>
          <a:lstStyle/>
          <a:p>
            <a:pPr algn="r"/>
            <a:r>
              <a:rPr lang="he-IL" sz="2800" dirty="0"/>
              <a:t>שלושת הפונקציות האחראיות על תפעול וחישוב</a:t>
            </a:r>
            <a:br>
              <a:rPr lang="he-IL" sz="2800" dirty="0"/>
            </a:br>
            <a:r>
              <a:rPr lang="he-IL" sz="2800" dirty="0"/>
              <a:t> התבניות הרנדומליות הן:</a:t>
            </a:r>
          </a:p>
        </p:txBody>
      </p:sp>
      <p:sp>
        <p:nvSpPr>
          <p:cNvPr id="4" name="תיבת טקסט 3">
            <a:extLst>
              <a:ext uri="{FF2B5EF4-FFF2-40B4-BE49-F238E27FC236}">
                <a16:creationId xmlns:a16="http://schemas.microsoft.com/office/drawing/2014/main" id="{FF13A3FE-2B1A-4CA5-8ABA-34A01AB0A39A}"/>
              </a:ext>
            </a:extLst>
          </p:cNvPr>
          <p:cNvSpPr txBox="1"/>
          <p:nvPr/>
        </p:nvSpPr>
        <p:spPr>
          <a:xfrm>
            <a:off x="1333500" y="2806602"/>
            <a:ext cx="9953625" cy="2308324"/>
          </a:xfrm>
          <a:prstGeom prst="rect">
            <a:avLst/>
          </a:prstGeom>
          <a:noFill/>
        </p:spPr>
        <p:txBody>
          <a:bodyPr wrap="square" rtlCol="1">
            <a:spAutoFit/>
          </a:bodyPr>
          <a:lstStyle/>
          <a:p>
            <a:pPr marL="285750" indent="-285750" algn="r" rtl="1">
              <a:buFontTx/>
              <a:buChar char="-"/>
            </a:pPr>
            <a:r>
              <a:rPr lang="en-US" u="sng" dirty="0"/>
              <a:t>randomNoise</a:t>
            </a:r>
            <a:r>
              <a:rPr lang="he-IL" dirty="0"/>
              <a:t> – </a:t>
            </a:r>
            <a:r>
              <a:rPr lang="he-IL" b="1" dirty="0"/>
              <a:t>ברשת בעלת 100 נוירונים</a:t>
            </a:r>
            <a:r>
              <a:rPr lang="he-IL" dirty="0"/>
              <a:t>, הפונקציה מעוותת, מתוך </a:t>
            </a:r>
            <a:r>
              <a:rPr lang="he-IL" b="1" dirty="0"/>
              <a:t>מספר רץ של תבניות </a:t>
            </a:r>
            <a:r>
              <a:rPr lang="he-IL" dirty="0"/>
              <a:t>(1-100), תבנית אקראית </a:t>
            </a:r>
            <a:r>
              <a:rPr lang="he-IL" b="1" dirty="0"/>
              <a:t>באחוז קבוע </a:t>
            </a:r>
            <a:r>
              <a:rPr lang="he-IL" dirty="0"/>
              <a:t>(2) </a:t>
            </a:r>
            <a:r>
              <a:rPr lang="he-IL" b="1" dirty="0"/>
              <a:t>ביטים אקראיים</a:t>
            </a:r>
            <a:r>
              <a:rPr lang="he-IL" dirty="0"/>
              <a:t>, ומשחזרת את אותן תבניות.</a:t>
            </a:r>
          </a:p>
          <a:p>
            <a:pPr marL="285750" indent="-285750" algn="r" rtl="1">
              <a:buFontTx/>
              <a:buChar char="-"/>
            </a:pPr>
            <a:endParaRPr lang="he-IL" dirty="0"/>
          </a:p>
          <a:p>
            <a:pPr marL="285750" indent="-285750" algn="r" rtl="1">
              <a:buFontTx/>
              <a:buChar char="-"/>
            </a:pPr>
            <a:r>
              <a:rPr lang="en-US" u="sng" dirty="0"/>
              <a:t>determinantNoise</a:t>
            </a:r>
            <a:r>
              <a:rPr lang="he-IL" dirty="0"/>
              <a:t> – ברשת בעלת 100 נוירונים, הפונקציה מעוותת, מתוך מספר רץ של תבניות (1-100), תבנית אקראית באחוז קבוע (20) </a:t>
            </a:r>
            <a:r>
              <a:rPr lang="he-IL" b="1" dirty="0"/>
              <a:t>ביטים קבועים</a:t>
            </a:r>
            <a:r>
              <a:rPr lang="he-IL" dirty="0"/>
              <a:t>,  ומשחזרת את אותן תבניות.</a:t>
            </a:r>
          </a:p>
          <a:p>
            <a:pPr marL="285750" indent="-285750" algn="r" rtl="1">
              <a:buFontTx/>
              <a:buChar char="-"/>
            </a:pPr>
            <a:endParaRPr lang="he-IL" dirty="0"/>
          </a:p>
          <a:p>
            <a:pPr marL="285750" indent="-285750" algn="r" rtl="1">
              <a:buFontTx/>
              <a:buChar char="-"/>
            </a:pPr>
            <a:r>
              <a:rPr lang="en-US" u="sng" dirty="0"/>
              <a:t>distortionPercentage</a:t>
            </a:r>
            <a:r>
              <a:rPr lang="he-IL" dirty="0"/>
              <a:t> - ברשת בעלת 100 נוירונים, הפונקציה מעוותת, מתוך </a:t>
            </a:r>
            <a:r>
              <a:rPr lang="he-IL" b="1" dirty="0"/>
              <a:t>מספר</a:t>
            </a:r>
            <a:r>
              <a:rPr lang="he-IL" dirty="0"/>
              <a:t> </a:t>
            </a:r>
            <a:r>
              <a:rPr lang="he-IL" b="1" dirty="0"/>
              <a:t>קבוע של תבניות </a:t>
            </a:r>
            <a:r>
              <a:rPr lang="he-IL" dirty="0"/>
              <a:t>(8), תבנית אקראית </a:t>
            </a:r>
            <a:r>
              <a:rPr lang="he-IL" b="1" dirty="0"/>
              <a:t>באחוז משתנה </a:t>
            </a:r>
            <a:r>
              <a:rPr lang="he-IL" dirty="0"/>
              <a:t>(1-100) ביטים אקראיים,  ומשחזרת את אותן תבניות. </a:t>
            </a:r>
          </a:p>
        </p:txBody>
      </p:sp>
    </p:spTree>
    <p:extLst>
      <p:ext uri="{BB962C8B-B14F-4D97-AF65-F5344CB8AC3E}">
        <p14:creationId xmlns:p14="http://schemas.microsoft.com/office/powerpoint/2010/main" val="3700103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0C2579-BEC8-4953-8AFA-EE5268A4006D}"/>
              </a:ext>
            </a:extLst>
          </p:cNvPr>
          <p:cNvSpPr>
            <a:spLocks noGrp="1"/>
          </p:cNvSpPr>
          <p:nvPr>
            <p:ph type="title"/>
          </p:nvPr>
        </p:nvSpPr>
        <p:spPr>
          <a:xfrm>
            <a:off x="646111" y="452718"/>
            <a:ext cx="9404723" cy="1061757"/>
          </a:xfrm>
        </p:spPr>
        <p:txBody>
          <a:bodyPr/>
          <a:lstStyle/>
          <a:p>
            <a:pPr algn="r"/>
            <a:r>
              <a:rPr lang="he-IL" sz="2800" dirty="0"/>
              <a:t>ארבעת הפונקציות האחראיות על תפעול וחישוב תבניות</a:t>
            </a:r>
            <a:br>
              <a:rPr lang="he-IL" sz="2800" dirty="0"/>
            </a:br>
            <a:r>
              <a:rPr lang="he-IL" sz="2800" dirty="0"/>
              <a:t>ה-</a:t>
            </a:r>
            <a:r>
              <a:rPr lang="en-US" sz="2800" dirty="0"/>
              <a:t>MNIST</a:t>
            </a:r>
            <a:r>
              <a:rPr lang="he-IL" sz="2800" dirty="0"/>
              <a:t> (זיהוי כתב יד) הן:</a:t>
            </a:r>
          </a:p>
        </p:txBody>
      </p:sp>
      <p:sp>
        <p:nvSpPr>
          <p:cNvPr id="4" name="תיבת טקסט 3">
            <a:extLst>
              <a:ext uri="{FF2B5EF4-FFF2-40B4-BE49-F238E27FC236}">
                <a16:creationId xmlns:a16="http://schemas.microsoft.com/office/drawing/2014/main" id="{5C1EAB39-D4AE-4611-A17B-83F7EE4536CE}"/>
              </a:ext>
            </a:extLst>
          </p:cNvPr>
          <p:cNvSpPr txBox="1"/>
          <p:nvPr/>
        </p:nvSpPr>
        <p:spPr>
          <a:xfrm>
            <a:off x="723900" y="1438276"/>
            <a:ext cx="10534649" cy="3693319"/>
          </a:xfrm>
          <a:prstGeom prst="rect">
            <a:avLst/>
          </a:prstGeom>
          <a:noFill/>
        </p:spPr>
        <p:txBody>
          <a:bodyPr wrap="square" rtlCol="1">
            <a:spAutoFit/>
          </a:bodyPr>
          <a:lstStyle/>
          <a:p>
            <a:pPr marL="285750" indent="-285750" algn="r" rtl="1">
              <a:buFontTx/>
              <a:buChar char="-"/>
            </a:pPr>
            <a:endParaRPr lang="he-IL" dirty="0"/>
          </a:p>
          <a:p>
            <a:pPr marL="285750" indent="-285750" algn="r" rtl="1">
              <a:buFontTx/>
              <a:buChar char="-"/>
            </a:pPr>
            <a:r>
              <a:rPr lang="en-US" u="sng" dirty="0"/>
              <a:t>MNISTPatterns</a:t>
            </a:r>
            <a:r>
              <a:rPr lang="he-IL" dirty="0"/>
              <a:t> –  ברשת בעלת 784 נוירונים, הפונקציה מעוותת, מתוך </a:t>
            </a:r>
            <a:r>
              <a:rPr lang="he-IL" b="1" dirty="0"/>
              <a:t>מספר רץ של תבניות </a:t>
            </a:r>
            <a:r>
              <a:rPr lang="he-IL" dirty="0"/>
              <a:t>(1-10), תבנית אקראית </a:t>
            </a:r>
            <a:r>
              <a:rPr lang="he-IL" b="1" dirty="0"/>
              <a:t>באחוז קבוע </a:t>
            </a:r>
            <a:r>
              <a:rPr lang="he-IL" dirty="0"/>
              <a:t>(2</a:t>
            </a:r>
            <a:r>
              <a:rPr lang="he-IL" b="1" dirty="0"/>
              <a:t>) ביטים רנדומליים</a:t>
            </a:r>
            <a:r>
              <a:rPr lang="he-IL" dirty="0"/>
              <a:t>, ומשחזרת את אותן תבניות. </a:t>
            </a:r>
          </a:p>
          <a:p>
            <a:pPr marL="285750" indent="-285750" algn="r" rtl="1">
              <a:buFontTx/>
              <a:buChar char="-"/>
            </a:pPr>
            <a:endParaRPr lang="he-IL" dirty="0"/>
          </a:p>
          <a:p>
            <a:pPr marL="285750" indent="-285750" algn="r" rtl="1">
              <a:buFontTx/>
              <a:buChar char="-"/>
            </a:pPr>
            <a:r>
              <a:rPr lang="en-US" u="sng" dirty="0"/>
              <a:t>MNISTPatternsDeter</a:t>
            </a:r>
            <a:r>
              <a:rPr lang="he-IL" dirty="0"/>
              <a:t> - ברשת בעלת 784 נוירונים, הפונקציה מעוותת, מתוך מספר רץ של תבניות (1-10), תבנית אקראית </a:t>
            </a:r>
            <a:r>
              <a:rPr lang="he-IL" b="1" dirty="0"/>
              <a:t>באחוז קבוע </a:t>
            </a:r>
            <a:r>
              <a:rPr lang="he-IL" dirty="0"/>
              <a:t>(20)</a:t>
            </a:r>
            <a:r>
              <a:rPr lang="he-IL" b="1" dirty="0"/>
              <a:t> ביטים קבועים</a:t>
            </a:r>
            <a:r>
              <a:rPr lang="he-IL" dirty="0"/>
              <a:t>, ומשחזרת את אותן תבניות. </a:t>
            </a:r>
          </a:p>
          <a:p>
            <a:pPr marL="285750" indent="-285750" algn="r" rtl="1">
              <a:buFontTx/>
              <a:buChar char="-"/>
            </a:pPr>
            <a:endParaRPr lang="he-IL" dirty="0"/>
          </a:p>
          <a:p>
            <a:pPr marL="285750" indent="-285750" algn="r" rtl="1">
              <a:buFontTx/>
              <a:buChar char="-"/>
            </a:pPr>
            <a:r>
              <a:rPr lang="en-US" u="sng" dirty="0"/>
              <a:t>MNISTDiverted</a:t>
            </a:r>
            <a:r>
              <a:rPr lang="he-IL" dirty="0"/>
              <a:t> - ברשת בעלת 784 נוירונים, הפונקציה </a:t>
            </a:r>
            <a:r>
              <a:rPr lang="he-IL" b="1" dirty="0"/>
              <a:t>מסיטה</a:t>
            </a:r>
            <a:r>
              <a:rPr lang="he-IL" dirty="0"/>
              <a:t>, מתוך מספר רץ של תבניות (1-10), תבנית אקראית </a:t>
            </a:r>
            <a:r>
              <a:rPr lang="he-IL" b="1" dirty="0"/>
              <a:t>במספר שורות ועמודות קבוע </a:t>
            </a:r>
            <a:r>
              <a:rPr lang="he-IL" dirty="0"/>
              <a:t>(2), ומשחזרת את אותן תבניות. </a:t>
            </a:r>
          </a:p>
          <a:p>
            <a:pPr marL="285750" indent="-285750" algn="r" rtl="1">
              <a:buFontTx/>
              <a:buChar char="-"/>
            </a:pPr>
            <a:endParaRPr lang="he-IL" u="sng" dirty="0"/>
          </a:p>
          <a:p>
            <a:pPr marL="285750" indent="-285750" algn="r" rtl="1">
              <a:buFontTx/>
              <a:buChar char="-"/>
            </a:pPr>
            <a:r>
              <a:rPr lang="en-US" u="sng" dirty="0"/>
              <a:t>MNISTHandwrite</a:t>
            </a:r>
            <a:r>
              <a:rPr lang="he-IL" dirty="0"/>
              <a:t> – ברשת בעלת 784 נוירונים, הפונקציה </a:t>
            </a:r>
            <a:r>
              <a:rPr lang="he-IL" b="1" dirty="0"/>
              <a:t>בוחרת</a:t>
            </a:r>
            <a:r>
              <a:rPr lang="he-IL" dirty="0"/>
              <a:t>, מתוך מספר רץ של תבניות (1-10), </a:t>
            </a:r>
            <a:r>
              <a:rPr lang="he-IL" b="1" dirty="0"/>
              <a:t>ספרה אקראית המופיעה בתבניות</a:t>
            </a:r>
            <a:r>
              <a:rPr lang="he-IL" dirty="0"/>
              <a:t>, ומוצאת </a:t>
            </a:r>
            <a:r>
              <a:rPr lang="he-IL" b="1" dirty="0"/>
              <a:t>ספרה דומה </a:t>
            </a:r>
            <a:r>
              <a:rPr lang="he-IL" dirty="0"/>
              <a:t>מתוך </a:t>
            </a:r>
            <a:r>
              <a:rPr lang="en-US" dirty="0"/>
              <a:t>data</a:t>
            </a:r>
            <a:r>
              <a:rPr lang="he-IL" dirty="0"/>
              <a:t> של 10,000 ספרות מתויגות. התבנית מומרת לצורת וקטור עם ערכים של 1, 1- (כפי שצוין בשקף הקודם), והפונקציה משחזרת את הספרה הנכונה מתוך הזיכרון.</a:t>
            </a:r>
            <a:endParaRPr lang="he-IL" u="sng" dirty="0"/>
          </a:p>
        </p:txBody>
      </p:sp>
    </p:spTree>
    <p:extLst>
      <p:ext uri="{BB962C8B-B14F-4D97-AF65-F5344CB8AC3E}">
        <p14:creationId xmlns:p14="http://schemas.microsoft.com/office/powerpoint/2010/main" val="2754417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תמונה 7" descr="תמונה שמכילה מפה&#10;&#10;התיאור נוצר באופן אוטומטי">
            <a:extLst>
              <a:ext uri="{FF2B5EF4-FFF2-40B4-BE49-F238E27FC236}">
                <a16:creationId xmlns:a16="http://schemas.microsoft.com/office/drawing/2014/main" id="{6DC56ED9-DE1C-4692-B07C-DDC0BF1C93D4}"/>
              </a:ext>
            </a:extLst>
          </p:cNvPr>
          <p:cNvPicPr>
            <a:picLocks noChangeAspect="1"/>
          </p:cNvPicPr>
          <p:nvPr/>
        </p:nvPicPr>
        <p:blipFill rotWithShape="1">
          <a:blip r:embed="rId2">
            <a:extLst>
              <a:ext uri="{28A0092B-C50C-407E-A947-70E740481C1C}">
                <a14:useLocalDpi xmlns:a14="http://schemas.microsoft.com/office/drawing/2010/main" val="0"/>
              </a:ext>
            </a:extLst>
          </a:blip>
          <a:srcRect l="7921" r="8203"/>
          <a:stretch/>
        </p:blipFill>
        <p:spPr>
          <a:xfrm>
            <a:off x="0" y="3038476"/>
            <a:ext cx="6715226" cy="3798766"/>
          </a:xfrm>
          <a:prstGeom prst="rect">
            <a:avLst/>
          </a:prstGeom>
        </p:spPr>
      </p:pic>
      <p:sp>
        <p:nvSpPr>
          <p:cNvPr id="2" name="כותרת 1">
            <a:extLst>
              <a:ext uri="{FF2B5EF4-FFF2-40B4-BE49-F238E27FC236}">
                <a16:creationId xmlns:a16="http://schemas.microsoft.com/office/drawing/2014/main" id="{624677EF-76F0-47FF-8CA8-970C09502477}"/>
              </a:ext>
            </a:extLst>
          </p:cNvPr>
          <p:cNvSpPr>
            <a:spLocks noGrp="1"/>
          </p:cNvSpPr>
          <p:nvPr>
            <p:ph type="title"/>
          </p:nvPr>
        </p:nvSpPr>
        <p:spPr>
          <a:xfrm>
            <a:off x="838200" y="365125"/>
            <a:ext cx="10515600" cy="739775"/>
          </a:xfrm>
        </p:spPr>
        <p:txBody>
          <a:bodyPr/>
          <a:lstStyle/>
          <a:p>
            <a:pPr algn="ctr"/>
            <a:r>
              <a:rPr lang="he-IL" dirty="0"/>
              <a:t>תבניות אקראיות</a:t>
            </a:r>
          </a:p>
        </p:txBody>
      </p:sp>
      <p:sp>
        <p:nvSpPr>
          <p:cNvPr id="4" name="תיבת טקסט 3">
            <a:extLst>
              <a:ext uri="{FF2B5EF4-FFF2-40B4-BE49-F238E27FC236}">
                <a16:creationId xmlns:a16="http://schemas.microsoft.com/office/drawing/2014/main" id="{01E2EF6C-76FA-4FBE-8892-7E1ED2087B08}"/>
              </a:ext>
            </a:extLst>
          </p:cNvPr>
          <p:cNvSpPr txBox="1"/>
          <p:nvPr/>
        </p:nvSpPr>
        <p:spPr>
          <a:xfrm>
            <a:off x="1107441" y="1104900"/>
            <a:ext cx="10246360" cy="1477328"/>
          </a:xfrm>
          <a:prstGeom prst="rect">
            <a:avLst/>
          </a:prstGeom>
          <a:noFill/>
        </p:spPr>
        <p:txBody>
          <a:bodyPr wrap="square" rtlCol="1">
            <a:spAutoFit/>
          </a:bodyPr>
          <a:lstStyle/>
          <a:p>
            <a:pPr algn="r" rtl="1"/>
            <a:r>
              <a:rPr lang="he-IL" dirty="0"/>
              <a:t>בשקופית זו נתייחס לטענה כי ככל שיחס התבניות (</a:t>
            </a:r>
            <a:r>
              <a:rPr lang="en-US" dirty="0"/>
              <a:t>P</a:t>
            </a:r>
            <a:r>
              <a:rPr lang="he-IL" dirty="0"/>
              <a:t>) למספר הנוירונים (</a:t>
            </a:r>
            <a:r>
              <a:rPr lang="en-US" dirty="0"/>
              <a:t>N</a:t>
            </a:r>
            <a:r>
              <a:rPr lang="he-IL" dirty="0"/>
              <a:t>) גדל, כך יכולת השחזור לרעש רנדומלי פוחתת. במילים אחרות, כיצד שינוי ביחס </a:t>
            </a:r>
            <a:r>
              <a:rPr lang="en-US" dirty="0"/>
              <a:t>P/N</a:t>
            </a:r>
            <a:r>
              <a:rPr lang="he-IL" dirty="0"/>
              <a:t> משפיע על ה-</a:t>
            </a:r>
            <a:r>
              <a:rPr lang="en-US" dirty="0"/>
              <a:t>crosstalk</a:t>
            </a:r>
            <a:r>
              <a:rPr lang="he-IL" dirty="0"/>
              <a:t> של החישוב. </a:t>
            </a:r>
            <a:r>
              <a:rPr lang="en-US" dirty="0"/>
              <a:t>crosstalk</a:t>
            </a:r>
            <a:r>
              <a:rPr lang="he-IL" dirty="0"/>
              <a:t> הינו מונח המתייחס לסכום, בחישוב הקלט הסינפטי, של הקשרים בין נוירון ספציפי בתבנית הקלט לשאר משקלות הנוירונים המחושבות מעבר לתבניות השונות. ברגע שערך ה</a:t>
            </a:r>
            <a:r>
              <a:rPr lang="en-US" dirty="0"/>
              <a:t>crosstalk</a:t>
            </a:r>
            <a:r>
              <a:rPr lang="he-IL" dirty="0"/>
              <a:t> גדל, הוא עלול לשנות את ערכו של אותו נוירון כך שיקבל סימן הפוך מהסימן שהוא מייצג בתבנית אותה אנו מנסים לשחזר, ובכך "להתרחק" מהזיכרון הרצוי.</a:t>
            </a:r>
          </a:p>
        </p:txBody>
      </p:sp>
      <p:sp>
        <p:nvSpPr>
          <p:cNvPr id="9" name="תיבת טקסט 8">
            <a:extLst>
              <a:ext uri="{FF2B5EF4-FFF2-40B4-BE49-F238E27FC236}">
                <a16:creationId xmlns:a16="http://schemas.microsoft.com/office/drawing/2014/main" id="{44A3CEBF-FB2D-416A-8EBA-5FF862201EAF}"/>
              </a:ext>
            </a:extLst>
          </p:cNvPr>
          <p:cNvSpPr txBox="1"/>
          <p:nvPr/>
        </p:nvSpPr>
        <p:spPr>
          <a:xfrm>
            <a:off x="6715226" y="2583338"/>
            <a:ext cx="4638574" cy="3416320"/>
          </a:xfrm>
          <a:prstGeom prst="rect">
            <a:avLst/>
          </a:prstGeom>
          <a:noFill/>
        </p:spPr>
        <p:txBody>
          <a:bodyPr wrap="square" rtlCol="1">
            <a:spAutoFit/>
          </a:bodyPr>
          <a:lstStyle/>
          <a:p>
            <a:pPr algn="r" rtl="1"/>
            <a:r>
              <a:rPr lang="he-IL" dirty="0"/>
              <a:t>כל שמספר התבניות בזיכרון גדל, כך גדל גם ה</a:t>
            </a:r>
            <a:r>
              <a:rPr lang="en-US" dirty="0"/>
              <a:t>crosstalk</a:t>
            </a:r>
            <a:r>
              <a:rPr lang="he-IL" dirty="0"/>
              <a:t>, וככל שגדל ה</a:t>
            </a:r>
            <a:r>
              <a:rPr lang="en-US" dirty="0"/>
              <a:t>crosstalk</a:t>
            </a:r>
            <a:r>
              <a:rPr lang="he-IL" dirty="0"/>
              <a:t>, כך גדלה גם טעות השחזור.</a:t>
            </a:r>
          </a:p>
          <a:p>
            <a:pPr algn="r" rtl="1"/>
            <a:endParaRPr lang="he-IL" dirty="0"/>
          </a:p>
          <a:p>
            <a:pPr algn="r" rtl="1"/>
            <a:r>
              <a:rPr lang="he-IL" dirty="0"/>
              <a:t>בגרף משמאל ניתן לראות כי טעות השחזור גדלה בצורה </a:t>
            </a:r>
            <a:r>
              <a:rPr lang="he-IL" dirty="0" err="1"/>
              <a:t>סיגמואידלית</a:t>
            </a:r>
            <a:r>
              <a:rPr lang="he-IL" dirty="0"/>
              <a:t> ככל שיש יותר תבניות בזיכרון, וכבר ביחס של 13/100 המערכת משחזרת כ-90%. כלומר, ב-10% מהמקרים ה</a:t>
            </a:r>
            <a:r>
              <a:rPr lang="en-US" dirty="0"/>
              <a:t>crosstalk</a:t>
            </a:r>
            <a:r>
              <a:rPr lang="he-IL" dirty="0"/>
              <a:t> גדול מדי ומונע מהתבנית המקורית </a:t>
            </a:r>
            <a:r>
              <a:rPr lang="he-IL" dirty="0" err="1"/>
              <a:t>להשתחזר</a:t>
            </a:r>
            <a:r>
              <a:rPr lang="he-IL" dirty="0"/>
              <a:t>.</a:t>
            </a:r>
          </a:p>
          <a:p>
            <a:pPr algn="r" rtl="1"/>
            <a:endParaRPr lang="he-IL" dirty="0"/>
          </a:p>
          <a:p>
            <a:pPr algn="r" rtl="1"/>
            <a:r>
              <a:rPr lang="he-IL" dirty="0"/>
              <a:t>חשוב לציין כי כל הערכים השמורים בכל אחת מהתבניות נקבעים בצורה רנדומלית.</a:t>
            </a:r>
          </a:p>
        </p:txBody>
      </p:sp>
    </p:spTree>
    <p:extLst>
      <p:ext uri="{BB962C8B-B14F-4D97-AF65-F5344CB8AC3E}">
        <p14:creationId xmlns:p14="http://schemas.microsoft.com/office/powerpoint/2010/main" val="1220621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DE76ED-6237-47BA-AD29-764ADCE3FD21}"/>
              </a:ext>
            </a:extLst>
          </p:cNvPr>
          <p:cNvSpPr>
            <a:spLocks noGrp="1"/>
          </p:cNvSpPr>
          <p:nvPr>
            <p:ph type="title"/>
          </p:nvPr>
        </p:nvSpPr>
        <p:spPr>
          <a:xfrm>
            <a:off x="7486649" y="376057"/>
            <a:ext cx="2962275" cy="701675"/>
          </a:xfrm>
        </p:spPr>
        <p:txBody>
          <a:bodyPr>
            <a:normAutofit fontScale="90000"/>
          </a:bodyPr>
          <a:lstStyle/>
          <a:p>
            <a:pPr algn="ctr"/>
            <a:r>
              <a:rPr lang="he-IL" sz="2800" dirty="0"/>
              <a:t>תבניות אקראיות - המשך</a:t>
            </a:r>
          </a:p>
        </p:txBody>
      </p:sp>
      <p:sp>
        <p:nvSpPr>
          <p:cNvPr id="4" name="תיבת טקסט 3">
            <a:extLst>
              <a:ext uri="{FF2B5EF4-FFF2-40B4-BE49-F238E27FC236}">
                <a16:creationId xmlns:a16="http://schemas.microsoft.com/office/drawing/2014/main" id="{09E2FFCF-20C1-4FFC-8A86-1A56BC27AC44}"/>
              </a:ext>
            </a:extLst>
          </p:cNvPr>
          <p:cNvSpPr txBox="1"/>
          <p:nvPr/>
        </p:nvSpPr>
        <p:spPr>
          <a:xfrm>
            <a:off x="101600" y="923925"/>
            <a:ext cx="11252199" cy="1200329"/>
          </a:xfrm>
          <a:prstGeom prst="rect">
            <a:avLst/>
          </a:prstGeom>
          <a:noFill/>
        </p:spPr>
        <p:txBody>
          <a:bodyPr wrap="square" rtlCol="1">
            <a:spAutoFit/>
          </a:bodyPr>
          <a:lstStyle/>
          <a:p>
            <a:pPr algn="r" rtl="1"/>
            <a:r>
              <a:rPr lang="he-IL" dirty="0"/>
              <a:t>בסעיף זה נתייחס לשאלה מהי יכולת השחזור של רשת נוירונים כתלות בכמות העיוות הנגרמת. כלומר, המשתנה הבלתי תלוי יהיה אחוז העיוות ונמדוד מה תהיה הטעות הממוצעת בשחזור התבנית. חשוב לציין שהמידע נכון לרשת בעלת 100 נוירונים ו-8 תבניות. שינוי במספר הנוירונים ו/או במספר התבניות יטמון בחובו שינוי – גם אם מינורי – בתוצאות המוצגות.</a:t>
            </a:r>
          </a:p>
          <a:p>
            <a:pPr algn="r" rtl="1"/>
            <a:endParaRPr lang="he-IL" dirty="0"/>
          </a:p>
        </p:txBody>
      </p:sp>
      <p:pic>
        <p:nvPicPr>
          <p:cNvPr id="7" name="תמונה 6">
            <a:extLst>
              <a:ext uri="{FF2B5EF4-FFF2-40B4-BE49-F238E27FC236}">
                <a16:creationId xmlns:a16="http://schemas.microsoft.com/office/drawing/2014/main" id="{792D0602-A490-4B0D-8877-85D069EFD3D6}"/>
              </a:ext>
            </a:extLst>
          </p:cNvPr>
          <p:cNvPicPr>
            <a:picLocks noChangeAspect="1"/>
          </p:cNvPicPr>
          <p:nvPr/>
        </p:nvPicPr>
        <p:blipFill rotWithShape="1">
          <a:blip r:embed="rId3">
            <a:extLst>
              <a:ext uri="{28A0092B-C50C-407E-A947-70E740481C1C}">
                <a14:useLocalDpi xmlns:a14="http://schemas.microsoft.com/office/drawing/2010/main" val="0"/>
              </a:ext>
            </a:extLst>
          </a:blip>
          <a:srcRect l="8667" r="8000"/>
          <a:stretch/>
        </p:blipFill>
        <p:spPr>
          <a:xfrm>
            <a:off x="0" y="2124254"/>
            <a:ext cx="6994898" cy="3982720"/>
          </a:xfrm>
          <a:prstGeom prst="rect">
            <a:avLst/>
          </a:prstGeom>
        </p:spPr>
      </p:pic>
      <p:sp>
        <p:nvSpPr>
          <p:cNvPr id="8" name="תיבת טקסט 7">
            <a:extLst>
              <a:ext uri="{FF2B5EF4-FFF2-40B4-BE49-F238E27FC236}">
                <a16:creationId xmlns:a16="http://schemas.microsoft.com/office/drawing/2014/main" id="{E761C929-ECDE-4528-8EA4-9B67ED3A4DB5}"/>
              </a:ext>
            </a:extLst>
          </p:cNvPr>
          <p:cNvSpPr txBox="1"/>
          <p:nvPr/>
        </p:nvSpPr>
        <p:spPr>
          <a:xfrm>
            <a:off x="7143749" y="2672122"/>
            <a:ext cx="4210050" cy="3693319"/>
          </a:xfrm>
          <a:prstGeom prst="rect">
            <a:avLst/>
          </a:prstGeom>
          <a:noFill/>
        </p:spPr>
        <p:txBody>
          <a:bodyPr wrap="square" rtlCol="1">
            <a:spAutoFit/>
          </a:bodyPr>
          <a:lstStyle/>
          <a:p>
            <a:pPr algn="r" rtl="1"/>
            <a:r>
              <a:rPr lang="he-IL" dirty="0"/>
              <a:t>בגרף ניתן לראות שגם כאן טעות השחזור גדלה בצורה </a:t>
            </a:r>
            <a:r>
              <a:rPr lang="he-IL" dirty="0" err="1"/>
              <a:t>סיגמואידלית</a:t>
            </a:r>
            <a:r>
              <a:rPr lang="he-IL" dirty="0"/>
              <a:t> ביחס להגדלת העיוות. החל מ-50 אחוז עיוות, יכולת השחזור עומדת על 6 ל1000 (נתון סטטיסטי שמתאים לניסוי אותו ביצענו) ולאחר מכן לא מצליחה לשחזר כלל. הדבר קורה מאחר וקיימות "תבניות מראה" (תרגום ישיר של המונח </a:t>
            </a:r>
            <a:r>
              <a:rPr lang="en-US" dirty="0"/>
              <a:t>mirror patterns</a:t>
            </a:r>
            <a:r>
              <a:rPr lang="he-IL" dirty="0"/>
              <a:t>) אשר זהות לתבנית אותה אנו רוצים לשחזר, למעט שהיא הפוכה בצורתה - כמו מראה. כאשר אנו חוצים את סף 50 אחוזי העיוות, התמונה דומה יותר לתמונת המראה שלה ולרשת יש הסתברות גבוהה יותר </a:t>
            </a:r>
            <a:r>
              <a:rPr lang="he-IL" dirty="0" err="1"/>
              <a:t>להשתחזר</a:t>
            </a:r>
            <a:r>
              <a:rPr lang="he-IL" dirty="0"/>
              <a:t> לכיוון תמונה זו.</a:t>
            </a:r>
          </a:p>
        </p:txBody>
      </p:sp>
    </p:spTree>
    <p:extLst>
      <p:ext uri="{BB962C8B-B14F-4D97-AF65-F5344CB8AC3E}">
        <p14:creationId xmlns:p14="http://schemas.microsoft.com/office/powerpoint/2010/main" val="1879555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7F9E54-45B1-40B4-84CE-85DB32FE293E}"/>
              </a:ext>
            </a:extLst>
          </p:cNvPr>
          <p:cNvSpPr>
            <a:spLocks noGrp="1"/>
          </p:cNvSpPr>
          <p:nvPr>
            <p:ph type="title"/>
          </p:nvPr>
        </p:nvSpPr>
        <p:spPr>
          <a:xfrm>
            <a:off x="7518400" y="549862"/>
            <a:ext cx="2971281" cy="457200"/>
          </a:xfrm>
        </p:spPr>
        <p:txBody>
          <a:bodyPr>
            <a:normAutofit fontScale="90000"/>
          </a:bodyPr>
          <a:lstStyle/>
          <a:p>
            <a:r>
              <a:rPr lang="he-IL" sz="2800" dirty="0"/>
              <a:t>תבניות אקראיות - המשך</a:t>
            </a:r>
          </a:p>
        </p:txBody>
      </p:sp>
      <p:sp>
        <p:nvSpPr>
          <p:cNvPr id="4" name="תיבת טקסט 3">
            <a:extLst>
              <a:ext uri="{FF2B5EF4-FFF2-40B4-BE49-F238E27FC236}">
                <a16:creationId xmlns:a16="http://schemas.microsoft.com/office/drawing/2014/main" id="{345FB5D1-DA5D-4A9E-8AF9-3459DC45DB8B}"/>
              </a:ext>
            </a:extLst>
          </p:cNvPr>
          <p:cNvSpPr txBox="1"/>
          <p:nvPr/>
        </p:nvSpPr>
        <p:spPr>
          <a:xfrm>
            <a:off x="523875" y="1066801"/>
            <a:ext cx="10467975" cy="923330"/>
          </a:xfrm>
          <a:prstGeom prst="rect">
            <a:avLst/>
          </a:prstGeom>
          <a:noFill/>
        </p:spPr>
        <p:txBody>
          <a:bodyPr wrap="square" rtlCol="1">
            <a:spAutoFit/>
          </a:bodyPr>
          <a:lstStyle/>
          <a:p>
            <a:pPr algn="r" rtl="1"/>
            <a:r>
              <a:rPr lang="he-IL" dirty="0"/>
              <a:t>בשקף זה נתמקד בשאלה כיצד אחוז העיוות משפיע על מספר הצעדים עד לשחזור מלא של הנתונים – חושבו רק מספרי הצעדים שבהם התבנית שוחזרה. הגרף לא מתחיל מראשית הצירים מכיוון שאחוז העיוות ממנו אנו מתחילים הוא 1 ומספר הצעדים המינימלי עד שחזור העיוות גדול מ-0.</a:t>
            </a:r>
          </a:p>
        </p:txBody>
      </p:sp>
      <p:pic>
        <p:nvPicPr>
          <p:cNvPr id="6" name="תמונה 5" descr="תמונה שמכילה מפה&#10;&#10;התיאור נוצר באופן אוטומטי">
            <a:extLst>
              <a:ext uri="{FF2B5EF4-FFF2-40B4-BE49-F238E27FC236}">
                <a16:creationId xmlns:a16="http://schemas.microsoft.com/office/drawing/2014/main" id="{4190A747-928B-4FE6-820E-51BA5475C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35977"/>
            <a:ext cx="7518400" cy="4229100"/>
          </a:xfrm>
          <a:prstGeom prst="rect">
            <a:avLst/>
          </a:prstGeom>
        </p:spPr>
      </p:pic>
      <p:sp>
        <p:nvSpPr>
          <p:cNvPr id="7" name="תיבת טקסט 6">
            <a:extLst>
              <a:ext uri="{FF2B5EF4-FFF2-40B4-BE49-F238E27FC236}">
                <a16:creationId xmlns:a16="http://schemas.microsoft.com/office/drawing/2014/main" id="{B0976B87-9A4E-4AA9-B5E7-06019855F135}"/>
              </a:ext>
            </a:extLst>
          </p:cNvPr>
          <p:cNvSpPr txBox="1"/>
          <p:nvPr/>
        </p:nvSpPr>
        <p:spPr>
          <a:xfrm>
            <a:off x="7518400" y="2049870"/>
            <a:ext cx="3473450" cy="4801314"/>
          </a:xfrm>
          <a:prstGeom prst="rect">
            <a:avLst/>
          </a:prstGeom>
          <a:noFill/>
        </p:spPr>
        <p:txBody>
          <a:bodyPr wrap="square" rtlCol="1">
            <a:spAutoFit/>
          </a:bodyPr>
          <a:lstStyle/>
          <a:p>
            <a:pPr algn="r" rtl="1"/>
            <a:r>
              <a:rPr lang="he-IL" dirty="0"/>
              <a:t>ניתן לראות שישנה עלייה מתונה בממוצע מספר הצעדים עד לשחזור מלא, לאורך כל הניסוי עד שאנו מגיעים לאזור 50 אחוזי העיוות.</a:t>
            </a:r>
          </a:p>
          <a:p>
            <a:pPr algn="r" rtl="1"/>
            <a:endParaRPr lang="he-IL" dirty="0"/>
          </a:p>
          <a:p>
            <a:pPr algn="r" rtl="1"/>
            <a:r>
              <a:rPr lang="he-IL" dirty="0"/>
              <a:t>ככל שאנו מתקדמים אנו רואים כי הגרף הולך ונעשה פחות חלק, כלומר יש יותר רעש. זאת מכיוון שחלק גדול יותר של הנתונים (צעדי החיפוש) אינם נכללים בחישוב, מכיוון שבאותן חזרות הרשת אינה מצליחה לשחזר את התבנית.</a:t>
            </a:r>
          </a:p>
          <a:p>
            <a:pPr algn="r" rtl="1"/>
            <a:endParaRPr lang="he-IL" dirty="0"/>
          </a:p>
          <a:p>
            <a:pPr algn="r" rtl="1"/>
            <a:r>
              <a:rPr lang="he-IL" dirty="0"/>
              <a:t>כאשר אנו מגיעים לאזור 50 האחוזים, אנו רואים כי הרעש גדל (ישנם נתונים ספורים) עד שנעלם כליל, מאחר והרשת הפסיקה להצליח לשחזר.</a:t>
            </a:r>
          </a:p>
        </p:txBody>
      </p:sp>
    </p:spTree>
    <p:extLst>
      <p:ext uri="{BB962C8B-B14F-4D97-AF65-F5344CB8AC3E}">
        <p14:creationId xmlns:p14="http://schemas.microsoft.com/office/powerpoint/2010/main" val="268834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B2741C-65FB-46C9-AA8E-11A1998F39BF}"/>
              </a:ext>
            </a:extLst>
          </p:cNvPr>
          <p:cNvSpPr>
            <a:spLocks noGrp="1"/>
          </p:cNvSpPr>
          <p:nvPr>
            <p:ph type="title"/>
          </p:nvPr>
        </p:nvSpPr>
        <p:spPr>
          <a:xfrm>
            <a:off x="7267576" y="609600"/>
            <a:ext cx="3999982" cy="457200"/>
          </a:xfrm>
        </p:spPr>
        <p:txBody>
          <a:bodyPr>
            <a:noAutofit/>
          </a:bodyPr>
          <a:lstStyle/>
          <a:p>
            <a:r>
              <a:rPr lang="he-IL" sz="2800" dirty="0"/>
              <a:t>תבניות אקראיות - המשך</a:t>
            </a:r>
          </a:p>
        </p:txBody>
      </p:sp>
      <p:sp>
        <p:nvSpPr>
          <p:cNvPr id="4" name="תיבת טקסט 3">
            <a:extLst>
              <a:ext uri="{FF2B5EF4-FFF2-40B4-BE49-F238E27FC236}">
                <a16:creationId xmlns:a16="http://schemas.microsoft.com/office/drawing/2014/main" id="{F9C4C34E-3C80-434F-AB3E-D234013E56E7}"/>
              </a:ext>
            </a:extLst>
          </p:cNvPr>
          <p:cNvSpPr txBox="1"/>
          <p:nvPr/>
        </p:nvSpPr>
        <p:spPr>
          <a:xfrm>
            <a:off x="666750" y="1181100"/>
            <a:ext cx="10344150" cy="923330"/>
          </a:xfrm>
          <a:prstGeom prst="rect">
            <a:avLst/>
          </a:prstGeom>
          <a:noFill/>
        </p:spPr>
        <p:txBody>
          <a:bodyPr wrap="square" rtlCol="1">
            <a:spAutoFit/>
          </a:bodyPr>
          <a:lstStyle/>
          <a:p>
            <a:pPr algn="r" rtl="1"/>
            <a:r>
              <a:rPr lang="he-IL" dirty="0"/>
              <a:t>כעת נשאל את השאלה האם יש הבדל ביכולת הרשת לשחזר תמונות בין אם הרעש דטרמיניסטי (קבוע) לבין רנדומלי.</a:t>
            </a:r>
          </a:p>
          <a:p>
            <a:pPr algn="r" rtl="1"/>
            <a:r>
              <a:rPr lang="he-IL" dirty="0"/>
              <a:t>קבענו שהרעש הדטרמיניסטי ייוצג ע"י מרווחים קבועים בין כל ביט דטרמיניסטי (שערכו נקבע להיות 1), כך שסך כל הביטים הקבועים יהוו את אחוז הביטים הרצוי מתוך כלל הביטים בתמונה.</a:t>
            </a:r>
          </a:p>
        </p:txBody>
      </p:sp>
      <p:pic>
        <p:nvPicPr>
          <p:cNvPr id="8" name="תמונה 7" descr="תמונה שמכילה מפה&#10;&#10;התיאור נוצר באופן אוטומטי">
            <a:extLst>
              <a:ext uri="{FF2B5EF4-FFF2-40B4-BE49-F238E27FC236}">
                <a16:creationId xmlns:a16="http://schemas.microsoft.com/office/drawing/2014/main" id="{D0A402C8-4736-46F3-8C92-A0DA43C09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89" y="2218730"/>
            <a:ext cx="6219138" cy="4524315"/>
          </a:xfrm>
          <a:prstGeom prst="rect">
            <a:avLst/>
          </a:prstGeom>
        </p:spPr>
      </p:pic>
      <p:sp>
        <p:nvSpPr>
          <p:cNvPr id="9" name="תיבת טקסט 8">
            <a:extLst>
              <a:ext uri="{FF2B5EF4-FFF2-40B4-BE49-F238E27FC236}">
                <a16:creationId xmlns:a16="http://schemas.microsoft.com/office/drawing/2014/main" id="{9688A768-E7B1-4FAC-AAEA-D6353D88B6D5}"/>
              </a:ext>
            </a:extLst>
          </p:cNvPr>
          <p:cNvSpPr txBox="1"/>
          <p:nvPr/>
        </p:nvSpPr>
        <p:spPr>
          <a:xfrm>
            <a:off x="6642100" y="2080230"/>
            <a:ext cx="4368800" cy="4801314"/>
          </a:xfrm>
          <a:prstGeom prst="rect">
            <a:avLst/>
          </a:prstGeom>
          <a:noFill/>
        </p:spPr>
        <p:txBody>
          <a:bodyPr wrap="square" rtlCol="1">
            <a:spAutoFit/>
          </a:bodyPr>
          <a:lstStyle/>
          <a:p>
            <a:pPr algn="r" rtl="1"/>
            <a:r>
              <a:rPr lang="he-IL" dirty="0"/>
              <a:t>העיוות הרנדומלי משנה לחלוטין את מספר האחוזים הרצוי מכלל הביטים המופיעים בתמונה. לעומת זאת, העיוות הדטרמיניסטי גורם לקבוצת ביטים קבועה להיות ערך קבוע ובכך ניתן להניח שאינו משנה את כלל הביטים אותם הוא "אמור" לשנות. בהינתן שני אלו, ניתן להניח כי העיוות הדטרמיניסטי קטן יותר, אפילו במעט, מהעיוות הרנדומלי.</a:t>
            </a:r>
          </a:p>
          <a:p>
            <a:pPr algn="r" rtl="1"/>
            <a:endParaRPr lang="he-IL" dirty="0"/>
          </a:p>
          <a:p>
            <a:pPr algn="r" rtl="1"/>
            <a:r>
              <a:rPr lang="he-IL" dirty="0"/>
              <a:t>בגרף משמאל ניתן לראות אישוש חישובי להנחה זו מעצם העובדה שעבור אחוז עיוות זהה (20), ההסתברות לטעות ברעש אקראי גדלה בקצב מעט מהיר יותר מאשר ההסתברות לטעות ברעש הדטרמיניסטי. מאחר ויתר המשתנים זהים לחלוטין בניסויים אלו, ניתן להסיק שהרעש הדטרמיניסטי אכן משפיע פחות על עיוות התמונה.</a:t>
            </a:r>
          </a:p>
        </p:txBody>
      </p:sp>
    </p:spTree>
    <p:extLst>
      <p:ext uri="{BB962C8B-B14F-4D97-AF65-F5344CB8AC3E}">
        <p14:creationId xmlns:p14="http://schemas.microsoft.com/office/powerpoint/2010/main" val="4249388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E6EEA7-DA5A-4E44-8A30-5552B95863A7}"/>
              </a:ext>
            </a:extLst>
          </p:cNvPr>
          <p:cNvSpPr>
            <a:spLocks noGrp="1"/>
          </p:cNvSpPr>
          <p:nvPr>
            <p:ph type="title"/>
          </p:nvPr>
        </p:nvSpPr>
        <p:spPr>
          <a:xfrm>
            <a:off x="913795" y="609600"/>
            <a:ext cx="10353761" cy="600075"/>
          </a:xfrm>
        </p:spPr>
        <p:txBody>
          <a:bodyPr/>
          <a:lstStyle/>
          <a:p>
            <a:r>
              <a:rPr lang="he-IL" dirty="0"/>
              <a:t>חלק 2 - </a:t>
            </a:r>
            <a:r>
              <a:rPr lang="en-US" dirty="0"/>
              <a:t>MNIST</a:t>
            </a:r>
            <a:endParaRPr lang="he-IL" dirty="0"/>
          </a:p>
        </p:txBody>
      </p:sp>
      <p:sp>
        <p:nvSpPr>
          <p:cNvPr id="3" name="מציין מיקום תוכן 2">
            <a:extLst>
              <a:ext uri="{FF2B5EF4-FFF2-40B4-BE49-F238E27FC236}">
                <a16:creationId xmlns:a16="http://schemas.microsoft.com/office/drawing/2014/main" id="{96C998D1-960D-49C4-A2A7-3E3BBCCC6086}"/>
              </a:ext>
            </a:extLst>
          </p:cNvPr>
          <p:cNvSpPr>
            <a:spLocks noGrp="1"/>
          </p:cNvSpPr>
          <p:nvPr>
            <p:ph idx="1"/>
          </p:nvPr>
        </p:nvSpPr>
        <p:spPr>
          <a:xfrm>
            <a:off x="913795" y="1209675"/>
            <a:ext cx="10353762" cy="5400675"/>
          </a:xfrm>
        </p:spPr>
        <p:txBody>
          <a:bodyPr>
            <a:normAutofit/>
          </a:bodyPr>
          <a:lstStyle/>
          <a:p>
            <a:r>
              <a:rPr lang="he-IL" sz="2800" dirty="0"/>
              <a:t>בחלק זה נעסוק בשלוש שאלות מרכזיות:</a:t>
            </a:r>
          </a:p>
          <a:p>
            <a:pPr lvl="1"/>
            <a:r>
              <a:rPr lang="he-IL" sz="2000" dirty="0"/>
              <a:t>מהו קיבול הרשת לתמונה מעוותת. כלומר, הסתברות היכולת לשחזר נכונה את התבנית המעוותת כפונקציה של מספר התבניות השמורות בזיכרון.</a:t>
            </a:r>
          </a:p>
          <a:p>
            <a:pPr lvl="1"/>
            <a:r>
              <a:rPr lang="he-IL" sz="2000" dirty="0"/>
              <a:t>מהו קיבול הרשת לתמונה מוסטת. כלומר, הסתברות היכולת לשחזר נכונה תבנית אקראית מבין תבניות הזיכרון, אם התמונה המוצגת לרשת היא אותה התמונה בזיכרון, אך מוסטת ב2-3 שורות ועמודות.</a:t>
            </a:r>
          </a:p>
          <a:p>
            <a:pPr lvl="1"/>
            <a:r>
              <a:rPr lang="he-IL" sz="2000" dirty="0"/>
              <a:t>מהו קיבול הרשת לתמונה בכתב יד אחר. כלומר, בהינתן רשת אם מספר תבניות (ספרות) בזיכרון, מהי הסתברות היכולת לשחזר נכונה תבנית עם הספרה הנכונה כאשר התמונה המוצגת לרשת הינה הספרה המדוברת אך זו נכתבה בכתב יד אחר (מאגר התמונות מחולק לשני סטים עיקריים: סט למידה המכיל 60,000 דוגמאות מתויגות וסט מבחן המכיל 10,000 דוגמאות מתויגות. התמונות לזיכרון נלקחו מסט הלמידה והתמונה המוצגת לרשת נלקחה מסט המבחן)</a:t>
            </a:r>
          </a:p>
          <a:p>
            <a:pPr marL="457200" lvl="1" indent="0">
              <a:buNone/>
            </a:pPr>
            <a:endParaRPr lang="he-IL" sz="2000" dirty="0"/>
          </a:p>
          <a:p>
            <a:pPr marL="457200" lvl="1" indent="0">
              <a:buNone/>
            </a:pPr>
            <a:r>
              <a:rPr lang="he-IL" sz="2000" dirty="0"/>
              <a:t>בכל ניסוי העוסק בכל אחת מהשאלות הנ"ל, הרשתות יכילו 784 נוירונים (תמונה ריבועית בגודל 28) וימנו מספרה אחת ועד עשר ספרות שייבחרו בצורה רנדומלית בין 0-9.</a:t>
            </a:r>
          </a:p>
          <a:p>
            <a:pPr lvl="1"/>
            <a:endParaRPr lang="he-IL" sz="2000" dirty="0"/>
          </a:p>
          <a:p>
            <a:pPr lvl="1"/>
            <a:endParaRPr lang="he-IL" sz="2000" dirty="0"/>
          </a:p>
        </p:txBody>
      </p:sp>
    </p:spTree>
    <p:extLst>
      <p:ext uri="{BB962C8B-B14F-4D97-AF65-F5344CB8AC3E}">
        <p14:creationId xmlns:p14="http://schemas.microsoft.com/office/powerpoint/2010/main" val="2841243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כותרת 1">
            <a:extLst>
              <a:ext uri="{FF2B5EF4-FFF2-40B4-BE49-F238E27FC236}">
                <a16:creationId xmlns:a16="http://schemas.microsoft.com/office/drawing/2014/main" id="{867C87ED-F90B-447D-8E08-6A1E96D0A09B}"/>
              </a:ext>
            </a:extLst>
          </p:cNvPr>
          <p:cNvSpPr>
            <a:spLocks noGrp="1"/>
          </p:cNvSpPr>
          <p:nvPr>
            <p:ph type="title"/>
          </p:nvPr>
        </p:nvSpPr>
        <p:spPr>
          <a:xfrm>
            <a:off x="8210623" y="1447800"/>
            <a:ext cx="3333676" cy="3096987"/>
          </a:xfrm>
        </p:spPr>
        <p:txBody>
          <a:bodyPr vert="horz" lIns="91440" tIns="45720" rIns="91440" bIns="45720" rtlCol="0" anchor="b">
            <a:normAutofit/>
          </a:bodyPr>
          <a:lstStyle/>
          <a:p>
            <a:pPr algn="r">
              <a:lnSpc>
                <a:spcPct val="90000"/>
              </a:lnSpc>
            </a:pPr>
            <a:r>
              <a:rPr lang="en-US" sz="5400" dirty="0"/>
              <a:t>MNIST </a:t>
            </a:r>
            <a:br>
              <a:rPr lang="en-US" sz="5400" dirty="0"/>
            </a:br>
            <a:br>
              <a:rPr lang="en-US" sz="5400" dirty="0"/>
            </a:br>
            <a:r>
              <a:rPr lang="en-US" sz="5400" dirty="0" err="1"/>
              <a:t>רעש</a:t>
            </a:r>
            <a:br>
              <a:rPr lang="en-US" sz="5400" dirty="0"/>
            </a:br>
            <a:r>
              <a:rPr lang="en-US" sz="5400" dirty="0" err="1"/>
              <a:t>רנדומלי</a:t>
            </a:r>
            <a:endParaRPr lang="en-US" sz="5400" dirty="0"/>
          </a:p>
        </p:txBody>
      </p:sp>
      <p:sp>
        <p:nvSpPr>
          <p:cNvPr id="24" name="Freeform: Shape 23">
            <a:extLst>
              <a:ext uri="{FF2B5EF4-FFF2-40B4-BE49-F238E27FC236}">
                <a16:creationId xmlns:a16="http://schemas.microsoft.com/office/drawing/2014/main" id="{3484F10F-334C-431A-8E30-B66B496C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75977" y="-475977"/>
            <a:ext cx="6858000" cy="7809953"/>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sp>
      <p:pic>
        <p:nvPicPr>
          <p:cNvPr id="5" name="תמונה 4" descr="תמונה שמכילה ציור&#10;&#10;התיאור נוצר באופן אוטומטי">
            <a:extLst>
              <a:ext uri="{FF2B5EF4-FFF2-40B4-BE49-F238E27FC236}">
                <a16:creationId xmlns:a16="http://schemas.microsoft.com/office/drawing/2014/main" id="{FB30BD39-13BB-4DD3-8E1C-36680D7293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5926" y="647699"/>
            <a:ext cx="4726517" cy="2658666"/>
          </a:xfrm>
          <a:prstGeom prst="rect">
            <a:avLst/>
          </a:prstGeom>
          <a:effectLst/>
        </p:spPr>
      </p:pic>
      <p:sp>
        <p:nvSpPr>
          <p:cNvPr id="26" name="Freeform 31">
            <a:extLst>
              <a:ext uri="{FF2B5EF4-FFF2-40B4-BE49-F238E27FC236}">
                <a16:creationId xmlns:a16="http://schemas.microsoft.com/office/drawing/2014/main" id="{AEA0BB24-2B23-4B19-996F-58DA607EE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תמונה 6" descr="תמונה שמכילה ציור&#10;&#10;התיאור נוצר באופן אוטומטי">
            <a:extLst>
              <a:ext uri="{FF2B5EF4-FFF2-40B4-BE49-F238E27FC236}">
                <a16:creationId xmlns:a16="http://schemas.microsoft.com/office/drawing/2014/main" id="{AC42A974-5049-42D7-9F5F-C4D30D87C03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15926" y="3501360"/>
            <a:ext cx="4726517" cy="2658666"/>
          </a:xfrm>
          <a:prstGeom prst="rect">
            <a:avLst/>
          </a:prstGeom>
          <a:effectLst/>
        </p:spPr>
      </p:pic>
    </p:spTree>
    <p:extLst>
      <p:ext uri="{BB962C8B-B14F-4D97-AF65-F5344CB8AC3E}">
        <p14:creationId xmlns:p14="http://schemas.microsoft.com/office/powerpoint/2010/main" val="4265450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a:themeElements>
    <a:clrScheme name="יונים">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יונים">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994</TotalTime>
  <Words>1803</Words>
  <Application>Microsoft Office PowerPoint</Application>
  <PresentationFormat>מסך רחב</PresentationFormat>
  <Paragraphs>79</Paragraphs>
  <Slides>14</Slides>
  <Notes>1</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14</vt:i4>
      </vt:variant>
    </vt:vector>
  </HeadingPairs>
  <TitlesOfParts>
    <vt:vector size="19" baseType="lpstr">
      <vt:lpstr>Arial</vt:lpstr>
      <vt:lpstr>Calibri</vt:lpstr>
      <vt:lpstr>Century Gothic</vt:lpstr>
      <vt:lpstr>Wingdings 3</vt:lpstr>
      <vt:lpstr>יונים</vt:lpstr>
      <vt:lpstr>מודל Hopfield</vt:lpstr>
      <vt:lpstr>שלושת הפונקציות האחראיות על תפעול וחישוב  התבניות הרנדומליות הן:</vt:lpstr>
      <vt:lpstr>ארבעת הפונקציות האחראיות על תפעול וחישוב תבניות ה-MNIST (זיהוי כתב יד) הן:</vt:lpstr>
      <vt:lpstr>תבניות אקראיות</vt:lpstr>
      <vt:lpstr>תבניות אקראיות - המשך</vt:lpstr>
      <vt:lpstr>תבניות אקראיות - המשך</vt:lpstr>
      <vt:lpstr>תבניות אקראיות - המשך</vt:lpstr>
      <vt:lpstr>חלק 2 - MNIST</vt:lpstr>
      <vt:lpstr>MNIST   רעש רנדומלי</vt:lpstr>
      <vt:lpstr>רעש רנדומלי - MNIST</vt:lpstr>
      <vt:lpstr>MNIST  רעש דטרמיניסטי</vt:lpstr>
      <vt:lpstr>MNIST רעש אקראי מול דטרמיניסטי</vt:lpstr>
      <vt:lpstr>MNIST  תמונה מוסטת</vt:lpstr>
      <vt:lpstr>MNIST כתב יד אחר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מודל Hopfield</dc:title>
  <dc:creator>שגיא פורמן</dc:creator>
  <cp:lastModifiedBy>שגיא פורמן</cp:lastModifiedBy>
  <cp:revision>6</cp:revision>
  <dcterms:created xsi:type="dcterms:W3CDTF">2020-05-06T15:42:10Z</dcterms:created>
  <dcterms:modified xsi:type="dcterms:W3CDTF">2020-05-07T08:17:00Z</dcterms:modified>
</cp:coreProperties>
</file>