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53"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r">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0388BE6-4BCD-42A1-A466-8ECDDD7246F2}" type="datetimeFigureOut">
              <a:rPr lang="he-IL" smtClean="0"/>
              <a:t>י"ג/תמוז/תש"פ</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247841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122490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297042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6206E59-5155-427D-9441-F6C930F3526F}"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289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268581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3716135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309709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975146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317402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101111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30046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336154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217407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326267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414902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6231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388BE6-4BCD-42A1-A466-8ECDDD7246F2}" type="datetimeFigureOut">
              <a:rPr lang="he-IL" smtClean="0"/>
              <a:t>י"ג/תמוז/תש"פ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6206E59-5155-427D-9441-F6C930F3526F}" type="slidenum">
              <a:rPr lang="he-IL" smtClean="0"/>
              <a:t>‹#›</a:t>
            </a:fld>
            <a:endParaRPr lang="he-IL"/>
          </a:p>
        </p:txBody>
      </p:sp>
    </p:spTree>
    <p:extLst>
      <p:ext uri="{BB962C8B-B14F-4D97-AF65-F5344CB8AC3E}">
        <p14:creationId xmlns:p14="http://schemas.microsoft.com/office/powerpoint/2010/main" val="80430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388BE6-4BCD-42A1-A466-8ECDDD7246F2}" type="datetimeFigureOut">
              <a:rPr lang="he-IL" smtClean="0"/>
              <a:t>י"ג/תמוז/תש"פ</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206E59-5155-427D-9441-F6C930F3526F}" type="slidenum">
              <a:rPr lang="he-IL" smtClean="0"/>
              <a:t>‹#›</a:t>
            </a:fld>
            <a:endParaRPr lang="he-IL"/>
          </a:p>
        </p:txBody>
      </p:sp>
    </p:spTree>
    <p:extLst>
      <p:ext uri="{BB962C8B-B14F-4D97-AF65-F5344CB8AC3E}">
        <p14:creationId xmlns:p14="http://schemas.microsoft.com/office/powerpoint/2010/main" val="34685567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59E12E-8FF9-4FFB-84A6-14A265FE2A65}"/>
              </a:ext>
            </a:extLst>
          </p:cNvPr>
          <p:cNvSpPr>
            <a:spLocks noGrp="1"/>
          </p:cNvSpPr>
          <p:nvPr>
            <p:ph type="ctrTitle"/>
          </p:nvPr>
        </p:nvSpPr>
        <p:spPr>
          <a:xfrm>
            <a:off x="1524000" y="522288"/>
            <a:ext cx="9144000" cy="1220787"/>
          </a:xfrm>
        </p:spPr>
        <p:txBody>
          <a:bodyPr/>
          <a:lstStyle/>
          <a:p>
            <a:r>
              <a:rPr lang="en-US" dirty="0"/>
              <a:t>Navigation system</a:t>
            </a:r>
            <a:endParaRPr lang="he-IL" dirty="0"/>
          </a:p>
        </p:txBody>
      </p:sp>
      <p:sp>
        <p:nvSpPr>
          <p:cNvPr id="3" name="כותרת משנה 2">
            <a:extLst>
              <a:ext uri="{FF2B5EF4-FFF2-40B4-BE49-F238E27FC236}">
                <a16:creationId xmlns:a16="http://schemas.microsoft.com/office/drawing/2014/main" id="{7F9252CA-29CC-4849-BF9F-7AC5FD01DA84}"/>
              </a:ext>
            </a:extLst>
          </p:cNvPr>
          <p:cNvSpPr>
            <a:spLocks noGrp="1"/>
          </p:cNvSpPr>
          <p:nvPr>
            <p:ph type="subTitle" idx="1"/>
          </p:nvPr>
        </p:nvSpPr>
        <p:spPr>
          <a:xfrm>
            <a:off x="1524000" y="1393826"/>
            <a:ext cx="3476625" cy="636587"/>
          </a:xfrm>
        </p:spPr>
        <p:txBody>
          <a:bodyPr>
            <a:normAutofit/>
          </a:bodyPr>
          <a:lstStyle/>
          <a:p>
            <a:r>
              <a:rPr lang="he-IL" sz="2400" dirty="0">
                <a:solidFill>
                  <a:schemeClr val="tx1"/>
                </a:solidFill>
              </a:rPr>
              <a:t>שגיא פורמן 311603476</a:t>
            </a:r>
          </a:p>
        </p:txBody>
      </p:sp>
      <p:sp>
        <p:nvSpPr>
          <p:cNvPr id="4" name="תיבת טקסט 3">
            <a:extLst>
              <a:ext uri="{FF2B5EF4-FFF2-40B4-BE49-F238E27FC236}">
                <a16:creationId xmlns:a16="http://schemas.microsoft.com/office/drawing/2014/main" id="{DD3D140B-E49F-47E9-8017-54DB1AF74644}"/>
              </a:ext>
            </a:extLst>
          </p:cNvPr>
          <p:cNvSpPr txBox="1"/>
          <p:nvPr/>
        </p:nvSpPr>
        <p:spPr>
          <a:xfrm>
            <a:off x="933450" y="3046076"/>
            <a:ext cx="10039350" cy="1631216"/>
          </a:xfrm>
          <a:prstGeom prst="rect">
            <a:avLst/>
          </a:prstGeom>
          <a:noFill/>
        </p:spPr>
        <p:txBody>
          <a:bodyPr wrap="square" rtlCol="1">
            <a:spAutoFit/>
          </a:bodyPr>
          <a:lstStyle/>
          <a:p>
            <a:pPr algn="r" rtl="1"/>
            <a:r>
              <a:rPr lang="he-IL" sz="2000" dirty="0"/>
              <a:t>ספציפית, נמצא שישנם תאים שיורים כשאנו נמצאים באזור מסוים, אלו נקראו </a:t>
            </a:r>
            <a:r>
              <a:rPr lang="en-US" sz="2000" dirty="0"/>
              <a:t>place cells</a:t>
            </a:r>
            <a:r>
              <a:rPr lang="he-IL" sz="2000" dirty="0"/>
              <a:t>, ישנם תאים שיורים כשאנו נמצאים במספר אזורים במרחב, וכשמסתכלים על מיקום הנבדק בעת הירי הזה, ניתן לראות תבנית </a:t>
            </a:r>
            <a:r>
              <a:rPr lang="he-IL" sz="2000" dirty="0" err="1"/>
              <a:t>משושית</a:t>
            </a:r>
            <a:r>
              <a:rPr lang="he-IL" sz="2000" dirty="0"/>
              <a:t> הולכת וגדלה (תלוי ברזולוציית הבדיקה). נמצאו גם תאים שמופעלים לפי הכיוון אליו פונה הראש של הנבדק, כמו גם כאלו שפועלים כשאנו נמצאים בגבול של אזור מסוים, מכונים </a:t>
            </a:r>
            <a:r>
              <a:rPr lang="en-US" sz="2000" dirty="0"/>
              <a:t>border cells</a:t>
            </a:r>
            <a:r>
              <a:rPr lang="he-IL" sz="2000" dirty="0"/>
              <a:t>.</a:t>
            </a:r>
          </a:p>
        </p:txBody>
      </p:sp>
      <p:sp>
        <p:nvSpPr>
          <p:cNvPr id="5" name="תיבת טקסט 4">
            <a:extLst>
              <a:ext uri="{FF2B5EF4-FFF2-40B4-BE49-F238E27FC236}">
                <a16:creationId xmlns:a16="http://schemas.microsoft.com/office/drawing/2014/main" id="{476BCC6A-F0A4-4A2D-8EBA-59F19005E5BD}"/>
              </a:ext>
            </a:extLst>
          </p:cNvPr>
          <p:cNvSpPr txBox="1"/>
          <p:nvPr/>
        </p:nvSpPr>
        <p:spPr>
          <a:xfrm>
            <a:off x="933450" y="4964630"/>
            <a:ext cx="10039350" cy="984885"/>
          </a:xfrm>
          <a:prstGeom prst="rect">
            <a:avLst/>
          </a:prstGeom>
          <a:noFill/>
        </p:spPr>
        <p:txBody>
          <a:bodyPr wrap="square" rtlCol="1">
            <a:spAutoFit/>
          </a:bodyPr>
          <a:lstStyle/>
          <a:p>
            <a:pPr algn="r" rtl="1"/>
            <a:r>
              <a:rPr lang="he-IL" sz="2000" dirty="0"/>
              <a:t>בעבודה זו, פונקציה אחת בשם </a:t>
            </a:r>
            <a:r>
              <a:rPr lang="en-US" sz="2000" dirty="0" err="1"/>
              <a:t>Navigation_Neural</a:t>
            </a:r>
            <a:r>
              <a:rPr lang="he-IL" sz="2000" dirty="0"/>
              <a:t> ניתחה את נתוני הקלטות של נוירונים מסוימים במוח של חולדה, במטרה למצוא עדות נוספת לתאים מסוגים אלו.</a:t>
            </a:r>
          </a:p>
          <a:p>
            <a:pPr algn="r" rtl="1"/>
            <a:endParaRPr lang="he-IL" dirty="0"/>
          </a:p>
        </p:txBody>
      </p:sp>
      <p:sp>
        <p:nvSpPr>
          <p:cNvPr id="6" name="תיבת טקסט 5">
            <a:extLst>
              <a:ext uri="{FF2B5EF4-FFF2-40B4-BE49-F238E27FC236}">
                <a16:creationId xmlns:a16="http://schemas.microsoft.com/office/drawing/2014/main" id="{BF1A3C8F-5992-46B4-86D1-73B48E5AF4B1}"/>
              </a:ext>
            </a:extLst>
          </p:cNvPr>
          <p:cNvSpPr txBox="1"/>
          <p:nvPr/>
        </p:nvSpPr>
        <p:spPr>
          <a:xfrm>
            <a:off x="5476875" y="1743075"/>
            <a:ext cx="5495925" cy="1015663"/>
          </a:xfrm>
          <a:prstGeom prst="rect">
            <a:avLst/>
          </a:prstGeom>
          <a:noFill/>
        </p:spPr>
        <p:txBody>
          <a:bodyPr wrap="square" rtlCol="1">
            <a:spAutoFit/>
          </a:bodyPr>
          <a:lstStyle/>
          <a:p>
            <a:pPr algn="r" rtl="1"/>
            <a:r>
              <a:rPr lang="he-IL" sz="2000" dirty="0"/>
              <a:t>עבודות קודמות בתחום הנוירופסיכולוגיה של אנשים כמו </a:t>
            </a:r>
            <a:r>
              <a:rPr lang="en-US" sz="2000" dirty="0"/>
              <a:t>Moser</a:t>
            </a:r>
            <a:r>
              <a:rPr lang="he-IL" sz="2000" dirty="0"/>
              <a:t> או </a:t>
            </a:r>
            <a:r>
              <a:rPr lang="en-US" sz="2000" dirty="0" err="1"/>
              <a:t>O’keefe</a:t>
            </a:r>
            <a:r>
              <a:rPr lang="he-IL" sz="2000" dirty="0"/>
              <a:t> מצאו שיש התאמה רבה של פעילות </a:t>
            </a:r>
            <a:r>
              <a:rPr lang="he-IL" sz="2000" dirty="0" err="1"/>
              <a:t>נוירונלית</a:t>
            </a:r>
            <a:r>
              <a:rPr lang="he-IL" sz="2000" dirty="0"/>
              <a:t> למיקומנו במרחב. </a:t>
            </a:r>
          </a:p>
        </p:txBody>
      </p:sp>
    </p:spTree>
    <p:extLst>
      <p:ext uri="{BB962C8B-B14F-4D97-AF65-F5344CB8AC3E}">
        <p14:creationId xmlns:p14="http://schemas.microsoft.com/office/powerpoint/2010/main" val="106155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E5D3E9-8F62-4863-9DED-002604F1830D}"/>
              </a:ext>
            </a:extLst>
          </p:cNvPr>
          <p:cNvSpPr>
            <a:spLocks noGrp="1"/>
          </p:cNvSpPr>
          <p:nvPr>
            <p:ph type="title"/>
          </p:nvPr>
        </p:nvSpPr>
        <p:spPr>
          <a:xfrm>
            <a:off x="838200" y="365125"/>
            <a:ext cx="10515600" cy="758825"/>
          </a:xfrm>
        </p:spPr>
        <p:txBody>
          <a:bodyPr/>
          <a:lstStyle/>
          <a:p>
            <a:pPr algn="l" rtl="0"/>
            <a:r>
              <a:rPr lang="en-US" dirty="0"/>
              <a:t>Visualize raw data</a:t>
            </a:r>
            <a:endParaRPr lang="he-IL" dirty="0"/>
          </a:p>
        </p:txBody>
      </p:sp>
      <p:sp>
        <p:nvSpPr>
          <p:cNvPr id="3" name="מציין מיקום תוכן 2">
            <a:extLst>
              <a:ext uri="{FF2B5EF4-FFF2-40B4-BE49-F238E27FC236}">
                <a16:creationId xmlns:a16="http://schemas.microsoft.com/office/drawing/2014/main" id="{1C424CC7-D19B-4726-A1AF-4BB6B85A452F}"/>
              </a:ext>
            </a:extLst>
          </p:cNvPr>
          <p:cNvSpPr>
            <a:spLocks noGrp="1"/>
          </p:cNvSpPr>
          <p:nvPr>
            <p:ph idx="1"/>
          </p:nvPr>
        </p:nvSpPr>
        <p:spPr>
          <a:xfrm>
            <a:off x="838200" y="1257300"/>
            <a:ext cx="10515600" cy="1162050"/>
          </a:xfrm>
        </p:spPr>
        <p:txBody>
          <a:bodyPr>
            <a:normAutofit fontScale="92500"/>
          </a:bodyPr>
          <a:lstStyle/>
          <a:p>
            <a:pPr marL="0" indent="0">
              <a:buNone/>
            </a:pPr>
            <a:r>
              <a:rPr lang="he-IL" sz="1800" dirty="0"/>
              <a:t>הצגנו את הנתונים שקיבלנו על מנת לנסות ולראות אם אנו יכולים להסיק או להעלות השערות מהסתכלות ראשונית.</a:t>
            </a:r>
          </a:p>
          <a:p>
            <a:pPr marL="0" indent="0">
              <a:buNone/>
            </a:pPr>
            <a:r>
              <a:rPr lang="he-IL" sz="1800" dirty="0"/>
              <a:t>את הנתונים המוקלטים אנו מציגים לצד נתונים רנדומליים, שנוצרו בצורה כזו ששומרת על התפלגות זמן הירי, על מנת לוודא (בצורה וויזואלית גם אם לא בצורה מדעית סטטיסטית) שבנתונים שאספנו וההחלטות שנגיע אליהן יש יותר מאקראיות בלבד.</a:t>
            </a:r>
          </a:p>
          <a:p>
            <a:pPr marL="0" indent="0">
              <a:buNone/>
            </a:pPr>
            <a:endParaRPr lang="he-IL" sz="1800" dirty="0"/>
          </a:p>
        </p:txBody>
      </p:sp>
      <p:pic>
        <p:nvPicPr>
          <p:cNvPr id="5" name="תמונה 4">
            <a:extLst>
              <a:ext uri="{FF2B5EF4-FFF2-40B4-BE49-F238E27FC236}">
                <a16:creationId xmlns:a16="http://schemas.microsoft.com/office/drawing/2014/main" id="{979A0C81-C9DC-4AB6-8A4F-405B70358204}"/>
              </a:ext>
            </a:extLst>
          </p:cNvPr>
          <p:cNvPicPr>
            <a:picLocks noChangeAspect="1"/>
          </p:cNvPicPr>
          <p:nvPr/>
        </p:nvPicPr>
        <p:blipFill rotWithShape="1">
          <a:blip r:embed="rId2">
            <a:extLst>
              <a:ext uri="{28A0092B-C50C-407E-A947-70E740481C1C}">
                <a14:useLocalDpi xmlns:a14="http://schemas.microsoft.com/office/drawing/2010/main" val="0"/>
              </a:ext>
            </a:extLst>
          </a:blip>
          <a:srcRect l="9083" r="7420"/>
          <a:stretch/>
        </p:blipFill>
        <p:spPr>
          <a:xfrm>
            <a:off x="0" y="2486025"/>
            <a:ext cx="7705725" cy="3114675"/>
          </a:xfrm>
          <a:prstGeom prst="rect">
            <a:avLst/>
          </a:prstGeom>
        </p:spPr>
      </p:pic>
      <p:sp>
        <p:nvSpPr>
          <p:cNvPr id="6" name="תיבת טקסט 5">
            <a:extLst>
              <a:ext uri="{FF2B5EF4-FFF2-40B4-BE49-F238E27FC236}">
                <a16:creationId xmlns:a16="http://schemas.microsoft.com/office/drawing/2014/main" id="{B297FE9D-0C4B-4C40-9BA2-F8FAF22CEDD8}"/>
              </a:ext>
            </a:extLst>
          </p:cNvPr>
          <p:cNvSpPr txBox="1"/>
          <p:nvPr/>
        </p:nvSpPr>
        <p:spPr>
          <a:xfrm>
            <a:off x="7839075" y="2657475"/>
            <a:ext cx="3514725" cy="3139321"/>
          </a:xfrm>
          <a:prstGeom prst="rect">
            <a:avLst/>
          </a:prstGeom>
          <a:noFill/>
        </p:spPr>
        <p:txBody>
          <a:bodyPr wrap="square" rtlCol="1">
            <a:spAutoFit/>
          </a:bodyPr>
          <a:lstStyle/>
          <a:p>
            <a:pPr algn="r" rtl="1"/>
            <a:r>
              <a:rPr lang="he-IL" dirty="0"/>
              <a:t>בגרף משמאל ניתן לראות את המסלול אותו עברה החולדה במהלך הקלטת הירי </a:t>
            </a:r>
            <a:r>
              <a:rPr lang="he-IL" dirty="0" err="1"/>
              <a:t>הנוירונלי</a:t>
            </a:r>
            <a:r>
              <a:rPr lang="he-IL" dirty="0"/>
              <a:t> (המסלול הכחול). הנקודות הכתומות מסמנות את מיקומי פוטנציאלי הפעולה שהוקלטו בהתאם למיקום החולדה באותו הזמן.</a:t>
            </a:r>
          </a:p>
          <a:p>
            <a:pPr algn="r" rtl="1"/>
            <a:endParaRPr lang="he-IL" dirty="0"/>
          </a:p>
          <a:p>
            <a:pPr algn="r" rtl="1"/>
            <a:r>
              <a:rPr lang="he-IL" dirty="0"/>
              <a:t>במבט ראשוני, אפשר לראות שמיקומי הירי </a:t>
            </a:r>
            <a:r>
              <a:rPr lang="he-IL" dirty="0" err="1"/>
              <a:t>הנוירונלי</a:t>
            </a:r>
            <a:r>
              <a:rPr lang="he-IL" dirty="0"/>
              <a:t> בתאים 1,3,4,5 שונים מאוד בצורתם ממיקומי הירי </a:t>
            </a:r>
            <a:r>
              <a:rPr lang="he-IL" dirty="0" err="1"/>
              <a:t>הנוירונלי</a:t>
            </a:r>
            <a:r>
              <a:rPr lang="he-IL" dirty="0"/>
              <a:t>. ניתן גם לראות כי צורתם מזכירה מעט</a:t>
            </a:r>
          </a:p>
        </p:txBody>
      </p:sp>
      <p:sp>
        <p:nvSpPr>
          <p:cNvPr id="7" name="תיבת טקסט 6">
            <a:extLst>
              <a:ext uri="{FF2B5EF4-FFF2-40B4-BE49-F238E27FC236}">
                <a16:creationId xmlns:a16="http://schemas.microsoft.com/office/drawing/2014/main" id="{E7AB6012-581D-478E-A4DA-9483C74DE367}"/>
              </a:ext>
            </a:extLst>
          </p:cNvPr>
          <p:cNvSpPr txBox="1"/>
          <p:nvPr/>
        </p:nvSpPr>
        <p:spPr>
          <a:xfrm>
            <a:off x="838200" y="5667375"/>
            <a:ext cx="10515600" cy="923330"/>
          </a:xfrm>
          <a:prstGeom prst="rect">
            <a:avLst/>
          </a:prstGeom>
          <a:noFill/>
        </p:spPr>
        <p:txBody>
          <a:bodyPr wrap="square" rtlCol="1">
            <a:spAutoFit/>
          </a:bodyPr>
          <a:lstStyle/>
          <a:p>
            <a:pPr algn="r" rtl="1"/>
            <a:r>
              <a:rPr lang="he-IL" dirty="0"/>
              <a:t>משושה מתרחב, שמתאים לנו לתצורת פעילותם של תאי סורג. הפעילות של תא 2 נראית שונה מהפעילות הרנדומלית המותאמת לו, אך אינה דומה לצורה אותם יוצרים התאים הקודמים. נכון לעכשיו, פעילותו של תא 6 נראית רנדומלית לחלוטין.</a:t>
            </a:r>
          </a:p>
        </p:txBody>
      </p:sp>
    </p:spTree>
    <p:extLst>
      <p:ext uri="{BB962C8B-B14F-4D97-AF65-F5344CB8AC3E}">
        <p14:creationId xmlns:p14="http://schemas.microsoft.com/office/powerpoint/2010/main" val="308427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3A8F3B-B228-4D3D-A35E-D22AF0BBB5C4}"/>
              </a:ext>
            </a:extLst>
          </p:cNvPr>
          <p:cNvSpPr>
            <a:spLocks noGrp="1"/>
          </p:cNvSpPr>
          <p:nvPr>
            <p:ph type="title"/>
          </p:nvPr>
        </p:nvSpPr>
        <p:spPr>
          <a:xfrm>
            <a:off x="1143000" y="248630"/>
            <a:ext cx="4324349" cy="886432"/>
          </a:xfrm>
        </p:spPr>
        <p:txBody>
          <a:bodyPr>
            <a:normAutofit/>
          </a:bodyPr>
          <a:lstStyle/>
          <a:p>
            <a:pPr algn="l" rtl="0"/>
            <a:r>
              <a:rPr lang="en-US" sz="4000" dirty="0"/>
              <a:t>Heatmap activity</a:t>
            </a:r>
            <a:endParaRPr lang="he-IL" sz="4000" dirty="0"/>
          </a:p>
        </p:txBody>
      </p:sp>
      <p:sp>
        <p:nvSpPr>
          <p:cNvPr id="3" name="מציין מיקום תוכן 2">
            <a:extLst>
              <a:ext uri="{FF2B5EF4-FFF2-40B4-BE49-F238E27FC236}">
                <a16:creationId xmlns:a16="http://schemas.microsoft.com/office/drawing/2014/main" id="{A123186B-EAE1-4220-A0EF-4306F4A90AC5}"/>
              </a:ext>
            </a:extLst>
          </p:cNvPr>
          <p:cNvSpPr>
            <a:spLocks noGrp="1"/>
          </p:cNvSpPr>
          <p:nvPr>
            <p:ph idx="1"/>
          </p:nvPr>
        </p:nvSpPr>
        <p:spPr>
          <a:xfrm>
            <a:off x="542925" y="1135062"/>
            <a:ext cx="10928347" cy="1008063"/>
          </a:xfrm>
        </p:spPr>
        <p:txBody>
          <a:bodyPr/>
          <a:lstStyle/>
          <a:p>
            <a:pPr marL="0" indent="0">
              <a:buNone/>
            </a:pPr>
            <a:r>
              <a:rPr lang="he-IL" dirty="0"/>
              <a:t>על מנת לראות בצורה טובה יותר את הפעילות </a:t>
            </a:r>
            <a:r>
              <a:rPr lang="he-IL" dirty="0" err="1"/>
              <a:t>הנוירונלית</a:t>
            </a:r>
            <a:r>
              <a:rPr lang="he-IL" dirty="0"/>
              <a:t> במרחב, יצרנו מפת חום המתאימה לאותה הפעילות.</a:t>
            </a:r>
          </a:p>
        </p:txBody>
      </p:sp>
      <p:sp>
        <p:nvSpPr>
          <p:cNvPr id="6" name="תיבת טקסט 5">
            <a:extLst>
              <a:ext uri="{FF2B5EF4-FFF2-40B4-BE49-F238E27FC236}">
                <a16:creationId xmlns:a16="http://schemas.microsoft.com/office/drawing/2014/main" id="{2C1AF38B-6B85-45B1-9B03-1191C3AB6BBF}"/>
              </a:ext>
            </a:extLst>
          </p:cNvPr>
          <p:cNvSpPr txBox="1"/>
          <p:nvPr/>
        </p:nvSpPr>
        <p:spPr>
          <a:xfrm>
            <a:off x="8067674" y="2305050"/>
            <a:ext cx="3403597" cy="2308324"/>
          </a:xfrm>
          <a:prstGeom prst="rect">
            <a:avLst/>
          </a:prstGeom>
          <a:noFill/>
        </p:spPr>
        <p:txBody>
          <a:bodyPr wrap="square" rtlCol="1">
            <a:spAutoFit/>
          </a:bodyPr>
          <a:lstStyle/>
          <a:p>
            <a:pPr algn="r" rtl="1"/>
            <a:r>
              <a:rPr lang="he-IL" dirty="0"/>
              <a:t>בגרף זה ניתן לראות את הפעילות של כל תא מוקלט במרחב בו החולדה הסתובבה. ככל שהצבע בהיר יותר, כך התבצעה באותו האזור פעילות </a:t>
            </a:r>
            <a:r>
              <a:rPr lang="he-IL" dirty="0" err="1"/>
              <a:t>נוירונלית</a:t>
            </a:r>
            <a:r>
              <a:rPr lang="he-IL" dirty="0"/>
              <a:t> חזקה יותר. כלומר, באותו האזור, תדר פוטנציאלי הפעולה היה גבוה יותר.</a:t>
            </a:r>
          </a:p>
          <a:p>
            <a:pPr algn="r" rtl="1"/>
            <a:endParaRPr lang="he-IL" dirty="0"/>
          </a:p>
        </p:txBody>
      </p:sp>
      <p:sp>
        <p:nvSpPr>
          <p:cNvPr id="9" name="תיבת טקסט 8">
            <a:extLst>
              <a:ext uri="{FF2B5EF4-FFF2-40B4-BE49-F238E27FC236}">
                <a16:creationId xmlns:a16="http://schemas.microsoft.com/office/drawing/2014/main" id="{D00398D9-01BF-4540-A174-28E04F1B7FC3}"/>
              </a:ext>
            </a:extLst>
          </p:cNvPr>
          <p:cNvSpPr txBox="1"/>
          <p:nvPr/>
        </p:nvSpPr>
        <p:spPr>
          <a:xfrm>
            <a:off x="1143000" y="5052298"/>
            <a:ext cx="10328272" cy="1200329"/>
          </a:xfrm>
          <a:prstGeom prst="rect">
            <a:avLst/>
          </a:prstGeom>
          <a:noFill/>
        </p:spPr>
        <p:txBody>
          <a:bodyPr wrap="square" rtlCol="1">
            <a:spAutoFit/>
          </a:bodyPr>
          <a:lstStyle/>
          <a:p>
            <a:pPr algn="r" rtl="1"/>
            <a:r>
              <a:rPr lang="he-IL" dirty="0"/>
              <a:t>כאן אנו מקבלים אישוש נוסף עבור תאים 1,3,4,5 </a:t>
            </a:r>
            <a:r>
              <a:rPr lang="he-IL" dirty="0" err="1"/>
              <a:t>בהתפזורת</a:t>
            </a:r>
            <a:r>
              <a:rPr lang="he-IL" dirty="0"/>
              <a:t> צורתם </a:t>
            </a:r>
            <a:r>
              <a:rPr lang="he-IL" dirty="0" err="1"/>
              <a:t>המשושית</a:t>
            </a:r>
            <a:r>
              <a:rPr lang="he-IL" dirty="0"/>
              <a:t> במרחב להבדיל מהפעילות הרנדומלית המשויכת להם. גם כאן, תא 6 נראה כמו הפעילות הרנדומלית המשויכת לו. דפוס הפעילות המרחבית של תא מספר 2 יכול להזכיר דפוס של תא מיקום, אך הפיזור שלו במרחב גדול מאוד, דבר שאינו אופייני לתא מיקום טיפוסי.</a:t>
            </a:r>
          </a:p>
        </p:txBody>
      </p:sp>
      <p:pic>
        <p:nvPicPr>
          <p:cNvPr id="5" name="תמונה 4" descr="תמונה שמכילה ציור&#10;&#10;התיאור נוצר באופן אוטומטי">
            <a:extLst>
              <a:ext uri="{FF2B5EF4-FFF2-40B4-BE49-F238E27FC236}">
                <a16:creationId xmlns:a16="http://schemas.microsoft.com/office/drawing/2014/main" id="{941D0791-D9CB-4CE3-ABC0-408CC642BAC6}"/>
              </a:ext>
            </a:extLst>
          </p:cNvPr>
          <p:cNvPicPr>
            <a:picLocks noChangeAspect="1"/>
          </p:cNvPicPr>
          <p:nvPr/>
        </p:nvPicPr>
        <p:blipFill rotWithShape="1">
          <a:blip r:embed="rId2">
            <a:extLst>
              <a:ext uri="{28A0092B-C50C-407E-A947-70E740481C1C}">
                <a14:useLocalDpi xmlns:a14="http://schemas.microsoft.com/office/drawing/2010/main" val="0"/>
              </a:ext>
            </a:extLst>
          </a:blip>
          <a:srcRect l="10365" r="8451"/>
          <a:stretch/>
        </p:blipFill>
        <p:spPr>
          <a:xfrm>
            <a:off x="0" y="1639093"/>
            <a:ext cx="8067673" cy="3353899"/>
          </a:xfrm>
          <a:prstGeom prst="rect">
            <a:avLst/>
          </a:prstGeom>
        </p:spPr>
      </p:pic>
    </p:spTree>
    <p:extLst>
      <p:ext uri="{BB962C8B-B14F-4D97-AF65-F5344CB8AC3E}">
        <p14:creationId xmlns:p14="http://schemas.microsoft.com/office/powerpoint/2010/main" val="175906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3C808B-8415-4D1D-B3B8-9735176C2442}"/>
              </a:ext>
            </a:extLst>
          </p:cNvPr>
          <p:cNvSpPr>
            <a:spLocks noGrp="1"/>
          </p:cNvSpPr>
          <p:nvPr>
            <p:ph type="title"/>
          </p:nvPr>
        </p:nvSpPr>
        <p:spPr>
          <a:xfrm>
            <a:off x="1141412" y="9526"/>
            <a:ext cx="4602162" cy="742949"/>
          </a:xfrm>
        </p:spPr>
        <p:txBody>
          <a:bodyPr/>
          <a:lstStyle/>
          <a:p>
            <a:pPr algn="l" rtl="0"/>
            <a:r>
              <a:rPr lang="en-US" dirty="0"/>
              <a:t>Head direction cells</a:t>
            </a:r>
            <a:endParaRPr lang="he-IL" dirty="0"/>
          </a:p>
        </p:txBody>
      </p:sp>
      <p:sp>
        <p:nvSpPr>
          <p:cNvPr id="3" name="מציין מיקום תוכן 2">
            <a:extLst>
              <a:ext uri="{FF2B5EF4-FFF2-40B4-BE49-F238E27FC236}">
                <a16:creationId xmlns:a16="http://schemas.microsoft.com/office/drawing/2014/main" id="{A92551E4-1681-455B-A4E2-FFC0819B0D03}"/>
              </a:ext>
            </a:extLst>
          </p:cNvPr>
          <p:cNvSpPr>
            <a:spLocks noGrp="1"/>
          </p:cNvSpPr>
          <p:nvPr>
            <p:ph idx="1"/>
          </p:nvPr>
        </p:nvSpPr>
        <p:spPr>
          <a:xfrm>
            <a:off x="5857876" y="223838"/>
            <a:ext cx="4941886" cy="1057274"/>
          </a:xfrm>
        </p:spPr>
        <p:txBody>
          <a:bodyPr/>
          <a:lstStyle/>
          <a:p>
            <a:pPr marL="0" indent="0">
              <a:buNone/>
            </a:pPr>
            <a:r>
              <a:rPr lang="he-IL" dirty="0"/>
              <a:t>בשלב זה בוצעו חישובים למציאת עדויות לתאי כיוון ראש.</a:t>
            </a:r>
          </a:p>
        </p:txBody>
      </p:sp>
      <p:sp>
        <p:nvSpPr>
          <p:cNvPr id="6" name="תיבת טקסט 5">
            <a:extLst>
              <a:ext uri="{FF2B5EF4-FFF2-40B4-BE49-F238E27FC236}">
                <a16:creationId xmlns:a16="http://schemas.microsoft.com/office/drawing/2014/main" id="{EE5860EC-B804-442F-8FA9-D11483B5FFC0}"/>
              </a:ext>
            </a:extLst>
          </p:cNvPr>
          <p:cNvSpPr txBox="1"/>
          <p:nvPr/>
        </p:nvSpPr>
        <p:spPr>
          <a:xfrm>
            <a:off x="8667750" y="1190625"/>
            <a:ext cx="2876550" cy="4524315"/>
          </a:xfrm>
          <a:prstGeom prst="rect">
            <a:avLst/>
          </a:prstGeom>
          <a:noFill/>
        </p:spPr>
        <p:txBody>
          <a:bodyPr wrap="square" rtlCol="1">
            <a:spAutoFit/>
          </a:bodyPr>
          <a:lstStyle/>
          <a:p>
            <a:pPr algn="r" rtl="1"/>
            <a:r>
              <a:rPr lang="he-IL" dirty="0"/>
              <a:t>בשורה הראשונה בגרף זה ניתן לראות את הפעילות </a:t>
            </a:r>
            <a:r>
              <a:rPr lang="he-IL" dirty="0" err="1"/>
              <a:t>הנוירונלית</a:t>
            </a:r>
            <a:r>
              <a:rPr lang="he-IL" dirty="0"/>
              <a:t> (תדר פוטנציאלי הפעולה) כפונקציה של כיוון הראש של החולדה, שהועברו התאמה להתפלגות </a:t>
            </a:r>
            <a:r>
              <a:rPr lang="en-US" dirty="0"/>
              <a:t>Von-Mises</a:t>
            </a:r>
            <a:r>
              <a:rPr lang="he-IL" dirty="0"/>
              <a:t>. השורה השנייה הינה תצוגה של אותה הפעילות </a:t>
            </a:r>
            <a:r>
              <a:rPr lang="he-IL" dirty="0" err="1"/>
              <a:t>הנוירונלית</a:t>
            </a:r>
            <a:r>
              <a:rPr lang="he-IL" dirty="0"/>
              <a:t> כך שניתן לראות אותה בצורה פולרית. השורה שלישית מציגה את הפעילות הרנדומלית.</a:t>
            </a:r>
          </a:p>
          <a:p>
            <a:pPr algn="r" rtl="1"/>
            <a:endParaRPr lang="he-IL" dirty="0"/>
          </a:p>
          <a:p>
            <a:pPr algn="r" rtl="1"/>
            <a:r>
              <a:rPr lang="he-IL" dirty="0"/>
              <a:t>ניתן להבחין גם לפי הפעילות, גם לפי התפלגות </a:t>
            </a:r>
            <a:r>
              <a:rPr lang="en-US" dirty="0"/>
              <a:t>Von-Mises</a:t>
            </a:r>
            <a:r>
              <a:rPr lang="he-IL" dirty="0"/>
              <a:t> וגם לפי תצורת הירי במעגל, כי</a:t>
            </a:r>
          </a:p>
        </p:txBody>
      </p:sp>
      <p:sp>
        <p:nvSpPr>
          <p:cNvPr id="7" name="תיבת טקסט 6">
            <a:extLst>
              <a:ext uri="{FF2B5EF4-FFF2-40B4-BE49-F238E27FC236}">
                <a16:creationId xmlns:a16="http://schemas.microsoft.com/office/drawing/2014/main" id="{178488A2-88F0-421F-AA2A-384E81C2F00A}"/>
              </a:ext>
            </a:extLst>
          </p:cNvPr>
          <p:cNvSpPr txBox="1"/>
          <p:nvPr/>
        </p:nvSpPr>
        <p:spPr>
          <a:xfrm>
            <a:off x="876300" y="5588307"/>
            <a:ext cx="10668000" cy="923330"/>
          </a:xfrm>
          <a:prstGeom prst="rect">
            <a:avLst/>
          </a:prstGeom>
          <a:noFill/>
        </p:spPr>
        <p:txBody>
          <a:bodyPr wrap="square" rtlCol="1">
            <a:spAutoFit/>
          </a:bodyPr>
          <a:lstStyle/>
          <a:p>
            <a:pPr algn="r" rtl="1"/>
            <a:r>
              <a:rPr lang="he-IL" dirty="0"/>
              <a:t>תאים 1,4,5,6 הם אינם תאי כיוון-ראש. לעומתם, תא 2 מגיב בצורה כמעט נורמלית עבור זווית של 73° בערך (נתונים נלקחו </a:t>
            </a:r>
            <a:r>
              <a:rPr lang="he-IL" dirty="0" err="1"/>
              <a:t>מהמטלב</a:t>
            </a:r>
            <a:r>
              <a:rPr lang="he-IL" dirty="0"/>
              <a:t>) עם סטיית תקן של כ-7°. תא מספר 3 מגיב בכיוון מסוים (55° בערך), אך סטיית התקן היא גדולה יותר ואינה ממוקדת (כ-41°).</a:t>
            </a:r>
          </a:p>
        </p:txBody>
      </p:sp>
      <p:pic>
        <p:nvPicPr>
          <p:cNvPr id="8" name="תמונה 7">
            <a:extLst>
              <a:ext uri="{FF2B5EF4-FFF2-40B4-BE49-F238E27FC236}">
                <a16:creationId xmlns:a16="http://schemas.microsoft.com/office/drawing/2014/main" id="{B25C54B6-8F29-4028-8EDF-FCA08BD57E60}"/>
              </a:ext>
            </a:extLst>
          </p:cNvPr>
          <p:cNvPicPr>
            <a:picLocks noChangeAspect="1"/>
          </p:cNvPicPr>
          <p:nvPr/>
        </p:nvPicPr>
        <p:blipFill rotWithShape="1">
          <a:blip r:embed="rId2">
            <a:extLst>
              <a:ext uri="{28A0092B-C50C-407E-A947-70E740481C1C}">
                <a14:useLocalDpi xmlns:a14="http://schemas.microsoft.com/office/drawing/2010/main" val="0"/>
              </a:ext>
            </a:extLst>
          </a:blip>
          <a:srcRect l="9362" r="8360"/>
          <a:stretch/>
        </p:blipFill>
        <p:spPr>
          <a:xfrm>
            <a:off x="0" y="847724"/>
            <a:ext cx="8667750" cy="4740583"/>
          </a:xfrm>
          <a:prstGeom prst="rect">
            <a:avLst/>
          </a:prstGeom>
        </p:spPr>
      </p:pic>
    </p:spTree>
    <p:extLst>
      <p:ext uri="{BB962C8B-B14F-4D97-AF65-F5344CB8AC3E}">
        <p14:creationId xmlns:p14="http://schemas.microsoft.com/office/powerpoint/2010/main" val="258658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A02257-5A21-4A48-9054-7B62D2949259}"/>
              </a:ext>
            </a:extLst>
          </p:cNvPr>
          <p:cNvSpPr>
            <a:spLocks noGrp="1"/>
          </p:cNvSpPr>
          <p:nvPr>
            <p:ph type="title"/>
          </p:nvPr>
        </p:nvSpPr>
        <p:spPr>
          <a:xfrm>
            <a:off x="4495801" y="618517"/>
            <a:ext cx="6551610" cy="1029307"/>
          </a:xfrm>
        </p:spPr>
        <p:txBody>
          <a:bodyPr>
            <a:normAutofit/>
          </a:bodyPr>
          <a:lstStyle/>
          <a:p>
            <a:r>
              <a:rPr lang="he-IL" sz="4800" dirty="0"/>
              <a:t>סיכום – מערכת הניווט</a:t>
            </a:r>
          </a:p>
        </p:txBody>
      </p:sp>
      <p:sp>
        <p:nvSpPr>
          <p:cNvPr id="3" name="מציין מיקום תוכן 2">
            <a:extLst>
              <a:ext uri="{FF2B5EF4-FFF2-40B4-BE49-F238E27FC236}">
                <a16:creationId xmlns:a16="http://schemas.microsoft.com/office/drawing/2014/main" id="{E6DF53C8-D356-465E-A57D-8CF85EECDC49}"/>
              </a:ext>
            </a:extLst>
          </p:cNvPr>
          <p:cNvSpPr>
            <a:spLocks noGrp="1"/>
          </p:cNvSpPr>
          <p:nvPr>
            <p:ph idx="1"/>
          </p:nvPr>
        </p:nvSpPr>
        <p:spPr>
          <a:xfrm>
            <a:off x="1141412" y="1647824"/>
            <a:ext cx="9905999" cy="4591659"/>
          </a:xfrm>
        </p:spPr>
        <p:txBody>
          <a:bodyPr>
            <a:normAutofit fontScale="92500" lnSpcReduction="10000"/>
          </a:bodyPr>
          <a:lstStyle/>
          <a:p>
            <a:r>
              <a:rPr lang="he-IL" dirty="0"/>
              <a:t>בשלושת הגרפים משלושת השקפים הקודמים, ראינו עדויות לכך שחלק מן ההקלטות נלקחו מנוירונים השייכים למערכת הניווט.</a:t>
            </a:r>
          </a:p>
          <a:p>
            <a:r>
              <a:rPr lang="he-IL" dirty="0"/>
              <a:t>בגרפים הראשונים ראינו כי תאים 1,4,5 הם תאי סורג. ראינו זאת לפי מיקום החולדה בעת הירי </a:t>
            </a:r>
            <a:r>
              <a:rPr lang="he-IL" dirty="0" err="1"/>
              <a:t>הנוירונלי</a:t>
            </a:r>
            <a:r>
              <a:rPr lang="he-IL" dirty="0"/>
              <a:t> שלהם.</a:t>
            </a:r>
          </a:p>
          <a:p>
            <a:r>
              <a:rPr lang="he-IL" dirty="0"/>
              <a:t>ראינו עדות כי תא 3 גם הוא תא סורג אך מראה גם סימנים לתא כיוון-ראש. מממצאים אלו, ניתן לשייך את תא 3 להיות תא סורג ותא כיוון-ראש – בצורה כזו שהיותו תא סורג משפיע על פיזור הירי שלו ביחס לכיוון הראש.</a:t>
            </a:r>
          </a:p>
          <a:p>
            <a:r>
              <a:rPr lang="he-IL" dirty="0"/>
              <a:t>בגרף השלישי ראינו עדות לכך שתא 2 הינו תא כיוון-ראש. אך אנו יכולים להעלות השערה, בהתאם לפיזור הפעילות במפת החום בשקף קודם, כי תא 2 הוא גם תא מיקום – בצורה כזו שכיוון הראש משפיע על הירי שלו עצמו ביחס למיקומו במרחב. הקלטות וניתוחים נוספים נדרשים על מנת להסיק על כך.</a:t>
            </a:r>
          </a:p>
        </p:txBody>
      </p:sp>
    </p:spTree>
    <p:extLst>
      <p:ext uri="{BB962C8B-B14F-4D97-AF65-F5344CB8AC3E}">
        <p14:creationId xmlns:p14="http://schemas.microsoft.com/office/powerpoint/2010/main" val="4107685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מעגל</Template>
  <TotalTime>4328</TotalTime>
  <Words>676</Words>
  <Application>Microsoft Office PowerPoint</Application>
  <PresentationFormat>מסך רחב</PresentationFormat>
  <Paragraphs>27</Paragraphs>
  <Slides>5</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5</vt:i4>
      </vt:variant>
    </vt:vector>
  </HeadingPairs>
  <TitlesOfParts>
    <vt:vector size="8" baseType="lpstr">
      <vt:lpstr>Arial</vt:lpstr>
      <vt:lpstr>Tw Cen MT</vt:lpstr>
      <vt:lpstr>מעגל</vt:lpstr>
      <vt:lpstr>Navigation system</vt:lpstr>
      <vt:lpstr>Visualize raw data</vt:lpstr>
      <vt:lpstr>Heatmap activity</vt:lpstr>
      <vt:lpstr>Head direction cells</vt:lpstr>
      <vt:lpstr>סיכום – מערכת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system</dc:title>
  <dc:creator>שגיא פורמן</dc:creator>
  <cp:lastModifiedBy>שגיא פורמן</cp:lastModifiedBy>
  <cp:revision>27</cp:revision>
  <dcterms:created xsi:type="dcterms:W3CDTF">2020-06-10T09:16:55Z</dcterms:created>
  <dcterms:modified xsi:type="dcterms:W3CDTF">2020-07-05T13:41:06Z</dcterms:modified>
</cp:coreProperties>
</file>