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7" r:id="rId1"/>
  </p:sldMasterIdLst>
  <p:sldIdLst>
    <p:sldId id="256" r:id="rId2"/>
    <p:sldId id="257" r:id="rId3"/>
    <p:sldId id="258" r:id="rId4"/>
    <p:sldId id="259" r:id="rId5"/>
    <p:sldId id="260" r:id="rId6"/>
    <p:sldId id="261" r:id="rId7"/>
    <p:sldId id="265" r:id="rId8"/>
    <p:sldId id="263" r:id="rId9"/>
    <p:sldId id="26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C00A74E5-4A70-4D09-804A-FE7A81269699}" type="datetimeFigureOut">
              <a:rPr lang="he-IL" smtClean="0"/>
              <a:t>ג'/סיון/תש"פ</a:t>
            </a:fld>
            <a:endParaRPr lang="he-IL"/>
          </a:p>
        </p:txBody>
      </p:sp>
      <p:sp>
        <p:nvSpPr>
          <p:cNvPr id="5" name="Footer Placeholder 4"/>
          <p:cNvSpPr>
            <a:spLocks noGrp="1"/>
          </p:cNvSpPr>
          <p:nvPr>
            <p:ph type="ftr" sz="quarter" idx="11"/>
          </p:nvPr>
        </p:nvSpPr>
        <p:spPr>
          <a:xfrm>
            <a:off x="3962399" y="5870575"/>
            <a:ext cx="4893958" cy="377825"/>
          </a:xfrm>
        </p:spPr>
        <p:txBody>
          <a:bodyPr/>
          <a:lstStyle/>
          <a:p>
            <a:endParaRPr lang="he-IL"/>
          </a:p>
        </p:txBody>
      </p:sp>
      <p:sp>
        <p:nvSpPr>
          <p:cNvPr id="6" name="Slide Number Placeholder 5"/>
          <p:cNvSpPr>
            <a:spLocks noGrp="1"/>
          </p:cNvSpPr>
          <p:nvPr>
            <p:ph type="sldNum" sz="quarter" idx="12"/>
          </p:nvPr>
        </p:nvSpPr>
        <p:spPr>
          <a:xfrm>
            <a:off x="10608958" y="5870575"/>
            <a:ext cx="551167" cy="377825"/>
          </a:xfrm>
        </p:spPr>
        <p:txBody>
          <a:bodyPr/>
          <a:lstStyle/>
          <a:p>
            <a:fld id="{B44C9E08-3518-4D5C-B58F-A968C70BFBD6}" type="slidenum">
              <a:rPr lang="he-IL" smtClean="0"/>
              <a:t>‹#›</a:t>
            </a:fld>
            <a:endParaRPr lang="he-IL"/>
          </a:p>
        </p:txBody>
      </p:sp>
    </p:spTree>
    <p:extLst>
      <p:ext uri="{BB962C8B-B14F-4D97-AF65-F5344CB8AC3E}">
        <p14:creationId xmlns:p14="http://schemas.microsoft.com/office/powerpoint/2010/main" val="83170204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C00A74E5-4A70-4D09-804A-FE7A81269699}" type="datetimeFigureOut">
              <a:rPr lang="he-IL" smtClean="0"/>
              <a:t>ג'/סיון/תש"פ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B44C9E08-3518-4D5C-B58F-A968C70BFBD6}" type="slidenum">
              <a:rPr lang="he-IL" smtClean="0"/>
              <a:t>‹#›</a:t>
            </a:fld>
            <a:endParaRPr lang="he-IL"/>
          </a:p>
        </p:txBody>
      </p:sp>
    </p:spTree>
    <p:extLst>
      <p:ext uri="{BB962C8B-B14F-4D97-AF65-F5344CB8AC3E}">
        <p14:creationId xmlns:p14="http://schemas.microsoft.com/office/powerpoint/2010/main" val="320563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C00A74E5-4A70-4D09-804A-FE7A81269699}" type="datetimeFigureOut">
              <a:rPr lang="he-IL" smtClean="0"/>
              <a:t>ג'/סיון/תש"פ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44C9E08-3518-4D5C-B58F-A968C70BFBD6}" type="slidenum">
              <a:rPr lang="he-IL" smtClean="0"/>
              <a:t>‹#›</a:t>
            </a:fld>
            <a:endParaRPr lang="he-IL"/>
          </a:p>
        </p:txBody>
      </p:sp>
    </p:spTree>
    <p:extLst>
      <p:ext uri="{BB962C8B-B14F-4D97-AF65-F5344CB8AC3E}">
        <p14:creationId xmlns:p14="http://schemas.microsoft.com/office/powerpoint/2010/main" val="425863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C00A74E5-4A70-4D09-804A-FE7A81269699}" type="datetimeFigureOut">
              <a:rPr lang="he-IL" smtClean="0"/>
              <a:t>ג'/סיון/תש"פ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44C9E08-3518-4D5C-B58F-A968C70BFBD6}" type="slidenum">
              <a:rPr lang="he-IL" smtClean="0"/>
              <a:t>‹#›</a:t>
            </a:fld>
            <a:endParaRPr lang="he-IL"/>
          </a:p>
        </p:txBody>
      </p:sp>
    </p:spTree>
    <p:extLst>
      <p:ext uri="{BB962C8B-B14F-4D97-AF65-F5344CB8AC3E}">
        <p14:creationId xmlns:p14="http://schemas.microsoft.com/office/powerpoint/2010/main" val="2067340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C00A74E5-4A70-4D09-804A-FE7A81269699}" type="datetimeFigureOut">
              <a:rPr lang="he-IL" smtClean="0"/>
              <a:t>ג'/סיון/תש"פ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44C9E08-3518-4D5C-B58F-A968C70BFBD6}" type="slidenum">
              <a:rPr lang="he-IL" smtClean="0"/>
              <a:t>‹#›</a:t>
            </a:fld>
            <a:endParaRPr lang="he-IL"/>
          </a:p>
        </p:txBody>
      </p:sp>
    </p:spTree>
    <p:extLst>
      <p:ext uri="{BB962C8B-B14F-4D97-AF65-F5344CB8AC3E}">
        <p14:creationId xmlns:p14="http://schemas.microsoft.com/office/powerpoint/2010/main" val="42171802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he-IL"/>
              <a:t>לחץ כדי לערוך סגנונות טקסט של תבנית בסיס</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C00A74E5-4A70-4D09-804A-FE7A81269699}" type="datetimeFigureOut">
              <a:rPr lang="he-IL" smtClean="0"/>
              <a:t>ג'/סיון/תש"פ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44C9E08-3518-4D5C-B58F-A968C70BFBD6}" type="slidenum">
              <a:rPr lang="he-IL" smtClean="0"/>
              <a:t>‹#›</a:t>
            </a:fld>
            <a:endParaRPr lang="he-IL"/>
          </a:p>
        </p:txBody>
      </p:sp>
    </p:spTree>
    <p:extLst>
      <p:ext uri="{BB962C8B-B14F-4D97-AF65-F5344CB8AC3E}">
        <p14:creationId xmlns:p14="http://schemas.microsoft.com/office/powerpoint/2010/main" val="393500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he-IL"/>
              <a:t>לחץ כדי לערוך סגנונות טקסט של תבנית בסיס</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C00A74E5-4A70-4D09-804A-FE7A81269699}" type="datetimeFigureOut">
              <a:rPr lang="he-IL" smtClean="0"/>
              <a:t>ג'/סיון/תש"פ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44C9E08-3518-4D5C-B58F-A968C70BFBD6}" type="slidenum">
              <a:rPr lang="he-IL" smtClean="0"/>
              <a:t>‹#›</a:t>
            </a:fld>
            <a:endParaRPr lang="he-IL"/>
          </a:p>
        </p:txBody>
      </p:sp>
    </p:spTree>
    <p:extLst>
      <p:ext uri="{BB962C8B-B14F-4D97-AF65-F5344CB8AC3E}">
        <p14:creationId xmlns:p14="http://schemas.microsoft.com/office/powerpoint/2010/main" val="2709325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00A74E5-4A70-4D09-804A-FE7A81269699}" type="datetimeFigureOut">
              <a:rPr lang="he-IL" smtClean="0"/>
              <a:t>ג'/סיון/תש"פ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44C9E08-3518-4D5C-B58F-A968C70BFBD6}" type="slidenum">
              <a:rPr lang="he-IL" smtClean="0"/>
              <a:t>‹#›</a:t>
            </a:fld>
            <a:endParaRPr lang="he-IL"/>
          </a:p>
        </p:txBody>
      </p:sp>
      <p:sp>
        <p:nvSpPr>
          <p:cNvPr id="8" name="Title 1"/>
          <p:cNvSpPr>
            <a:spLocks noGrp="1"/>
          </p:cNvSpPr>
          <p:nvPr>
            <p:ph type="title"/>
          </p:nvPr>
        </p:nvSpPr>
        <p:spPr>
          <a:xfrm>
            <a:off x="685801" y="609600"/>
            <a:ext cx="10131425" cy="1456267"/>
          </a:xfrm>
        </p:spPr>
        <p:txBody>
          <a:bodyPr/>
          <a:lstStyle/>
          <a:p>
            <a:r>
              <a:rPr lang="he-IL"/>
              <a:t>לחץ כדי לערוך סגנון כותרת של תבנית בסיס</a:t>
            </a:r>
            <a:endParaRPr lang="en-US" dirty="0"/>
          </a:p>
        </p:txBody>
      </p:sp>
    </p:spTree>
    <p:extLst>
      <p:ext uri="{BB962C8B-B14F-4D97-AF65-F5344CB8AC3E}">
        <p14:creationId xmlns:p14="http://schemas.microsoft.com/office/powerpoint/2010/main" val="10942093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00A74E5-4A70-4D09-804A-FE7A81269699}" type="datetimeFigureOut">
              <a:rPr lang="he-IL" smtClean="0"/>
              <a:t>ג'/סיון/תש"פ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44C9E08-3518-4D5C-B58F-A968C70BFBD6}" type="slidenum">
              <a:rPr lang="he-IL" smtClean="0"/>
              <a:t>‹#›</a:t>
            </a:fld>
            <a:endParaRPr lang="he-IL"/>
          </a:p>
        </p:txBody>
      </p:sp>
    </p:spTree>
    <p:extLst>
      <p:ext uri="{BB962C8B-B14F-4D97-AF65-F5344CB8AC3E}">
        <p14:creationId xmlns:p14="http://schemas.microsoft.com/office/powerpoint/2010/main" val="4148368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00A74E5-4A70-4D09-804A-FE7A81269699}" type="datetimeFigureOut">
              <a:rPr lang="he-IL" smtClean="0"/>
              <a:t>ג'/סיון/תש"פ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44C9E08-3518-4D5C-B58F-A968C70BFBD6}" type="slidenum">
              <a:rPr lang="he-IL" smtClean="0"/>
              <a:t>‹#›</a:t>
            </a:fld>
            <a:endParaRPr lang="he-IL"/>
          </a:p>
        </p:txBody>
      </p:sp>
    </p:spTree>
    <p:extLst>
      <p:ext uri="{BB962C8B-B14F-4D97-AF65-F5344CB8AC3E}">
        <p14:creationId xmlns:p14="http://schemas.microsoft.com/office/powerpoint/2010/main" val="4108010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C00A74E5-4A70-4D09-804A-FE7A81269699}" type="datetimeFigureOut">
              <a:rPr lang="he-IL" smtClean="0"/>
              <a:t>ג'/סיון/תש"פ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44C9E08-3518-4D5C-B58F-A968C70BFBD6}" type="slidenum">
              <a:rPr lang="he-IL" smtClean="0"/>
              <a:t>‹#›</a:t>
            </a:fld>
            <a:endParaRPr lang="he-IL"/>
          </a:p>
        </p:txBody>
      </p:sp>
    </p:spTree>
    <p:extLst>
      <p:ext uri="{BB962C8B-B14F-4D97-AF65-F5344CB8AC3E}">
        <p14:creationId xmlns:p14="http://schemas.microsoft.com/office/powerpoint/2010/main" val="2626216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C00A74E5-4A70-4D09-804A-FE7A81269699}" type="datetimeFigureOut">
              <a:rPr lang="he-IL" smtClean="0"/>
              <a:t>ג'/סיון/תש"פ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B44C9E08-3518-4D5C-B58F-A968C70BFBD6}" type="slidenum">
              <a:rPr lang="he-IL" smtClean="0"/>
              <a:t>‹#›</a:t>
            </a:fld>
            <a:endParaRPr lang="he-IL"/>
          </a:p>
        </p:txBody>
      </p:sp>
    </p:spTree>
    <p:extLst>
      <p:ext uri="{BB962C8B-B14F-4D97-AF65-F5344CB8AC3E}">
        <p14:creationId xmlns:p14="http://schemas.microsoft.com/office/powerpoint/2010/main" val="765088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C00A74E5-4A70-4D09-804A-FE7A81269699}" type="datetimeFigureOut">
              <a:rPr lang="he-IL" smtClean="0"/>
              <a:t>ג'/סיון/תש"פ</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B44C9E08-3518-4D5C-B58F-A968C70BFBD6}" type="slidenum">
              <a:rPr lang="he-IL" smtClean="0"/>
              <a:t>‹#›</a:t>
            </a:fld>
            <a:endParaRPr lang="he-IL"/>
          </a:p>
        </p:txBody>
      </p:sp>
    </p:spTree>
    <p:extLst>
      <p:ext uri="{BB962C8B-B14F-4D97-AF65-F5344CB8AC3E}">
        <p14:creationId xmlns:p14="http://schemas.microsoft.com/office/powerpoint/2010/main" val="3434856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C00A74E5-4A70-4D09-804A-FE7A81269699}" type="datetimeFigureOut">
              <a:rPr lang="he-IL" smtClean="0"/>
              <a:t>ג'/סיון/תש"פ</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B44C9E08-3518-4D5C-B58F-A968C70BFBD6}" type="slidenum">
              <a:rPr lang="he-IL" smtClean="0"/>
              <a:t>‹#›</a:t>
            </a:fld>
            <a:endParaRPr lang="he-IL"/>
          </a:p>
        </p:txBody>
      </p:sp>
    </p:spTree>
    <p:extLst>
      <p:ext uri="{BB962C8B-B14F-4D97-AF65-F5344CB8AC3E}">
        <p14:creationId xmlns:p14="http://schemas.microsoft.com/office/powerpoint/2010/main" val="2545219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00A74E5-4A70-4D09-804A-FE7A81269699}" type="datetimeFigureOut">
              <a:rPr lang="he-IL" smtClean="0"/>
              <a:t>ג'/סיון/תש"פ</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B44C9E08-3518-4D5C-B58F-A968C70BFBD6}" type="slidenum">
              <a:rPr lang="he-IL" smtClean="0"/>
              <a:t>‹#›</a:t>
            </a:fld>
            <a:endParaRPr lang="he-IL"/>
          </a:p>
        </p:txBody>
      </p:sp>
    </p:spTree>
    <p:extLst>
      <p:ext uri="{BB962C8B-B14F-4D97-AF65-F5344CB8AC3E}">
        <p14:creationId xmlns:p14="http://schemas.microsoft.com/office/powerpoint/2010/main" val="3856185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C00A74E5-4A70-4D09-804A-FE7A81269699}" type="datetimeFigureOut">
              <a:rPr lang="he-IL" smtClean="0"/>
              <a:t>ג'/סיון/תש"פ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B44C9E08-3518-4D5C-B58F-A968C70BFBD6}" type="slidenum">
              <a:rPr lang="he-IL" smtClean="0"/>
              <a:t>‹#›</a:t>
            </a:fld>
            <a:endParaRPr lang="he-IL"/>
          </a:p>
        </p:txBody>
      </p:sp>
    </p:spTree>
    <p:extLst>
      <p:ext uri="{BB962C8B-B14F-4D97-AF65-F5344CB8AC3E}">
        <p14:creationId xmlns:p14="http://schemas.microsoft.com/office/powerpoint/2010/main" val="1490260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he-IL"/>
              <a:t>לחץ כדי לערוך סגנון כותרת של תבנית בסיס</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C00A74E5-4A70-4D09-804A-FE7A81269699}" type="datetimeFigureOut">
              <a:rPr lang="he-IL" smtClean="0"/>
              <a:t>ג'/סיון/תש"פ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B44C9E08-3518-4D5C-B58F-A968C70BFBD6}" type="slidenum">
              <a:rPr lang="he-IL" smtClean="0"/>
              <a:t>‹#›</a:t>
            </a:fld>
            <a:endParaRPr lang="he-IL"/>
          </a:p>
        </p:txBody>
      </p:sp>
    </p:spTree>
    <p:extLst>
      <p:ext uri="{BB962C8B-B14F-4D97-AF65-F5344CB8AC3E}">
        <p14:creationId xmlns:p14="http://schemas.microsoft.com/office/powerpoint/2010/main" val="2260198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00A74E5-4A70-4D09-804A-FE7A81269699}" type="datetimeFigureOut">
              <a:rPr lang="he-IL" smtClean="0"/>
              <a:t>ג'/סיון/תש"פ</a:t>
            </a:fld>
            <a:endParaRPr lang="he-IL"/>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he-IL"/>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4C9E08-3518-4D5C-B58F-A968C70BFBD6}" type="slidenum">
              <a:rPr lang="he-IL" smtClean="0"/>
              <a:t>‹#›</a:t>
            </a:fld>
            <a:endParaRPr lang="he-IL"/>
          </a:p>
        </p:txBody>
      </p:sp>
    </p:spTree>
    <p:extLst>
      <p:ext uri="{BB962C8B-B14F-4D97-AF65-F5344CB8AC3E}">
        <p14:creationId xmlns:p14="http://schemas.microsoft.com/office/powerpoint/2010/main" val="961296053"/>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r" defTabSz="457200" rtl="1"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r" defTabSz="457200" rtl="1"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A07F259-136C-463D-9764-B03B22A8EDC7}"/>
              </a:ext>
            </a:extLst>
          </p:cNvPr>
          <p:cNvSpPr>
            <a:spLocks noGrp="1"/>
          </p:cNvSpPr>
          <p:nvPr>
            <p:ph type="ctrTitle"/>
          </p:nvPr>
        </p:nvSpPr>
        <p:spPr>
          <a:xfrm>
            <a:off x="1524000" y="800630"/>
            <a:ext cx="9144000" cy="887412"/>
          </a:xfrm>
        </p:spPr>
        <p:txBody>
          <a:bodyPr>
            <a:normAutofit/>
          </a:bodyPr>
          <a:lstStyle/>
          <a:p>
            <a:r>
              <a:rPr lang="he-IL" dirty="0"/>
              <a:t>רשתות </a:t>
            </a:r>
            <a:r>
              <a:rPr lang="en-US" dirty="0"/>
              <a:t>feed-forward</a:t>
            </a:r>
            <a:endParaRPr lang="he-IL" dirty="0"/>
          </a:p>
        </p:txBody>
      </p:sp>
      <p:sp>
        <p:nvSpPr>
          <p:cNvPr id="3" name="כותרת משנה 2">
            <a:extLst>
              <a:ext uri="{FF2B5EF4-FFF2-40B4-BE49-F238E27FC236}">
                <a16:creationId xmlns:a16="http://schemas.microsoft.com/office/drawing/2014/main" id="{03CC23E5-6079-44DF-BA9A-6F8244BB5C53}"/>
              </a:ext>
            </a:extLst>
          </p:cNvPr>
          <p:cNvSpPr>
            <a:spLocks noGrp="1"/>
          </p:cNvSpPr>
          <p:nvPr>
            <p:ph type="subTitle" idx="1"/>
          </p:nvPr>
        </p:nvSpPr>
        <p:spPr>
          <a:xfrm>
            <a:off x="1524000" y="1688042"/>
            <a:ext cx="3552825" cy="417512"/>
          </a:xfrm>
        </p:spPr>
        <p:txBody>
          <a:bodyPr>
            <a:normAutofit/>
          </a:bodyPr>
          <a:lstStyle/>
          <a:p>
            <a:r>
              <a:rPr lang="he-IL" dirty="0"/>
              <a:t>שגיא פורמן 311603476</a:t>
            </a:r>
          </a:p>
        </p:txBody>
      </p:sp>
      <p:sp>
        <p:nvSpPr>
          <p:cNvPr id="4" name="תיבת טקסט 3">
            <a:extLst>
              <a:ext uri="{FF2B5EF4-FFF2-40B4-BE49-F238E27FC236}">
                <a16:creationId xmlns:a16="http://schemas.microsoft.com/office/drawing/2014/main" id="{DEA1CECF-9509-4CDC-99B7-16F57052B989}"/>
              </a:ext>
            </a:extLst>
          </p:cNvPr>
          <p:cNvSpPr txBox="1"/>
          <p:nvPr/>
        </p:nvSpPr>
        <p:spPr>
          <a:xfrm>
            <a:off x="1524000" y="2427287"/>
            <a:ext cx="9686925" cy="3416320"/>
          </a:xfrm>
          <a:prstGeom prst="rect">
            <a:avLst/>
          </a:prstGeom>
          <a:noFill/>
        </p:spPr>
        <p:txBody>
          <a:bodyPr wrap="square" rtlCol="1">
            <a:spAutoFit/>
          </a:bodyPr>
          <a:lstStyle/>
          <a:p>
            <a:pPr algn="r" rtl="1"/>
            <a:r>
              <a:rPr lang="he-IL" dirty="0"/>
              <a:t>	במטלה זו עסקנו ברשתות נוירונים רב-שכבתיות אשר מטרתן "ללמוד" מדוגמאות מתויגות בצורה כזו שהמערכת תדע לסווג נכונה קלט שלא "ראתה" מעולם, כלומר לא קיבלה אותו. הכוונה בלמידה היא לעדכון המשקלות אשר מחברות כל נוירון ונוירון, בין שכבות עוקבות, בהתאם לתיוג הדוגמה – כלומר הפלט הרצוי. ("משקולת" בשפה ביולוגית – סינפסה).</a:t>
            </a:r>
          </a:p>
          <a:p>
            <a:pPr algn="r" rtl="1"/>
            <a:endParaRPr lang="he-IL" dirty="0"/>
          </a:p>
          <a:p>
            <a:pPr algn="r" rtl="1"/>
            <a:r>
              <a:rPr lang="he-IL" dirty="0"/>
              <a:t>	הרשת בנויה בצורה של שכבות כאשר בכל שכבה ישנה כמות מסוימת של איברים, שמייצגים נוירונים. כל נוירון מקושר לכל הנוירונים בשכבה שלפניו, למעשה הנוירון "קובע" אם לירות או לא לפי פונקציית אקטיבציה על הסכימה של פעילויות הנוירונים בשכבה הקודמת כפול המשקלות המתאימות. כל נוירון מחובר גם לכל אחד מהנוירונים בשכבה שאחריו כך שבמידה והוא יורה, הוא יכול להשפיע על הפעילות </a:t>
            </a:r>
            <a:r>
              <a:rPr lang="he-IL" dirty="0" err="1"/>
              <a:t>הנוירונלית</a:t>
            </a:r>
            <a:r>
              <a:rPr lang="he-IL" dirty="0"/>
              <a:t> של איברים בשכבה הבאה, תלוי בערכי הקשרים שלו, גודלם וסימנם (המשקלות יכולות להיות בעלות ערך שלילי – נוירון </a:t>
            </a:r>
            <a:r>
              <a:rPr lang="he-IL" dirty="0" err="1"/>
              <a:t>אינהיביטורי</a:t>
            </a:r>
            <a:r>
              <a:rPr lang="he-IL" dirty="0"/>
              <a:t>).</a:t>
            </a:r>
          </a:p>
          <a:p>
            <a:pPr algn="r" rtl="1"/>
            <a:endParaRPr lang="he-IL" dirty="0"/>
          </a:p>
        </p:txBody>
      </p:sp>
    </p:spTree>
    <p:extLst>
      <p:ext uri="{BB962C8B-B14F-4D97-AF65-F5344CB8AC3E}">
        <p14:creationId xmlns:p14="http://schemas.microsoft.com/office/powerpoint/2010/main" val="2552959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כותרת 1">
            <a:extLst>
              <a:ext uri="{FF2B5EF4-FFF2-40B4-BE49-F238E27FC236}">
                <a16:creationId xmlns:a16="http://schemas.microsoft.com/office/drawing/2014/main" id="{154054C1-22C1-4D1F-89D9-C14908D5D691}"/>
              </a:ext>
            </a:extLst>
          </p:cNvPr>
          <p:cNvSpPr>
            <a:spLocks noGrp="1"/>
          </p:cNvSpPr>
          <p:nvPr>
            <p:ph type="title"/>
          </p:nvPr>
        </p:nvSpPr>
        <p:spPr>
          <a:xfrm>
            <a:off x="8180983" y="639097"/>
            <a:ext cx="3352256" cy="874743"/>
          </a:xfrm>
        </p:spPr>
        <p:txBody>
          <a:bodyPr vert="horz" lIns="91440" tIns="45720" rIns="91440" bIns="45720" rtlCol="0" anchor="b">
            <a:normAutofit/>
          </a:bodyPr>
          <a:lstStyle/>
          <a:p>
            <a:pPr algn="r" rtl="0"/>
            <a:r>
              <a:rPr lang="en-US" sz="4800" dirty="0" err="1"/>
              <a:t>קלסיפיקציה</a:t>
            </a:r>
            <a:endParaRPr lang="en-US" sz="4800" dirty="0"/>
          </a:p>
        </p:txBody>
      </p:sp>
      <p:pic>
        <p:nvPicPr>
          <p:cNvPr id="5" name="תמונה 4" descr="תמונה שמכילה ציור&#10;&#10;התיאור נוצר באופן אוטומטי">
            <a:extLst>
              <a:ext uri="{FF2B5EF4-FFF2-40B4-BE49-F238E27FC236}">
                <a16:creationId xmlns:a16="http://schemas.microsoft.com/office/drawing/2014/main" id="{96677C4B-5AA8-438D-AA13-EA5506F5EF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810" y="835947"/>
            <a:ext cx="5198152" cy="389861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6" name="תיבת טקסט 5">
            <a:extLst>
              <a:ext uri="{FF2B5EF4-FFF2-40B4-BE49-F238E27FC236}">
                <a16:creationId xmlns:a16="http://schemas.microsoft.com/office/drawing/2014/main" id="{82038DDC-5CE0-4979-A56A-5EEE15CA0D57}"/>
              </a:ext>
            </a:extLst>
          </p:cNvPr>
          <p:cNvSpPr txBox="1"/>
          <p:nvPr/>
        </p:nvSpPr>
        <p:spPr>
          <a:xfrm>
            <a:off x="6231848" y="1513840"/>
            <a:ext cx="5198152" cy="3970318"/>
          </a:xfrm>
          <a:prstGeom prst="rect">
            <a:avLst/>
          </a:prstGeom>
          <a:noFill/>
        </p:spPr>
        <p:txBody>
          <a:bodyPr wrap="square" rtlCol="1">
            <a:spAutoFit/>
          </a:bodyPr>
          <a:lstStyle/>
          <a:p>
            <a:pPr algn="r" rtl="1"/>
            <a:r>
              <a:rPr lang="he-IL" dirty="0"/>
              <a:t>כאן מוצגת דוגמה לספרה שהרשת סיווגה כספרה שגויה מתיוג המורה, כלומר טעות. על אף שהכתב לא מאוד קריא, אין ספק שמרבית האנשים יסכימו כי מדובר בספרה 2 – כך הוסכם בדרך הבאה:</a:t>
            </a:r>
          </a:p>
          <a:p>
            <a:pPr algn="r" rtl="1"/>
            <a:r>
              <a:rPr lang="he-IL" dirty="0"/>
              <a:t>התבצע ניסוי - המערכת עצרה את המשך הלימוד וניתוח הנתונים באמצעות משתנה בוליאני והציגה את הספרה המתאימה, אם היה סיווג מוטעה לאחר יותר מ45 סבבי לימוד, מתוך 50 (קורה בכל הרצה). לאחר שספרה זו מוצגת החוקר ושופטים חיצוניים הצביעו מהי אותה ספרה, ובכל המקרים הייתה הסכמה מלאה.</a:t>
            </a:r>
          </a:p>
          <a:p>
            <a:pPr algn="r" rtl="1"/>
            <a:endParaRPr lang="he-IL" dirty="0"/>
          </a:p>
          <a:p>
            <a:pPr algn="r" rtl="1"/>
            <a:r>
              <a:rPr lang="he-IL" dirty="0"/>
              <a:t>מכאן ניתן להגיד כי העין האנושית יודעת לזהות בצורה טובה יותר ספרות, מאשר מודל </a:t>
            </a:r>
            <a:r>
              <a:rPr lang="en-US" dirty="0"/>
              <a:t>deep learning</a:t>
            </a:r>
            <a:r>
              <a:rPr lang="he-IL" dirty="0"/>
              <a:t> לזיהוי ספרות מ-</a:t>
            </a:r>
            <a:r>
              <a:rPr lang="en-US" dirty="0"/>
              <a:t>MNIST database</a:t>
            </a:r>
            <a:r>
              <a:rPr lang="he-IL" dirty="0"/>
              <a:t>.</a:t>
            </a:r>
          </a:p>
        </p:txBody>
      </p:sp>
    </p:spTree>
    <p:extLst>
      <p:ext uri="{BB962C8B-B14F-4D97-AF65-F5344CB8AC3E}">
        <p14:creationId xmlns:p14="http://schemas.microsoft.com/office/powerpoint/2010/main" val="3001366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06FC0C2-0F10-428F-867E-5F1428933A52}"/>
              </a:ext>
            </a:extLst>
          </p:cNvPr>
          <p:cNvSpPr>
            <a:spLocks noGrp="1"/>
          </p:cNvSpPr>
          <p:nvPr>
            <p:ph type="title"/>
          </p:nvPr>
        </p:nvSpPr>
        <p:spPr>
          <a:xfrm>
            <a:off x="838200" y="864660"/>
            <a:ext cx="10515600" cy="844550"/>
          </a:xfrm>
        </p:spPr>
        <p:txBody>
          <a:bodyPr/>
          <a:lstStyle/>
          <a:p>
            <a:pPr algn="ctr"/>
            <a:r>
              <a:rPr lang="he-IL" dirty="0"/>
              <a:t>פונקציית שגיאה ו-</a:t>
            </a:r>
            <a:r>
              <a:rPr lang="en-US" dirty="0"/>
              <a:t>gradient-descent</a:t>
            </a:r>
            <a:endParaRPr lang="he-IL" dirty="0"/>
          </a:p>
        </p:txBody>
      </p:sp>
      <p:sp>
        <p:nvSpPr>
          <p:cNvPr id="4" name="תיבת טקסט 3">
            <a:extLst>
              <a:ext uri="{FF2B5EF4-FFF2-40B4-BE49-F238E27FC236}">
                <a16:creationId xmlns:a16="http://schemas.microsoft.com/office/drawing/2014/main" id="{7BE6B0AD-BC79-46C9-8F2B-40745E4F44A5}"/>
              </a:ext>
            </a:extLst>
          </p:cNvPr>
          <p:cNvSpPr txBox="1"/>
          <p:nvPr/>
        </p:nvSpPr>
        <p:spPr>
          <a:xfrm>
            <a:off x="838200" y="2245557"/>
            <a:ext cx="10515600" cy="4247317"/>
          </a:xfrm>
          <a:prstGeom prst="rect">
            <a:avLst/>
          </a:prstGeom>
          <a:noFill/>
        </p:spPr>
        <p:txBody>
          <a:bodyPr wrap="square" rtlCol="1">
            <a:spAutoFit/>
          </a:bodyPr>
          <a:lstStyle/>
          <a:p>
            <a:pPr algn="r" rtl="1"/>
            <a:r>
              <a:rPr lang="he-IL" dirty="0"/>
              <a:t>	פונקציית שגיאה, או פונקציית הפסד, הינה פונקציה אשר מחשבת את גודל הטעות של ניבוי מסוים. במטלה זו נשתמש בפונקציית שגיאה ריבועית - </a:t>
            </a:r>
            <a:r>
              <a:rPr lang="he-IL" dirty="0" err="1"/>
              <a:t>סוכמים</a:t>
            </a:r>
            <a:r>
              <a:rPr lang="he-IL" dirty="0"/>
              <a:t> את הפלט המצוי (</a:t>
            </a:r>
            <a:r>
              <a:rPr lang="en-US" dirty="0"/>
              <a:t>y</a:t>
            </a:r>
            <a:r>
              <a:rPr lang="he-IL" dirty="0"/>
              <a:t>) פחות הפלט הרצוי (</a:t>
            </a:r>
            <a:r>
              <a:rPr lang="en-US" dirty="0"/>
              <a:t>y0</a:t>
            </a:r>
            <a:r>
              <a:rPr lang="he-IL" dirty="0"/>
              <a:t>) של כל נוירון, בחזקת שתיים, כאשר את הסכימה מחלקים ב-2 (</a:t>
            </a:r>
            <a:r>
              <a:rPr lang="en-US" dirty="0"/>
              <a:t>0.5*∑((y-y0)^2)</a:t>
            </a:r>
            <a:r>
              <a:rPr lang="he-IL" dirty="0"/>
              <a:t>). </a:t>
            </a:r>
          </a:p>
          <a:p>
            <a:pPr algn="r" rtl="1"/>
            <a:endParaRPr lang="he-IL" dirty="0"/>
          </a:p>
          <a:p>
            <a:pPr algn="r" rtl="1"/>
            <a:r>
              <a:rPr lang="he-IL" dirty="0"/>
              <a:t>	על מנת למזער את השגיאה שלנו, במילים אחרות להעלות את רמת הדיוק שלנו, עלינו להגיע לנקודת מינימום בפונקציית השגיאה. בשביל שהרשת תגיע ליעילות אופטימלית אנו נשאף להגיע למינימום הגלובלי של פונקציית השגיאה. מאחר ואיננו יודעים את מיקומה, נתייחס לכלל נקודות המינימום כלוקאליות.</a:t>
            </a:r>
          </a:p>
          <a:p>
            <a:pPr algn="r" rtl="1"/>
            <a:endParaRPr lang="he-IL" dirty="0"/>
          </a:p>
          <a:p>
            <a:pPr algn="r" rtl="1"/>
            <a:r>
              <a:rPr lang="he-IL" dirty="0"/>
              <a:t>	בשביל להגיע לנקודות מינימום, בכל צעד למידה עלינו להתקדם בכיוון הירידה התלולה ביותר של פונקציית השגיאה מהנקודה בה אנו נמצאים באותו צעד. על מנת לבצע זאת, אנו משתמשים בשיטה הנקראת </a:t>
            </a:r>
            <a:r>
              <a:rPr lang="en-US" dirty="0"/>
              <a:t>gradient-descent</a:t>
            </a:r>
            <a:r>
              <a:rPr lang="he-IL" dirty="0"/>
              <a:t>. </a:t>
            </a:r>
            <a:r>
              <a:rPr lang="he-IL" dirty="0" err="1"/>
              <a:t>גראדינט</a:t>
            </a:r>
            <a:r>
              <a:rPr lang="he-IL" dirty="0"/>
              <a:t> הינו מונח מתמטי המתייחס לנגזרת כיוונית של פונקציה מסוימת (יכולה להיות רב-ממדית), כאשר הכיוון אליו מצביע </a:t>
            </a:r>
            <a:r>
              <a:rPr lang="he-IL" dirty="0" err="1"/>
              <a:t>הגראדינט</a:t>
            </a:r>
            <a:r>
              <a:rPr lang="he-IL" dirty="0"/>
              <a:t> הוא הכיוון בעל השיפוע התלול ביותר במעלה הפונקציה. מאחר ואנו מחשבים </a:t>
            </a:r>
            <a:r>
              <a:rPr lang="he-IL" dirty="0" err="1"/>
              <a:t>גראדינט</a:t>
            </a:r>
            <a:r>
              <a:rPr lang="he-IL" dirty="0"/>
              <a:t> בנקודות אינפיניטסימליות, פונקציית השגיאה מתנהגת כמישור ולכן הכיוון הנגדי לכיוון </a:t>
            </a:r>
            <a:r>
              <a:rPr lang="he-IL" dirty="0" err="1"/>
              <a:t>הגראדינט</a:t>
            </a:r>
            <a:r>
              <a:rPr lang="he-IL" dirty="0"/>
              <a:t> הינו הכיוון בעל השיפוע התלול ביותר, במורד הפונקציה. כך בכל צעד חישובי, נוכל לבצע תיקון עבור השגיאה, כלומר, להקטין אותה.</a:t>
            </a:r>
          </a:p>
          <a:p>
            <a:pPr algn="r" rtl="1"/>
            <a:endParaRPr lang="he-IL" dirty="0"/>
          </a:p>
        </p:txBody>
      </p:sp>
    </p:spTree>
    <p:extLst>
      <p:ext uri="{BB962C8B-B14F-4D97-AF65-F5344CB8AC3E}">
        <p14:creationId xmlns:p14="http://schemas.microsoft.com/office/powerpoint/2010/main" val="3832875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183B038-0D49-4B8B-BA50-B58605B0C238}"/>
              </a:ext>
            </a:extLst>
          </p:cNvPr>
          <p:cNvSpPr>
            <a:spLocks noGrp="1"/>
          </p:cNvSpPr>
          <p:nvPr>
            <p:ph type="title"/>
          </p:nvPr>
        </p:nvSpPr>
        <p:spPr>
          <a:xfrm>
            <a:off x="838200" y="365126"/>
            <a:ext cx="10515600" cy="844549"/>
          </a:xfrm>
        </p:spPr>
        <p:txBody>
          <a:bodyPr/>
          <a:lstStyle/>
          <a:p>
            <a:r>
              <a:rPr lang="en-US" dirty="0"/>
              <a:t>Back-propagation</a:t>
            </a:r>
            <a:endParaRPr lang="he-IL" dirty="0"/>
          </a:p>
        </p:txBody>
      </p:sp>
      <p:sp>
        <p:nvSpPr>
          <p:cNvPr id="5" name="תיבת טקסט 4">
            <a:extLst>
              <a:ext uri="{FF2B5EF4-FFF2-40B4-BE49-F238E27FC236}">
                <a16:creationId xmlns:a16="http://schemas.microsoft.com/office/drawing/2014/main" id="{D6AE0D4A-8648-44A4-BC32-1A673FBD35A7}"/>
              </a:ext>
            </a:extLst>
          </p:cNvPr>
          <p:cNvSpPr txBox="1"/>
          <p:nvPr/>
        </p:nvSpPr>
        <p:spPr>
          <a:xfrm>
            <a:off x="923925" y="1209675"/>
            <a:ext cx="10429875" cy="5355312"/>
          </a:xfrm>
          <a:prstGeom prst="rect">
            <a:avLst/>
          </a:prstGeom>
          <a:noFill/>
        </p:spPr>
        <p:txBody>
          <a:bodyPr wrap="square" rtlCol="1">
            <a:spAutoFit/>
          </a:bodyPr>
          <a:lstStyle/>
          <a:p>
            <a:pPr algn="r" rtl="1"/>
            <a:r>
              <a:rPr lang="he-IL" dirty="0"/>
              <a:t>	עדכון המשקלות נעשה בשיטה הנקראת </a:t>
            </a:r>
            <a:r>
              <a:rPr lang="en-US" dirty="0"/>
              <a:t>back-propagation</a:t>
            </a:r>
            <a:r>
              <a:rPr lang="he-IL" dirty="0"/>
              <a:t>. מאחר וכל נוירון מופעל בפונקציית אקטיבציה של הסכימה של כל הנוירונים המחוברים אליו והמשקלות המתאימות, יוצא שמהקלט ועד הפעילות הסופית, כלומר הפלט של אותה רשת, כל משקולת נכנסת לחישוב (</a:t>
            </a:r>
            <a:r>
              <a:rPr lang="en-US" dirty="0"/>
              <a:t>y</a:t>
            </a:r>
            <a:r>
              <a:rPr lang="he-IL" dirty="0"/>
              <a:t>) ולכן ניתן לגזור את פונקציית השגיאה (המבוססת על הפלט של הרשת) לפי כל אחת מהמשקלות.</a:t>
            </a:r>
          </a:p>
          <a:p>
            <a:pPr algn="r" rtl="1"/>
            <a:endParaRPr lang="he-IL" dirty="0"/>
          </a:p>
          <a:p>
            <a:pPr algn="r" rtl="1"/>
            <a:r>
              <a:rPr lang="he-IL" dirty="0"/>
              <a:t>	העדכון הראשון מחושב בשכבת המשקלות האחרונה (השכבה שבין שכבת הפלט לזו שלפניה) ונעשה על ידי גזירה כיוונית של פונקציית השגיאה עבור כל משקולת בשכבה. כעת המשקלות מתעדכנות על ידי הכפלה של הנגזרת הכיוונית (בכיוון הנגדי לכיוון </a:t>
            </a:r>
            <a:r>
              <a:rPr lang="he-IL" dirty="0" err="1"/>
              <a:t>הגראדינט</a:t>
            </a:r>
            <a:r>
              <a:rPr lang="he-IL" dirty="0"/>
              <a:t>) בצעד למידה (אטה* – קובע את גודל הצעד) ובקלט סינפטי של הנוירון מהשכבה הקודמת המחובר למשקולת זו. האחרון נעשה על מנת לתת למשקולת עדכון יחסי להשפעת פעילות הנוירון על הפלט הסופי. </a:t>
            </a:r>
          </a:p>
          <a:p>
            <a:pPr algn="r" rtl="1"/>
            <a:endParaRPr lang="he-IL" dirty="0"/>
          </a:p>
          <a:p>
            <a:pPr algn="r" rtl="1"/>
            <a:r>
              <a:rPr lang="he-IL" dirty="0"/>
              <a:t>	העדכון של השכבה הבאה תחושב בעזרת גזירה כיוונית לפי כלל השרשרת. כלומר, עבור כל משקולת בשכבה (הסינפטית) האחת לפני האחרונה, מחושבת גזירה כיוונית על פני כל המשקלות בשכבה (הסינפטית) האחרונה,</a:t>
            </a:r>
            <a:r>
              <a:rPr lang="he-IL" b="1" dirty="0"/>
              <a:t> אשר מקושרות לנוירון ספציפי בשכבה </a:t>
            </a:r>
            <a:r>
              <a:rPr lang="he-IL" dirty="0"/>
              <a:t>(</a:t>
            </a:r>
            <a:r>
              <a:rPr lang="he-IL" dirty="0" err="1"/>
              <a:t>הנוירונלית</a:t>
            </a:r>
            <a:r>
              <a:rPr lang="he-IL" dirty="0"/>
              <a:t>) </a:t>
            </a:r>
            <a:r>
              <a:rPr lang="he-IL" b="1" dirty="0"/>
              <a:t>האחת לפני האחרונה.</a:t>
            </a:r>
          </a:p>
          <a:p>
            <a:pPr algn="r" rtl="1"/>
            <a:r>
              <a:rPr lang="he-IL" dirty="0"/>
              <a:t>	דוגמת הסבר ניתנת בשקף הבא</a:t>
            </a:r>
            <a:r>
              <a:rPr lang="he-IL" b="1" dirty="0"/>
              <a:t>.</a:t>
            </a:r>
          </a:p>
          <a:p>
            <a:pPr algn="r" rtl="1"/>
            <a:endParaRPr lang="he-IL" b="1" dirty="0"/>
          </a:p>
          <a:p>
            <a:pPr algn="r" rtl="1"/>
            <a:r>
              <a:rPr lang="he-IL" b="1" dirty="0"/>
              <a:t>* </a:t>
            </a:r>
            <a:r>
              <a:rPr lang="he-IL" dirty="0"/>
              <a:t>רצוי להתחיל בגודל אטה יחסית גדול ושיקטן מצעד למידה למשנהו. זאת על מנת לנסות ו"לדלג" מעל נקודות מינימום לוקאליות בהתחלה ולהגיע לנקודת המינימום הגלובלית המיוחלת. ה'אטה' קטנה כדי שכשנגיע לאזור נקודת מינימום, לא "נברח" ממנה ע"י צעד למידה גדול מדי. יש ניסיון להתכנס.</a:t>
            </a:r>
          </a:p>
        </p:txBody>
      </p:sp>
    </p:spTree>
    <p:extLst>
      <p:ext uri="{BB962C8B-B14F-4D97-AF65-F5344CB8AC3E}">
        <p14:creationId xmlns:p14="http://schemas.microsoft.com/office/powerpoint/2010/main" val="625367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E48C125-258F-4981-B9F5-C1E561EFCEDD}"/>
              </a:ext>
            </a:extLst>
          </p:cNvPr>
          <p:cNvSpPr>
            <a:spLocks noGrp="1"/>
          </p:cNvSpPr>
          <p:nvPr>
            <p:ph type="title"/>
          </p:nvPr>
        </p:nvSpPr>
        <p:spPr>
          <a:xfrm>
            <a:off x="838200" y="365125"/>
            <a:ext cx="10515600" cy="930275"/>
          </a:xfrm>
        </p:spPr>
        <p:txBody>
          <a:bodyPr/>
          <a:lstStyle/>
          <a:p>
            <a:pPr algn="ctr"/>
            <a:r>
              <a:rPr lang="he-IL" dirty="0"/>
              <a:t>דוגמה לעדכון משקלות לפי כלל השרשרת</a:t>
            </a:r>
          </a:p>
        </p:txBody>
      </p:sp>
      <p:sp>
        <p:nvSpPr>
          <p:cNvPr id="5" name="תיבת טקסט 4">
            <a:extLst>
              <a:ext uri="{FF2B5EF4-FFF2-40B4-BE49-F238E27FC236}">
                <a16:creationId xmlns:a16="http://schemas.microsoft.com/office/drawing/2014/main" id="{0B503E8C-72A6-4F73-82F1-C9AF66830DBF}"/>
              </a:ext>
            </a:extLst>
          </p:cNvPr>
          <p:cNvSpPr txBox="1"/>
          <p:nvPr/>
        </p:nvSpPr>
        <p:spPr>
          <a:xfrm>
            <a:off x="838200" y="1397675"/>
            <a:ext cx="10515600" cy="3139321"/>
          </a:xfrm>
          <a:prstGeom prst="rect">
            <a:avLst/>
          </a:prstGeom>
          <a:noFill/>
        </p:spPr>
        <p:txBody>
          <a:bodyPr wrap="square" rtlCol="1">
            <a:spAutoFit/>
          </a:bodyPr>
          <a:lstStyle/>
          <a:p>
            <a:pPr algn="r" rtl="1"/>
            <a:r>
              <a:rPr lang="he-IL" dirty="0"/>
              <a:t>	נניח כי יש לנו רשת נוירונים בעלת שלוש שכבות כך שבשכבה הראשונה יש שני נוירונים, בשכבה השנייה עשרה ובשלישית, שניים, כך שלכל נוירון בשכבה האמצעית מחוברות שתי משקלות מהשכבה הקודמת (הקלט) ושתי משקלות לשכבה הבאה (הפלט).</a:t>
            </a:r>
          </a:p>
          <a:p>
            <a:pPr algn="r" rtl="1"/>
            <a:endParaRPr lang="he-IL" dirty="0"/>
          </a:p>
          <a:p>
            <a:pPr algn="r" rtl="1"/>
            <a:r>
              <a:rPr lang="he-IL" dirty="0"/>
              <a:t>	בתחילת חישוב העדכון הראשון אנו מבצעים עשרים גזירות כיווניות, אחת עבור כל משקולת (10 נוירונים בשכבה השנייה כפול 2 בשכבה השלישית), השוני בעדכון המשקלות הסופי יהיה לפי הפעילות </a:t>
            </a:r>
            <a:r>
              <a:rPr lang="he-IL" dirty="0" err="1"/>
              <a:t>הנוירונלית</a:t>
            </a:r>
            <a:r>
              <a:rPr lang="he-IL" dirty="0"/>
              <a:t> של כל נוירון בשכבה האמצעית. בעדכון השני אנו למעשה לוקחים כל אחת מהנגזרות הכיווניות שחושבו, וגוזרים אותן שוב, הפעם לפי כל אחת מהמשקלות בשכבה הראשונה, המקושרות לאותו הנוירון. כאן השוני בעדכון המשקלות הסופי בא לידי ביטוי גם בפעילות </a:t>
            </a:r>
            <a:r>
              <a:rPr lang="he-IL" dirty="0" err="1"/>
              <a:t>הנוירונלית</a:t>
            </a:r>
            <a:r>
              <a:rPr lang="he-IL" dirty="0"/>
              <a:t> של השכבה הראשונה וגם בנוירון דרכו המידע מועבר לשכבה הבא.</a:t>
            </a:r>
          </a:p>
          <a:p>
            <a:pPr algn="r" rtl="1"/>
            <a:endParaRPr lang="he-IL" dirty="0"/>
          </a:p>
          <a:p>
            <a:pPr algn="r" rtl="1"/>
            <a:r>
              <a:rPr lang="he-IL" dirty="0"/>
              <a:t>כך אנו יכולים להבטיח שעדכון המשקלות יחושב רק עבור שגיאה שרלוונטית לתוצר הפעולה של אותן משקלות.</a:t>
            </a:r>
          </a:p>
        </p:txBody>
      </p:sp>
      <p:sp>
        <p:nvSpPr>
          <p:cNvPr id="6" name="אליפסה 5">
            <a:extLst>
              <a:ext uri="{FF2B5EF4-FFF2-40B4-BE49-F238E27FC236}">
                <a16:creationId xmlns:a16="http://schemas.microsoft.com/office/drawing/2014/main" id="{4BCEA822-3E85-4A23-9B02-FD33A2D52099}"/>
              </a:ext>
            </a:extLst>
          </p:cNvPr>
          <p:cNvSpPr/>
          <p:nvPr/>
        </p:nvSpPr>
        <p:spPr>
          <a:xfrm>
            <a:off x="2860675" y="4637305"/>
            <a:ext cx="361950" cy="36195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sp>
        <p:nvSpPr>
          <p:cNvPr id="7" name="אליפסה 6">
            <a:extLst>
              <a:ext uri="{FF2B5EF4-FFF2-40B4-BE49-F238E27FC236}">
                <a16:creationId xmlns:a16="http://schemas.microsoft.com/office/drawing/2014/main" id="{45E8DBF6-CDF4-443F-B504-5EA8F0BB3A22}"/>
              </a:ext>
            </a:extLst>
          </p:cNvPr>
          <p:cNvSpPr/>
          <p:nvPr/>
        </p:nvSpPr>
        <p:spPr>
          <a:xfrm>
            <a:off x="1736725" y="5230355"/>
            <a:ext cx="361950" cy="36195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sp>
        <p:nvSpPr>
          <p:cNvPr id="8" name="אליפסה 7">
            <a:extLst>
              <a:ext uri="{FF2B5EF4-FFF2-40B4-BE49-F238E27FC236}">
                <a16:creationId xmlns:a16="http://schemas.microsoft.com/office/drawing/2014/main" id="{3C2683BB-D50D-4EE0-9C5D-980E0A8EF711}"/>
              </a:ext>
            </a:extLst>
          </p:cNvPr>
          <p:cNvSpPr/>
          <p:nvPr/>
        </p:nvSpPr>
        <p:spPr>
          <a:xfrm>
            <a:off x="2098675" y="5989855"/>
            <a:ext cx="361950" cy="36195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sp>
        <p:nvSpPr>
          <p:cNvPr id="9" name="אליפסה 8">
            <a:extLst>
              <a:ext uri="{FF2B5EF4-FFF2-40B4-BE49-F238E27FC236}">
                <a16:creationId xmlns:a16="http://schemas.microsoft.com/office/drawing/2014/main" id="{D962A8F0-C220-4837-B897-AA788C92C954}"/>
              </a:ext>
            </a:extLst>
          </p:cNvPr>
          <p:cNvSpPr/>
          <p:nvPr/>
        </p:nvSpPr>
        <p:spPr>
          <a:xfrm>
            <a:off x="2098675" y="4637305"/>
            <a:ext cx="361950" cy="36195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sp>
        <p:nvSpPr>
          <p:cNvPr id="10" name="אליפסה 9">
            <a:extLst>
              <a:ext uri="{FF2B5EF4-FFF2-40B4-BE49-F238E27FC236}">
                <a16:creationId xmlns:a16="http://schemas.microsoft.com/office/drawing/2014/main" id="{57E5B6BA-AB77-4BDD-9648-CDAEF870AA0C}"/>
              </a:ext>
            </a:extLst>
          </p:cNvPr>
          <p:cNvSpPr/>
          <p:nvPr/>
        </p:nvSpPr>
        <p:spPr>
          <a:xfrm>
            <a:off x="2860675" y="5989855"/>
            <a:ext cx="361950" cy="36195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sp>
        <p:nvSpPr>
          <p:cNvPr id="11" name="אליפסה 10">
            <a:extLst>
              <a:ext uri="{FF2B5EF4-FFF2-40B4-BE49-F238E27FC236}">
                <a16:creationId xmlns:a16="http://schemas.microsoft.com/office/drawing/2014/main" id="{8CF37592-21E2-4961-9BF2-97D85F618508}"/>
              </a:ext>
            </a:extLst>
          </p:cNvPr>
          <p:cNvSpPr/>
          <p:nvPr/>
        </p:nvSpPr>
        <p:spPr>
          <a:xfrm>
            <a:off x="3222625" y="5230355"/>
            <a:ext cx="361950" cy="36195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cxnSp>
        <p:nvCxnSpPr>
          <p:cNvPr id="13" name="מחבר ישר 12">
            <a:extLst>
              <a:ext uri="{FF2B5EF4-FFF2-40B4-BE49-F238E27FC236}">
                <a16:creationId xmlns:a16="http://schemas.microsoft.com/office/drawing/2014/main" id="{FFF8E9EC-D231-4D02-B14A-28B2D6167EB9}"/>
              </a:ext>
            </a:extLst>
          </p:cNvPr>
          <p:cNvCxnSpPr>
            <a:cxnSpLocks/>
            <a:stCxn id="7" idx="7"/>
            <a:endCxn id="9" idx="4"/>
          </p:cNvCxnSpPr>
          <p:nvPr/>
        </p:nvCxnSpPr>
        <p:spPr>
          <a:xfrm flipV="1">
            <a:off x="2045669" y="4999255"/>
            <a:ext cx="233981" cy="284106"/>
          </a:xfrm>
          <a:prstGeom prst="line">
            <a:avLst/>
          </a:prstGeom>
        </p:spPr>
        <p:style>
          <a:lnRef idx="1">
            <a:schemeClr val="dk1"/>
          </a:lnRef>
          <a:fillRef idx="0">
            <a:schemeClr val="dk1"/>
          </a:fillRef>
          <a:effectRef idx="0">
            <a:schemeClr val="dk1"/>
          </a:effectRef>
          <a:fontRef idx="minor">
            <a:schemeClr val="tx1"/>
          </a:fontRef>
        </p:style>
      </p:cxnSp>
      <p:cxnSp>
        <p:nvCxnSpPr>
          <p:cNvPr id="16" name="מחבר ישר 15">
            <a:extLst>
              <a:ext uri="{FF2B5EF4-FFF2-40B4-BE49-F238E27FC236}">
                <a16:creationId xmlns:a16="http://schemas.microsoft.com/office/drawing/2014/main" id="{CEDCC135-0B7C-4278-8375-1C24553CE9A6}"/>
              </a:ext>
            </a:extLst>
          </p:cNvPr>
          <p:cNvCxnSpPr>
            <a:stCxn id="9" idx="4"/>
            <a:endCxn id="11" idx="1"/>
          </p:cNvCxnSpPr>
          <p:nvPr/>
        </p:nvCxnSpPr>
        <p:spPr>
          <a:xfrm>
            <a:off x="2279650" y="4999255"/>
            <a:ext cx="995981" cy="284106"/>
          </a:xfrm>
          <a:prstGeom prst="line">
            <a:avLst/>
          </a:prstGeom>
        </p:spPr>
        <p:style>
          <a:lnRef idx="1">
            <a:schemeClr val="dk1"/>
          </a:lnRef>
          <a:fillRef idx="0">
            <a:schemeClr val="dk1"/>
          </a:fillRef>
          <a:effectRef idx="0">
            <a:schemeClr val="dk1"/>
          </a:effectRef>
          <a:fontRef idx="minor">
            <a:schemeClr val="tx1"/>
          </a:fontRef>
        </p:style>
      </p:cxnSp>
      <p:cxnSp>
        <p:nvCxnSpPr>
          <p:cNvPr id="18" name="מחבר ישר 17">
            <a:extLst>
              <a:ext uri="{FF2B5EF4-FFF2-40B4-BE49-F238E27FC236}">
                <a16:creationId xmlns:a16="http://schemas.microsoft.com/office/drawing/2014/main" id="{3D73E2AC-2FB8-439A-B021-38787BDE4516}"/>
              </a:ext>
            </a:extLst>
          </p:cNvPr>
          <p:cNvCxnSpPr>
            <a:stCxn id="6" idx="4"/>
            <a:endCxn id="7" idx="7"/>
          </p:cNvCxnSpPr>
          <p:nvPr/>
        </p:nvCxnSpPr>
        <p:spPr>
          <a:xfrm flipH="1">
            <a:off x="2045669" y="4999255"/>
            <a:ext cx="995981" cy="284106"/>
          </a:xfrm>
          <a:prstGeom prst="line">
            <a:avLst/>
          </a:prstGeom>
        </p:spPr>
        <p:style>
          <a:lnRef idx="1">
            <a:schemeClr val="dk1"/>
          </a:lnRef>
          <a:fillRef idx="0">
            <a:schemeClr val="dk1"/>
          </a:fillRef>
          <a:effectRef idx="0">
            <a:schemeClr val="dk1"/>
          </a:effectRef>
          <a:fontRef idx="minor">
            <a:schemeClr val="tx1"/>
          </a:fontRef>
        </p:style>
      </p:cxnSp>
      <p:cxnSp>
        <p:nvCxnSpPr>
          <p:cNvPr id="20" name="מחבר ישר 19">
            <a:extLst>
              <a:ext uri="{FF2B5EF4-FFF2-40B4-BE49-F238E27FC236}">
                <a16:creationId xmlns:a16="http://schemas.microsoft.com/office/drawing/2014/main" id="{2423B436-CFD6-4DF9-8CF5-52109D4190A2}"/>
              </a:ext>
            </a:extLst>
          </p:cNvPr>
          <p:cNvCxnSpPr>
            <a:stCxn id="6" idx="4"/>
            <a:endCxn id="11" idx="1"/>
          </p:cNvCxnSpPr>
          <p:nvPr/>
        </p:nvCxnSpPr>
        <p:spPr>
          <a:xfrm>
            <a:off x="3041650" y="4999255"/>
            <a:ext cx="233981" cy="284106"/>
          </a:xfrm>
          <a:prstGeom prst="line">
            <a:avLst/>
          </a:prstGeom>
        </p:spPr>
        <p:style>
          <a:lnRef idx="1">
            <a:schemeClr val="dk1"/>
          </a:lnRef>
          <a:fillRef idx="0">
            <a:schemeClr val="dk1"/>
          </a:fillRef>
          <a:effectRef idx="0">
            <a:schemeClr val="dk1"/>
          </a:effectRef>
          <a:fontRef idx="minor">
            <a:schemeClr val="tx1"/>
          </a:fontRef>
        </p:style>
      </p:cxnSp>
      <p:cxnSp>
        <p:nvCxnSpPr>
          <p:cNvPr id="22" name="מחבר ישר 21">
            <a:extLst>
              <a:ext uri="{FF2B5EF4-FFF2-40B4-BE49-F238E27FC236}">
                <a16:creationId xmlns:a16="http://schemas.microsoft.com/office/drawing/2014/main" id="{C06D5160-A6B9-4D38-8491-5B36257C0A1F}"/>
              </a:ext>
            </a:extLst>
          </p:cNvPr>
          <p:cNvCxnSpPr>
            <a:stCxn id="11" idx="4"/>
            <a:endCxn id="10" idx="0"/>
          </p:cNvCxnSpPr>
          <p:nvPr/>
        </p:nvCxnSpPr>
        <p:spPr>
          <a:xfrm flipH="1">
            <a:off x="3041650" y="5592305"/>
            <a:ext cx="361950" cy="397550"/>
          </a:xfrm>
          <a:prstGeom prst="line">
            <a:avLst/>
          </a:prstGeom>
        </p:spPr>
        <p:style>
          <a:lnRef idx="1">
            <a:schemeClr val="dk1"/>
          </a:lnRef>
          <a:fillRef idx="0">
            <a:schemeClr val="dk1"/>
          </a:fillRef>
          <a:effectRef idx="0">
            <a:schemeClr val="dk1"/>
          </a:effectRef>
          <a:fontRef idx="minor">
            <a:schemeClr val="tx1"/>
          </a:fontRef>
        </p:style>
      </p:cxnSp>
      <p:cxnSp>
        <p:nvCxnSpPr>
          <p:cNvPr id="24" name="מחבר ישר 23">
            <a:extLst>
              <a:ext uri="{FF2B5EF4-FFF2-40B4-BE49-F238E27FC236}">
                <a16:creationId xmlns:a16="http://schemas.microsoft.com/office/drawing/2014/main" id="{58A5C2B8-FA05-4E59-BE97-1DEBE159AADB}"/>
              </a:ext>
            </a:extLst>
          </p:cNvPr>
          <p:cNvCxnSpPr>
            <a:stCxn id="11" idx="4"/>
            <a:endCxn id="8" idx="0"/>
          </p:cNvCxnSpPr>
          <p:nvPr/>
        </p:nvCxnSpPr>
        <p:spPr>
          <a:xfrm flipH="1">
            <a:off x="2279650" y="5592305"/>
            <a:ext cx="1123950" cy="397550"/>
          </a:xfrm>
          <a:prstGeom prst="line">
            <a:avLst/>
          </a:prstGeom>
        </p:spPr>
        <p:style>
          <a:lnRef idx="1">
            <a:schemeClr val="dk1"/>
          </a:lnRef>
          <a:fillRef idx="0">
            <a:schemeClr val="dk1"/>
          </a:fillRef>
          <a:effectRef idx="0">
            <a:schemeClr val="dk1"/>
          </a:effectRef>
          <a:fontRef idx="minor">
            <a:schemeClr val="tx1"/>
          </a:fontRef>
        </p:style>
      </p:cxnSp>
      <p:cxnSp>
        <p:nvCxnSpPr>
          <p:cNvPr id="26" name="מחבר ישר 25">
            <a:extLst>
              <a:ext uri="{FF2B5EF4-FFF2-40B4-BE49-F238E27FC236}">
                <a16:creationId xmlns:a16="http://schemas.microsoft.com/office/drawing/2014/main" id="{F865CE1D-FDAD-41F9-926E-E3C2E197E8F6}"/>
              </a:ext>
            </a:extLst>
          </p:cNvPr>
          <p:cNvCxnSpPr>
            <a:stCxn id="7" idx="4"/>
            <a:endCxn id="10" idx="0"/>
          </p:cNvCxnSpPr>
          <p:nvPr/>
        </p:nvCxnSpPr>
        <p:spPr>
          <a:xfrm>
            <a:off x="1917700" y="5592305"/>
            <a:ext cx="1123950" cy="397550"/>
          </a:xfrm>
          <a:prstGeom prst="line">
            <a:avLst/>
          </a:prstGeom>
        </p:spPr>
        <p:style>
          <a:lnRef idx="1">
            <a:schemeClr val="dk1"/>
          </a:lnRef>
          <a:fillRef idx="0">
            <a:schemeClr val="dk1"/>
          </a:fillRef>
          <a:effectRef idx="0">
            <a:schemeClr val="dk1"/>
          </a:effectRef>
          <a:fontRef idx="minor">
            <a:schemeClr val="tx1"/>
          </a:fontRef>
        </p:style>
      </p:cxnSp>
      <p:cxnSp>
        <p:nvCxnSpPr>
          <p:cNvPr id="28" name="מחבר ישר 27">
            <a:extLst>
              <a:ext uri="{FF2B5EF4-FFF2-40B4-BE49-F238E27FC236}">
                <a16:creationId xmlns:a16="http://schemas.microsoft.com/office/drawing/2014/main" id="{226F7D9E-E11B-43E6-953D-99282A18FD6D}"/>
              </a:ext>
            </a:extLst>
          </p:cNvPr>
          <p:cNvCxnSpPr>
            <a:stCxn id="7" idx="4"/>
            <a:endCxn id="8" idx="0"/>
          </p:cNvCxnSpPr>
          <p:nvPr/>
        </p:nvCxnSpPr>
        <p:spPr>
          <a:xfrm>
            <a:off x="1917700" y="5592305"/>
            <a:ext cx="361950" cy="397550"/>
          </a:xfrm>
          <a:prstGeom prst="line">
            <a:avLst/>
          </a:prstGeom>
        </p:spPr>
        <p:style>
          <a:lnRef idx="1">
            <a:schemeClr val="dk1"/>
          </a:lnRef>
          <a:fillRef idx="0">
            <a:schemeClr val="dk1"/>
          </a:fillRef>
          <a:effectRef idx="0">
            <a:schemeClr val="dk1"/>
          </a:effectRef>
          <a:fontRef idx="minor">
            <a:schemeClr val="tx1"/>
          </a:fontRef>
        </p:style>
      </p:cxnSp>
      <p:sp>
        <p:nvSpPr>
          <p:cNvPr id="29" name="תיבת טקסט 28">
            <a:extLst>
              <a:ext uri="{FF2B5EF4-FFF2-40B4-BE49-F238E27FC236}">
                <a16:creationId xmlns:a16="http://schemas.microsoft.com/office/drawing/2014/main" id="{682DA7FD-F428-47AF-B272-587AAABC809E}"/>
              </a:ext>
            </a:extLst>
          </p:cNvPr>
          <p:cNvSpPr txBox="1"/>
          <p:nvPr/>
        </p:nvSpPr>
        <p:spPr>
          <a:xfrm>
            <a:off x="2275506" y="5176539"/>
            <a:ext cx="762000" cy="369332"/>
          </a:xfrm>
          <a:prstGeom prst="rect">
            <a:avLst/>
          </a:prstGeom>
          <a:noFill/>
        </p:spPr>
        <p:txBody>
          <a:bodyPr wrap="square" rtlCol="1">
            <a:spAutoFit/>
          </a:bodyPr>
          <a:lstStyle/>
          <a:p>
            <a:pPr algn="ctr"/>
            <a:r>
              <a:rPr lang="he-IL" dirty="0"/>
              <a:t>.........</a:t>
            </a:r>
          </a:p>
        </p:txBody>
      </p:sp>
      <p:sp>
        <p:nvSpPr>
          <p:cNvPr id="31" name="תיבת טקסט 30">
            <a:extLst>
              <a:ext uri="{FF2B5EF4-FFF2-40B4-BE49-F238E27FC236}">
                <a16:creationId xmlns:a16="http://schemas.microsoft.com/office/drawing/2014/main" id="{6BB107C5-E725-450A-91A8-3E81A256EC5A}"/>
              </a:ext>
            </a:extLst>
          </p:cNvPr>
          <p:cNvSpPr txBox="1"/>
          <p:nvPr/>
        </p:nvSpPr>
        <p:spPr>
          <a:xfrm>
            <a:off x="2860675" y="4637305"/>
            <a:ext cx="361950" cy="369332"/>
          </a:xfrm>
          <a:prstGeom prst="rect">
            <a:avLst/>
          </a:prstGeom>
          <a:noFill/>
        </p:spPr>
        <p:txBody>
          <a:bodyPr wrap="square" rtlCol="1">
            <a:spAutoFit/>
          </a:bodyPr>
          <a:lstStyle/>
          <a:p>
            <a:r>
              <a:rPr lang="en-US" dirty="0">
                <a:solidFill>
                  <a:sysClr val="windowText" lastClr="000000"/>
                </a:solidFill>
              </a:rPr>
              <a:t>S</a:t>
            </a:r>
            <a:r>
              <a:rPr lang="en-US" sz="1000" dirty="0">
                <a:solidFill>
                  <a:sysClr val="windowText" lastClr="000000"/>
                </a:solidFill>
              </a:rPr>
              <a:t>1</a:t>
            </a:r>
            <a:endParaRPr lang="he-IL" dirty="0">
              <a:solidFill>
                <a:sysClr val="windowText" lastClr="000000"/>
              </a:solidFill>
            </a:endParaRPr>
          </a:p>
        </p:txBody>
      </p:sp>
      <p:sp>
        <p:nvSpPr>
          <p:cNvPr id="33" name="תיבת טקסט 32">
            <a:extLst>
              <a:ext uri="{FF2B5EF4-FFF2-40B4-BE49-F238E27FC236}">
                <a16:creationId xmlns:a16="http://schemas.microsoft.com/office/drawing/2014/main" id="{286CD823-1431-4203-B5A4-6BE37109DE18}"/>
              </a:ext>
            </a:extLst>
          </p:cNvPr>
          <p:cNvSpPr txBox="1"/>
          <p:nvPr/>
        </p:nvSpPr>
        <p:spPr>
          <a:xfrm>
            <a:off x="2098675" y="4637305"/>
            <a:ext cx="361950" cy="369332"/>
          </a:xfrm>
          <a:prstGeom prst="rect">
            <a:avLst/>
          </a:prstGeom>
          <a:noFill/>
        </p:spPr>
        <p:txBody>
          <a:bodyPr wrap="square" rtlCol="1">
            <a:spAutoFit/>
          </a:bodyPr>
          <a:lstStyle/>
          <a:p>
            <a:r>
              <a:rPr lang="en-US" dirty="0">
                <a:solidFill>
                  <a:sysClr val="windowText" lastClr="000000"/>
                </a:solidFill>
              </a:rPr>
              <a:t>S</a:t>
            </a:r>
            <a:r>
              <a:rPr lang="en-US" sz="1000" dirty="0">
                <a:solidFill>
                  <a:sysClr val="windowText" lastClr="000000"/>
                </a:solidFill>
              </a:rPr>
              <a:t>2</a:t>
            </a:r>
            <a:endParaRPr lang="he-IL" dirty="0">
              <a:solidFill>
                <a:sysClr val="windowText" lastClr="000000"/>
              </a:solidFill>
            </a:endParaRPr>
          </a:p>
        </p:txBody>
      </p:sp>
      <p:sp>
        <p:nvSpPr>
          <p:cNvPr id="35" name="תיבת טקסט 34">
            <a:extLst>
              <a:ext uri="{FF2B5EF4-FFF2-40B4-BE49-F238E27FC236}">
                <a16:creationId xmlns:a16="http://schemas.microsoft.com/office/drawing/2014/main" id="{4BBBDEFB-CFFC-46E7-9504-8F975E8C0624}"/>
              </a:ext>
            </a:extLst>
          </p:cNvPr>
          <p:cNvSpPr txBox="1"/>
          <p:nvPr/>
        </p:nvSpPr>
        <p:spPr>
          <a:xfrm>
            <a:off x="1710222" y="5208805"/>
            <a:ext cx="393082" cy="369332"/>
          </a:xfrm>
          <a:prstGeom prst="rect">
            <a:avLst/>
          </a:prstGeom>
          <a:noFill/>
        </p:spPr>
        <p:txBody>
          <a:bodyPr wrap="square" rtlCol="1">
            <a:spAutoFit/>
          </a:bodyPr>
          <a:lstStyle/>
          <a:p>
            <a:r>
              <a:rPr lang="en-US" dirty="0" err="1">
                <a:solidFill>
                  <a:sysClr val="windowText" lastClr="000000"/>
                </a:solidFill>
              </a:rPr>
              <a:t>V</a:t>
            </a:r>
            <a:r>
              <a:rPr lang="en-US" sz="1000" dirty="0" err="1">
                <a:solidFill>
                  <a:sysClr val="windowText" lastClr="000000"/>
                </a:solidFill>
              </a:rPr>
              <a:t>n</a:t>
            </a:r>
            <a:endParaRPr lang="he-IL" dirty="0">
              <a:solidFill>
                <a:sysClr val="windowText" lastClr="000000"/>
              </a:solidFill>
            </a:endParaRPr>
          </a:p>
        </p:txBody>
      </p:sp>
      <p:sp>
        <p:nvSpPr>
          <p:cNvPr id="36" name="תיבת טקסט 35">
            <a:extLst>
              <a:ext uri="{FF2B5EF4-FFF2-40B4-BE49-F238E27FC236}">
                <a16:creationId xmlns:a16="http://schemas.microsoft.com/office/drawing/2014/main" id="{5BD53B3E-6922-48E7-B719-DF5D452C9D8A}"/>
              </a:ext>
            </a:extLst>
          </p:cNvPr>
          <p:cNvSpPr txBox="1"/>
          <p:nvPr/>
        </p:nvSpPr>
        <p:spPr>
          <a:xfrm>
            <a:off x="2045669" y="5975964"/>
            <a:ext cx="414956" cy="369332"/>
          </a:xfrm>
          <a:prstGeom prst="rect">
            <a:avLst/>
          </a:prstGeom>
          <a:noFill/>
        </p:spPr>
        <p:txBody>
          <a:bodyPr wrap="square" rtlCol="1">
            <a:spAutoFit/>
          </a:bodyPr>
          <a:lstStyle/>
          <a:p>
            <a:r>
              <a:rPr lang="en-US" dirty="0">
                <a:solidFill>
                  <a:sysClr val="windowText" lastClr="000000"/>
                </a:solidFill>
              </a:rPr>
              <a:t>O</a:t>
            </a:r>
            <a:r>
              <a:rPr lang="en-US" sz="1000" dirty="0">
                <a:solidFill>
                  <a:sysClr val="windowText" lastClr="000000"/>
                </a:solidFill>
              </a:rPr>
              <a:t>2</a:t>
            </a:r>
            <a:endParaRPr lang="he-IL" dirty="0">
              <a:solidFill>
                <a:sysClr val="windowText" lastClr="000000"/>
              </a:solidFill>
            </a:endParaRPr>
          </a:p>
        </p:txBody>
      </p:sp>
      <p:sp>
        <p:nvSpPr>
          <p:cNvPr id="37" name="תיבת טקסט 36">
            <a:extLst>
              <a:ext uri="{FF2B5EF4-FFF2-40B4-BE49-F238E27FC236}">
                <a16:creationId xmlns:a16="http://schemas.microsoft.com/office/drawing/2014/main" id="{EB490F32-02AC-4868-968F-62FE77FCFC06}"/>
              </a:ext>
            </a:extLst>
          </p:cNvPr>
          <p:cNvSpPr txBox="1"/>
          <p:nvPr/>
        </p:nvSpPr>
        <p:spPr>
          <a:xfrm>
            <a:off x="2834172" y="5989855"/>
            <a:ext cx="414956" cy="369332"/>
          </a:xfrm>
          <a:prstGeom prst="rect">
            <a:avLst/>
          </a:prstGeom>
          <a:noFill/>
        </p:spPr>
        <p:txBody>
          <a:bodyPr wrap="square" rtlCol="1">
            <a:spAutoFit/>
          </a:bodyPr>
          <a:lstStyle/>
          <a:p>
            <a:r>
              <a:rPr lang="en-US" dirty="0">
                <a:solidFill>
                  <a:sysClr val="windowText" lastClr="000000"/>
                </a:solidFill>
              </a:rPr>
              <a:t>O</a:t>
            </a:r>
            <a:r>
              <a:rPr lang="en-US" sz="1000" dirty="0">
                <a:solidFill>
                  <a:sysClr val="windowText" lastClr="000000"/>
                </a:solidFill>
              </a:rPr>
              <a:t>1</a:t>
            </a:r>
            <a:endParaRPr lang="he-IL" dirty="0">
              <a:solidFill>
                <a:sysClr val="windowText" lastClr="000000"/>
              </a:solidFill>
            </a:endParaRPr>
          </a:p>
        </p:txBody>
      </p:sp>
      <p:sp>
        <p:nvSpPr>
          <p:cNvPr id="38" name="תיבת טקסט 37">
            <a:extLst>
              <a:ext uri="{FF2B5EF4-FFF2-40B4-BE49-F238E27FC236}">
                <a16:creationId xmlns:a16="http://schemas.microsoft.com/office/drawing/2014/main" id="{01D90CFA-B342-4165-BB29-FAED4FC21AD2}"/>
              </a:ext>
            </a:extLst>
          </p:cNvPr>
          <p:cNvSpPr txBox="1"/>
          <p:nvPr/>
        </p:nvSpPr>
        <p:spPr>
          <a:xfrm>
            <a:off x="3193390" y="5222973"/>
            <a:ext cx="393082" cy="369332"/>
          </a:xfrm>
          <a:prstGeom prst="rect">
            <a:avLst/>
          </a:prstGeom>
          <a:noFill/>
        </p:spPr>
        <p:txBody>
          <a:bodyPr wrap="square" rtlCol="1">
            <a:spAutoFit/>
          </a:bodyPr>
          <a:lstStyle/>
          <a:p>
            <a:r>
              <a:rPr lang="en-US" dirty="0">
                <a:solidFill>
                  <a:sysClr val="windowText" lastClr="000000"/>
                </a:solidFill>
              </a:rPr>
              <a:t>V</a:t>
            </a:r>
            <a:r>
              <a:rPr lang="en-US" sz="1000" dirty="0">
                <a:solidFill>
                  <a:sysClr val="windowText" lastClr="000000"/>
                </a:solidFill>
              </a:rPr>
              <a:t>1</a:t>
            </a:r>
            <a:endParaRPr lang="he-IL" dirty="0">
              <a:solidFill>
                <a:sysClr val="windowText" lastClr="000000"/>
              </a:solidFill>
            </a:endParaRPr>
          </a:p>
        </p:txBody>
      </p:sp>
      <p:cxnSp>
        <p:nvCxnSpPr>
          <p:cNvPr id="40" name="מחבר חץ ישר 39">
            <a:extLst>
              <a:ext uri="{FF2B5EF4-FFF2-40B4-BE49-F238E27FC236}">
                <a16:creationId xmlns:a16="http://schemas.microsoft.com/office/drawing/2014/main" id="{9D631147-EC9E-4F9B-8AED-27BC81391802}"/>
              </a:ext>
            </a:extLst>
          </p:cNvPr>
          <p:cNvCxnSpPr>
            <a:cxnSpLocks/>
          </p:cNvCxnSpPr>
          <p:nvPr/>
        </p:nvCxnSpPr>
        <p:spPr>
          <a:xfrm flipH="1" flipV="1">
            <a:off x="3166887" y="4975763"/>
            <a:ext cx="96200" cy="2873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מחבר חץ ישר 41">
            <a:extLst>
              <a:ext uri="{FF2B5EF4-FFF2-40B4-BE49-F238E27FC236}">
                <a16:creationId xmlns:a16="http://schemas.microsoft.com/office/drawing/2014/main" id="{4354083B-BE9D-43C0-A875-B614AF93E2A6}"/>
              </a:ext>
            </a:extLst>
          </p:cNvPr>
          <p:cNvCxnSpPr>
            <a:cxnSpLocks/>
          </p:cNvCxnSpPr>
          <p:nvPr/>
        </p:nvCxnSpPr>
        <p:spPr>
          <a:xfrm flipV="1">
            <a:off x="2052232" y="5020528"/>
            <a:ext cx="57380" cy="242630"/>
          </a:xfrm>
          <a:prstGeom prst="straightConnector1">
            <a:avLst/>
          </a:prstGeom>
          <a:ln>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מחבר חץ ישר 44">
            <a:extLst>
              <a:ext uri="{FF2B5EF4-FFF2-40B4-BE49-F238E27FC236}">
                <a16:creationId xmlns:a16="http://schemas.microsoft.com/office/drawing/2014/main" id="{CF926A1A-FBC5-4BBE-91CA-8BA952C73047}"/>
              </a:ext>
            </a:extLst>
          </p:cNvPr>
          <p:cNvCxnSpPr>
            <a:cxnSpLocks/>
          </p:cNvCxnSpPr>
          <p:nvPr/>
        </p:nvCxnSpPr>
        <p:spPr>
          <a:xfrm flipV="1">
            <a:off x="2052232" y="5110725"/>
            <a:ext cx="967544" cy="164476"/>
          </a:xfrm>
          <a:prstGeom prst="straightConnector1">
            <a:avLst/>
          </a:prstGeom>
          <a:ln>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מחבר חץ ישר 47">
            <a:extLst>
              <a:ext uri="{FF2B5EF4-FFF2-40B4-BE49-F238E27FC236}">
                <a16:creationId xmlns:a16="http://schemas.microsoft.com/office/drawing/2014/main" id="{EF25C592-3092-4CAD-8394-53BADD971DB5}"/>
              </a:ext>
            </a:extLst>
          </p:cNvPr>
          <p:cNvCxnSpPr>
            <a:cxnSpLocks/>
          </p:cNvCxnSpPr>
          <p:nvPr/>
        </p:nvCxnSpPr>
        <p:spPr>
          <a:xfrm flipH="1" flipV="1">
            <a:off x="2306153" y="5116480"/>
            <a:ext cx="942975" cy="1701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מחבר חץ ישר 54">
            <a:extLst>
              <a:ext uri="{FF2B5EF4-FFF2-40B4-BE49-F238E27FC236}">
                <a16:creationId xmlns:a16="http://schemas.microsoft.com/office/drawing/2014/main" id="{E4E4774F-819F-47BE-AF8A-4770914A85FA}"/>
              </a:ext>
            </a:extLst>
          </p:cNvPr>
          <p:cNvCxnSpPr>
            <a:cxnSpLocks/>
            <a:stCxn id="36" idx="0"/>
          </p:cNvCxnSpPr>
          <p:nvPr/>
        </p:nvCxnSpPr>
        <p:spPr>
          <a:xfrm flipV="1">
            <a:off x="2253147" y="5570755"/>
            <a:ext cx="958541" cy="405209"/>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6" name="מחבר חץ ישר 55">
            <a:extLst>
              <a:ext uri="{FF2B5EF4-FFF2-40B4-BE49-F238E27FC236}">
                <a16:creationId xmlns:a16="http://schemas.microsoft.com/office/drawing/2014/main" id="{4DD9A270-69D0-4707-BCC8-3976B4BDD59B}"/>
              </a:ext>
            </a:extLst>
          </p:cNvPr>
          <p:cNvCxnSpPr>
            <a:cxnSpLocks/>
            <a:stCxn id="37" idx="0"/>
          </p:cNvCxnSpPr>
          <p:nvPr/>
        </p:nvCxnSpPr>
        <p:spPr>
          <a:xfrm flipV="1">
            <a:off x="3041650" y="5680947"/>
            <a:ext cx="441459" cy="3089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מחבר חץ ישר 56">
            <a:extLst>
              <a:ext uri="{FF2B5EF4-FFF2-40B4-BE49-F238E27FC236}">
                <a16:creationId xmlns:a16="http://schemas.microsoft.com/office/drawing/2014/main" id="{922AC0EB-62FE-4D5F-B8B1-A7D8A874A2F4}"/>
              </a:ext>
            </a:extLst>
          </p:cNvPr>
          <p:cNvCxnSpPr>
            <a:cxnSpLocks/>
            <a:stCxn id="37" idx="0"/>
          </p:cNvCxnSpPr>
          <p:nvPr/>
        </p:nvCxnSpPr>
        <p:spPr>
          <a:xfrm flipH="1" flipV="1">
            <a:off x="2097263" y="5578137"/>
            <a:ext cx="944387" cy="411718"/>
          </a:xfrm>
          <a:prstGeom prst="straightConnector1">
            <a:avLst/>
          </a:prstGeom>
          <a:ln>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מחבר חץ ישר 57">
            <a:extLst>
              <a:ext uri="{FF2B5EF4-FFF2-40B4-BE49-F238E27FC236}">
                <a16:creationId xmlns:a16="http://schemas.microsoft.com/office/drawing/2014/main" id="{0BD9B6E6-5CBC-4894-A128-7362224B01DD}"/>
              </a:ext>
            </a:extLst>
          </p:cNvPr>
          <p:cNvCxnSpPr>
            <a:cxnSpLocks/>
            <a:stCxn id="36" idx="0"/>
          </p:cNvCxnSpPr>
          <p:nvPr/>
        </p:nvCxnSpPr>
        <p:spPr>
          <a:xfrm flipH="1" flipV="1">
            <a:off x="1896666" y="5680947"/>
            <a:ext cx="356481" cy="295017"/>
          </a:xfrm>
          <a:prstGeom prst="straightConnector1">
            <a:avLst/>
          </a:prstGeom>
          <a:ln>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7" name="אליפסה 66">
            <a:extLst>
              <a:ext uri="{FF2B5EF4-FFF2-40B4-BE49-F238E27FC236}">
                <a16:creationId xmlns:a16="http://schemas.microsoft.com/office/drawing/2014/main" id="{9A5EDC19-A720-4F5B-9C6C-B538D3111B72}"/>
              </a:ext>
            </a:extLst>
          </p:cNvPr>
          <p:cNvSpPr/>
          <p:nvPr/>
        </p:nvSpPr>
        <p:spPr>
          <a:xfrm>
            <a:off x="7655057" y="4637305"/>
            <a:ext cx="361950" cy="36195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sp>
        <p:nvSpPr>
          <p:cNvPr id="68" name="אליפסה 67">
            <a:extLst>
              <a:ext uri="{FF2B5EF4-FFF2-40B4-BE49-F238E27FC236}">
                <a16:creationId xmlns:a16="http://schemas.microsoft.com/office/drawing/2014/main" id="{F5A3D8C7-80C8-4D20-A4C1-EEC855162B61}"/>
              </a:ext>
            </a:extLst>
          </p:cNvPr>
          <p:cNvSpPr/>
          <p:nvPr/>
        </p:nvSpPr>
        <p:spPr>
          <a:xfrm>
            <a:off x="6531107" y="5230355"/>
            <a:ext cx="361950" cy="36195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sp>
        <p:nvSpPr>
          <p:cNvPr id="69" name="אליפסה 68">
            <a:extLst>
              <a:ext uri="{FF2B5EF4-FFF2-40B4-BE49-F238E27FC236}">
                <a16:creationId xmlns:a16="http://schemas.microsoft.com/office/drawing/2014/main" id="{F3926E8B-0E59-43E8-A6CE-B7D1C2DF8AF7}"/>
              </a:ext>
            </a:extLst>
          </p:cNvPr>
          <p:cNvSpPr/>
          <p:nvPr/>
        </p:nvSpPr>
        <p:spPr>
          <a:xfrm>
            <a:off x="6893057" y="5989855"/>
            <a:ext cx="361950" cy="36195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sp>
        <p:nvSpPr>
          <p:cNvPr id="70" name="אליפסה 69">
            <a:extLst>
              <a:ext uri="{FF2B5EF4-FFF2-40B4-BE49-F238E27FC236}">
                <a16:creationId xmlns:a16="http://schemas.microsoft.com/office/drawing/2014/main" id="{944CCE0E-FBE8-44C3-94EE-02F2AABC944D}"/>
              </a:ext>
            </a:extLst>
          </p:cNvPr>
          <p:cNvSpPr/>
          <p:nvPr/>
        </p:nvSpPr>
        <p:spPr>
          <a:xfrm>
            <a:off x="6893057" y="4637305"/>
            <a:ext cx="361950" cy="36195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sp>
        <p:nvSpPr>
          <p:cNvPr id="71" name="אליפסה 70">
            <a:extLst>
              <a:ext uri="{FF2B5EF4-FFF2-40B4-BE49-F238E27FC236}">
                <a16:creationId xmlns:a16="http://schemas.microsoft.com/office/drawing/2014/main" id="{E7AD02D1-08BB-482F-8528-57426748271B}"/>
              </a:ext>
            </a:extLst>
          </p:cNvPr>
          <p:cNvSpPr/>
          <p:nvPr/>
        </p:nvSpPr>
        <p:spPr>
          <a:xfrm>
            <a:off x="7655057" y="5989855"/>
            <a:ext cx="361950" cy="36195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sp>
        <p:nvSpPr>
          <p:cNvPr id="72" name="אליפסה 71">
            <a:extLst>
              <a:ext uri="{FF2B5EF4-FFF2-40B4-BE49-F238E27FC236}">
                <a16:creationId xmlns:a16="http://schemas.microsoft.com/office/drawing/2014/main" id="{F9E4DFE8-3875-4D1F-B1F7-61318AE0878A}"/>
              </a:ext>
            </a:extLst>
          </p:cNvPr>
          <p:cNvSpPr/>
          <p:nvPr/>
        </p:nvSpPr>
        <p:spPr>
          <a:xfrm>
            <a:off x="8017007" y="5230355"/>
            <a:ext cx="361950" cy="36195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cxnSp>
        <p:nvCxnSpPr>
          <p:cNvPr id="73" name="מחבר ישר 72">
            <a:extLst>
              <a:ext uri="{FF2B5EF4-FFF2-40B4-BE49-F238E27FC236}">
                <a16:creationId xmlns:a16="http://schemas.microsoft.com/office/drawing/2014/main" id="{7AE04A1C-2AAF-4801-A20D-1403FC04A2B3}"/>
              </a:ext>
            </a:extLst>
          </p:cNvPr>
          <p:cNvCxnSpPr>
            <a:cxnSpLocks/>
            <a:stCxn id="68" idx="7"/>
            <a:endCxn id="70" idx="4"/>
          </p:cNvCxnSpPr>
          <p:nvPr/>
        </p:nvCxnSpPr>
        <p:spPr>
          <a:xfrm flipV="1">
            <a:off x="6840051" y="4999255"/>
            <a:ext cx="233981" cy="284106"/>
          </a:xfrm>
          <a:prstGeom prst="line">
            <a:avLst/>
          </a:prstGeom>
        </p:spPr>
        <p:style>
          <a:lnRef idx="1">
            <a:schemeClr val="dk1"/>
          </a:lnRef>
          <a:fillRef idx="0">
            <a:schemeClr val="dk1"/>
          </a:fillRef>
          <a:effectRef idx="0">
            <a:schemeClr val="dk1"/>
          </a:effectRef>
          <a:fontRef idx="minor">
            <a:schemeClr val="tx1"/>
          </a:fontRef>
        </p:style>
      </p:cxnSp>
      <p:cxnSp>
        <p:nvCxnSpPr>
          <p:cNvPr id="74" name="מחבר ישר 73">
            <a:extLst>
              <a:ext uri="{FF2B5EF4-FFF2-40B4-BE49-F238E27FC236}">
                <a16:creationId xmlns:a16="http://schemas.microsoft.com/office/drawing/2014/main" id="{2CC6CCC8-7318-4A58-9E69-0C528F46C912}"/>
              </a:ext>
            </a:extLst>
          </p:cNvPr>
          <p:cNvCxnSpPr>
            <a:stCxn id="70" idx="4"/>
            <a:endCxn id="72" idx="1"/>
          </p:cNvCxnSpPr>
          <p:nvPr/>
        </p:nvCxnSpPr>
        <p:spPr>
          <a:xfrm>
            <a:off x="7074032" y="4999255"/>
            <a:ext cx="995981" cy="284106"/>
          </a:xfrm>
          <a:prstGeom prst="line">
            <a:avLst/>
          </a:prstGeom>
        </p:spPr>
        <p:style>
          <a:lnRef idx="1">
            <a:schemeClr val="dk1"/>
          </a:lnRef>
          <a:fillRef idx="0">
            <a:schemeClr val="dk1"/>
          </a:fillRef>
          <a:effectRef idx="0">
            <a:schemeClr val="dk1"/>
          </a:effectRef>
          <a:fontRef idx="minor">
            <a:schemeClr val="tx1"/>
          </a:fontRef>
        </p:style>
      </p:cxnSp>
      <p:cxnSp>
        <p:nvCxnSpPr>
          <p:cNvPr id="75" name="מחבר ישר 74">
            <a:extLst>
              <a:ext uri="{FF2B5EF4-FFF2-40B4-BE49-F238E27FC236}">
                <a16:creationId xmlns:a16="http://schemas.microsoft.com/office/drawing/2014/main" id="{530DBD72-0977-463D-B42F-F8C133967756}"/>
              </a:ext>
            </a:extLst>
          </p:cNvPr>
          <p:cNvCxnSpPr>
            <a:stCxn id="67" idx="4"/>
            <a:endCxn id="68" idx="7"/>
          </p:cNvCxnSpPr>
          <p:nvPr/>
        </p:nvCxnSpPr>
        <p:spPr>
          <a:xfrm flipH="1">
            <a:off x="6840051" y="4999255"/>
            <a:ext cx="995981" cy="284106"/>
          </a:xfrm>
          <a:prstGeom prst="line">
            <a:avLst/>
          </a:prstGeom>
        </p:spPr>
        <p:style>
          <a:lnRef idx="1">
            <a:schemeClr val="dk1"/>
          </a:lnRef>
          <a:fillRef idx="0">
            <a:schemeClr val="dk1"/>
          </a:fillRef>
          <a:effectRef idx="0">
            <a:schemeClr val="dk1"/>
          </a:effectRef>
          <a:fontRef idx="minor">
            <a:schemeClr val="tx1"/>
          </a:fontRef>
        </p:style>
      </p:cxnSp>
      <p:cxnSp>
        <p:nvCxnSpPr>
          <p:cNvPr id="76" name="מחבר ישר 75">
            <a:extLst>
              <a:ext uri="{FF2B5EF4-FFF2-40B4-BE49-F238E27FC236}">
                <a16:creationId xmlns:a16="http://schemas.microsoft.com/office/drawing/2014/main" id="{7C06E8A8-65D9-4CFF-B47B-3538982727B4}"/>
              </a:ext>
            </a:extLst>
          </p:cNvPr>
          <p:cNvCxnSpPr>
            <a:stCxn id="67" idx="4"/>
            <a:endCxn id="72" idx="1"/>
          </p:cNvCxnSpPr>
          <p:nvPr/>
        </p:nvCxnSpPr>
        <p:spPr>
          <a:xfrm>
            <a:off x="7836032" y="4999255"/>
            <a:ext cx="233981" cy="284106"/>
          </a:xfrm>
          <a:prstGeom prst="line">
            <a:avLst/>
          </a:prstGeom>
        </p:spPr>
        <p:style>
          <a:lnRef idx="1">
            <a:schemeClr val="dk1"/>
          </a:lnRef>
          <a:fillRef idx="0">
            <a:schemeClr val="dk1"/>
          </a:fillRef>
          <a:effectRef idx="0">
            <a:schemeClr val="dk1"/>
          </a:effectRef>
          <a:fontRef idx="minor">
            <a:schemeClr val="tx1"/>
          </a:fontRef>
        </p:style>
      </p:cxnSp>
      <p:cxnSp>
        <p:nvCxnSpPr>
          <p:cNvPr id="77" name="מחבר ישר 76">
            <a:extLst>
              <a:ext uri="{FF2B5EF4-FFF2-40B4-BE49-F238E27FC236}">
                <a16:creationId xmlns:a16="http://schemas.microsoft.com/office/drawing/2014/main" id="{1F0F7ECE-CBCA-4AA2-BAD1-C4F8D879DF39}"/>
              </a:ext>
            </a:extLst>
          </p:cNvPr>
          <p:cNvCxnSpPr>
            <a:stCxn id="72" idx="4"/>
            <a:endCxn id="71" idx="0"/>
          </p:cNvCxnSpPr>
          <p:nvPr/>
        </p:nvCxnSpPr>
        <p:spPr>
          <a:xfrm flipH="1">
            <a:off x="7836032" y="5592305"/>
            <a:ext cx="361950" cy="397550"/>
          </a:xfrm>
          <a:prstGeom prst="line">
            <a:avLst/>
          </a:prstGeom>
        </p:spPr>
        <p:style>
          <a:lnRef idx="1">
            <a:schemeClr val="dk1"/>
          </a:lnRef>
          <a:fillRef idx="0">
            <a:schemeClr val="dk1"/>
          </a:fillRef>
          <a:effectRef idx="0">
            <a:schemeClr val="dk1"/>
          </a:effectRef>
          <a:fontRef idx="minor">
            <a:schemeClr val="tx1"/>
          </a:fontRef>
        </p:style>
      </p:cxnSp>
      <p:cxnSp>
        <p:nvCxnSpPr>
          <p:cNvPr id="78" name="מחבר ישר 77">
            <a:extLst>
              <a:ext uri="{FF2B5EF4-FFF2-40B4-BE49-F238E27FC236}">
                <a16:creationId xmlns:a16="http://schemas.microsoft.com/office/drawing/2014/main" id="{D68F0C5C-9B7E-4CB7-A30B-FEEAA6529265}"/>
              </a:ext>
            </a:extLst>
          </p:cNvPr>
          <p:cNvCxnSpPr>
            <a:stCxn id="72" idx="4"/>
            <a:endCxn id="69" idx="0"/>
          </p:cNvCxnSpPr>
          <p:nvPr/>
        </p:nvCxnSpPr>
        <p:spPr>
          <a:xfrm flipH="1">
            <a:off x="7074032" y="5592305"/>
            <a:ext cx="1123950" cy="397550"/>
          </a:xfrm>
          <a:prstGeom prst="line">
            <a:avLst/>
          </a:prstGeom>
        </p:spPr>
        <p:style>
          <a:lnRef idx="1">
            <a:schemeClr val="dk1"/>
          </a:lnRef>
          <a:fillRef idx="0">
            <a:schemeClr val="dk1"/>
          </a:fillRef>
          <a:effectRef idx="0">
            <a:schemeClr val="dk1"/>
          </a:effectRef>
          <a:fontRef idx="minor">
            <a:schemeClr val="tx1"/>
          </a:fontRef>
        </p:style>
      </p:cxnSp>
      <p:cxnSp>
        <p:nvCxnSpPr>
          <p:cNvPr id="79" name="מחבר ישר 78">
            <a:extLst>
              <a:ext uri="{FF2B5EF4-FFF2-40B4-BE49-F238E27FC236}">
                <a16:creationId xmlns:a16="http://schemas.microsoft.com/office/drawing/2014/main" id="{7DAAFDFD-FF0F-4C47-A79B-093E295D5EBC}"/>
              </a:ext>
            </a:extLst>
          </p:cNvPr>
          <p:cNvCxnSpPr>
            <a:stCxn id="68" idx="4"/>
            <a:endCxn id="71" idx="0"/>
          </p:cNvCxnSpPr>
          <p:nvPr/>
        </p:nvCxnSpPr>
        <p:spPr>
          <a:xfrm>
            <a:off x="6712082" y="5592305"/>
            <a:ext cx="1123950" cy="397550"/>
          </a:xfrm>
          <a:prstGeom prst="line">
            <a:avLst/>
          </a:prstGeom>
        </p:spPr>
        <p:style>
          <a:lnRef idx="1">
            <a:schemeClr val="dk1"/>
          </a:lnRef>
          <a:fillRef idx="0">
            <a:schemeClr val="dk1"/>
          </a:fillRef>
          <a:effectRef idx="0">
            <a:schemeClr val="dk1"/>
          </a:effectRef>
          <a:fontRef idx="minor">
            <a:schemeClr val="tx1"/>
          </a:fontRef>
        </p:style>
      </p:cxnSp>
      <p:cxnSp>
        <p:nvCxnSpPr>
          <p:cNvPr id="80" name="מחבר ישר 79">
            <a:extLst>
              <a:ext uri="{FF2B5EF4-FFF2-40B4-BE49-F238E27FC236}">
                <a16:creationId xmlns:a16="http://schemas.microsoft.com/office/drawing/2014/main" id="{FE15967F-9220-4277-995D-75E61F9F4B27}"/>
              </a:ext>
            </a:extLst>
          </p:cNvPr>
          <p:cNvCxnSpPr>
            <a:stCxn id="68" idx="4"/>
            <a:endCxn id="69" idx="0"/>
          </p:cNvCxnSpPr>
          <p:nvPr/>
        </p:nvCxnSpPr>
        <p:spPr>
          <a:xfrm>
            <a:off x="6712082" y="5592305"/>
            <a:ext cx="361950" cy="397550"/>
          </a:xfrm>
          <a:prstGeom prst="line">
            <a:avLst/>
          </a:prstGeom>
        </p:spPr>
        <p:style>
          <a:lnRef idx="1">
            <a:schemeClr val="dk1"/>
          </a:lnRef>
          <a:fillRef idx="0">
            <a:schemeClr val="dk1"/>
          </a:fillRef>
          <a:effectRef idx="0">
            <a:schemeClr val="dk1"/>
          </a:effectRef>
          <a:fontRef idx="minor">
            <a:schemeClr val="tx1"/>
          </a:fontRef>
        </p:style>
      </p:cxnSp>
      <p:sp>
        <p:nvSpPr>
          <p:cNvPr id="81" name="תיבת טקסט 80">
            <a:extLst>
              <a:ext uri="{FF2B5EF4-FFF2-40B4-BE49-F238E27FC236}">
                <a16:creationId xmlns:a16="http://schemas.microsoft.com/office/drawing/2014/main" id="{9866B909-94CD-40A7-85D6-48E92531215A}"/>
              </a:ext>
            </a:extLst>
          </p:cNvPr>
          <p:cNvSpPr txBox="1"/>
          <p:nvPr/>
        </p:nvSpPr>
        <p:spPr>
          <a:xfrm>
            <a:off x="7069888" y="5176539"/>
            <a:ext cx="762000" cy="369332"/>
          </a:xfrm>
          <a:prstGeom prst="rect">
            <a:avLst/>
          </a:prstGeom>
          <a:noFill/>
        </p:spPr>
        <p:txBody>
          <a:bodyPr wrap="square" rtlCol="1">
            <a:spAutoFit/>
          </a:bodyPr>
          <a:lstStyle/>
          <a:p>
            <a:pPr algn="ctr"/>
            <a:r>
              <a:rPr lang="he-IL" dirty="0"/>
              <a:t>.........</a:t>
            </a:r>
          </a:p>
        </p:txBody>
      </p:sp>
      <p:sp>
        <p:nvSpPr>
          <p:cNvPr id="82" name="תיבת טקסט 81">
            <a:extLst>
              <a:ext uri="{FF2B5EF4-FFF2-40B4-BE49-F238E27FC236}">
                <a16:creationId xmlns:a16="http://schemas.microsoft.com/office/drawing/2014/main" id="{AC0C7FC7-845F-4235-9A4C-73F70D2C3583}"/>
              </a:ext>
            </a:extLst>
          </p:cNvPr>
          <p:cNvSpPr txBox="1"/>
          <p:nvPr/>
        </p:nvSpPr>
        <p:spPr>
          <a:xfrm>
            <a:off x="7655057" y="4637305"/>
            <a:ext cx="361950" cy="369332"/>
          </a:xfrm>
          <a:prstGeom prst="rect">
            <a:avLst/>
          </a:prstGeom>
          <a:noFill/>
        </p:spPr>
        <p:txBody>
          <a:bodyPr wrap="square" rtlCol="1">
            <a:spAutoFit/>
          </a:bodyPr>
          <a:lstStyle/>
          <a:p>
            <a:r>
              <a:rPr lang="en-US" dirty="0">
                <a:solidFill>
                  <a:sysClr val="windowText" lastClr="000000"/>
                </a:solidFill>
              </a:rPr>
              <a:t>S</a:t>
            </a:r>
            <a:r>
              <a:rPr lang="en-US" sz="1000" dirty="0">
                <a:solidFill>
                  <a:sysClr val="windowText" lastClr="000000"/>
                </a:solidFill>
              </a:rPr>
              <a:t>1</a:t>
            </a:r>
            <a:endParaRPr lang="he-IL" dirty="0">
              <a:solidFill>
                <a:sysClr val="windowText" lastClr="000000"/>
              </a:solidFill>
            </a:endParaRPr>
          </a:p>
        </p:txBody>
      </p:sp>
      <p:sp>
        <p:nvSpPr>
          <p:cNvPr id="83" name="תיבת טקסט 82">
            <a:extLst>
              <a:ext uri="{FF2B5EF4-FFF2-40B4-BE49-F238E27FC236}">
                <a16:creationId xmlns:a16="http://schemas.microsoft.com/office/drawing/2014/main" id="{0EFBE932-F95F-4B52-9942-14D17F3AA51C}"/>
              </a:ext>
            </a:extLst>
          </p:cNvPr>
          <p:cNvSpPr txBox="1"/>
          <p:nvPr/>
        </p:nvSpPr>
        <p:spPr>
          <a:xfrm>
            <a:off x="6893057" y="4637305"/>
            <a:ext cx="361950" cy="369332"/>
          </a:xfrm>
          <a:prstGeom prst="rect">
            <a:avLst/>
          </a:prstGeom>
          <a:noFill/>
        </p:spPr>
        <p:txBody>
          <a:bodyPr wrap="square" rtlCol="1">
            <a:spAutoFit/>
          </a:bodyPr>
          <a:lstStyle/>
          <a:p>
            <a:r>
              <a:rPr lang="en-US" dirty="0">
                <a:solidFill>
                  <a:sysClr val="windowText" lastClr="000000"/>
                </a:solidFill>
              </a:rPr>
              <a:t>S</a:t>
            </a:r>
            <a:r>
              <a:rPr lang="en-US" sz="1000" dirty="0">
                <a:solidFill>
                  <a:sysClr val="windowText" lastClr="000000"/>
                </a:solidFill>
              </a:rPr>
              <a:t>2</a:t>
            </a:r>
            <a:endParaRPr lang="he-IL" dirty="0">
              <a:solidFill>
                <a:sysClr val="windowText" lastClr="000000"/>
              </a:solidFill>
            </a:endParaRPr>
          </a:p>
        </p:txBody>
      </p:sp>
      <p:sp>
        <p:nvSpPr>
          <p:cNvPr id="84" name="תיבת טקסט 83">
            <a:extLst>
              <a:ext uri="{FF2B5EF4-FFF2-40B4-BE49-F238E27FC236}">
                <a16:creationId xmlns:a16="http://schemas.microsoft.com/office/drawing/2014/main" id="{A1BCCC51-B3DE-41CD-B0FB-B35130D7A024}"/>
              </a:ext>
            </a:extLst>
          </p:cNvPr>
          <p:cNvSpPr txBox="1"/>
          <p:nvPr/>
        </p:nvSpPr>
        <p:spPr>
          <a:xfrm>
            <a:off x="6504604" y="5208805"/>
            <a:ext cx="393082" cy="369332"/>
          </a:xfrm>
          <a:prstGeom prst="rect">
            <a:avLst/>
          </a:prstGeom>
          <a:noFill/>
        </p:spPr>
        <p:txBody>
          <a:bodyPr wrap="square" rtlCol="1">
            <a:spAutoFit/>
          </a:bodyPr>
          <a:lstStyle/>
          <a:p>
            <a:r>
              <a:rPr lang="en-US" dirty="0" err="1">
                <a:solidFill>
                  <a:sysClr val="windowText" lastClr="000000"/>
                </a:solidFill>
              </a:rPr>
              <a:t>V</a:t>
            </a:r>
            <a:r>
              <a:rPr lang="en-US" sz="1000" dirty="0" err="1">
                <a:solidFill>
                  <a:sysClr val="windowText" lastClr="000000"/>
                </a:solidFill>
              </a:rPr>
              <a:t>n</a:t>
            </a:r>
            <a:endParaRPr lang="he-IL" dirty="0">
              <a:solidFill>
                <a:sysClr val="windowText" lastClr="000000"/>
              </a:solidFill>
            </a:endParaRPr>
          </a:p>
        </p:txBody>
      </p:sp>
      <p:sp>
        <p:nvSpPr>
          <p:cNvPr id="85" name="תיבת טקסט 84">
            <a:extLst>
              <a:ext uri="{FF2B5EF4-FFF2-40B4-BE49-F238E27FC236}">
                <a16:creationId xmlns:a16="http://schemas.microsoft.com/office/drawing/2014/main" id="{A4252664-1799-465F-B0C5-5B7C2BD0F83C}"/>
              </a:ext>
            </a:extLst>
          </p:cNvPr>
          <p:cNvSpPr txBox="1"/>
          <p:nvPr/>
        </p:nvSpPr>
        <p:spPr>
          <a:xfrm>
            <a:off x="6840051" y="5975964"/>
            <a:ext cx="414956" cy="369332"/>
          </a:xfrm>
          <a:prstGeom prst="rect">
            <a:avLst/>
          </a:prstGeom>
          <a:noFill/>
        </p:spPr>
        <p:txBody>
          <a:bodyPr wrap="square" rtlCol="1">
            <a:spAutoFit/>
          </a:bodyPr>
          <a:lstStyle/>
          <a:p>
            <a:r>
              <a:rPr lang="en-US" dirty="0">
                <a:solidFill>
                  <a:sysClr val="windowText" lastClr="000000"/>
                </a:solidFill>
              </a:rPr>
              <a:t>O</a:t>
            </a:r>
            <a:r>
              <a:rPr lang="en-US" sz="1000" dirty="0">
                <a:solidFill>
                  <a:sysClr val="windowText" lastClr="000000"/>
                </a:solidFill>
              </a:rPr>
              <a:t>2</a:t>
            </a:r>
            <a:endParaRPr lang="he-IL" dirty="0">
              <a:solidFill>
                <a:sysClr val="windowText" lastClr="000000"/>
              </a:solidFill>
            </a:endParaRPr>
          </a:p>
        </p:txBody>
      </p:sp>
      <p:sp>
        <p:nvSpPr>
          <p:cNvPr id="86" name="תיבת טקסט 85">
            <a:extLst>
              <a:ext uri="{FF2B5EF4-FFF2-40B4-BE49-F238E27FC236}">
                <a16:creationId xmlns:a16="http://schemas.microsoft.com/office/drawing/2014/main" id="{B9F12A77-4E9C-43BA-8E4D-AB10B98ABC29}"/>
              </a:ext>
            </a:extLst>
          </p:cNvPr>
          <p:cNvSpPr txBox="1"/>
          <p:nvPr/>
        </p:nvSpPr>
        <p:spPr>
          <a:xfrm>
            <a:off x="7628554" y="5989855"/>
            <a:ext cx="414956" cy="369332"/>
          </a:xfrm>
          <a:prstGeom prst="rect">
            <a:avLst/>
          </a:prstGeom>
          <a:noFill/>
        </p:spPr>
        <p:txBody>
          <a:bodyPr wrap="square" rtlCol="1">
            <a:spAutoFit/>
          </a:bodyPr>
          <a:lstStyle/>
          <a:p>
            <a:r>
              <a:rPr lang="en-US" dirty="0">
                <a:solidFill>
                  <a:sysClr val="windowText" lastClr="000000"/>
                </a:solidFill>
              </a:rPr>
              <a:t>O</a:t>
            </a:r>
            <a:r>
              <a:rPr lang="en-US" sz="1000" dirty="0">
                <a:solidFill>
                  <a:sysClr val="windowText" lastClr="000000"/>
                </a:solidFill>
              </a:rPr>
              <a:t>1</a:t>
            </a:r>
            <a:endParaRPr lang="he-IL" dirty="0">
              <a:solidFill>
                <a:sysClr val="windowText" lastClr="000000"/>
              </a:solidFill>
            </a:endParaRPr>
          </a:p>
        </p:txBody>
      </p:sp>
      <p:sp>
        <p:nvSpPr>
          <p:cNvPr id="87" name="תיבת טקסט 86">
            <a:extLst>
              <a:ext uri="{FF2B5EF4-FFF2-40B4-BE49-F238E27FC236}">
                <a16:creationId xmlns:a16="http://schemas.microsoft.com/office/drawing/2014/main" id="{4B1A4196-8FF7-4A96-A2E8-542ED1349F4D}"/>
              </a:ext>
            </a:extLst>
          </p:cNvPr>
          <p:cNvSpPr txBox="1"/>
          <p:nvPr/>
        </p:nvSpPr>
        <p:spPr>
          <a:xfrm>
            <a:off x="7987772" y="5222973"/>
            <a:ext cx="393082" cy="369332"/>
          </a:xfrm>
          <a:prstGeom prst="rect">
            <a:avLst/>
          </a:prstGeom>
          <a:noFill/>
        </p:spPr>
        <p:txBody>
          <a:bodyPr wrap="square" rtlCol="1">
            <a:spAutoFit/>
          </a:bodyPr>
          <a:lstStyle/>
          <a:p>
            <a:r>
              <a:rPr lang="en-US" dirty="0">
                <a:solidFill>
                  <a:sysClr val="windowText" lastClr="000000"/>
                </a:solidFill>
              </a:rPr>
              <a:t>V</a:t>
            </a:r>
            <a:r>
              <a:rPr lang="en-US" sz="1000" dirty="0">
                <a:solidFill>
                  <a:sysClr val="windowText" lastClr="000000"/>
                </a:solidFill>
              </a:rPr>
              <a:t>1</a:t>
            </a:r>
            <a:endParaRPr lang="he-IL" dirty="0">
              <a:solidFill>
                <a:sysClr val="windowText" lastClr="000000"/>
              </a:solidFill>
            </a:endParaRPr>
          </a:p>
        </p:txBody>
      </p:sp>
      <p:cxnSp>
        <p:nvCxnSpPr>
          <p:cNvPr id="88" name="מחבר חץ ישר 87">
            <a:extLst>
              <a:ext uri="{FF2B5EF4-FFF2-40B4-BE49-F238E27FC236}">
                <a16:creationId xmlns:a16="http://schemas.microsoft.com/office/drawing/2014/main" id="{53E3A772-B74C-4C23-A953-29477AFA1872}"/>
              </a:ext>
            </a:extLst>
          </p:cNvPr>
          <p:cNvCxnSpPr>
            <a:cxnSpLocks/>
            <a:stCxn id="82" idx="2"/>
            <a:endCxn id="87" idx="0"/>
          </p:cNvCxnSpPr>
          <p:nvPr/>
        </p:nvCxnSpPr>
        <p:spPr>
          <a:xfrm>
            <a:off x="7836032" y="5006637"/>
            <a:ext cx="348281" cy="216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מחבר חץ ישר 88">
            <a:extLst>
              <a:ext uri="{FF2B5EF4-FFF2-40B4-BE49-F238E27FC236}">
                <a16:creationId xmlns:a16="http://schemas.microsoft.com/office/drawing/2014/main" id="{B3631BD2-B6C7-4A7D-8D50-A4B0C16BDD44}"/>
              </a:ext>
            </a:extLst>
          </p:cNvPr>
          <p:cNvCxnSpPr>
            <a:cxnSpLocks/>
            <a:stCxn id="83" idx="2"/>
            <a:endCxn id="84" idx="0"/>
          </p:cNvCxnSpPr>
          <p:nvPr/>
        </p:nvCxnSpPr>
        <p:spPr>
          <a:xfrm flipH="1">
            <a:off x="6701145" y="5006637"/>
            <a:ext cx="372887" cy="202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מחבר חץ ישר 89">
            <a:extLst>
              <a:ext uri="{FF2B5EF4-FFF2-40B4-BE49-F238E27FC236}">
                <a16:creationId xmlns:a16="http://schemas.microsoft.com/office/drawing/2014/main" id="{194B19FF-670E-4F57-BCC3-614E76DCF439}"/>
              </a:ext>
            </a:extLst>
          </p:cNvPr>
          <p:cNvCxnSpPr>
            <a:cxnSpLocks/>
            <a:stCxn id="82" idx="2"/>
          </p:cNvCxnSpPr>
          <p:nvPr/>
        </p:nvCxnSpPr>
        <p:spPr>
          <a:xfrm flipH="1">
            <a:off x="6978784" y="5006637"/>
            <a:ext cx="857248" cy="300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מחבר חץ ישר 90">
            <a:extLst>
              <a:ext uri="{FF2B5EF4-FFF2-40B4-BE49-F238E27FC236}">
                <a16:creationId xmlns:a16="http://schemas.microsoft.com/office/drawing/2014/main" id="{E3074AF1-B006-4636-A742-440B2BB36C3C}"/>
              </a:ext>
            </a:extLst>
          </p:cNvPr>
          <p:cNvCxnSpPr>
            <a:cxnSpLocks/>
            <a:stCxn id="83" idx="2"/>
            <a:endCxn id="87" idx="1"/>
          </p:cNvCxnSpPr>
          <p:nvPr/>
        </p:nvCxnSpPr>
        <p:spPr>
          <a:xfrm>
            <a:off x="7074032" y="5006637"/>
            <a:ext cx="913740" cy="401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מחבר חץ ישר 91">
            <a:extLst>
              <a:ext uri="{FF2B5EF4-FFF2-40B4-BE49-F238E27FC236}">
                <a16:creationId xmlns:a16="http://schemas.microsoft.com/office/drawing/2014/main" id="{AFA78A14-2366-4955-8643-567C330A75CA}"/>
              </a:ext>
            </a:extLst>
          </p:cNvPr>
          <p:cNvCxnSpPr>
            <a:cxnSpLocks/>
            <a:stCxn id="72" idx="4"/>
          </p:cNvCxnSpPr>
          <p:nvPr/>
        </p:nvCxnSpPr>
        <p:spPr>
          <a:xfrm flipH="1">
            <a:off x="7127038" y="5592305"/>
            <a:ext cx="1070944" cy="280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מחבר חץ ישר 92">
            <a:extLst>
              <a:ext uri="{FF2B5EF4-FFF2-40B4-BE49-F238E27FC236}">
                <a16:creationId xmlns:a16="http://schemas.microsoft.com/office/drawing/2014/main" id="{35590C27-9830-4605-9088-6796598C1979}"/>
              </a:ext>
            </a:extLst>
          </p:cNvPr>
          <p:cNvCxnSpPr>
            <a:cxnSpLocks/>
            <a:stCxn id="87" idx="2"/>
          </p:cNvCxnSpPr>
          <p:nvPr/>
        </p:nvCxnSpPr>
        <p:spPr>
          <a:xfrm flipH="1">
            <a:off x="7961269" y="5592305"/>
            <a:ext cx="223044" cy="396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מחבר חץ ישר 93">
            <a:extLst>
              <a:ext uri="{FF2B5EF4-FFF2-40B4-BE49-F238E27FC236}">
                <a16:creationId xmlns:a16="http://schemas.microsoft.com/office/drawing/2014/main" id="{11D4C2F3-7758-407F-89D2-EDBD5F0D89DA}"/>
              </a:ext>
            </a:extLst>
          </p:cNvPr>
          <p:cNvCxnSpPr>
            <a:cxnSpLocks/>
            <a:stCxn id="84" idx="2"/>
          </p:cNvCxnSpPr>
          <p:nvPr/>
        </p:nvCxnSpPr>
        <p:spPr>
          <a:xfrm>
            <a:off x="6701145" y="5578137"/>
            <a:ext cx="1130743" cy="294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מחבר חץ ישר 94">
            <a:extLst>
              <a:ext uri="{FF2B5EF4-FFF2-40B4-BE49-F238E27FC236}">
                <a16:creationId xmlns:a16="http://schemas.microsoft.com/office/drawing/2014/main" id="{DD443BD1-03FC-4EE4-B2BF-FAE8EF1481A9}"/>
              </a:ext>
            </a:extLst>
          </p:cNvPr>
          <p:cNvCxnSpPr>
            <a:cxnSpLocks/>
            <a:stCxn id="84" idx="2"/>
          </p:cNvCxnSpPr>
          <p:nvPr/>
        </p:nvCxnSpPr>
        <p:spPr>
          <a:xfrm>
            <a:off x="6701145" y="5578137"/>
            <a:ext cx="218415" cy="410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תיבת טקסט 114">
            <a:extLst>
              <a:ext uri="{FF2B5EF4-FFF2-40B4-BE49-F238E27FC236}">
                <a16:creationId xmlns:a16="http://schemas.microsoft.com/office/drawing/2014/main" id="{D45AD143-A3A9-4DDA-8782-51C98C54DDF8}"/>
              </a:ext>
            </a:extLst>
          </p:cNvPr>
          <p:cNvSpPr txBox="1"/>
          <p:nvPr/>
        </p:nvSpPr>
        <p:spPr>
          <a:xfrm>
            <a:off x="8689091" y="4742228"/>
            <a:ext cx="2664709" cy="1877437"/>
          </a:xfrm>
          <a:prstGeom prst="rect">
            <a:avLst/>
          </a:prstGeom>
          <a:noFill/>
        </p:spPr>
        <p:txBody>
          <a:bodyPr wrap="square" rtlCol="1">
            <a:spAutoFit/>
          </a:bodyPr>
          <a:lstStyle/>
          <a:p>
            <a:pPr algn="r" rtl="1"/>
            <a:r>
              <a:rPr lang="he-IL" dirty="0"/>
              <a:t>דוגמת </a:t>
            </a:r>
            <a:r>
              <a:rPr lang="en-US" dirty="0"/>
              <a:t>feed-forward</a:t>
            </a:r>
            <a:endParaRPr lang="he-IL" dirty="0"/>
          </a:p>
          <a:p>
            <a:pPr algn="r" rtl="1"/>
            <a:r>
              <a:rPr lang="he-IL" sz="1400" dirty="0"/>
              <a:t>כל נוירון מהשכבה השנייה והלאה סוכם את ערכי הקלט הסינפטי כפול המשקלות המתאימות. בהתאם לפונקציית אקטיבציה על הסכימה זו, הוא מופעל ויורה פעילות </a:t>
            </a:r>
            <a:r>
              <a:rPr lang="he-IL" sz="1400" dirty="0" err="1"/>
              <a:t>נוירונלית</a:t>
            </a:r>
            <a:r>
              <a:rPr lang="he-IL" sz="1400" dirty="0"/>
              <a:t> לכיוון כלל הנוירונים הנמצאים בשכבה הבאה.</a:t>
            </a:r>
          </a:p>
        </p:txBody>
      </p:sp>
      <p:sp>
        <p:nvSpPr>
          <p:cNvPr id="116" name="תיבת טקסט 115">
            <a:extLst>
              <a:ext uri="{FF2B5EF4-FFF2-40B4-BE49-F238E27FC236}">
                <a16:creationId xmlns:a16="http://schemas.microsoft.com/office/drawing/2014/main" id="{528000B3-04D8-44C4-B5ED-FF9B61E4BF0B}"/>
              </a:ext>
            </a:extLst>
          </p:cNvPr>
          <p:cNvSpPr txBox="1"/>
          <p:nvPr/>
        </p:nvSpPr>
        <p:spPr>
          <a:xfrm>
            <a:off x="3789182" y="4742227"/>
            <a:ext cx="2477910" cy="1877437"/>
          </a:xfrm>
          <a:prstGeom prst="rect">
            <a:avLst/>
          </a:prstGeom>
          <a:noFill/>
        </p:spPr>
        <p:txBody>
          <a:bodyPr wrap="square" rtlCol="1">
            <a:spAutoFit/>
          </a:bodyPr>
          <a:lstStyle/>
          <a:p>
            <a:pPr algn="r" rtl="1"/>
            <a:r>
              <a:rPr lang="he-IL" dirty="0"/>
              <a:t>דוגמת </a:t>
            </a:r>
            <a:r>
              <a:rPr lang="en-US" dirty="0"/>
              <a:t>back-propagation</a:t>
            </a:r>
            <a:endParaRPr lang="he-IL" dirty="0"/>
          </a:p>
          <a:p>
            <a:pPr algn="r" rtl="1"/>
            <a:r>
              <a:rPr lang="he-IL" sz="1400" dirty="0"/>
              <a:t>כל אחד מעדכוני המשקלות האדומות בשכבה העליונה (הראשונה) מחושב על ידי גזירה כיוונית של כל אחת מעדכוני המשקלות האדומות בשכבה התחתונה (השנייה).</a:t>
            </a:r>
          </a:p>
          <a:p>
            <a:pPr algn="r" rtl="1"/>
            <a:r>
              <a:rPr lang="he-IL" sz="1400" dirty="0"/>
              <a:t>כנ"ל לגבי הכיווניות הכחולה.</a:t>
            </a:r>
          </a:p>
        </p:txBody>
      </p:sp>
    </p:spTree>
    <p:extLst>
      <p:ext uri="{BB962C8B-B14F-4D97-AF65-F5344CB8AC3E}">
        <p14:creationId xmlns:p14="http://schemas.microsoft.com/office/powerpoint/2010/main" val="4183462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100A1F0-E3CF-4622-A0BF-C40934287F15}"/>
              </a:ext>
            </a:extLst>
          </p:cNvPr>
          <p:cNvSpPr>
            <a:spLocks noGrp="1"/>
          </p:cNvSpPr>
          <p:nvPr>
            <p:ph type="title"/>
          </p:nvPr>
        </p:nvSpPr>
        <p:spPr>
          <a:xfrm>
            <a:off x="685801" y="377277"/>
            <a:ext cx="10131425" cy="711200"/>
          </a:xfrm>
        </p:spPr>
        <p:txBody>
          <a:bodyPr/>
          <a:lstStyle/>
          <a:p>
            <a:pPr algn="r"/>
            <a:r>
              <a:rPr lang="he-IL" dirty="0"/>
              <a:t>סיווג לשתי קבוצות</a:t>
            </a:r>
          </a:p>
        </p:txBody>
      </p:sp>
      <p:pic>
        <p:nvPicPr>
          <p:cNvPr id="5" name="תמונה 4" descr="תמונה שמכילה שלט, מטוס, עצור, רחוב&#10;&#10;התיאור נוצר באופן אוטומטי">
            <a:extLst>
              <a:ext uri="{FF2B5EF4-FFF2-40B4-BE49-F238E27FC236}">
                <a16:creationId xmlns:a16="http://schemas.microsoft.com/office/drawing/2014/main" id="{09426951-BE92-4AB5-AFE6-6257263364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3366" y="609601"/>
            <a:ext cx="2065370" cy="2058416"/>
          </a:xfrm>
          <a:prstGeom prst="rect">
            <a:avLst/>
          </a:prstGeom>
        </p:spPr>
      </p:pic>
      <p:sp>
        <p:nvSpPr>
          <p:cNvPr id="6" name="תיבת טקסט 5">
            <a:extLst>
              <a:ext uri="{FF2B5EF4-FFF2-40B4-BE49-F238E27FC236}">
                <a16:creationId xmlns:a16="http://schemas.microsoft.com/office/drawing/2014/main" id="{96498532-CC2A-4BB0-B647-170611BC4D0D}"/>
              </a:ext>
            </a:extLst>
          </p:cNvPr>
          <p:cNvSpPr txBox="1"/>
          <p:nvPr/>
        </p:nvSpPr>
        <p:spPr>
          <a:xfrm>
            <a:off x="5243232" y="1106361"/>
            <a:ext cx="6460067" cy="5355312"/>
          </a:xfrm>
          <a:prstGeom prst="rect">
            <a:avLst/>
          </a:prstGeom>
          <a:noFill/>
        </p:spPr>
        <p:txBody>
          <a:bodyPr wrap="square" rtlCol="1">
            <a:spAutoFit/>
          </a:bodyPr>
          <a:lstStyle/>
          <a:p>
            <a:pPr algn="r" rtl="1"/>
            <a:r>
              <a:rPr lang="he-IL" dirty="0"/>
              <a:t>	במטלה זו, בדקנו את אחוזי הדיוק של הרשת הרב-שכבתית לסיווג נקודות אקראיות על פני תמונת מגן-דוד (משמאל למעלה) להיות בתוך הצורה או מחוצה לה. הנקודות אותן מציגים לרשת על מנת לבדוק את יכולת ההכללה שלה, חייבות להיות שונות מדוגמאות אשר הוצגו לה בשלב הלימוד, כדי שבאמת נבדוק את יכולת ההכללה ולא את שגיאת האימון.</a:t>
            </a:r>
          </a:p>
          <a:p>
            <a:pPr algn="r" rtl="1"/>
            <a:endParaRPr lang="he-IL" dirty="0"/>
          </a:p>
          <a:p>
            <a:pPr algn="r" rtl="1"/>
            <a:r>
              <a:rPr lang="he-IL" dirty="0"/>
              <a:t>	על מנת ללמד רשת רב-שכבתית, נוצרו דוגמאות מתויגות שנוכל להציג לרשת. במקרה זה דוגמה מתויגת מיוצגת ע"י שלושה מספרים, הראשון והשני הן קואורדינטות הצירים, והמספר השלישי הינו 0 או 1 המעיד על היות הנקודה בתוך או מחוץ לצורה.</a:t>
            </a:r>
          </a:p>
          <a:p>
            <a:pPr algn="r" rtl="1"/>
            <a:endParaRPr lang="he-IL" dirty="0"/>
          </a:p>
          <a:p>
            <a:pPr algn="r" rtl="1"/>
            <a:r>
              <a:rPr lang="he-IL" dirty="0"/>
              <a:t>	רשת דו-שכבתית (קלט-פלט) אשר מסווגת בצורה כזו נקראת </a:t>
            </a:r>
            <a:r>
              <a:rPr lang="he-IL" dirty="0" err="1"/>
              <a:t>פרספטרון</a:t>
            </a:r>
            <a:r>
              <a:rPr lang="he-IL" dirty="0"/>
              <a:t> בינארי, מאחר ובעבור כל קלט, על הפלט להיות 0 או 1 אם התוצאה היא חוסר שייכות לקבוצה או שייכות לה, בהתאמה. צורתו הדו-ממדית של </a:t>
            </a:r>
            <a:r>
              <a:rPr lang="he-IL" dirty="0" err="1"/>
              <a:t>פרספטרון</a:t>
            </a:r>
            <a:r>
              <a:rPr lang="he-IL" dirty="0"/>
              <a:t> בינארי היא קו יחיד, וזו הסיבה שרשת כזו לא תצליח לסווג באחוזים גבוהים את הנקודות לקבוצות אליהן הן משתייכות בצורה הנ"ל. משמאל למטה ניתן לראות את אחוזי ההצלחה של רשת דו שכבתית בסיווג נקודות אקראיות.</a:t>
            </a:r>
          </a:p>
        </p:txBody>
      </p:sp>
      <p:pic>
        <p:nvPicPr>
          <p:cNvPr id="8" name="תמונה 7" descr="תמונה שמכילה טקסט, מפה&#10;&#10;התיאור נוצר באופן אוטומטי">
            <a:extLst>
              <a:ext uri="{FF2B5EF4-FFF2-40B4-BE49-F238E27FC236}">
                <a16:creationId xmlns:a16="http://schemas.microsoft.com/office/drawing/2014/main" id="{BA204C16-8CB6-4DE5-AD69-6A275BD5D4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1" y="3132666"/>
            <a:ext cx="4000500" cy="3000375"/>
          </a:xfrm>
          <a:prstGeom prst="rect">
            <a:avLst/>
          </a:prstGeom>
        </p:spPr>
      </p:pic>
    </p:spTree>
    <p:extLst>
      <p:ext uri="{BB962C8B-B14F-4D97-AF65-F5344CB8AC3E}">
        <p14:creationId xmlns:p14="http://schemas.microsoft.com/office/powerpoint/2010/main" val="3776050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60AD626-43FD-4A92-95AC-34A7E81E80CD}"/>
              </a:ext>
            </a:extLst>
          </p:cNvPr>
          <p:cNvSpPr>
            <a:spLocks noGrp="1"/>
          </p:cNvSpPr>
          <p:nvPr>
            <p:ph type="title"/>
          </p:nvPr>
        </p:nvSpPr>
        <p:spPr>
          <a:xfrm>
            <a:off x="3581400" y="286071"/>
            <a:ext cx="7235826" cy="728133"/>
          </a:xfrm>
        </p:spPr>
        <p:txBody>
          <a:bodyPr/>
          <a:lstStyle/>
          <a:p>
            <a:pPr algn="ctr"/>
            <a:r>
              <a:rPr lang="he-IL" dirty="0"/>
              <a:t>סיווג לשתי קבוצות</a:t>
            </a:r>
          </a:p>
        </p:txBody>
      </p:sp>
      <p:sp>
        <p:nvSpPr>
          <p:cNvPr id="4" name="תיבת טקסט 3">
            <a:extLst>
              <a:ext uri="{FF2B5EF4-FFF2-40B4-BE49-F238E27FC236}">
                <a16:creationId xmlns:a16="http://schemas.microsoft.com/office/drawing/2014/main" id="{0CB77FF0-1C73-4FC4-B089-380278A7194D}"/>
              </a:ext>
            </a:extLst>
          </p:cNvPr>
          <p:cNvSpPr txBox="1"/>
          <p:nvPr/>
        </p:nvSpPr>
        <p:spPr>
          <a:xfrm>
            <a:off x="4461933" y="1051973"/>
            <a:ext cx="6863293" cy="3416320"/>
          </a:xfrm>
          <a:prstGeom prst="rect">
            <a:avLst/>
          </a:prstGeom>
          <a:noFill/>
        </p:spPr>
        <p:txBody>
          <a:bodyPr wrap="square" rtlCol="1">
            <a:spAutoFit/>
          </a:bodyPr>
          <a:lstStyle/>
          <a:p>
            <a:pPr algn="r" rtl="1"/>
            <a:r>
              <a:rPr lang="he-IL" dirty="0"/>
              <a:t>	לאחר מעט מחשבה, ובידיעה כי כל </a:t>
            </a:r>
            <a:r>
              <a:rPr lang="he-IL" dirty="0" err="1"/>
              <a:t>פרספטרון</a:t>
            </a:r>
            <a:r>
              <a:rPr lang="he-IL" dirty="0"/>
              <a:t> בינארי מייצג קו במישור, בחרתי להוסיף שכבת ביניים בעלת 12 נוירונים אשר ייצגו את 12 הקווים מהן מורכבת צורת המגן-דוד. (במגן-דוד שמורכב טוב, מספיק יהיה להשתמש בשכבה חבויה באורך 6, שכן כל שני קווים מתלכדים ודי </a:t>
            </a:r>
            <a:r>
              <a:rPr lang="he-IL" dirty="0" err="1"/>
              <a:t>בפרספטרון</a:t>
            </a:r>
            <a:r>
              <a:rPr lang="he-IL" dirty="0"/>
              <a:t> בינארי אחד כדי לייצג את שניהם. עם זאת הצורה בניסוי זה נבנתה בצורה מעט עקומה).</a:t>
            </a:r>
          </a:p>
          <a:p>
            <a:pPr algn="r" rtl="1"/>
            <a:endParaRPr lang="he-IL" dirty="0"/>
          </a:p>
          <a:p>
            <a:pPr algn="r" rtl="1"/>
            <a:r>
              <a:rPr lang="he-IL" dirty="0"/>
              <a:t>	פונקציית האקטיבציה של כלל הנוירונים נבחרה להיות </a:t>
            </a:r>
            <a:r>
              <a:rPr lang="he-IL" dirty="0" err="1"/>
              <a:t>סיגמואידה</a:t>
            </a:r>
            <a:r>
              <a:rPr lang="he-IL" dirty="0"/>
              <a:t>, כאשר האקטיבציה של שכבת הביניים מעוגלת (בינארית). הפונקציה נבחרה להיות </a:t>
            </a:r>
            <a:r>
              <a:rPr lang="he-IL" dirty="0" err="1"/>
              <a:t>סיגמואידה</a:t>
            </a:r>
            <a:r>
              <a:rPr lang="he-IL" dirty="0"/>
              <a:t> ולא פונקציית </a:t>
            </a:r>
            <a:r>
              <a:rPr lang="en-US" dirty="0"/>
              <a:t>sign</a:t>
            </a:r>
            <a:r>
              <a:rPr lang="he-IL" dirty="0"/>
              <a:t> או </a:t>
            </a:r>
            <a:r>
              <a:rPr lang="en-US" dirty="0" err="1"/>
              <a:t>heavyside</a:t>
            </a:r>
            <a:r>
              <a:rPr lang="he-IL" dirty="0"/>
              <a:t> מכיוון שבעדכון עצמו יש שימוש בנגזרת פונקציית האקטיבציה, כך שאם נשתמש באחת משתי האחרונות, עדכוני המשקלות שלנו יתאפסו והרשת לא תלמד.</a:t>
            </a:r>
          </a:p>
        </p:txBody>
      </p:sp>
      <p:pic>
        <p:nvPicPr>
          <p:cNvPr id="6" name="תמונה 5" descr="תמונה שמכילה שלט, מטוס, עצור, רחוב&#10;&#10;התיאור נוצר באופן אוטומטי">
            <a:extLst>
              <a:ext uri="{FF2B5EF4-FFF2-40B4-BE49-F238E27FC236}">
                <a16:creationId xmlns:a16="http://schemas.microsoft.com/office/drawing/2014/main" id="{5CA0CA01-8A2B-4295-947D-D3DA838DC9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22" y="195318"/>
            <a:ext cx="3059317" cy="3049016"/>
          </a:xfrm>
          <a:prstGeom prst="rect">
            <a:avLst/>
          </a:prstGeom>
        </p:spPr>
      </p:pic>
      <p:sp>
        <p:nvSpPr>
          <p:cNvPr id="10" name="מלבן 9">
            <a:extLst>
              <a:ext uri="{FF2B5EF4-FFF2-40B4-BE49-F238E27FC236}">
                <a16:creationId xmlns:a16="http://schemas.microsoft.com/office/drawing/2014/main" id="{702F971F-4898-4316-80F3-D77300AD1CA1}"/>
              </a:ext>
            </a:extLst>
          </p:cNvPr>
          <p:cNvSpPr/>
          <p:nvPr/>
        </p:nvSpPr>
        <p:spPr>
          <a:xfrm>
            <a:off x="187622" y="2472267"/>
            <a:ext cx="1014645"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מלבן 11">
            <a:extLst>
              <a:ext uri="{FF2B5EF4-FFF2-40B4-BE49-F238E27FC236}">
                <a16:creationId xmlns:a16="http://schemas.microsoft.com/office/drawing/2014/main" id="{CF86A94E-33E4-4323-8AA0-E2AD6C0D9FC0}"/>
              </a:ext>
            </a:extLst>
          </p:cNvPr>
          <p:cNvSpPr/>
          <p:nvPr/>
        </p:nvSpPr>
        <p:spPr>
          <a:xfrm rot="3347152">
            <a:off x="1022643" y="2835753"/>
            <a:ext cx="903305"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 name="מלבן 13">
            <a:extLst>
              <a:ext uri="{FF2B5EF4-FFF2-40B4-BE49-F238E27FC236}">
                <a16:creationId xmlns:a16="http://schemas.microsoft.com/office/drawing/2014/main" id="{3133DA4C-AAB0-449A-85F8-29905FF16E44}"/>
              </a:ext>
            </a:extLst>
          </p:cNvPr>
          <p:cNvSpPr/>
          <p:nvPr/>
        </p:nvSpPr>
        <p:spPr>
          <a:xfrm rot="3347152">
            <a:off x="8832" y="1310623"/>
            <a:ext cx="903305"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מלבן 14">
            <a:extLst>
              <a:ext uri="{FF2B5EF4-FFF2-40B4-BE49-F238E27FC236}">
                <a16:creationId xmlns:a16="http://schemas.microsoft.com/office/drawing/2014/main" id="{1B4E7620-784F-4D53-8198-E1D96E47F461}"/>
              </a:ext>
            </a:extLst>
          </p:cNvPr>
          <p:cNvSpPr/>
          <p:nvPr/>
        </p:nvSpPr>
        <p:spPr>
          <a:xfrm rot="3347152">
            <a:off x="2525035" y="2063063"/>
            <a:ext cx="903305" cy="457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6" name="מלבן 15">
            <a:extLst>
              <a:ext uri="{FF2B5EF4-FFF2-40B4-BE49-F238E27FC236}">
                <a16:creationId xmlns:a16="http://schemas.microsoft.com/office/drawing/2014/main" id="{611ACC51-9C83-4235-A10A-268C50B57AC2}"/>
              </a:ext>
            </a:extLst>
          </p:cNvPr>
          <p:cNvSpPr/>
          <p:nvPr/>
        </p:nvSpPr>
        <p:spPr>
          <a:xfrm rot="3347152">
            <a:off x="1521357" y="558178"/>
            <a:ext cx="903305" cy="457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7" name="מלבן 16">
            <a:extLst>
              <a:ext uri="{FF2B5EF4-FFF2-40B4-BE49-F238E27FC236}">
                <a16:creationId xmlns:a16="http://schemas.microsoft.com/office/drawing/2014/main" id="{B9E2006B-6F05-433D-A162-657E5D94CABF}"/>
              </a:ext>
            </a:extLst>
          </p:cNvPr>
          <p:cNvSpPr/>
          <p:nvPr/>
        </p:nvSpPr>
        <p:spPr>
          <a:xfrm>
            <a:off x="2245872" y="903719"/>
            <a:ext cx="1001067" cy="457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8" name="מלבן 17">
            <a:extLst>
              <a:ext uri="{FF2B5EF4-FFF2-40B4-BE49-F238E27FC236}">
                <a16:creationId xmlns:a16="http://schemas.microsoft.com/office/drawing/2014/main" id="{ACE945E8-1AA0-4F5F-A27B-7D3E3C45AC9B}"/>
              </a:ext>
            </a:extLst>
          </p:cNvPr>
          <p:cNvSpPr/>
          <p:nvPr/>
        </p:nvSpPr>
        <p:spPr>
          <a:xfrm>
            <a:off x="234119" y="900796"/>
            <a:ext cx="1001067" cy="457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9" name="מלבן 18">
            <a:extLst>
              <a:ext uri="{FF2B5EF4-FFF2-40B4-BE49-F238E27FC236}">
                <a16:creationId xmlns:a16="http://schemas.microsoft.com/office/drawing/2014/main" id="{D209707D-DE5A-417E-A211-20754D730101}"/>
              </a:ext>
            </a:extLst>
          </p:cNvPr>
          <p:cNvSpPr/>
          <p:nvPr/>
        </p:nvSpPr>
        <p:spPr>
          <a:xfrm>
            <a:off x="2203291" y="2448782"/>
            <a:ext cx="1001067"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0" name="מלבן 19">
            <a:extLst>
              <a:ext uri="{FF2B5EF4-FFF2-40B4-BE49-F238E27FC236}">
                <a16:creationId xmlns:a16="http://schemas.microsoft.com/office/drawing/2014/main" id="{B6952A9C-E279-40C5-A5F7-C7537E54FB4D}"/>
              </a:ext>
            </a:extLst>
          </p:cNvPr>
          <p:cNvSpPr/>
          <p:nvPr/>
        </p:nvSpPr>
        <p:spPr>
          <a:xfrm rot="18167300">
            <a:off x="2528083" y="1287417"/>
            <a:ext cx="1001067" cy="457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21" name="מלבן 20">
            <a:extLst>
              <a:ext uri="{FF2B5EF4-FFF2-40B4-BE49-F238E27FC236}">
                <a16:creationId xmlns:a16="http://schemas.microsoft.com/office/drawing/2014/main" id="{84CFD319-46FD-4D20-B445-E6B8C75AB82D}"/>
              </a:ext>
            </a:extLst>
          </p:cNvPr>
          <p:cNvSpPr/>
          <p:nvPr/>
        </p:nvSpPr>
        <p:spPr>
          <a:xfrm rot="18167300">
            <a:off x="953380" y="558178"/>
            <a:ext cx="1001067" cy="457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22" name="מלבן 21">
            <a:extLst>
              <a:ext uri="{FF2B5EF4-FFF2-40B4-BE49-F238E27FC236}">
                <a16:creationId xmlns:a16="http://schemas.microsoft.com/office/drawing/2014/main" id="{48BBE333-B087-4481-B799-B32FF4742DFB}"/>
              </a:ext>
            </a:extLst>
          </p:cNvPr>
          <p:cNvSpPr/>
          <p:nvPr/>
        </p:nvSpPr>
        <p:spPr>
          <a:xfrm rot="18167300">
            <a:off x="-75291" y="2095891"/>
            <a:ext cx="1001067" cy="457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23" name="מלבן 22">
            <a:extLst>
              <a:ext uri="{FF2B5EF4-FFF2-40B4-BE49-F238E27FC236}">
                <a16:creationId xmlns:a16="http://schemas.microsoft.com/office/drawing/2014/main" id="{43345730-FCC8-498A-9093-0D86589959C1}"/>
              </a:ext>
            </a:extLst>
          </p:cNvPr>
          <p:cNvSpPr/>
          <p:nvPr/>
        </p:nvSpPr>
        <p:spPr>
          <a:xfrm rot="18167300">
            <a:off x="1469582" y="2821395"/>
            <a:ext cx="1001067" cy="457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24" name="אליפסה 23">
            <a:extLst>
              <a:ext uri="{FF2B5EF4-FFF2-40B4-BE49-F238E27FC236}">
                <a16:creationId xmlns:a16="http://schemas.microsoft.com/office/drawing/2014/main" id="{B9E50B97-97A5-42DD-B9AF-20D8C4FB654B}"/>
              </a:ext>
            </a:extLst>
          </p:cNvPr>
          <p:cNvSpPr/>
          <p:nvPr/>
        </p:nvSpPr>
        <p:spPr>
          <a:xfrm>
            <a:off x="866774" y="2760133"/>
            <a:ext cx="157693" cy="14393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he-IL"/>
          </a:p>
        </p:txBody>
      </p:sp>
      <p:sp>
        <p:nvSpPr>
          <p:cNvPr id="25" name="תיבת טקסט 24">
            <a:extLst>
              <a:ext uri="{FF2B5EF4-FFF2-40B4-BE49-F238E27FC236}">
                <a16:creationId xmlns:a16="http://schemas.microsoft.com/office/drawing/2014/main" id="{85EF1487-9C64-4E01-9C79-57DC225C8BED}"/>
              </a:ext>
            </a:extLst>
          </p:cNvPr>
          <p:cNvSpPr txBox="1"/>
          <p:nvPr/>
        </p:nvSpPr>
        <p:spPr>
          <a:xfrm>
            <a:off x="321733" y="4445000"/>
            <a:ext cx="11003493" cy="1754326"/>
          </a:xfrm>
          <a:prstGeom prst="rect">
            <a:avLst/>
          </a:prstGeom>
          <a:noFill/>
        </p:spPr>
        <p:txBody>
          <a:bodyPr wrap="square" rtlCol="1">
            <a:spAutoFit/>
          </a:bodyPr>
          <a:lstStyle/>
          <a:p>
            <a:pPr algn="r" rtl="1"/>
            <a:r>
              <a:rPr lang="he-IL" dirty="0"/>
              <a:t>	כל אחד </a:t>
            </a:r>
            <a:r>
              <a:rPr lang="he-IL" dirty="0" err="1"/>
              <a:t>מנוירוני</a:t>
            </a:r>
            <a:r>
              <a:rPr lang="he-IL" dirty="0"/>
              <a:t> הביניים מגיב לנקודה בהתאם למיקומה ביחס אליו. כלומר, אם כל נוירון ביניים מייצג קו מתאר בצורה, אזי כשהרשת תסווג את הנקודה האדומה, יהיו ארבעה </a:t>
            </a:r>
            <a:r>
              <a:rPr lang="he-IL" dirty="0" err="1"/>
              <a:t>נוירוני</a:t>
            </a:r>
            <a:r>
              <a:rPr lang="he-IL" dirty="0"/>
              <a:t> ביניים שירו (קווי המתאר הסגולים - יסווגו את הנקודה כמחוץ לטווח שלהם) ו-8 </a:t>
            </a:r>
            <a:r>
              <a:rPr lang="he-IL" dirty="0" err="1"/>
              <a:t>נוירוני</a:t>
            </a:r>
            <a:r>
              <a:rPr lang="he-IL" dirty="0"/>
              <a:t> ביניים שלא יירו (קווי המתאר הירוקים - יסווגו את הנקודה כבתוך הטווח שלהם).</a:t>
            </a:r>
          </a:p>
          <a:p>
            <a:pPr algn="r" rtl="1"/>
            <a:r>
              <a:rPr lang="he-IL" dirty="0"/>
              <a:t>	</a:t>
            </a:r>
          </a:p>
          <a:p>
            <a:pPr algn="r" rtl="1"/>
            <a:r>
              <a:rPr lang="he-IL" dirty="0"/>
              <a:t>	הנוירון בשכבת הפלט ילמד לירות רק כשתגובה לכך שלכל היותר 2 </a:t>
            </a:r>
            <a:r>
              <a:rPr lang="he-IL" dirty="0" err="1"/>
              <a:t>נוירוני</a:t>
            </a:r>
            <a:r>
              <a:rPr lang="he-IL" dirty="0"/>
              <a:t> ביניים יורים (במצב בו הנקודה נמצאת במשולשי הקצה של הצורה) או במצב שבו כל </a:t>
            </a:r>
            <a:r>
              <a:rPr lang="he-IL" dirty="0" err="1"/>
              <a:t>נוירוני</a:t>
            </a:r>
            <a:r>
              <a:rPr lang="he-IL" dirty="0"/>
              <a:t> הביניים דוממים (כשהנקודה נמצאת במשושה הפנימי של הצורה).</a:t>
            </a:r>
          </a:p>
        </p:txBody>
      </p:sp>
    </p:spTree>
    <p:extLst>
      <p:ext uri="{BB962C8B-B14F-4D97-AF65-F5344CB8AC3E}">
        <p14:creationId xmlns:p14="http://schemas.microsoft.com/office/powerpoint/2010/main" val="1191393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DE1342D-BC1E-475A-85E6-CE6D799423C6}"/>
              </a:ext>
            </a:extLst>
          </p:cNvPr>
          <p:cNvSpPr>
            <a:spLocks noGrp="1"/>
          </p:cNvSpPr>
          <p:nvPr>
            <p:ph type="title"/>
          </p:nvPr>
        </p:nvSpPr>
        <p:spPr>
          <a:xfrm>
            <a:off x="5915025" y="609600"/>
            <a:ext cx="4902201" cy="676275"/>
          </a:xfrm>
        </p:spPr>
        <p:txBody>
          <a:bodyPr/>
          <a:lstStyle/>
          <a:p>
            <a:pPr algn="ctr"/>
            <a:r>
              <a:rPr lang="he-IL" dirty="0"/>
              <a:t>סיווג לשתי קבוצות</a:t>
            </a:r>
          </a:p>
        </p:txBody>
      </p:sp>
      <p:sp>
        <p:nvSpPr>
          <p:cNvPr id="5" name="תיבת טקסט 4">
            <a:extLst>
              <a:ext uri="{FF2B5EF4-FFF2-40B4-BE49-F238E27FC236}">
                <a16:creationId xmlns:a16="http://schemas.microsoft.com/office/drawing/2014/main" id="{E69291D4-3CC1-47F7-AD2E-5402ADD2A253}"/>
              </a:ext>
            </a:extLst>
          </p:cNvPr>
          <p:cNvSpPr txBox="1"/>
          <p:nvPr/>
        </p:nvSpPr>
        <p:spPr>
          <a:xfrm>
            <a:off x="6096000" y="1285875"/>
            <a:ext cx="4800600" cy="4801314"/>
          </a:xfrm>
          <a:prstGeom prst="rect">
            <a:avLst/>
          </a:prstGeom>
          <a:noFill/>
        </p:spPr>
        <p:txBody>
          <a:bodyPr wrap="square" rtlCol="1">
            <a:spAutoFit/>
          </a:bodyPr>
          <a:lstStyle/>
          <a:p>
            <a:pPr algn="r" rtl="1"/>
            <a:r>
              <a:rPr lang="he-IL" dirty="0"/>
              <a:t>כאן מוצג גרף ההסתברות לסיווג נכון, מעבר ל300 סבבי למידה, כאשר בכל סבב למידה הרשת עוברת על כל הדוגמאות בצורה רנדומלית. הרנדומליות נעשית בשביל למנוע אפקט סדר כלשהו.</a:t>
            </a:r>
          </a:p>
          <a:p>
            <a:pPr algn="r" rtl="1"/>
            <a:endParaRPr lang="he-IL" dirty="0"/>
          </a:p>
          <a:p>
            <a:pPr algn="r" rtl="1"/>
            <a:r>
              <a:rPr lang="he-IL" dirty="0"/>
              <a:t>ניתן לראות כי מהר מאוד הרשת מגיעה לאחוזי הצלחה גבוהים (סביבות ה-80), ממתנת את העלייה שלה באחוזי הדיוק ומתקבעת על סביבות ה-90 אחוזי הצלחה.</a:t>
            </a:r>
          </a:p>
          <a:p>
            <a:pPr algn="r" rtl="1"/>
            <a:endParaRPr lang="he-IL" dirty="0"/>
          </a:p>
          <a:p>
            <a:pPr algn="r" rtl="1"/>
            <a:r>
              <a:rPr lang="he-IL" dirty="0"/>
              <a:t>העלייה החדה והמיתון המהיר מתרחשים עקב העובדה כי הרשת עוברת על כלל הדוגמאות בכל סבב למידה, ולכן היא לומדת (מעדכנת את המשקלות שלה) בצורה מהירה יחסית בסבבים הראשונים ולאחר מכן רק מתקנת קצת לכל כיוון (תלוי בסדר הצגת הדוגמאות ונקודות מבחן ההכללה), מה שגורם להיווצרות הרעש.</a:t>
            </a:r>
          </a:p>
        </p:txBody>
      </p:sp>
      <p:pic>
        <p:nvPicPr>
          <p:cNvPr id="7" name="תמונה 6" descr="תמונה שמכילה צילום מסך, מפה&#10;&#10;התיאור נוצר באופן אוטומטי">
            <a:extLst>
              <a:ext uri="{FF2B5EF4-FFF2-40B4-BE49-F238E27FC236}">
                <a16:creationId xmlns:a16="http://schemas.microsoft.com/office/drawing/2014/main" id="{87001C1B-3E4B-42A9-B130-634F069621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390" y="428625"/>
            <a:ext cx="5632873" cy="4224655"/>
          </a:xfrm>
          <a:prstGeom prst="rect">
            <a:avLst/>
          </a:prstGeom>
        </p:spPr>
      </p:pic>
    </p:spTree>
    <p:extLst>
      <p:ext uri="{BB962C8B-B14F-4D97-AF65-F5344CB8AC3E}">
        <p14:creationId xmlns:p14="http://schemas.microsoft.com/office/powerpoint/2010/main" val="2934759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A91687A-4A85-4478-B8C1-8CB6EA56EF06}"/>
              </a:ext>
            </a:extLst>
          </p:cNvPr>
          <p:cNvSpPr>
            <a:spLocks noGrp="1"/>
          </p:cNvSpPr>
          <p:nvPr>
            <p:ph type="title"/>
          </p:nvPr>
        </p:nvSpPr>
        <p:spPr>
          <a:xfrm>
            <a:off x="685801" y="609600"/>
            <a:ext cx="10131425" cy="714375"/>
          </a:xfrm>
        </p:spPr>
        <p:txBody>
          <a:bodyPr/>
          <a:lstStyle/>
          <a:p>
            <a:pPr algn="r"/>
            <a:r>
              <a:rPr lang="he-IL" dirty="0"/>
              <a:t>סיווג לקבוצות מרובות - קלסיפיקציה</a:t>
            </a:r>
          </a:p>
        </p:txBody>
      </p:sp>
      <p:sp>
        <p:nvSpPr>
          <p:cNvPr id="4" name="תיבת טקסט 3">
            <a:extLst>
              <a:ext uri="{FF2B5EF4-FFF2-40B4-BE49-F238E27FC236}">
                <a16:creationId xmlns:a16="http://schemas.microsoft.com/office/drawing/2014/main" id="{EDBB0BA3-8A40-4FF0-90F2-133E58E5311C}"/>
              </a:ext>
            </a:extLst>
          </p:cNvPr>
          <p:cNvSpPr txBox="1"/>
          <p:nvPr/>
        </p:nvSpPr>
        <p:spPr>
          <a:xfrm>
            <a:off x="1619250" y="1457325"/>
            <a:ext cx="9124950" cy="4524315"/>
          </a:xfrm>
          <a:prstGeom prst="rect">
            <a:avLst/>
          </a:prstGeom>
          <a:noFill/>
        </p:spPr>
        <p:txBody>
          <a:bodyPr wrap="square" rtlCol="1">
            <a:spAutoFit/>
          </a:bodyPr>
          <a:lstStyle/>
          <a:p>
            <a:pPr algn="r" rtl="1"/>
            <a:r>
              <a:rPr lang="he-IL" dirty="0"/>
              <a:t>	בשקפים הקודמים הסברנו את תפקידה של רשת נוירונים רב-שכבתית והדגמנו את ביצועה לסיווג לשתי קבוצות. בחלק זה נתמקד בסיווג לקבוצות מרובות בעזרת סיווג ספרות. לטובת הניתוח הזה, נעזרתי ב</a:t>
            </a:r>
            <a:r>
              <a:rPr lang="en-US" dirty="0"/>
              <a:t>MNIST database</a:t>
            </a:r>
            <a:r>
              <a:rPr lang="he-IL" dirty="0"/>
              <a:t> שמכיל עשרות אלפי ספרות מתויגות שניתן ללמד את הרשת ולבחון את יכולתה לסווג בהצלחה.</a:t>
            </a:r>
          </a:p>
          <a:p>
            <a:pPr algn="r" rtl="1"/>
            <a:endParaRPr lang="he-IL" dirty="0"/>
          </a:p>
          <a:p>
            <a:pPr algn="r" rtl="1"/>
            <a:r>
              <a:rPr lang="he-IL" dirty="0"/>
              <a:t>	כל ספרה הינה תמונה ריבועית בעלת 28 פיקסלים בכל שורה ועמודה, שערכיה נעים בטווח 0-255 ומבטאים את מידת כהות התמונה. כל תמונה עוברת עיבוד כך שהיא מומרת לצורת וקטור וערכיה מומרים לטווח של 0-1 תוך שמירה על יחסיות. וקטור זה יהיה וקטור הקלט ברשת, אורכו 784 נוירונים.</a:t>
            </a:r>
          </a:p>
          <a:p>
            <a:pPr algn="r" rtl="1"/>
            <a:endParaRPr lang="he-IL" dirty="0"/>
          </a:p>
          <a:p>
            <a:pPr algn="r" rtl="1"/>
            <a:r>
              <a:rPr lang="he-IL" dirty="0"/>
              <a:t>	שכבת הפלט תהיה מורכבת מעשרה נוירונים, כך שכל נוירון ייצג ספרה אחרת (0-9). שכבת הביניים נבחרה להיות 69 נוירונים, פונקציית האקטיבציה של השכבה הראשונה (למעשה של כל השכבות מלבד האחרונה) תהיה </a:t>
            </a:r>
            <a:r>
              <a:rPr lang="he-IL" dirty="0" err="1"/>
              <a:t>סיגמואידה</a:t>
            </a:r>
            <a:r>
              <a:rPr lang="he-IL" dirty="0"/>
              <a:t> ופונקציית האקטיבציה של השכבה האחרונה תהיה </a:t>
            </a:r>
            <a:r>
              <a:rPr lang="en-US" dirty="0" err="1"/>
              <a:t>ReLU</a:t>
            </a:r>
            <a:r>
              <a:rPr lang="he-IL" dirty="0"/>
              <a:t>.</a:t>
            </a:r>
          </a:p>
          <a:p>
            <a:pPr algn="r" rtl="1"/>
            <a:endParaRPr lang="he-IL" dirty="0"/>
          </a:p>
          <a:p>
            <a:pPr algn="r" rtl="1"/>
            <a:r>
              <a:rPr lang="he-IL" dirty="0"/>
              <a:t>	תיוגי התמונות עוברים המרה לצורת </a:t>
            </a:r>
            <a:r>
              <a:rPr lang="en-US" dirty="0"/>
              <a:t>1-hot encoding</a:t>
            </a:r>
            <a:r>
              <a:rPr lang="he-IL" dirty="0"/>
              <a:t> כך שכל ספרה מקבלת וקטור באורך של עשרה איברים כך שבמקום המתאים לה יש את הספרה 1 ובכל השאר 0. אלו יהיו הפלטים הרצויים או דוגמאות המורה, והם נראים בצורה זו כדי שתתאים לפלט האמיתי של המערכת – וקטור באורך עשר.</a:t>
            </a:r>
          </a:p>
        </p:txBody>
      </p:sp>
    </p:spTree>
    <p:extLst>
      <p:ext uri="{BB962C8B-B14F-4D97-AF65-F5344CB8AC3E}">
        <p14:creationId xmlns:p14="http://schemas.microsoft.com/office/powerpoint/2010/main" val="4091142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08CEE5A-AAFB-4B16-A816-80325A092D94}"/>
              </a:ext>
            </a:extLst>
          </p:cNvPr>
          <p:cNvSpPr>
            <a:spLocks noGrp="1"/>
          </p:cNvSpPr>
          <p:nvPr>
            <p:ph type="title"/>
          </p:nvPr>
        </p:nvSpPr>
        <p:spPr>
          <a:xfrm>
            <a:off x="6362700" y="276225"/>
            <a:ext cx="4454526" cy="1209675"/>
          </a:xfrm>
        </p:spPr>
        <p:txBody>
          <a:bodyPr>
            <a:normAutofit/>
          </a:bodyPr>
          <a:lstStyle/>
          <a:p>
            <a:pPr algn="ctr"/>
            <a:r>
              <a:rPr lang="he-IL" sz="4000" dirty="0"/>
              <a:t>קלסיפיקציה</a:t>
            </a:r>
          </a:p>
        </p:txBody>
      </p:sp>
      <p:sp>
        <p:nvSpPr>
          <p:cNvPr id="4" name="תיבת טקסט 3">
            <a:extLst>
              <a:ext uri="{FF2B5EF4-FFF2-40B4-BE49-F238E27FC236}">
                <a16:creationId xmlns:a16="http://schemas.microsoft.com/office/drawing/2014/main" id="{39646DBA-0352-4885-ABD3-887E179C69F0}"/>
              </a:ext>
            </a:extLst>
          </p:cNvPr>
          <p:cNvSpPr txBox="1"/>
          <p:nvPr/>
        </p:nvSpPr>
        <p:spPr>
          <a:xfrm>
            <a:off x="5537200" y="1285875"/>
            <a:ext cx="6105525" cy="5355312"/>
          </a:xfrm>
          <a:prstGeom prst="rect">
            <a:avLst/>
          </a:prstGeom>
          <a:noFill/>
        </p:spPr>
        <p:txBody>
          <a:bodyPr wrap="square" rtlCol="1">
            <a:spAutoFit/>
          </a:bodyPr>
          <a:lstStyle/>
          <a:p>
            <a:pPr algn="r" rtl="1"/>
            <a:r>
              <a:rPr lang="he-IL" dirty="0"/>
              <a:t>	בשקף זה אנו נראה איך מספר הדוגמאות המוצגות למערכת בשלב הלמידה, משפיע על יכולת ההכללה של המערכת.</a:t>
            </a:r>
          </a:p>
          <a:p>
            <a:pPr algn="r" rtl="1"/>
            <a:endParaRPr lang="he-IL" dirty="0"/>
          </a:p>
          <a:p>
            <a:pPr algn="r" rtl="1"/>
            <a:r>
              <a:rPr lang="he-IL" dirty="0"/>
              <a:t>	בגרף העליון נוכל לראות תוצאה של מערכת מהתצורה שמוזכרת בעמוד הקודם, כאשר בכל סבב לימוד מוצגות בפניה רק 600 דוגמאות מתויגות והיא נבחנת על 1000 דוגמאות שלא למדה עליהם. ניתן לראות כי על אף העלייה החדה בסבב הראשון ואחוזי ההצלחה לא נמוכים בכלל, נותר רעש יחסית גדול מעצם העובדה שהמערכת עדיין לא למדה מספיק דוגמאות, כלומר, הטעות גדולה מדי.</a:t>
            </a:r>
          </a:p>
          <a:p>
            <a:pPr algn="r" rtl="1"/>
            <a:endParaRPr lang="he-IL" dirty="0"/>
          </a:p>
          <a:p>
            <a:pPr algn="r" rtl="1"/>
            <a:r>
              <a:rPr lang="he-IL" dirty="0"/>
              <a:t>	בגרף התחתון אנו יכולים לראות את אותה המערכת כך שבכל סבב לימוד מוצגות בפניה 6000 דוגמאות והיא נבחנת על 1000 שלא ראתה. בגרף זה אנו רואים מגמה בסגנון דומה, אך בביצוע שונה. כבר לאחר סבב הלמידה הראשון הייתה עלייה בהסתברות לסיווג נכון לכדי 90 אחוזים. הגרף ממשיך בעלייה מתונה עם כל סבב לימודי והרעש קטן בהרבה. ניתן להבחין כי אחוזי ההצלחה הסופיים, גבוהים משל האחוזים בגרף העליון. כלומר, גם זו השפעה של מספר הדוגמאות הניתן לרשת.</a:t>
            </a:r>
          </a:p>
        </p:txBody>
      </p:sp>
      <p:pic>
        <p:nvPicPr>
          <p:cNvPr id="8" name="תמונה 7" descr="תמונה שמכילה צילום מסך&#10;&#10;התיאור נוצר באופן אוטומטי">
            <a:extLst>
              <a:ext uri="{FF2B5EF4-FFF2-40B4-BE49-F238E27FC236}">
                <a16:creationId xmlns:a16="http://schemas.microsoft.com/office/drawing/2014/main" id="{086ACA72-82D6-4550-A35A-B8E3181BDF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429000"/>
            <a:ext cx="4572001" cy="3429001"/>
          </a:xfrm>
          <a:prstGeom prst="rect">
            <a:avLst/>
          </a:prstGeom>
        </p:spPr>
      </p:pic>
      <p:pic>
        <p:nvPicPr>
          <p:cNvPr id="10" name="תמונה 9" descr="תמונה שמכילה מפה, טקסט&#10;&#10;התיאור נוצר באופן אוטומטי">
            <a:extLst>
              <a:ext uri="{FF2B5EF4-FFF2-40B4-BE49-F238E27FC236}">
                <a16:creationId xmlns:a16="http://schemas.microsoft.com/office/drawing/2014/main" id="{B5351804-55B9-470C-8795-FB828670F6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572000" cy="3429000"/>
          </a:xfrm>
          <a:prstGeom prst="rect">
            <a:avLst/>
          </a:prstGeom>
        </p:spPr>
      </p:pic>
    </p:spTree>
    <p:extLst>
      <p:ext uri="{BB962C8B-B14F-4D97-AF65-F5344CB8AC3E}">
        <p14:creationId xmlns:p14="http://schemas.microsoft.com/office/powerpoint/2010/main" val="19708626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שמימי">
  <a:themeElements>
    <a:clrScheme name="שמימי">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שמימי">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שמימי">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34</TotalTime>
  <Words>337</Words>
  <Application>Microsoft Office PowerPoint</Application>
  <PresentationFormat>מסך רחב</PresentationFormat>
  <Paragraphs>83</Paragraphs>
  <Slides>10</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10</vt:i4>
      </vt:variant>
    </vt:vector>
  </HeadingPairs>
  <TitlesOfParts>
    <vt:vector size="14" baseType="lpstr">
      <vt:lpstr>Arial</vt:lpstr>
      <vt:lpstr>Calibri</vt:lpstr>
      <vt:lpstr>Calibri Light</vt:lpstr>
      <vt:lpstr>שמימי</vt:lpstr>
      <vt:lpstr>רשתות feed-forward</vt:lpstr>
      <vt:lpstr>פונקציית שגיאה ו-gradient-descent</vt:lpstr>
      <vt:lpstr>Back-propagation</vt:lpstr>
      <vt:lpstr>דוגמה לעדכון משקלות לפי כלל השרשרת</vt:lpstr>
      <vt:lpstr>סיווג לשתי קבוצות</vt:lpstr>
      <vt:lpstr>סיווג לשתי קבוצות</vt:lpstr>
      <vt:lpstr>סיווג לשתי קבוצות</vt:lpstr>
      <vt:lpstr>סיווג לקבוצות מרובות - קלסיפיקציה</vt:lpstr>
      <vt:lpstr>קלסיפיקציה</vt:lpstr>
      <vt:lpstr>קלסיפיקציה</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רשתות feed-forward</dc:title>
  <dc:creator>שגיא פורמן</dc:creator>
  <cp:lastModifiedBy>שגיא פורמן</cp:lastModifiedBy>
  <cp:revision>5</cp:revision>
  <dcterms:created xsi:type="dcterms:W3CDTF">2020-05-26T09:40:52Z</dcterms:created>
  <dcterms:modified xsi:type="dcterms:W3CDTF">2020-05-26T10:15:47Z</dcterms:modified>
</cp:coreProperties>
</file>