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8" r:id="rId7"/>
    <p:sldId id="260" r:id="rId8"/>
    <p:sldId id="266"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47" autoAdjust="0"/>
    <p:restoredTop sz="94660"/>
  </p:normalViewPr>
  <p:slideViewPr>
    <p:cSldViewPr snapToGrid="0">
      <p:cViewPr varScale="1">
        <p:scale>
          <a:sx n="87" d="100"/>
          <a:sy n="87" d="100"/>
        </p:scale>
        <p:origin x="9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26BFBB-F097-4A00-BC55-9A821FFE23F5}"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F698B-8EDF-463D-85E3-A4A84031CC57}" type="slidenum">
              <a:rPr lang="en-US" smtClean="0"/>
              <a:t>‹#›</a:t>
            </a:fld>
            <a:endParaRPr lang="en-US"/>
          </a:p>
        </p:txBody>
      </p:sp>
    </p:spTree>
    <p:extLst>
      <p:ext uri="{BB962C8B-B14F-4D97-AF65-F5344CB8AC3E}">
        <p14:creationId xmlns:p14="http://schemas.microsoft.com/office/powerpoint/2010/main" val="353771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26BFBB-F097-4A00-BC55-9A821FFE23F5}"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F698B-8EDF-463D-85E3-A4A84031CC57}" type="slidenum">
              <a:rPr lang="en-US" smtClean="0"/>
              <a:t>‹#›</a:t>
            </a:fld>
            <a:endParaRPr lang="en-US"/>
          </a:p>
        </p:txBody>
      </p:sp>
    </p:spTree>
    <p:extLst>
      <p:ext uri="{BB962C8B-B14F-4D97-AF65-F5344CB8AC3E}">
        <p14:creationId xmlns:p14="http://schemas.microsoft.com/office/powerpoint/2010/main" val="398561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26BFBB-F097-4A00-BC55-9A821FFE23F5}"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F698B-8EDF-463D-85E3-A4A84031CC57}" type="slidenum">
              <a:rPr lang="en-US" smtClean="0"/>
              <a:t>‹#›</a:t>
            </a:fld>
            <a:endParaRPr lang="en-US"/>
          </a:p>
        </p:txBody>
      </p:sp>
    </p:spTree>
    <p:extLst>
      <p:ext uri="{BB962C8B-B14F-4D97-AF65-F5344CB8AC3E}">
        <p14:creationId xmlns:p14="http://schemas.microsoft.com/office/powerpoint/2010/main" val="385491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26BFBB-F097-4A00-BC55-9A821FFE23F5}"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F698B-8EDF-463D-85E3-A4A84031CC57}" type="slidenum">
              <a:rPr lang="en-US" smtClean="0"/>
              <a:t>‹#›</a:t>
            </a:fld>
            <a:endParaRPr lang="en-US"/>
          </a:p>
        </p:txBody>
      </p:sp>
    </p:spTree>
    <p:extLst>
      <p:ext uri="{BB962C8B-B14F-4D97-AF65-F5344CB8AC3E}">
        <p14:creationId xmlns:p14="http://schemas.microsoft.com/office/powerpoint/2010/main" val="401714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26BFBB-F097-4A00-BC55-9A821FFE23F5}"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F698B-8EDF-463D-85E3-A4A84031CC57}" type="slidenum">
              <a:rPr lang="en-US" smtClean="0"/>
              <a:t>‹#›</a:t>
            </a:fld>
            <a:endParaRPr lang="en-US"/>
          </a:p>
        </p:txBody>
      </p:sp>
    </p:spTree>
    <p:extLst>
      <p:ext uri="{BB962C8B-B14F-4D97-AF65-F5344CB8AC3E}">
        <p14:creationId xmlns:p14="http://schemas.microsoft.com/office/powerpoint/2010/main" val="2425757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26BFBB-F097-4A00-BC55-9A821FFE23F5}"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F698B-8EDF-463D-85E3-A4A84031CC57}" type="slidenum">
              <a:rPr lang="en-US" smtClean="0"/>
              <a:t>‹#›</a:t>
            </a:fld>
            <a:endParaRPr lang="en-US"/>
          </a:p>
        </p:txBody>
      </p:sp>
    </p:spTree>
    <p:extLst>
      <p:ext uri="{BB962C8B-B14F-4D97-AF65-F5344CB8AC3E}">
        <p14:creationId xmlns:p14="http://schemas.microsoft.com/office/powerpoint/2010/main" val="395654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26BFBB-F097-4A00-BC55-9A821FFE23F5}" type="datetimeFigureOut">
              <a:rPr lang="en-US" smtClean="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F698B-8EDF-463D-85E3-A4A84031CC57}" type="slidenum">
              <a:rPr lang="en-US" smtClean="0"/>
              <a:t>‹#›</a:t>
            </a:fld>
            <a:endParaRPr lang="en-US"/>
          </a:p>
        </p:txBody>
      </p:sp>
    </p:spTree>
    <p:extLst>
      <p:ext uri="{BB962C8B-B14F-4D97-AF65-F5344CB8AC3E}">
        <p14:creationId xmlns:p14="http://schemas.microsoft.com/office/powerpoint/2010/main" val="1613313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26BFBB-F097-4A00-BC55-9A821FFE23F5}" type="datetimeFigureOut">
              <a:rPr lang="en-US" smtClean="0"/>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F698B-8EDF-463D-85E3-A4A84031CC57}" type="slidenum">
              <a:rPr lang="en-US" smtClean="0"/>
              <a:t>‹#›</a:t>
            </a:fld>
            <a:endParaRPr lang="en-US"/>
          </a:p>
        </p:txBody>
      </p:sp>
    </p:spTree>
    <p:extLst>
      <p:ext uri="{BB962C8B-B14F-4D97-AF65-F5344CB8AC3E}">
        <p14:creationId xmlns:p14="http://schemas.microsoft.com/office/powerpoint/2010/main" val="303144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26BFBB-F097-4A00-BC55-9A821FFE23F5}" type="datetimeFigureOut">
              <a:rPr lang="en-US" smtClean="0"/>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F698B-8EDF-463D-85E3-A4A84031CC57}" type="slidenum">
              <a:rPr lang="en-US" smtClean="0"/>
              <a:t>‹#›</a:t>
            </a:fld>
            <a:endParaRPr lang="en-US"/>
          </a:p>
        </p:txBody>
      </p:sp>
    </p:spTree>
    <p:extLst>
      <p:ext uri="{BB962C8B-B14F-4D97-AF65-F5344CB8AC3E}">
        <p14:creationId xmlns:p14="http://schemas.microsoft.com/office/powerpoint/2010/main" val="364225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26BFBB-F097-4A00-BC55-9A821FFE23F5}"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F698B-8EDF-463D-85E3-A4A84031CC57}" type="slidenum">
              <a:rPr lang="en-US" smtClean="0"/>
              <a:t>‹#›</a:t>
            </a:fld>
            <a:endParaRPr lang="en-US"/>
          </a:p>
        </p:txBody>
      </p:sp>
    </p:spTree>
    <p:extLst>
      <p:ext uri="{BB962C8B-B14F-4D97-AF65-F5344CB8AC3E}">
        <p14:creationId xmlns:p14="http://schemas.microsoft.com/office/powerpoint/2010/main" val="92422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726BFBB-F097-4A00-BC55-9A821FFE23F5}"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F698B-8EDF-463D-85E3-A4A84031CC57}" type="slidenum">
              <a:rPr lang="en-US" smtClean="0"/>
              <a:t>‹#›</a:t>
            </a:fld>
            <a:endParaRPr lang="en-US"/>
          </a:p>
        </p:txBody>
      </p:sp>
    </p:spTree>
    <p:extLst>
      <p:ext uri="{BB962C8B-B14F-4D97-AF65-F5344CB8AC3E}">
        <p14:creationId xmlns:p14="http://schemas.microsoft.com/office/powerpoint/2010/main" val="652048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6BFBB-F097-4A00-BC55-9A821FFE23F5}" type="datetimeFigureOut">
              <a:rPr lang="en-US" smtClean="0"/>
              <a:t>3/21/2024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F698B-8EDF-463D-85E3-A4A84031CC57}" type="slidenum">
              <a:rPr lang="en-US" smtClean="0"/>
              <a:t>‹#›</a:t>
            </a:fld>
            <a:endParaRPr lang="en-US"/>
          </a:p>
        </p:txBody>
      </p:sp>
    </p:spTree>
    <p:extLst>
      <p:ext uri="{BB962C8B-B14F-4D97-AF65-F5344CB8AC3E}">
        <p14:creationId xmlns:p14="http://schemas.microsoft.com/office/powerpoint/2010/main" val="4311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themoviedb.org/" TargetMode="External"/><Relationship Id="rId1" Type="http://schemas.openxmlformats.org/officeDocument/2006/relationships/slideLayout" Target="../slideLayouts/slideLayout2.xml"/><Relationship Id="rId6" Type="http://schemas.openxmlformats.org/officeDocument/2006/relationships/hyperlink" Target="https://numpy.org/" TargetMode="External"/><Relationship Id="rId5" Type="http://schemas.openxmlformats.org/officeDocument/2006/relationships/hyperlink" Target="https://pandas.pydata.org/" TargetMode="External"/><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b="1" dirty="0" smtClean="0">
                <a:solidFill>
                  <a:srgbClr val="002060"/>
                </a:solidFill>
              </a:rPr>
              <a:t>Analysis of Movies Data for Microsoft’s Movie Studio</a:t>
            </a:r>
            <a:endParaRPr lang="en-US" b="1" dirty="0">
              <a:solidFill>
                <a:srgbClr val="002060"/>
              </a:solidFill>
            </a:endParaRPr>
          </a:p>
        </p:txBody>
      </p:sp>
      <p:sp>
        <p:nvSpPr>
          <p:cNvPr id="3" name="Subtitle 2"/>
          <p:cNvSpPr>
            <a:spLocks noGrp="1"/>
          </p:cNvSpPr>
          <p:nvPr>
            <p:ph type="subTitle" idx="1"/>
          </p:nvPr>
        </p:nvSpPr>
        <p:spPr>
          <a:xfrm>
            <a:off x="1524000" y="3602037"/>
            <a:ext cx="9144000" cy="3112271"/>
          </a:xfrm>
        </p:spPr>
        <p:txBody>
          <a:bodyPr>
            <a:normAutofit/>
          </a:bodyPr>
          <a:lstStyle/>
          <a:p>
            <a:pPr algn="l"/>
            <a:r>
              <a:rPr lang="en-US" dirty="0" smtClean="0"/>
              <a:t>AGENDA:</a:t>
            </a:r>
            <a:endParaRPr lang="en-US" dirty="0"/>
          </a:p>
          <a:p>
            <a:pPr marL="342900" indent="-342900" algn="l">
              <a:buAutoNum type="arabicPeriod"/>
            </a:pPr>
            <a:r>
              <a:rPr lang="en-US" sz="1800" dirty="0" smtClean="0"/>
              <a:t>Introduction</a:t>
            </a:r>
          </a:p>
          <a:p>
            <a:pPr marL="342900" indent="-342900" algn="l">
              <a:buAutoNum type="arabicPeriod"/>
            </a:pPr>
            <a:r>
              <a:rPr lang="en-US" sz="1800" dirty="0" smtClean="0"/>
              <a:t>Key Findings</a:t>
            </a:r>
          </a:p>
          <a:p>
            <a:pPr marL="342900" indent="-342900" algn="l">
              <a:buAutoNum type="arabicPeriod"/>
            </a:pPr>
            <a:r>
              <a:rPr lang="en-US" sz="1800" dirty="0" smtClean="0"/>
              <a:t>Relating Findings to Business Objectives</a:t>
            </a:r>
          </a:p>
          <a:p>
            <a:pPr marL="342900" indent="-342900" algn="l">
              <a:buAutoNum type="arabicPeriod"/>
            </a:pPr>
            <a:r>
              <a:rPr lang="en-US" sz="1800" dirty="0" smtClean="0"/>
              <a:t>Generating Actionable Insights</a:t>
            </a:r>
          </a:p>
          <a:p>
            <a:pPr marL="342900" indent="-342900" algn="l">
              <a:buAutoNum type="arabicPeriod"/>
            </a:pPr>
            <a:r>
              <a:rPr lang="en-US" sz="1800" dirty="0" smtClean="0"/>
              <a:t>Prioritizing Insights</a:t>
            </a:r>
          </a:p>
          <a:p>
            <a:pPr marL="342900" indent="-342900" algn="l">
              <a:buAutoNum type="arabicPeriod"/>
            </a:pPr>
            <a:r>
              <a:rPr lang="en-US" sz="1800" dirty="0" smtClean="0"/>
              <a:t>Conclusion</a:t>
            </a:r>
          </a:p>
          <a:p>
            <a:pPr marL="342900" indent="-342900" algn="l">
              <a:buAutoNum type="arabicPeriod"/>
            </a:pPr>
            <a:r>
              <a:rPr lang="en-US" sz="1800" dirty="0" smtClean="0"/>
              <a:t>References</a:t>
            </a:r>
          </a:p>
          <a:p>
            <a:pPr algn="l"/>
            <a:endParaRPr lang="en-US" sz="1800" dirty="0"/>
          </a:p>
        </p:txBody>
      </p:sp>
    </p:spTree>
    <p:extLst>
      <p:ext uri="{BB962C8B-B14F-4D97-AF65-F5344CB8AC3E}">
        <p14:creationId xmlns:p14="http://schemas.microsoft.com/office/powerpoint/2010/main" val="385232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36431"/>
          </a:xfrm>
        </p:spPr>
        <p:txBody>
          <a:bodyPr>
            <a:normAutofit/>
          </a:bodyPr>
          <a:lstStyle/>
          <a:p>
            <a:r>
              <a:rPr lang="en-US" b="1" dirty="0">
                <a:solidFill>
                  <a:schemeClr val="accent5">
                    <a:lumMod val="50000"/>
                  </a:schemeClr>
                </a:solidFill>
              </a:rPr>
              <a:t>Generating Actionable Insights</a:t>
            </a:r>
            <a:r>
              <a:rPr lang="en-US" b="1" dirty="0"/>
              <a:t/>
            </a:r>
            <a:br>
              <a:rPr lang="en-US" b="1" dirty="0"/>
            </a:br>
            <a:endParaRPr lang="en-US" dirty="0"/>
          </a:p>
        </p:txBody>
      </p:sp>
      <p:sp>
        <p:nvSpPr>
          <p:cNvPr id="3" name="Content Placeholder 2"/>
          <p:cNvSpPr>
            <a:spLocks noGrp="1"/>
          </p:cNvSpPr>
          <p:nvPr>
            <p:ph idx="1"/>
          </p:nvPr>
        </p:nvSpPr>
        <p:spPr>
          <a:xfrm>
            <a:off x="838200" y="1055077"/>
            <a:ext cx="10515600" cy="5121886"/>
          </a:xfrm>
        </p:spPr>
        <p:txBody>
          <a:bodyPr>
            <a:normAutofit fontScale="77500" lnSpcReduction="20000"/>
          </a:bodyPr>
          <a:lstStyle/>
          <a:p>
            <a:pPr marL="0" indent="0">
              <a:buNone/>
            </a:pPr>
            <a:r>
              <a:rPr lang="en-US" b="1" dirty="0" smtClean="0"/>
              <a:t>1.Invest </a:t>
            </a:r>
            <a:r>
              <a:rPr lang="en-US" b="1" dirty="0"/>
              <a:t>in Audience Engagement:</a:t>
            </a:r>
          </a:p>
          <a:p>
            <a:r>
              <a:rPr lang="en-US" dirty="0"/>
              <a:t>Microsoft should prioritize creating content that drives high audience engagement, as reflected in vote counts. This may involve focusing on genres or themes that elicit strong emotional responses or resonate with specific demographics.</a:t>
            </a:r>
          </a:p>
          <a:p>
            <a:endParaRPr lang="en-US" b="1" dirty="0" smtClean="0"/>
          </a:p>
          <a:p>
            <a:pPr marL="0" indent="0">
              <a:buNone/>
            </a:pPr>
            <a:r>
              <a:rPr lang="en-US" b="1" dirty="0" smtClean="0"/>
              <a:t>2.Emphasize </a:t>
            </a:r>
            <a:r>
              <a:rPr lang="en-US" b="1" dirty="0"/>
              <a:t>Popularity Drivers:</a:t>
            </a:r>
          </a:p>
          <a:p>
            <a:r>
              <a:rPr lang="en-US" dirty="0"/>
              <a:t>By analyzing characteristics shared by highly popular movies, Microsoft can identify key factors that contribute to audience appeal. This could include casting popular actors, leveraging established franchises, or creating compelling marketing campaigns.</a:t>
            </a:r>
          </a:p>
          <a:p>
            <a:endParaRPr lang="en-US" b="1" dirty="0" smtClean="0"/>
          </a:p>
          <a:p>
            <a:pPr marL="0" indent="0">
              <a:buNone/>
            </a:pPr>
            <a:r>
              <a:rPr lang="en-US" b="1" dirty="0" smtClean="0"/>
              <a:t>3.Optimize </a:t>
            </a:r>
            <a:r>
              <a:rPr lang="en-US" b="1" dirty="0"/>
              <a:t>Marketing Efforts:</a:t>
            </a:r>
          </a:p>
          <a:p>
            <a:r>
              <a:rPr lang="en-US" dirty="0"/>
              <a:t>Given the moderate correlation between popularity and vote count, Microsoft should consider investing in marketing initiatives that boost a movie's visibility and appeal. Targeted advertising campaigns, social media promotions, and partnerships with influencers could help increase a movie's reach and engagement.</a:t>
            </a:r>
          </a:p>
          <a:p>
            <a:pPr marL="0" indent="0">
              <a:buNone/>
            </a:pPr>
            <a:endParaRPr lang="en-US" dirty="0"/>
          </a:p>
        </p:txBody>
      </p:sp>
    </p:spTree>
    <p:extLst>
      <p:ext uri="{BB962C8B-B14F-4D97-AF65-F5344CB8AC3E}">
        <p14:creationId xmlns:p14="http://schemas.microsoft.com/office/powerpoint/2010/main" val="313414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5">
                    <a:lumMod val="50000"/>
                  </a:schemeClr>
                </a:solidFill>
              </a:rPr>
              <a:t>Prioritizing Insights</a:t>
            </a:r>
            <a:r>
              <a:rPr lang="en-US" b="1" dirty="0"/>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1.Audience Engagement:</a:t>
            </a:r>
          </a:p>
          <a:p>
            <a:r>
              <a:rPr lang="en-US" dirty="0" smtClean="0"/>
              <a:t>Given </a:t>
            </a:r>
            <a:r>
              <a:rPr lang="en-US" dirty="0"/>
              <a:t>its importance in driving overall movie success, prioritizing efforts to enhance audience engagement should be a top priority for Microsoft.</a:t>
            </a:r>
          </a:p>
          <a:p>
            <a:pPr marL="0" indent="0">
              <a:buNone/>
            </a:pPr>
            <a:endParaRPr lang="en-US" b="1" dirty="0"/>
          </a:p>
          <a:p>
            <a:pPr marL="0" indent="0">
              <a:buNone/>
            </a:pPr>
            <a:r>
              <a:rPr lang="en-US" b="1" dirty="0" smtClean="0"/>
              <a:t>2.Identifying </a:t>
            </a:r>
            <a:r>
              <a:rPr lang="en-US" b="1" dirty="0"/>
              <a:t>Popular Movies:</a:t>
            </a:r>
          </a:p>
          <a:p>
            <a:r>
              <a:rPr lang="en-US" dirty="0"/>
              <a:t>Understanding the characteristics of highly popular movies can inform content creation strategies and help Microsoft allocate resources </a:t>
            </a:r>
            <a:r>
              <a:rPr lang="en-US" dirty="0" smtClean="0"/>
              <a:t>effectively.</a:t>
            </a:r>
          </a:p>
          <a:p>
            <a:endParaRPr lang="en-US" b="1" dirty="0" smtClean="0"/>
          </a:p>
          <a:p>
            <a:pPr marL="0" indent="0">
              <a:buNone/>
            </a:pPr>
            <a:r>
              <a:rPr lang="en-US" b="1" dirty="0" smtClean="0"/>
              <a:t>3.Optimizing Marketing:</a:t>
            </a:r>
          </a:p>
          <a:p>
            <a:r>
              <a:rPr lang="en-US" dirty="0" smtClean="0"/>
              <a:t>Investing </a:t>
            </a:r>
            <a:r>
              <a:rPr lang="en-US" dirty="0"/>
              <a:t>in marketing initiatives that capitalize on the relationship between popularity and vote count can maximize the impact of Microsoft's promotional efforts</a:t>
            </a:r>
            <a:r>
              <a:rPr lang="en-US" dirty="0" smtClean="0"/>
              <a:t>.</a:t>
            </a:r>
            <a:endParaRPr lang="en-US" b="1" dirty="0"/>
          </a:p>
          <a:p>
            <a:pPr marL="0"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val="3751456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5">
                    <a:lumMod val="50000"/>
                  </a:schemeClr>
                </a:solidFill>
              </a:rPr>
              <a:t>Conclusion</a:t>
            </a:r>
            <a:endParaRPr lang="en-US" dirty="0">
              <a:solidFill>
                <a:schemeClr val="accent5">
                  <a:lumMod val="50000"/>
                </a:schemeClr>
              </a:solidFill>
            </a:endParaRPr>
          </a:p>
        </p:txBody>
      </p:sp>
      <p:sp>
        <p:nvSpPr>
          <p:cNvPr id="3" name="Content Placeholder 2"/>
          <p:cNvSpPr>
            <a:spLocks noGrp="1"/>
          </p:cNvSpPr>
          <p:nvPr>
            <p:ph idx="1"/>
          </p:nvPr>
        </p:nvSpPr>
        <p:spPr/>
        <p:txBody>
          <a:bodyPr/>
          <a:lstStyle/>
          <a:p>
            <a:r>
              <a:rPr lang="en-US" dirty="0"/>
              <a:t>The analysis of movie data provides valuable insights for Microsoft's movie studio. By examining vote counts, popularity scores, and correlations between variables, we have gained a deeper understanding of audience engagement, movie popularity, and key drivers of success. These insights can inform strategic decision-making and help Microsoft create content that resonates with viewers, optimize marketing efforts, and maximize the impact of its movie productions.</a:t>
            </a:r>
          </a:p>
        </p:txBody>
      </p:sp>
    </p:spTree>
    <p:extLst>
      <p:ext uri="{BB962C8B-B14F-4D97-AF65-F5344CB8AC3E}">
        <p14:creationId xmlns:p14="http://schemas.microsoft.com/office/powerpoint/2010/main" val="1702731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50000"/>
                  </a:schemeClr>
                </a:solidFill>
              </a:rPr>
              <a:t>References</a:t>
            </a:r>
            <a:endParaRPr lang="en-US" dirty="0">
              <a:solidFill>
                <a:schemeClr val="accent5">
                  <a:lumMod val="50000"/>
                </a:schemeClr>
              </a:solidFill>
            </a:endParaRPr>
          </a:p>
        </p:txBody>
      </p:sp>
      <p:sp>
        <p:nvSpPr>
          <p:cNvPr id="3" name="Content Placeholder 2"/>
          <p:cNvSpPr>
            <a:spLocks noGrp="1"/>
          </p:cNvSpPr>
          <p:nvPr>
            <p:ph idx="1"/>
          </p:nvPr>
        </p:nvSpPr>
        <p:spPr/>
        <p:txBody>
          <a:bodyPr/>
          <a:lstStyle/>
          <a:p>
            <a:r>
              <a:rPr lang="en-US" sz="2400" dirty="0"/>
              <a:t>The Movie Database (TMDb): </a:t>
            </a:r>
            <a:r>
              <a:rPr lang="en-US" sz="2400" u="sng" dirty="0">
                <a:hlinkClick r:id="rId2"/>
              </a:rPr>
              <a:t>https://www.themoviedb.org/</a:t>
            </a:r>
            <a:endParaRPr lang="en-US" sz="2400" dirty="0"/>
          </a:p>
          <a:p>
            <a:r>
              <a:rPr lang="en-US" sz="2400" dirty="0"/>
              <a:t>Seaborn Documentation: </a:t>
            </a:r>
            <a:r>
              <a:rPr lang="en-US" sz="2400" u="sng" dirty="0">
                <a:hlinkClick r:id="rId3"/>
              </a:rPr>
              <a:t>https://seaborn.pydata.org/</a:t>
            </a:r>
            <a:endParaRPr lang="en-US" sz="2400" dirty="0"/>
          </a:p>
          <a:p>
            <a:r>
              <a:rPr lang="en-US" sz="2400" dirty="0"/>
              <a:t>Matplotlib Documentation: </a:t>
            </a:r>
            <a:r>
              <a:rPr lang="en-US" sz="2400" u="sng" dirty="0">
                <a:hlinkClick r:id="rId4"/>
              </a:rPr>
              <a:t>https://matplotlib.org/</a:t>
            </a:r>
            <a:endParaRPr lang="en-US" sz="2400" dirty="0"/>
          </a:p>
          <a:p>
            <a:r>
              <a:rPr lang="en-US" sz="2400" dirty="0"/>
              <a:t>Pandas Documentation: </a:t>
            </a:r>
            <a:r>
              <a:rPr lang="en-US" sz="2400" u="sng" dirty="0">
                <a:hlinkClick r:id="rId5"/>
              </a:rPr>
              <a:t>https://pandas.pydata.org/</a:t>
            </a:r>
            <a:endParaRPr lang="en-US" sz="2400" dirty="0"/>
          </a:p>
          <a:p>
            <a:r>
              <a:rPr lang="en-US" sz="2400" dirty="0"/>
              <a:t>NumPy Documentation: </a:t>
            </a:r>
            <a:r>
              <a:rPr lang="en-US" sz="2400" u="sng" dirty="0">
                <a:hlinkClick r:id="rId6"/>
              </a:rPr>
              <a:t>https://numpy.org/</a:t>
            </a:r>
            <a:endParaRPr lang="en-US" sz="2400" dirty="0"/>
          </a:p>
          <a:p>
            <a:pPr marL="0" indent="0">
              <a:buNone/>
            </a:pPr>
            <a:endParaRPr lang="en-US" dirty="0"/>
          </a:p>
        </p:txBody>
      </p:sp>
    </p:spTree>
    <p:extLst>
      <p:ext uri="{BB962C8B-B14F-4D97-AF65-F5344CB8AC3E}">
        <p14:creationId xmlns:p14="http://schemas.microsoft.com/office/powerpoint/2010/main" val="147407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2060"/>
                </a:solidFill>
              </a:rPr>
              <a:t>Introduction</a:t>
            </a:r>
            <a:r>
              <a:rPr lang="en-US" dirty="0"/>
              <a:t/>
            </a:r>
            <a:br>
              <a:rPr lang="en-US" dirty="0"/>
            </a:br>
            <a:endParaRPr lang="en-US" dirty="0"/>
          </a:p>
        </p:txBody>
      </p:sp>
      <p:sp>
        <p:nvSpPr>
          <p:cNvPr id="3" name="Content Placeholder 2"/>
          <p:cNvSpPr>
            <a:spLocks noGrp="1"/>
          </p:cNvSpPr>
          <p:nvPr>
            <p:ph idx="1"/>
          </p:nvPr>
        </p:nvSpPr>
        <p:spPr>
          <a:xfrm>
            <a:off x="838200" y="1825625"/>
            <a:ext cx="10515600" cy="4811658"/>
          </a:xfrm>
        </p:spPr>
        <p:txBody>
          <a:bodyPr>
            <a:normAutofit fontScale="70000" lnSpcReduction="20000"/>
          </a:bodyPr>
          <a:lstStyle/>
          <a:p>
            <a:r>
              <a:rPr lang="en-US" dirty="0" smtClean="0"/>
              <a:t>Purpose of Analysis</a:t>
            </a:r>
          </a:p>
          <a:p>
            <a:pPr marL="0" indent="0">
              <a:buNone/>
            </a:pPr>
            <a:r>
              <a:rPr lang="en-US" dirty="0"/>
              <a:t>Explains the overarching goal of the analysis, such as informing decision-making or identifying trends.</a:t>
            </a:r>
          </a:p>
          <a:p>
            <a:pPr marL="0" indent="0">
              <a:buNone/>
            </a:pPr>
            <a:r>
              <a:rPr lang="en-US" dirty="0"/>
              <a:t>Clarifies how the analysis aligns with Microsoft's strategic objectives in the film industry</a:t>
            </a:r>
            <a:r>
              <a:rPr lang="en-US" dirty="0" smtClean="0"/>
              <a:t>.</a:t>
            </a:r>
          </a:p>
          <a:p>
            <a:pPr marL="0" indent="0">
              <a:buNone/>
            </a:pPr>
            <a:endParaRPr lang="en-US" dirty="0"/>
          </a:p>
          <a:p>
            <a:r>
              <a:rPr lang="en-US" dirty="0" smtClean="0"/>
              <a:t>Data Sources (TMDb)</a:t>
            </a:r>
          </a:p>
          <a:p>
            <a:pPr marL="0" indent="0">
              <a:buNone/>
            </a:pPr>
            <a:r>
              <a:rPr lang="en-US" dirty="0"/>
              <a:t>Describes the primary data source, The Movie Database (TMDb), including its significance in the context of movie analytics.</a:t>
            </a:r>
          </a:p>
          <a:p>
            <a:pPr marL="0" indent="0">
              <a:buNone/>
            </a:pPr>
            <a:r>
              <a:rPr lang="en-US" dirty="0"/>
              <a:t>Highlights key attributes of the data, such as movie titles, ratings, genres, and release dates.</a:t>
            </a:r>
          </a:p>
          <a:p>
            <a:pPr marL="0" indent="0">
              <a:buNone/>
            </a:pPr>
            <a:endParaRPr lang="en-US" dirty="0" smtClean="0"/>
          </a:p>
          <a:p>
            <a:r>
              <a:rPr lang="en-US" dirty="0" smtClean="0"/>
              <a:t>Analysis Goals</a:t>
            </a:r>
          </a:p>
          <a:p>
            <a:pPr marL="0" indent="0">
              <a:buNone/>
            </a:pPr>
            <a:r>
              <a:rPr lang="en-US" dirty="0"/>
              <a:t>Outlines specific objectives or questions the analysis aims to address, such as understanding audience preferences, identifying successful movie attributes, or exploring market trends.</a:t>
            </a:r>
          </a:p>
          <a:p>
            <a:pPr marL="0" indent="0">
              <a:buNone/>
            </a:pPr>
            <a:r>
              <a:rPr lang="en-US" dirty="0"/>
              <a:t>Provides a roadmap for the subsequent sections of the analysis.</a:t>
            </a:r>
          </a:p>
          <a:p>
            <a:pPr marL="0" indent="0">
              <a:buNone/>
            </a:pPr>
            <a:endParaRPr lang="en-US" dirty="0"/>
          </a:p>
        </p:txBody>
      </p:sp>
    </p:spTree>
    <p:extLst>
      <p:ext uri="{BB962C8B-B14F-4D97-AF65-F5344CB8AC3E}">
        <p14:creationId xmlns:p14="http://schemas.microsoft.com/office/powerpoint/2010/main" val="124031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851" y="70337"/>
            <a:ext cx="10691949" cy="1134209"/>
          </a:xfrm>
        </p:spPr>
        <p:txBody>
          <a:bodyPr>
            <a:normAutofit fontScale="90000"/>
          </a:bodyPr>
          <a:lstStyle/>
          <a:p>
            <a:r>
              <a:rPr lang="en-US" b="1" dirty="0">
                <a:solidFill>
                  <a:schemeClr val="accent5">
                    <a:lumMod val="50000"/>
                  </a:schemeClr>
                </a:solidFill>
              </a:rPr>
              <a:t>Key Findings</a:t>
            </a:r>
            <a:r>
              <a:rPr lang="en-US" b="1" dirty="0"/>
              <a:t/>
            </a:r>
            <a:br>
              <a:rPr lang="en-US" b="1" dirty="0"/>
            </a:br>
            <a:endParaRPr lang="en-US" dirty="0"/>
          </a:p>
        </p:txBody>
      </p:sp>
      <p:sp>
        <p:nvSpPr>
          <p:cNvPr id="3" name="Content Placeholder 2"/>
          <p:cNvSpPr>
            <a:spLocks noGrp="1"/>
          </p:cNvSpPr>
          <p:nvPr>
            <p:ph idx="1"/>
          </p:nvPr>
        </p:nvSpPr>
        <p:spPr>
          <a:xfrm>
            <a:off x="661851" y="826477"/>
            <a:ext cx="10755923" cy="4536831"/>
          </a:xfrm>
        </p:spPr>
        <p:txBody>
          <a:bodyPr>
            <a:normAutofit fontScale="92500" lnSpcReduction="10000"/>
          </a:bodyPr>
          <a:lstStyle/>
          <a:p>
            <a:pPr marL="514350" indent="-514350">
              <a:buAutoNum type="arabicPeriod"/>
            </a:pPr>
            <a:r>
              <a:rPr lang="en-US" sz="2600" b="1" dirty="0" smtClean="0"/>
              <a:t>Distribution </a:t>
            </a:r>
            <a:r>
              <a:rPr lang="en-US" sz="2600" b="1" dirty="0"/>
              <a:t>of Vote </a:t>
            </a:r>
            <a:r>
              <a:rPr lang="en-US" sz="2600" b="1" dirty="0" smtClean="0"/>
              <a:t>Counts</a:t>
            </a:r>
          </a:p>
          <a:p>
            <a:pPr marL="0" indent="0">
              <a:buNone/>
            </a:pPr>
            <a:endParaRPr lang="en-US" sz="2600" b="1" dirty="0"/>
          </a:p>
          <a:p>
            <a:r>
              <a:rPr lang="en-US" sz="2000" dirty="0"/>
              <a:t>Right-skewed </a:t>
            </a:r>
            <a:r>
              <a:rPr lang="en-US" sz="2000" dirty="0" smtClean="0"/>
              <a:t>Distribution</a:t>
            </a:r>
          </a:p>
          <a:p>
            <a:pPr marL="0" indent="0">
              <a:buNone/>
            </a:pPr>
            <a:r>
              <a:rPr lang="en-US" sz="2000" dirty="0"/>
              <a:t>Indicates that most movies have low vote counts, with only a few receiving high counts</a:t>
            </a:r>
            <a:r>
              <a:rPr lang="en-US" sz="2000" dirty="0" smtClean="0"/>
              <a:t>.</a:t>
            </a:r>
          </a:p>
          <a:p>
            <a:pPr marL="0" indent="0">
              <a:buNone/>
            </a:pPr>
            <a:endParaRPr lang="en-US" sz="2000" dirty="0"/>
          </a:p>
          <a:p>
            <a:r>
              <a:rPr lang="en-US" sz="2100" dirty="0" smtClean="0"/>
              <a:t>Implications </a:t>
            </a:r>
            <a:r>
              <a:rPr lang="en-US" sz="2100" dirty="0"/>
              <a:t>for Audience </a:t>
            </a:r>
            <a:r>
              <a:rPr lang="en-US" sz="2100" dirty="0" smtClean="0"/>
              <a:t>Engagement</a:t>
            </a:r>
          </a:p>
          <a:p>
            <a:pPr marL="0" indent="0">
              <a:buNone/>
            </a:pPr>
            <a:r>
              <a:rPr lang="en-US" sz="2100" dirty="0"/>
              <a:t>Shows varying audience engagement levels.</a:t>
            </a:r>
          </a:p>
          <a:p>
            <a:pPr marL="0" indent="0">
              <a:buNone/>
            </a:pPr>
            <a:r>
              <a:rPr lang="en-US" sz="2100" dirty="0"/>
              <a:t>Movies with higher counts likely have stronger audience appeal.</a:t>
            </a:r>
          </a:p>
          <a:p>
            <a:pPr marL="0" indent="0">
              <a:buNone/>
            </a:pPr>
            <a:r>
              <a:rPr lang="en-US" sz="2100" dirty="0"/>
              <a:t>Helps Microsoft identify audience preferences for tailored content strategies.</a:t>
            </a:r>
          </a:p>
          <a:p>
            <a:pPr marL="0" indent="0">
              <a:buNone/>
            </a:pPr>
            <a:endParaRPr lang="en-US" sz="2100" dirty="0"/>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07274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048607"/>
          </a:xfrm>
        </p:spPr>
        <p:txBody>
          <a:bodyPr>
            <a:normAutofit/>
          </a:bodyPr>
          <a:lstStyle/>
          <a:p>
            <a:r>
              <a:rPr lang="en-US" sz="3200" b="1" dirty="0" smtClean="0">
                <a:solidFill>
                  <a:schemeClr val="accent1">
                    <a:lumMod val="75000"/>
                  </a:schemeClr>
                </a:solidFill>
              </a:rPr>
              <a:t>Distribution of Vote counts</a:t>
            </a:r>
            <a:r>
              <a:rPr lang="en-US" sz="3600" dirty="0" smtClean="0">
                <a:solidFill>
                  <a:srgbClr val="FF0000"/>
                </a:solidFill>
              </a:rPr>
              <a:t/>
            </a:r>
            <a:br>
              <a:rPr lang="en-US" sz="3600" dirty="0" smtClean="0">
                <a:solidFill>
                  <a:srgbClr val="FF0000"/>
                </a:solidFill>
              </a:rPr>
            </a:br>
            <a:r>
              <a:rPr lang="en-US" sz="3200" dirty="0" smtClean="0">
                <a:solidFill>
                  <a:srgbClr val="FF0000"/>
                </a:solidFill>
              </a:rPr>
              <a:t/>
            </a:r>
            <a:br>
              <a:rPr lang="en-US" sz="3200" dirty="0" smtClean="0">
                <a:solidFill>
                  <a:srgbClr val="FF0000"/>
                </a:solidFill>
              </a:rPr>
            </a:br>
            <a:r>
              <a:rPr lang="en-US" sz="2000" dirty="0" smtClean="0">
                <a:solidFill>
                  <a:schemeClr val="accent5">
                    <a:lumMod val="50000"/>
                  </a:schemeClr>
                </a:solidFill>
              </a:rPr>
              <a:t>This histogram illustrates the distribution of vote counts among movies in the dataset. We observe that the majority of movies have lower vote counts, with a long tail indicating a few movies with significantly higher vote counts.</a:t>
            </a:r>
            <a:endParaRPr lang="en-US" sz="2000" dirty="0">
              <a:solidFill>
                <a:schemeClr val="accent5">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0899" y="2048607"/>
            <a:ext cx="8557015" cy="4655894"/>
          </a:xfrm>
        </p:spPr>
      </p:pic>
    </p:spTree>
    <p:extLst>
      <p:ext uri="{BB962C8B-B14F-4D97-AF65-F5344CB8AC3E}">
        <p14:creationId xmlns:p14="http://schemas.microsoft.com/office/powerpoint/2010/main" val="344254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79269"/>
          </a:xfrm>
        </p:spPr>
        <p:txBody>
          <a:bodyPr>
            <a:normAutofit fontScale="90000"/>
          </a:bodyPr>
          <a:lstStyle/>
          <a:p>
            <a:r>
              <a:rPr lang="en-US" b="1" dirty="0" smtClean="0"/>
              <a:t/>
            </a:r>
            <a:br>
              <a:rPr lang="en-US" b="1" dirty="0" smtClean="0"/>
            </a:br>
            <a:r>
              <a:rPr lang="en-US" b="1" dirty="0"/>
              <a:t/>
            </a:r>
            <a:br>
              <a:rPr lang="en-US" b="1" dirty="0"/>
            </a:br>
            <a:r>
              <a:rPr lang="en-US" b="1" dirty="0" smtClean="0">
                <a:solidFill>
                  <a:schemeClr val="accent5">
                    <a:lumMod val="50000"/>
                  </a:schemeClr>
                </a:solidFill>
              </a:rPr>
              <a:t>Key </a:t>
            </a:r>
            <a:r>
              <a:rPr lang="en-US" b="1" dirty="0">
                <a:solidFill>
                  <a:schemeClr val="accent5">
                    <a:lumMod val="50000"/>
                  </a:schemeClr>
                </a:solidFill>
              </a:rPr>
              <a:t>Findings (continued)</a:t>
            </a:r>
            <a:r>
              <a:rPr lang="en-US" b="1" dirty="0"/>
              <a:t/>
            </a:r>
            <a:br>
              <a:rPr lang="en-US" b="1" dirty="0"/>
            </a:br>
            <a:r>
              <a:rPr lang="en-US" dirty="0" smtClean="0"/>
              <a:t/>
            </a:r>
            <a:br>
              <a:rPr lang="en-US" dirty="0" smtClean="0"/>
            </a:br>
            <a:endParaRPr lang="en-US" dirty="0"/>
          </a:p>
        </p:txBody>
      </p:sp>
      <p:sp>
        <p:nvSpPr>
          <p:cNvPr id="3" name="Content Placeholder 2"/>
          <p:cNvSpPr>
            <a:spLocks noGrp="1"/>
          </p:cNvSpPr>
          <p:nvPr>
            <p:ph idx="1"/>
          </p:nvPr>
        </p:nvSpPr>
        <p:spPr>
          <a:xfrm>
            <a:off x="838200" y="808893"/>
            <a:ext cx="10515600" cy="4563207"/>
          </a:xfrm>
        </p:spPr>
        <p:txBody>
          <a:bodyPr>
            <a:normAutofit/>
          </a:bodyPr>
          <a:lstStyle/>
          <a:p>
            <a:pPr marL="0" indent="0">
              <a:buNone/>
            </a:pPr>
            <a:r>
              <a:rPr lang="en-US" sz="2400" b="1" dirty="0"/>
              <a:t>2. Distribution of </a:t>
            </a:r>
            <a:r>
              <a:rPr lang="en-US" sz="2400" b="1" dirty="0" smtClean="0"/>
              <a:t>Popularity</a:t>
            </a:r>
          </a:p>
          <a:p>
            <a:pPr marL="0" indent="0">
              <a:buNone/>
            </a:pPr>
            <a:endParaRPr lang="en-US" sz="2400" b="1" dirty="0"/>
          </a:p>
          <a:p>
            <a:r>
              <a:rPr lang="en-US" sz="1600" dirty="0"/>
              <a:t>Variability in Popularity </a:t>
            </a:r>
            <a:r>
              <a:rPr lang="en-US" sz="1600" dirty="0" smtClean="0"/>
              <a:t>Scores</a:t>
            </a:r>
          </a:p>
          <a:p>
            <a:pPr marL="0" indent="0">
              <a:buNone/>
            </a:pPr>
            <a:r>
              <a:rPr lang="en-US" sz="1600" dirty="0"/>
              <a:t>Indicates differences in audience reception and interest</a:t>
            </a:r>
            <a:r>
              <a:rPr lang="en-US" sz="1600" dirty="0" smtClean="0"/>
              <a:t>.</a:t>
            </a:r>
          </a:p>
          <a:p>
            <a:pPr marL="0" indent="0">
              <a:buNone/>
            </a:pPr>
            <a:endParaRPr lang="en-US" sz="1600" dirty="0"/>
          </a:p>
          <a:p>
            <a:r>
              <a:rPr lang="en-US" sz="1600" dirty="0" smtClean="0"/>
              <a:t>Presence </a:t>
            </a:r>
            <a:r>
              <a:rPr lang="en-US" sz="1600" dirty="0"/>
              <a:t>of Highly Popular </a:t>
            </a:r>
            <a:r>
              <a:rPr lang="en-US" sz="1600" dirty="0" smtClean="0"/>
              <a:t>Movies</a:t>
            </a:r>
          </a:p>
          <a:p>
            <a:pPr marL="0" indent="0">
              <a:buNone/>
            </a:pPr>
            <a:r>
              <a:rPr lang="en-US" sz="1600" dirty="0"/>
              <a:t>Highlights the existence of movies with exceptionally high popularity scores</a:t>
            </a:r>
            <a:r>
              <a:rPr lang="en-US" sz="1600" dirty="0" smtClean="0"/>
              <a:t>.</a:t>
            </a:r>
            <a:br>
              <a:rPr lang="en-US" sz="1600" dirty="0" smtClean="0"/>
            </a:br>
            <a:endParaRPr lang="en-US" sz="1600" dirty="0"/>
          </a:p>
          <a:p>
            <a:r>
              <a:rPr lang="en-US" sz="1600" dirty="0"/>
              <a:t>Implications for Content </a:t>
            </a:r>
            <a:r>
              <a:rPr lang="en-US" sz="1600" dirty="0" smtClean="0"/>
              <a:t>Strategy</a:t>
            </a:r>
          </a:p>
          <a:p>
            <a:pPr marL="0" indent="0">
              <a:buNone/>
            </a:pPr>
            <a:r>
              <a:rPr lang="en-US" sz="1600" dirty="0"/>
              <a:t>Allows Microsoft to identify successful movie characteristics.</a:t>
            </a:r>
          </a:p>
          <a:p>
            <a:pPr marL="0" indent="0">
              <a:buNone/>
            </a:pPr>
            <a:r>
              <a:rPr lang="en-US" sz="1600" dirty="0"/>
              <a:t>Guides the creation of content that resonates with audiences</a:t>
            </a:r>
            <a:r>
              <a:rPr lang="en-US" dirty="0"/>
              <a:t>.</a:t>
            </a:r>
          </a:p>
          <a:p>
            <a:pPr marL="0" indent="0">
              <a:buNone/>
            </a:pPr>
            <a:endParaRPr lang="en-US" sz="2400" dirty="0"/>
          </a:p>
        </p:txBody>
      </p:sp>
    </p:spTree>
    <p:extLst>
      <p:ext uri="{BB962C8B-B14F-4D97-AF65-F5344CB8AC3E}">
        <p14:creationId xmlns:p14="http://schemas.microsoft.com/office/powerpoint/2010/main" val="111708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931" y="-1"/>
            <a:ext cx="10588869" cy="1714502"/>
          </a:xfrm>
        </p:spPr>
        <p:txBody>
          <a:bodyPr>
            <a:normAutofit fontScale="90000"/>
          </a:bodyPr>
          <a:lstStyle/>
          <a:p>
            <a:r>
              <a:rPr lang="en-US" sz="3200" b="1" dirty="0" smtClean="0">
                <a:solidFill>
                  <a:schemeClr val="accent1">
                    <a:lumMod val="75000"/>
                  </a:schemeClr>
                </a:solidFill>
              </a:rPr>
              <a:t>Distribution of Popularity</a:t>
            </a:r>
            <a:r>
              <a:rPr lang="en-US" sz="3200" dirty="0" smtClean="0">
                <a:solidFill>
                  <a:srgbClr val="FF0000"/>
                </a:solidFill>
              </a:rPr>
              <a:t/>
            </a:r>
            <a:br>
              <a:rPr lang="en-US" sz="3200" dirty="0" smtClean="0">
                <a:solidFill>
                  <a:srgbClr val="FF0000"/>
                </a:solidFill>
              </a:rPr>
            </a:br>
            <a:r>
              <a:rPr lang="en-US" sz="3200" dirty="0" smtClean="0">
                <a:solidFill>
                  <a:srgbClr val="FF0000"/>
                </a:solidFill>
              </a:rPr>
              <a:t/>
            </a:r>
            <a:br>
              <a:rPr lang="en-US" sz="3200" dirty="0" smtClean="0">
                <a:solidFill>
                  <a:srgbClr val="FF0000"/>
                </a:solidFill>
              </a:rPr>
            </a:br>
            <a:r>
              <a:rPr lang="en-US" sz="2000" dirty="0" smtClean="0">
                <a:solidFill>
                  <a:schemeClr val="accent5">
                    <a:lumMod val="50000"/>
                  </a:schemeClr>
                </a:solidFill>
              </a:rPr>
              <a:t>This histogram illustrates the distribution of popularity scores among movies in the dataset. We observe variability in popularity scores, with a long tail indicating the presence of highly popular movies.</a:t>
            </a:r>
            <a:br>
              <a:rPr lang="en-US" sz="2000" dirty="0" smtClean="0">
                <a:solidFill>
                  <a:schemeClr val="accent5">
                    <a:lumMod val="50000"/>
                  </a:schemeClr>
                </a:solidFill>
              </a:rPr>
            </a:br>
            <a:endParaRPr lang="en-US" sz="2000" dirty="0">
              <a:solidFill>
                <a:schemeClr val="accent5">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170" y="1530860"/>
            <a:ext cx="7942068" cy="5182433"/>
          </a:xfrm>
          <a:prstGeom prst="rect">
            <a:avLst/>
          </a:prstGeom>
        </p:spPr>
      </p:pic>
    </p:spTree>
    <p:extLst>
      <p:ext uri="{BB962C8B-B14F-4D97-AF65-F5344CB8AC3E}">
        <p14:creationId xmlns:p14="http://schemas.microsoft.com/office/powerpoint/2010/main" val="408143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28700"/>
          </a:xfrm>
        </p:spPr>
        <p:txBody>
          <a:bodyPr>
            <a:normAutofit/>
          </a:bodyPr>
          <a:lstStyle/>
          <a:p>
            <a:r>
              <a:rPr lang="en-US" b="1" dirty="0">
                <a:solidFill>
                  <a:schemeClr val="accent5">
                    <a:lumMod val="50000"/>
                  </a:schemeClr>
                </a:solidFill>
              </a:rPr>
              <a:t>Key Findings (continued</a:t>
            </a:r>
            <a:r>
              <a:rPr lang="en-US" b="1" dirty="0" smtClean="0">
                <a:solidFill>
                  <a:schemeClr val="accent5">
                    <a:lumMod val="50000"/>
                  </a:schemeClr>
                </a:solidFill>
              </a:rPr>
              <a:t>)</a:t>
            </a:r>
            <a:endParaRPr lang="en-US" dirty="0">
              <a:solidFill>
                <a:schemeClr val="accent5">
                  <a:lumMod val="50000"/>
                </a:schemeClr>
              </a:solidFill>
            </a:endParaRPr>
          </a:p>
        </p:txBody>
      </p:sp>
      <p:sp>
        <p:nvSpPr>
          <p:cNvPr id="3" name="Content Placeholder 2"/>
          <p:cNvSpPr>
            <a:spLocks noGrp="1"/>
          </p:cNvSpPr>
          <p:nvPr>
            <p:ph idx="1"/>
          </p:nvPr>
        </p:nvSpPr>
        <p:spPr>
          <a:xfrm>
            <a:off x="838200" y="1239715"/>
            <a:ext cx="10515600" cy="5468816"/>
          </a:xfrm>
        </p:spPr>
        <p:txBody>
          <a:bodyPr>
            <a:normAutofit/>
          </a:bodyPr>
          <a:lstStyle/>
          <a:p>
            <a:pPr marL="0" indent="0">
              <a:lnSpc>
                <a:spcPct val="150000"/>
              </a:lnSpc>
              <a:buNone/>
            </a:pPr>
            <a:r>
              <a:rPr lang="en-US" sz="2000" b="1" dirty="0"/>
              <a:t>3. Correlation Analysis</a:t>
            </a:r>
          </a:p>
          <a:p>
            <a:pPr>
              <a:lnSpc>
                <a:spcPct val="150000"/>
              </a:lnSpc>
            </a:pPr>
            <a:r>
              <a:rPr lang="en-US" sz="2000" dirty="0"/>
              <a:t>Moderate Positive Correlation between Popularity and Vote </a:t>
            </a:r>
            <a:r>
              <a:rPr lang="en-US" sz="2000" dirty="0" smtClean="0"/>
              <a:t>Count</a:t>
            </a:r>
          </a:p>
          <a:p>
            <a:pPr marL="0" indent="0">
              <a:lnSpc>
                <a:spcPct val="150000"/>
              </a:lnSpc>
              <a:buNone/>
            </a:pPr>
            <a:r>
              <a:rPr lang="en-US" sz="2000" dirty="0"/>
              <a:t>Indicates that movies with higher popularity tend to receive more votes.</a:t>
            </a:r>
          </a:p>
          <a:p>
            <a:pPr>
              <a:lnSpc>
                <a:spcPct val="150000"/>
              </a:lnSpc>
            </a:pPr>
            <a:r>
              <a:rPr lang="en-US" sz="2000" dirty="0"/>
              <a:t>Weak Correlations with Vote </a:t>
            </a:r>
            <a:r>
              <a:rPr lang="en-US" sz="2000" dirty="0" smtClean="0"/>
              <a:t>Average</a:t>
            </a:r>
          </a:p>
          <a:p>
            <a:pPr marL="0" indent="0">
              <a:lnSpc>
                <a:spcPct val="150000"/>
              </a:lnSpc>
              <a:buNone/>
            </a:pPr>
            <a:r>
              <a:rPr lang="en-US" sz="2000" dirty="0"/>
              <a:t>Suggests that vote average has limited impact on other variables.</a:t>
            </a:r>
          </a:p>
          <a:p>
            <a:pPr>
              <a:lnSpc>
                <a:spcPct val="150000"/>
              </a:lnSpc>
            </a:pPr>
            <a:r>
              <a:rPr lang="en-US" sz="2000" dirty="0" smtClean="0"/>
              <a:t>Implications </a:t>
            </a:r>
            <a:r>
              <a:rPr lang="en-US" sz="2000" dirty="0"/>
              <a:t>for Marketing </a:t>
            </a:r>
            <a:r>
              <a:rPr lang="en-US" sz="2000" dirty="0" smtClean="0"/>
              <a:t>Strategies</a:t>
            </a:r>
          </a:p>
          <a:p>
            <a:pPr marL="0" indent="0">
              <a:buNone/>
            </a:pPr>
            <a:endParaRPr lang="en-US" sz="2400" dirty="0"/>
          </a:p>
          <a:p>
            <a:pPr marL="0" indent="0">
              <a:buNone/>
            </a:pPr>
            <a:endParaRPr lang="en-US" sz="2400" dirty="0" smtClean="0"/>
          </a:p>
          <a:p>
            <a:endParaRPr lang="en-US" sz="2400" dirty="0" smtClean="0"/>
          </a:p>
          <a:p>
            <a:pPr marL="0" indent="0">
              <a:buNone/>
            </a:pPr>
            <a:endParaRPr lang="en-US" sz="2400" dirty="0"/>
          </a:p>
        </p:txBody>
      </p:sp>
    </p:spTree>
    <p:extLst>
      <p:ext uri="{BB962C8B-B14F-4D97-AF65-F5344CB8AC3E}">
        <p14:creationId xmlns:p14="http://schemas.microsoft.com/office/powerpoint/2010/main" val="297067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39" y="87923"/>
            <a:ext cx="10711962" cy="1738500"/>
          </a:xfrm>
        </p:spPr>
        <p:txBody>
          <a:bodyPr>
            <a:normAutofit fontScale="90000"/>
          </a:bodyPr>
          <a:lstStyle/>
          <a:p>
            <a:r>
              <a:rPr lang="en-US" sz="3600" b="1" dirty="0" smtClean="0">
                <a:solidFill>
                  <a:schemeClr val="accent1">
                    <a:lumMod val="75000"/>
                  </a:schemeClr>
                </a:solidFill>
              </a:rPr>
              <a:t>Correlation Analysis(Figure)</a:t>
            </a:r>
            <a:r>
              <a:rPr lang="en-US" sz="3600" dirty="0" smtClean="0">
                <a:solidFill>
                  <a:srgbClr val="C00000"/>
                </a:solidFill>
              </a:rPr>
              <a:t/>
            </a:r>
            <a:br>
              <a:rPr lang="en-US" sz="3600" dirty="0" smtClean="0">
                <a:solidFill>
                  <a:srgbClr val="C00000"/>
                </a:solidFill>
              </a:rPr>
            </a:br>
            <a:r>
              <a:rPr lang="en-US" sz="2800" dirty="0" smtClean="0"/>
              <a:t/>
            </a:r>
            <a:br>
              <a:rPr lang="en-US" sz="2800" dirty="0" smtClean="0"/>
            </a:br>
            <a:r>
              <a:rPr lang="en-US" sz="2000" dirty="0" smtClean="0">
                <a:solidFill>
                  <a:schemeClr val="accent5">
                    <a:lumMod val="50000"/>
                  </a:schemeClr>
                </a:solidFill>
              </a:rPr>
              <a:t>The heatmap below displays the correlation matrix between popularity, vote average, and vote count. We observe a moderate positive correlation (0.685) between popularity and vote count, suggesting that movies with higher popularity tend to have more votes. Other correlations, such as between vote count and vote average (0.079), are relatively weak.</a:t>
            </a:r>
            <a:endParaRPr lang="en-US" sz="2000" dirty="0">
              <a:solidFill>
                <a:schemeClr val="accent5">
                  <a:lumMod val="5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5686" y="1740876"/>
            <a:ext cx="5473131" cy="5117124"/>
          </a:xfrm>
        </p:spPr>
      </p:pic>
    </p:spTree>
    <p:extLst>
      <p:ext uri="{BB962C8B-B14F-4D97-AF65-F5344CB8AC3E}">
        <p14:creationId xmlns:p14="http://schemas.microsoft.com/office/powerpoint/2010/main" val="31082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5">
                    <a:lumMod val="50000"/>
                  </a:schemeClr>
                </a:solidFill>
              </a:rPr>
              <a:t>Relating Findings to Business Objectives</a:t>
            </a:r>
            <a:r>
              <a:rPr lang="en-US" b="1" dirty="0"/>
              <a:t/>
            </a:r>
            <a:br>
              <a:rPr lang="en-US" b="1" dirty="0"/>
            </a:br>
            <a:endParaRPr lang="en-US" dirty="0"/>
          </a:p>
        </p:txBody>
      </p:sp>
      <p:sp>
        <p:nvSpPr>
          <p:cNvPr id="3" name="Content Placeholder 2"/>
          <p:cNvSpPr>
            <a:spLocks noGrp="1"/>
          </p:cNvSpPr>
          <p:nvPr>
            <p:ph idx="1"/>
          </p:nvPr>
        </p:nvSpPr>
        <p:spPr>
          <a:xfrm>
            <a:off x="838200" y="1494692"/>
            <a:ext cx="10515600" cy="4682271"/>
          </a:xfrm>
        </p:spPr>
        <p:txBody>
          <a:bodyPr>
            <a:normAutofit fontScale="70000" lnSpcReduction="20000"/>
          </a:bodyPr>
          <a:lstStyle/>
          <a:p>
            <a:pPr marL="0" indent="0">
              <a:buNone/>
            </a:pPr>
            <a:r>
              <a:rPr lang="en-US" b="1" dirty="0" smtClean="0"/>
              <a:t>1.Understanding </a:t>
            </a:r>
            <a:r>
              <a:rPr lang="en-US" b="1" dirty="0"/>
              <a:t>Audience Engagement:</a:t>
            </a:r>
          </a:p>
          <a:p>
            <a:r>
              <a:rPr lang="en-US" dirty="0"/>
              <a:t>The analysis of vote counts provides insights into audience engagement with movies. This information can help Microsoft's movie studio understand which movies resonate most with viewers and potentially replicate their success</a:t>
            </a:r>
            <a:r>
              <a:rPr lang="en-US" dirty="0" smtClean="0"/>
              <a:t>.</a:t>
            </a:r>
          </a:p>
          <a:p>
            <a:endParaRPr lang="en-US" dirty="0"/>
          </a:p>
          <a:p>
            <a:pPr marL="0" indent="0">
              <a:buNone/>
            </a:pPr>
            <a:r>
              <a:rPr lang="en-US" b="1" dirty="0"/>
              <a:t>2.Identifying Popular Movies:</a:t>
            </a:r>
          </a:p>
          <a:p>
            <a:r>
              <a:rPr lang="en-US" dirty="0"/>
              <a:t>The examination of popularity scores helps identify movies that have a significant impact on audiences. By understanding the characteristics of these popular movies, Microsoft can tailor their content strategy to create similarly successful films.</a:t>
            </a:r>
          </a:p>
          <a:p>
            <a:pPr marL="0" indent="0">
              <a:lnSpc>
                <a:spcPct val="170000"/>
              </a:lnSpc>
              <a:buNone/>
            </a:pPr>
            <a:r>
              <a:rPr lang="en-US" b="1" dirty="0"/>
              <a:t>3.Assessing Correlations:</a:t>
            </a:r>
          </a:p>
          <a:p>
            <a:r>
              <a:rPr lang="en-US" dirty="0"/>
              <a:t>The correlations between variables such as popularity, vote count, and vote average provide insights into how these factors relate to each other. Understanding these relationships can inform decision-making regarding marketing strategies, content creation, and audience targeting.</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2703388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715</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Analysis of Movies Data for Microsoft’s Movie Studio</vt:lpstr>
      <vt:lpstr>Introduction </vt:lpstr>
      <vt:lpstr>Key Findings </vt:lpstr>
      <vt:lpstr>Distribution of Vote counts  This histogram illustrates the distribution of vote counts among movies in the dataset. We observe that the majority of movies have lower vote counts, with a long tail indicating a few movies with significantly higher vote counts.</vt:lpstr>
      <vt:lpstr>  Key Findings (continued)  </vt:lpstr>
      <vt:lpstr>Distribution of Popularity  This histogram illustrates the distribution of popularity scores among movies in the dataset. We observe variability in popularity scores, with a long tail indicating the presence of highly popular movies. </vt:lpstr>
      <vt:lpstr>Key Findings (continued)</vt:lpstr>
      <vt:lpstr>Correlation Analysis(Figure)  The heatmap below displays the correlation matrix between popularity, vote average, and vote count. We observe a moderate positive correlation (0.685) between popularity and vote count, suggesting that movies with higher popularity tend to have more votes. Other correlations, such as between vote count and vote average (0.079), are relatively weak.</vt:lpstr>
      <vt:lpstr>Relating Findings to Business Objectives </vt:lpstr>
      <vt:lpstr>Generating Actionable Insights </vt:lpstr>
      <vt:lpstr>Prioritizing Insights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Movies Data for Microsoft’s Movie Studio</dc:title>
  <dc:creator>user</dc:creator>
  <cp:lastModifiedBy>user</cp:lastModifiedBy>
  <cp:revision>16</cp:revision>
  <dcterms:created xsi:type="dcterms:W3CDTF">2024-03-21T14:54:14Z</dcterms:created>
  <dcterms:modified xsi:type="dcterms:W3CDTF">2024-03-21T19:39:05Z</dcterms:modified>
</cp:coreProperties>
</file>