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133" r:id="rId1"/>
  </p:sldMasterIdLst>
  <p:sldIdLst>
    <p:sldId id="256" r:id="rId2"/>
    <p:sldId id="257" r:id="rId3"/>
    <p:sldId id="266" r:id="rId4"/>
    <p:sldId id="260" r:id="rId5"/>
    <p:sldId id="268" r:id="rId6"/>
    <p:sldId id="269" r:id="rId7"/>
    <p:sldId id="258" r:id="rId8"/>
    <p:sldId id="272" r:id="rId9"/>
    <p:sldId id="271"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0" autoAdjust="0"/>
    <p:restoredTop sz="94660"/>
  </p:normalViewPr>
  <p:slideViewPr>
    <p:cSldViewPr snapToGrid="0">
      <p:cViewPr varScale="1">
        <p:scale>
          <a:sx n="192" d="100"/>
          <a:sy n="192"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rIns="45720"/>
          <a:lstStyle/>
          <a:p>
            <a:fld id="{CE72E694-888F-4484-B3BC-EDEBB346BD25}" type="slidenum">
              <a:rPr lang="he-IL" smtClean="0"/>
              <a:t>‹#›</a:t>
            </a:fld>
            <a:endParaRPr lang="he-IL"/>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6571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32340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417750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72E694-888F-4484-B3BC-EDEBB346BD25}" type="slidenum">
              <a:rPr lang="he-IL" smtClean="0"/>
              <a:t>‹#›</a:t>
            </a:fld>
            <a:endParaRPr lang="he-IL"/>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6994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350134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E72E694-888F-4484-B3BC-EDEBB346BD25}" type="slidenum">
              <a:rPr lang="he-IL" smtClean="0"/>
              <a:t>‹#›</a:t>
            </a:fld>
            <a:endParaRPr lang="he-IL"/>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731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3905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E72E694-888F-4484-B3BC-EDEBB346BD25}" type="slidenum">
              <a:rPr lang="he-IL" smtClean="0"/>
              <a:t>‹#›</a:t>
            </a:fld>
            <a:endParaRPr lang="he-IL"/>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1557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256876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276692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B6059-8C9A-4534-9AF1-008E0FB26891}" type="datetimeFigureOut">
              <a:rPr lang="he-IL" smtClean="0"/>
              <a:t>כ"ד.אדר א.תשפ"ד</a:t>
            </a:fld>
            <a:endParaRPr lang="he-IL"/>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E72E694-888F-4484-B3BC-EDEBB346BD25}" type="slidenum">
              <a:rPr lang="he-IL" smtClean="0"/>
              <a:t>‹#›</a:t>
            </a:fld>
            <a:endParaRPr lang="he-IL"/>
          </a:p>
        </p:txBody>
      </p:sp>
    </p:spTree>
    <p:extLst>
      <p:ext uri="{BB962C8B-B14F-4D97-AF65-F5344CB8AC3E}">
        <p14:creationId xmlns:p14="http://schemas.microsoft.com/office/powerpoint/2010/main" val="289848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69B6059-8C9A-4534-9AF1-008E0FB26891}" type="datetimeFigureOut">
              <a:rPr lang="he-IL" smtClean="0"/>
              <a:t>כ"ד.אדר א.תשפ"ד</a:t>
            </a:fld>
            <a:endParaRPr lang="he-IL"/>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E72E694-888F-4484-B3BC-EDEBB346BD25}" type="slidenum">
              <a:rPr lang="he-IL" smtClean="0"/>
              <a:t>‹#›</a:t>
            </a:fld>
            <a:endParaRPr lang="he-IL"/>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9224297"/>
      </p:ext>
    </p:extLst>
  </p:cSld>
  <p:clrMap bg1="dk1" tx1="lt1" bg2="dk2" tx2="lt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A68A34-B0AF-4827-9242-F89420E575F1}"/>
              </a:ext>
            </a:extLst>
          </p:cNvPr>
          <p:cNvSpPr>
            <a:spLocks noGrp="1"/>
          </p:cNvSpPr>
          <p:nvPr>
            <p:ph type="ctrTitle"/>
          </p:nvPr>
        </p:nvSpPr>
        <p:spPr>
          <a:xfrm>
            <a:off x="2075779" y="1407120"/>
            <a:ext cx="7766936" cy="1240830"/>
          </a:xfrm>
        </p:spPr>
        <p:txBody>
          <a:bodyPr>
            <a:noAutofit/>
          </a:bodyPr>
          <a:lstStyle/>
          <a:p>
            <a:pPr algn="l"/>
            <a:r>
              <a:rPr lang="en-US" sz="2800" b="0" i="0" u="none" strike="noStrike" dirty="0">
                <a:solidFill>
                  <a:srgbClr val="000000"/>
                </a:solidFill>
                <a:effectLst/>
                <a:latin typeface="Arial" panose="020B0604020202020204" pitchFamily="34" charset="0"/>
                <a:cs typeface="Arial" panose="020B0604020202020204" pitchFamily="34" charset="0"/>
              </a:rPr>
              <a:t>Human vs. AI Text Classification with Deep Learning - Final Project</a:t>
            </a:r>
            <a:endParaRPr lang="he-IL" b="1" dirty="0">
              <a:latin typeface="Arial" panose="020B0604020202020204" pitchFamily="34" charset="0"/>
              <a:cs typeface="Arial" panose="020B0604020202020204" pitchFamily="34" charset="0"/>
            </a:endParaRPr>
          </a:p>
        </p:txBody>
      </p:sp>
      <p:sp>
        <p:nvSpPr>
          <p:cNvPr id="3" name="כותרת משנה 2">
            <a:extLst>
              <a:ext uri="{FF2B5EF4-FFF2-40B4-BE49-F238E27FC236}">
                <a16:creationId xmlns:a16="http://schemas.microsoft.com/office/drawing/2014/main" id="{BB07CE23-ED54-47CB-90F2-DEA3EF9866A9}"/>
              </a:ext>
            </a:extLst>
          </p:cNvPr>
          <p:cNvSpPr>
            <a:spLocks noGrp="1"/>
          </p:cNvSpPr>
          <p:nvPr>
            <p:ph type="subTitle" idx="1"/>
          </p:nvPr>
        </p:nvSpPr>
        <p:spPr/>
        <p:txBody>
          <a:bodyPr>
            <a:normAutofit fontScale="32500" lnSpcReduction="20000"/>
          </a:bodyPr>
          <a:lstStyle/>
          <a:p>
            <a:pPr algn="ctr" rtl="0">
              <a:spcBef>
                <a:spcPts val="0"/>
              </a:spcBef>
              <a:spcAft>
                <a:spcPts val="0"/>
              </a:spcAft>
            </a:pPr>
            <a:r>
              <a:rPr lang="en-US" sz="4300" b="0" i="0" u="none" strike="noStrike" dirty="0" err="1">
                <a:solidFill>
                  <a:srgbClr val="000000"/>
                </a:solidFill>
                <a:effectLst/>
                <a:cs typeface="Arial" panose="020B0604020202020204" pitchFamily="34" charset="0"/>
              </a:rPr>
              <a:t>roy</a:t>
            </a:r>
            <a:r>
              <a:rPr lang="en-US" sz="4300" b="0" i="0" u="none" strike="noStrike" dirty="0">
                <a:solidFill>
                  <a:srgbClr val="000000"/>
                </a:solidFill>
                <a:effectLst/>
                <a:cs typeface="Arial" panose="020B0604020202020204" pitchFamily="34" charset="0"/>
              </a:rPr>
              <a:t> </a:t>
            </a:r>
            <a:r>
              <a:rPr lang="en-US" sz="4300" b="0" i="0" u="none" strike="noStrike" dirty="0" err="1">
                <a:solidFill>
                  <a:srgbClr val="000000"/>
                </a:solidFill>
                <a:effectLst/>
                <a:cs typeface="Arial" panose="020B0604020202020204" pitchFamily="34" charset="0"/>
              </a:rPr>
              <a:t>asraf</a:t>
            </a:r>
            <a:r>
              <a:rPr lang="en-US" sz="4300" b="0" i="0" u="none" strike="noStrike" dirty="0">
                <a:solidFill>
                  <a:srgbClr val="000000"/>
                </a:solidFill>
                <a:effectLst/>
                <a:cs typeface="Arial" panose="020B0604020202020204" pitchFamily="34" charset="0"/>
              </a:rPr>
              <a:t> 302211958</a:t>
            </a:r>
          </a:p>
          <a:p>
            <a:pPr algn="ctr" rtl="0">
              <a:spcBef>
                <a:spcPts val="0"/>
              </a:spcBef>
              <a:spcAft>
                <a:spcPts val="0"/>
              </a:spcAft>
            </a:pPr>
            <a:r>
              <a:rPr lang="en-US" sz="4300" b="0" i="0" u="none" strike="noStrike" dirty="0" err="1">
                <a:solidFill>
                  <a:srgbClr val="000000"/>
                </a:solidFill>
                <a:effectLst/>
                <a:cs typeface="Arial" panose="020B0604020202020204" pitchFamily="34" charset="0"/>
              </a:rPr>
              <a:t>orel</a:t>
            </a:r>
            <a:r>
              <a:rPr lang="en-US" sz="4300" b="0" i="0" u="none" strike="noStrike" dirty="0">
                <a:solidFill>
                  <a:srgbClr val="000000"/>
                </a:solidFill>
                <a:effectLst/>
                <a:cs typeface="Arial" panose="020B0604020202020204" pitchFamily="34" charset="0"/>
              </a:rPr>
              <a:t> </a:t>
            </a:r>
            <a:r>
              <a:rPr lang="en-US" sz="4300" b="0" i="0" u="none" strike="noStrike" dirty="0" err="1">
                <a:solidFill>
                  <a:srgbClr val="000000"/>
                </a:solidFill>
                <a:effectLst/>
                <a:cs typeface="Arial" panose="020B0604020202020204" pitchFamily="34" charset="0"/>
              </a:rPr>
              <a:t>dayan</a:t>
            </a:r>
            <a:r>
              <a:rPr lang="en-US" sz="4300" b="0" i="0" u="none" strike="noStrike" dirty="0">
                <a:solidFill>
                  <a:srgbClr val="000000"/>
                </a:solidFill>
                <a:effectLst/>
                <a:cs typeface="Arial" panose="020B0604020202020204" pitchFamily="34" charset="0"/>
              </a:rPr>
              <a:t> 209452093</a:t>
            </a:r>
          </a:p>
          <a:p>
            <a:pPr algn="ctr" rtl="0">
              <a:spcBef>
                <a:spcPts val="0"/>
              </a:spcBef>
              <a:spcAft>
                <a:spcPts val="0"/>
              </a:spcAft>
            </a:pPr>
            <a:r>
              <a:rPr lang="en-US" sz="4300" b="0" i="0" u="none" strike="noStrike" dirty="0" err="1">
                <a:solidFill>
                  <a:srgbClr val="000000"/>
                </a:solidFill>
                <a:effectLst/>
                <a:cs typeface="Arial" panose="020B0604020202020204" pitchFamily="34" charset="0"/>
              </a:rPr>
              <a:t>sagi</a:t>
            </a:r>
            <a:r>
              <a:rPr lang="en-US" sz="4300" b="0" i="0" u="none" strike="noStrike" dirty="0">
                <a:solidFill>
                  <a:srgbClr val="000000"/>
                </a:solidFill>
                <a:effectLst/>
                <a:cs typeface="Arial" panose="020B0604020202020204" pitchFamily="34" charset="0"/>
              </a:rPr>
              <a:t>  </a:t>
            </a:r>
            <a:r>
              <a:rPr lang="en-US" sz="4300" b="0" i="0" u="none" strike="noStrike" dirty="0" err="1">
                <a:solidFill>
                  <a:srgbClr val="000000"/>
                </a:solidFill>
                <a:effectLst/>
                <a:cs typeface="Arial" panose="020B0604020202020204" pitchFamily="34" charset="0"/>
              </a:rPr>
              <a:t>azulay</a:t>
            </a:r>
            <a:r>
              <a:rPr lang="en-US" sz="4300" b="0" i="0" u="none" strike="noStrike" dirty="0">
                <a:solidFill>
                  <a:srgbClr val="000000"/>
                </a:solidFill>
                <a:effectLst/>
                <a:cs typeface="Arial" panose="020B0604020202020204" pitchFamily="34" charset="0"/>
              </a:rPr>
              <a:t> 207544230</a:t>
            </a:r>
          </a:p>
          <a:p>
            <a:br>
              <a:rPr lang="en-US" dirty="0"/>
            </a:br>
            <a:br>
              <a:rPr lang="en-US" dirty="0"/>
            </a:br>
            <a:endParaRPr lang="he-IL" dirty="0">
              <a:latin typeface="Britannic Bold" panose="020B0903060703020204" pitchFamily="34" charset="0"/>
            </a:endParaRPr>
          </a:p>
        </p:txBody>
      </p:sp>
      <p:sp>
        <p:nvSpPr>
          <p:cNvPr id="5" name="TextBox 4">
            <a:extLst>
              <a:ext uri="{FF2B5EF4-FFF2-40B4-BE49-F238E27FC236}">
                <a16:creationId xmlns:a16="http://schemas.microsoft.com/office/drawing/2014/main" id="{27221CEE-7EFC-B64C-2E56-B4D52787DCE8}"/>
              </a:ext>
            </a:extLst>
          </p:cNvPr>
          <p:cNvSpPr txBox="1"/>
          <p:nvPr/>
        </p:nvSpPr>
        <p:spPr>
          <a:xfrm>
            <a:off x="1846691" y="4804549"/>
            <a:ext cx="6094674" cy="646331"/>
          </a:xfrm>
          <a:prstGeom prst="rect">
            <a:avLst/>
          </a:prstGeom>
          <a:noFill/>
        </p:spPr>
        <p:txBody>
          <a:bodyPr wrap="square">
            <a:spAutoFit/>
          </a:bodyPr>
          <a:lstStyle/>
          <a:p>
            <a:r>
              <a:rPr lang="en-IL" dirty="0"/>
              <a:t>https://www.kaggle.com/code/royasraf/logistic-regression-with-cnn-99-91/notebook</a:t>
            </a:r>
          </a:p>
        </p:txBody>
      </p:sp>
    </p:spTree>
    <p:extLst>
      <p:ext uri="{BB962C8B-B14F-4D97-AF65-F5344CB8AC3E}">
        <p14:creationId xmlns:p14="http://schemas.microsoft.com/office/powerpoint/2010/main" val="79714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squares with white text&#10;&#10;Description automatically generated">
            <a:extLst>
              <a:ext uri="{FF2B5EF4-FFF2-40B4-BE49-F238E27FC236}">
                <a16:creationId xmlns:a16="http://schemas.microsoft.com/office/drawing/2014/main" id="{A7E67B1B-AEF1-4F5C-BAB0-E0686C4CC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188" y="2859741"/>
            <a:ext cx="4375812" cy="3684194"/>
          </a:xfrm>
          <a:prstGeom prst="rect">
            <a:avLst/>
          </a:prstGeom>
        </p:spPr>
      </p:pic>
      <p:pic>
        <p:nvPicPr>
          <p:cNvPr id="13" name="Picture 12" descr="A graph with a line graph&#10;&#10;Description automatically generated">
            <a:extLst>
              <a:ext uri="{FF2B5EF4-FFF2-40B4-BE49-F238E27FC236}">
                <a16:creationId xmlns:a16="http://schemas.microsoft.com/office/drawing/2014/main" id="{6AF2F104-1E2E-6765-8A06-11413DB0B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59741"/>
            <a:ext cx="4876383" cy="3684194"/>
          </a:xfrm>
          <a:prstGeom prst="rect">
            <a:avLst/>
          </a:prstGeom>
        </p:spPr>
      </p:pic>
      <p:sp>
        <p:nvSpPr>
          <p:cNvPr id="15" name="TextBox 14">
            <a:extLst>
              <a:ext uri="{FF2B5EF4-FFF2-40B4-BE49-F238E27FC236}">
                <a16:creationId xmlns:a16="http://schemas.microsoft.com/office/drawing/2014/main" id="{B830E75B-EE0C-9362-81E6-489A941122E3}"/>
              </a:ext>
            </a:extLst>
          </p:cNvPr>
          <p:cNvSpPr txBox="1"/>
          <p:nvPr/>
        </p:nvSpPr>
        <p:spPr>
          <a:xfrm>
            <a:off x="2528515" y="1001864"/>
            <a:ext cx="6696714" cy="523220"/>
          </a:xfrm>
          <a:prstGeom prst="rect">
            <a:avLst/>
          </a:prstGeom>
          <a:noFill/>
        </p:spPr>
        <p:txBody>
          <a:bodyPr wrap="square">
            <a:spAutoFit/>
          </a:bodyPr>
          <a:lstStyle/>
          <a:p>
            <a:r>
              <a:rPr lang="en-US" sz="2800" dirty="0">
                <a:latin typeface="Aharoni" panose="02010803020104030203" pitchFamily="2" charset="-79"/>
                <a:cs typeface="Aharoni" panose="02010803020104030203" pitchFamily="2" charset="-79"/>
              </a:rPr>
              <a:t>Neural Networks</a:t>
            </a:r>
            <a:endParaRPr lang="en-IL" sz="2800" dirty="0"/>
          </a:p>
        </p:txBody>
      </p:sp>
    </p:spTree>
    <p:extLst>
      <p:ext uri="{BB962C8B-B14F-4D97-AF65-F5344CB8AC3E}">
        <p14:creationId xmlns:p14="http://schemas.microsoft.com/office/powerpoint/2010/main" val="1289031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FB74A6C-CE30-531F-17E7-A2B0C4C269D4}"/>
              </a:ext>
            </a:extLst>
          </p:cNvPr>
          <p:cNvSpPr txBox="1"/>
          <p:nvPr/>
        </p:nvSpPr>
        <p:spPr>
          <a:xfrm>
            <a:off x="2138901" y="1375575"/>
            <a:ext cx="5049078" cy="646331"/>
          </a:xfrm>
          <a:prstGeom prst="rect">
            <a:avLst/>
          </a:prstGeom>
          <a:noFill/>
        </p:spPr>
        <p:txBody>
          <a:bodyPr wrap="square" rtlCol="0">
            <a:spAutoFit/>
          </a:bodyPr>
          <a:lstStyle/>
          <a:p>
            <a:r>
              <a:rPr lang="en-US" sz="3600" b="0" i="0" u="none" strike="noStrike" dirty="0">
                <a:effectLst/>
                <a:latin typeface="+mj-lt"/>
              </a:rPr>
              <a:t>Conclusions</a:t>
            </a:r>
            <a:endParaRPr lang="en-IL" dirty="0">
              <a:latin typeface="+mj-lt"/>
            </a:endParaRPr>
          </a:p>
        </p:txBody>
      </p:sp>
      <p:sp>
        <p:nvSpPr>
          <p:cNvPr id="9" name="TextBox 8">
            <a:extLst>
              <a:ext uri="{FF2B5EF4-FFF2-40B4-BE49-F238E27FC236}">
                <a16:creationId xmlns:a16="http://schemas.microsoft.com/office/drawing/2014/main" id="{EE892707-BE26-E784-126D-6FBD50F424A2}"/>
              </a:ext>
            </a:extLst>
          </p:cNvPr>
          <p:cNvSpPr txBox="1"/>
          <p:nvPr/>
        </p:nvSpPr>
        <p:spPr>
          <a:xfrm>
            <a:off x="2138901" y="2965836"/>
            <a:ext cx="6146358" cy="1754326"/>
          </a:xfrm>
          <a:prstGeom prst="rect">
            <a:avLst/>
          </a:prstGeom>
          <a:noFill/>
        </p:spPr>
        <p:txBody>
          <a:bodyPr wrap="square" rtlCol="0">
            <a:spAutoFit/>
          </a:bodyPr>
          <a:lstStyle/>
          <a:p>
            <a:r>
              <a:rPr lang="en-US" sz="1800" b="0" i="0" u="none" strike="noStrike" dirty="0">
                <a:effectLst/>
                <a:latin typeface="EB Garamond" pitchFamily="2" charset="0"/>
              </a:rPr>
              <a:t>Both logistic regression and CNN models demonstrate high accuracy in classifying text samples as human-generated or AI-generated. Logistic regression achieves an accuracy of 99.77%, while the CNN model achieves a slightly lower validation error of 0.15%. These results indicate the effectiveness of both approaches in distinguishing between human and AI-generated text</a:t>
            </a:r>
            <a:endParaRPr lang="en-IL" dirty="0"/>
          </a:p>
        </p:txBody>
      </p:sp>
    </p:spTree>
    <p:extLst>
      <p:ext uri="{BB962C8B-B14F-4D97-AF65-F5344CB8AC3E}">
        <p14:creationId xmlns:p14="http://schemas.microsoft.com/office/powerpoint/2010/main" val="307580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04B15793-5D52-4CE3-9456-520488317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92250A6-61AE-4BD3-91E2-FD79FFFB5B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3399881-2EF3-4320-B5E2-260A628D15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B955B52B-4DBA-4DB2-99C3-70E2B0E79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9076632-5B90-4929-B54C-1CA407D81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C0A16B4-C5FC-49C6-97DE-C29FF4E4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E48A6AE-7AC5-49BA-B617-6F4BB058F0BD}"/>
              </a:ext>
            </a:extLst>
          </p:cNvPr>
          <p:cNvSpPr>
            <a:spLocks noGrp="1"/>
          </p:cNvSpPr>
          <p:nvPr>
            <p:ph type="title"/>
          </p:nvPr>
        </p:nvSpPr>
        <p:spPr>
          <a:xfrm>
            <a:off x="1964444" y="808056"/>
            <a:ext cx="3319381" cy="1077229"/>
          </a:xfrm>
        </p:spPr>
        <p:txBody>
          <a:bodyPr vert="horz" lIns="91440" tIns="45720" rIns="91440" bIns="45720" rtlCol="0" anchor="t">
            <a:normAutofit/>
          </a:bodyPr>
          <a:lstStyle/>
          <a:p>
            <a:r>
              <a:rPr lang="en-US" sz="3400" dirty="0"/>
              <a:t>Our </a:t>
            </a:r>
            <a:r>
              <a:rPr lang="en-US" sz="3400" dirty="0" err="1"/>
              <a:t>DataSet</a:t>
            </a:r>
            <a:endParaRPr lang="en-US" sz="3400" dirty="0"/>
          </a:p>
        </p:txBody>
      </p:sp>
      <p:sp>
        <p:nvSpPr>
          <p:cNvPr id="4" name="מציין מיקום טקסט 3">
            <a:extLst>
              <a:ext uri="{FF2B5EF4-FFF2-40B4-BE49-F238E27FC236}">
                <a16:creationId xmlns:a16="http://schemas.microsoft.com/office/drawing/2014/main" id="{522F5850-DAA1-4B48-A5C8-CB629BDF5BED}"/>
              </a:ext>
            </a:extLst>
          </p:cNvPr>
          <p:cNvSpPr>
            <a:spLocks noGrp="1"/>
          </p:cNvSpPr>
          <p:nvPr>
            <p:ph type="body" sz="half" idx="2"/>
          </p:nvPr>
        </p:nvSpPr>
        <p:spPr>
          <a:xfrm>
            <a:off x="1964444" y="2052116"/>
            <a:ext cx="3319381" cy="3997828"/>
          </a:xfrm>
        </p:spPr>
        <p:txBody>
          <a:bodyPr vert="horz" lIns="91440" tIns="45720" rIns="91440" bIns="45720" rtlCol="0" anchor="ctr">
            <a:normAutofit/>
          </a:bodyPr>
          <a:lstStyle/>
          <a:p>
            <a:pPr marL="285750" indent="-285750">
              <a:buFont typeface="Wingdings" panose="05000000000000000000" pitchFamily="2" charset="2"/>
              <a:buChar char="§"/>
            </a:pPr>
            <a:r>
              <a:rPr lang="en-US" dirty="0"/>
              <a:t>“</a:t>
            </a:r>
            <a:r>
              <a:rPr lang="en-US" b="1" i="0" u="none" strike="noStrike" dirty="0">
                <a:effectLst/>
                <a:latin typeface="Inter"/>
              </a:rPr>
              <a:t>AI Vs Human Text”</a:t>
            </a:r>
          </a:p>
          <a:p>
            <a:pPr marL="285750" indent="-285750">
              <a:buFont typeface="Wingdings" panose="05000000000000000000" pitchFamily="2" charset="2"/>
              <a:buChar char="§"/>
            </a:pPr>
            <a:r>
              <a:rPr lang="en-US" b="1" i="0" u="none" strike="noStrike" dirty="0">
                <a:effectLst/>
                <a:latin typeface="Inter"/>
              </a:rPr>
              <a:t>The origina</a:t>
            </a:r>
            <a:r>
              <a:rPr lang="en-US" b="1" dirty="0">
                <a:latin typeface="Inter"/>
              </a:rPr>
              <a:t>l data set contains </a:t>
            </a:r>
            <a:r>
              <a:rPr lang="en-IL" b="1" i="0" u="none" strike="noStrike" dirty="0">
                <a:effectLst/>
                <a:latin typeface="Inter"/>
              </a:rPr>
              <a:t>487235 texts.</a:t>
            </a:r>
            <a:endParaRPr lang="en-US" b="1" i="0" u="none" strike="noStrike" dirty="0">
              <a:effectLst/>
              <a:latin typeface="Inter"/>
            </a:endParaRPr>
          </a:p>
          <a:p>
            <a:pPr marL="285750" indent="-285750">
              <a:buFont typeface="Wingdings" panose="05000000000000000000" pitchFamily="2" charset="2"/>
              <a:buChar char="§"/>
            </a:pPr>
            <a:r>
              <a:rPr lang="en-US" dirty="0"/>
              <a:t>We worked with  20,000 text sample uniformly balanced between AI and Human's</a:t>
            </a:r>
          </a:p>
        </p:txBody>
      </p:sp>
      <p:sp>
        <p:nvSpPr>
          <p:cNvPr id="37" name="Rectangle 36">
            <a:extLst>
              <a:ext uri="{FF2B5EF4-FFF2-40B4-BE49-F238E27FC236}">
                <a16:creationId xmlns:a16="http://schemas.microsoft.com/office/drawing/2014/main" id="{51007033-EB39-46FC-A11A-D75E520C7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447" y="0"/>
            <a:ext cx="529647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E23A6E2-F2D4-4F1D-ABEB-65EFA80BA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6632" y="236475"/>
            <a:ext cx="4799023" cy="638057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49DF2AF-0E3C-4E5E-86E2-C01D0870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387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E48A6AE-7AC5-49BA-B617-6F4BB058F0BD}"/>
              </a:ext>
            </a:extLst>
          </p:cNvPr>
          <p:cNvSpPr>
            <a:spLocks noGrp="1"/>
          </p:cNvSpPr>
          <p:nvPr>
            <p:ph type="title"/>
          </p:nvPr>
        </p:nvSpPr>
        <p:spPr>
          <a:xfrm>
            <a:off x="1976398" y="5166420"/>
            <a:ext cx="8440564" cy="1045052"/>
          </a:xfrm>
        </p:spPr>
        <p:txBody>
          <a:bodyPr vert="horz" lIns="91440" tIns="45720" rIns="91440" bIns="45720" rtlCol="0" anchor="t">
            <a:normAutofit/>
          </a:bodyPr>
          <a:lstStyle/>
          <a:p>
            <a:pPr algn="r"/>
            <a:r>
              <a:rPr lang="en-US" sz="4800"/>
              <a:t>Our DataSet</a:t>
            </a:r>
          </a:p>
        </p:txBody>
      </p:sp>
      <p:sp>
        <p:nvSpPr>
          <p:cNvPr id="35" name="Rectangle 34">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7F31A9D-D24E-61CF-0E3C-F197562A65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9974" y="529029"/>
            <a:ext cx="6193973" cy="4152619"/>
          </a:xfrm>
          <a:prstGeom prst="rect">
            <a:avLst/>
          </a:prstGeom>
          <a:ln>
            <a:noFill/>
          </a:ln>
        </p:spPr>
      </p:pic>
      <p:sp>
        <p:nvSpPr>
          <p:cNvPr id="37" name="Rectangle 36">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62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EEA68B-595B-48D4-8782-BF3EDEB7E763}"/>
              </a:ext>
            </a:extLst>
          </p:cNvPr>
          <p:cNvSpPr>
            <a:spLocks noGrp="1"/>
          </p:cNvSpPr>
          <p:nvPr>
            <p:ph type="title"/>
          </p:nvPr>
        </p:nvSpPr>
        <p:spPr>
          <a:xfrm>
            <a:off x="1541308" y="767603"/>
            <a:ext cx="8596668" cy="1258837"/>
          </a:xfrm>
        </p:spPr>
        <p:txBody>
          <a:bodyPr>
            <a:normAutofit/>
          </a:bodyPr>
          <a:lstStyle/>
          <a:p>
            <a:pPr algn="ctr"/>
            <a:r>
              <a:rPr lang="en-US" sz="6600" dirty="0">
                <a:latin typeface="Aharoni" panose="02010803020104030203" pitchFamily="2" charset="-79"/>
                <a:cs typeface="Aharoni" panose="02010803020104030203" pitchFamily="2" charset="-79"/>
              </a:rPr>
              <a:t>Preprocessing</a:t>
            </a:r>
            <a:endParaRPr lang="he-IL" sz="66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7577B184-FCA1-78DE-D564-AE3F206A32EA}"/>
              </a:ext>
            </a:extLst>
          </p:cNvPr>
          <p:cNvSpPr txBox="1"/>
          <p:nvPr/>
        </p:nvSpPr>
        <p:spPr>
          <a:xfrm>
            <a:off x="2202424" y="2628781"/>
            <a:ext cx="8348505" cy="1600438"/>
          </a:xfrm>
          <a:prstGeom prst="rect">
            <a:avLst/>
          </a:prstGeom>
          <a:noFill/>
        </p:spPr>
        <p:txBody>
          <a:bodyPr wrap="square" rtlCol="0">
            <a:spAutoFit/>
          </a:bodyPr>
          <a:lstStyle/>
          <a:p>
            <a:pPr marL="285750" indent="-285750" algn="l">
              <a:buFont typeface="Arial" panose="020B0604020202020204" pitchFamily="34" charset="0"/>
              <a:buChar char="•"/>
            </a:pPr>
            <a:r>
              <a:rPr lang="en-US" sz="1400" i="0" u="none" strike="noStrike" dirty="0">
                <a:effectLst/>
                <a:latin typeface="Arial" panose="020B0604020202020204" pitchFamily="34" charset="0"/>
                <a:cs typeface="Arial" panose="020B0604020202020204" pitchFamily="34" charset="0"/>
              </a:rPr>
              <a:t>Tokenization: Splitting text into words</a:t>
            </a:r>
          </a:p>
          <a:p>
            <a:pPr marL="285750" indent="-285750" algn="l">
              <a:buFont typeface="Arial" panose="020B0604020202020204" pitchFamily="34" charset="0"/>
              <a:buChar char="•"/>
            </a:pPr>
            <a:endParaRPr lang="en-US" sz="1400" i="0" u="none" strike="noStrike"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i="0" u="none" strike="noStrike" dirty="0">
                <a:effectLst/>
                <a:latin typeface="Arial" panose="020B0604020202020204" pitchFamily="34" charset="0"/>
                <a:cs typeface="Arial" panose="020B0604020202020204" pitchFamily="34" charset="0"/>
              </a:rPr>
              <a:t>Stop word and Linking Word Removal: Filtering out common unimportant words.</a:t>
            </a:r>
          </a:p>
          <a:p>
            <a:pPr algn="l"/>
            <a:endParaRPr lang="en-US" sz="1400" i="0" u="none" strike="noStrike"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i="0" u="none" strike="noStrike" dirty="0">
                <a:effectLst/>
                <a:latin typeface="Arial" panose="020B0604020202020204" pitchFamily="34" charset="0"/>
                <a:cs typeface="Arial" panose="020B0604020202020204" pitchFamily="34" charset="0"/>
              </a:rPr>
              <a:t>Filtering Non-Alphabetic Tokens: filtering out tokens that are not alphabetic.</a:t>
            </a:r>
          </a:p>
          <a:p>
            <a:pPr marL="285750" indent="-285750" algn="l">
              <a:buFont typeface="Arial" panose="020B0604020202020204" pitchFamily="34" charset="0"/>
              <a:buChar char="•"/>
            </a:pPr>
            <a:endParaRPr lang="en-US" sz="1400" i="0" u="none" strike="noStrike"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i="0" u="none" strike="noStrike" dirty="0">
                <a:effectLst/>
                <a:latin typeface="Arial" panose="020B0604020202020204" pitchFamily="34" charset="0"/>
                <a:cs typeface="Arial" panose="020B0604020202020204" pitchFamily="34" charset="0"/>
              </a:rPr>
              <a:t>Text Length: Counting number of words after modifying the text</a:t>
            </a:r>
          </a:p>
        </p:txBody>
      </p:sp>
    </p:spTree>
    <p:extLst>
      <p:ext uri="{BB962C8B-B14F-4D97-AF65-F5344CB8AC3E}">
        <p14:creationId xmlns:p14="http://schemas.microsoft.com/office/powerpoint/2010/main" val="210878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B012-B05E-0678-8F7F-9A97E3CD48E5}"/>
              </a:ext>
            </a:extLst>
          </p:cNvPr>
          <p:cNvSpPr>
            <a:spLocks noGrp="1"/>
          </p:cNvSpPr>
          <p:nvPr>
            <p:ph type="title"/>
          </p:nvPr>
        </p:nvSpPr>
        <p:spPr>
          <a:xfrm>
            <a:off x="1589224" y="2345636"/>
            <a:ext cx="8871812" cy="3641696"/>
          </a:xfrm>
        </p:spPr>
        <p:txBody>
          <a:bodyPr>
            <a:normAutofit/>
          </a:bodyPr>
          <a:lstStyle/>
          <a:p>
            <a:pPr algn="l"/>
            <a:r>
              <a:rPr lang="en-US" sz="1800" b="0" i="0" u="none" strike="noStrike" dirty="0">
                <a:effectLst/>
                <a:latin typeface="EB Garamond" pitchFamily="2" charset="0"/>
              </a:rPr>
              <a:t>500 most common words-  we used binary vector the represent to most common words in the text.</a:t>
            </a:r>
            <a:br>
              <a:rPr lang="en-US" sz="1800" b="0" i="0" u="none" strike="noStrike" dirty="0">
                <a:effectLst/>
                <a:latin typeface="EB Garamond" pitchFamily="2" charset="0"/>
              </a:rPr>
            </a:br>
            <a:br>
              <a:rPr lang="en-US" sz="1800" b="0" i="0" u="none" strike="noStrike" dirty="0">
                <a:effectLst/>
                <a:latin typeface="EB Garamond" pitchFamily="2" charset="0"/>
              </a:rPr>
            </a:br>
            <a:r>
              <a:rPr lang="en-US" sz="1800" b="0" i="0" u="none" strike="noStrike" dirty="0">
                <a:effectLst/>
                <a:latin typeface="EB Garamond" pitchFamily="2" charset="0"/>
              </a:rPr>
              <a:t> linking words count in percentage.</a:t>
            </a:r>
            <a:br>
              <a:rPr lang="en-US" sz="1800" b="0" i="0" u="none" strike="noStrike" dirty="0">
                <a:effectLst/>
                <a:latin typeface="EB Garamond" pitchFamily="2" charset="0"/>
              </a:rPr>
            </a:br>
            <a:br>
              <a:rPr lang="en-US" sz="1800" b="0" i="0" u="none" strike="noStrike" dirty="0">
                <a:effectLst/>
                <a:latin typeface="EB Garamond" pitchFamily="2" charset="0"/>
              </a:rPr>
            </a:br>
            <a:r>
              <a:rPr lang="en-US" sz="1800" b="0" i="0" u="none" strike="noStrike" dirty="0">
                <a:effectLst/>
                <a:latin typeface="EB Garamond" pitchFamily="2" charset="0"/>
              </a:rPr>
              <a:t> count synonyms words in percentage.</a:t>
            </a:r>
            <a:br>
              <a:rPr lang="en-US" sz="1800" b="0" i="0" u="none" strike="noStrike" dirty="0">
                <a:effectLst/>
                <a:latin typeface="EB Garamond" pitchFamily="2" charset="0"/>
              </a:rPr>
            </a:br>
            <a:br>
              <a:rPr lang="en-US" sz="1800" b="0" i="0" u="none" strike="noStrike" dirty="0">
                <a:effectLst/>
                <a:latin typeface="EB Garamond" pitchFamily="2" charset="0"/>
              </a:rPr>
            </a:br>
            <a:r>
              <a:rPr lang="en-US" sz="1800" b="0" i="0" u="none" strike="noStrike" dirty="0">
                <a:effectLst/>
                <a:latin typeface="EB Garamond" pitchFamily="2" charset="0"/>
              </a:rPr>
              <a:t>Punctuation</a:t>
            </a:r>
            <a:r>
              <a:rPr lang="he-IL" sz="1800" b="0" i="0" u="none" strike="noStrike" dirty="0">
                <a:effectLst/>
                <a:latin typeface="EB Garamond" pitchFamily="2" charset="0"/>
              </a:rPr>
              <a:t> </a:t>
            </a:r>
            <a:r>
              <a:rPr lang="en-US" sz="1800" b="0" i="0" u="none" strike="noStrike" dirty="0">
                <a:effectLst/>
                <a:latin typeface="EB Garamond" pitchFamily="2" charset="0"/>
              </a:rPr>
              <a:t>count in percentage.</a:t>
            </a:r>
            <a:br>
              <a:rPr lang="en-US" sz="1800" b="0" i="0" u="none" strike="noStrike" dirty="0">
                <a:effectLst/>
                <a:latin typeface="EB Garamond" pitchFamily="2" charset="0"/>
              </a:rPr>
            </a:br>
            <a:br>
              <a:rPr lang="en-US" sz="1800" b="0" i="0" u="none" strike="noStrike" dirty="0">
                <a:effectLst/>
                <a:latin typeface="EB Garamond" pitchFamily="2" charset="0"/>
              </a:rPr>
            </a:br>
            <a:br>
              <a:rPr lang="en-US" sz="1800" b="0" i="0" u="none" strike="noStrike" dirty="0">
                <a:effectLst/>
                <a:latin typeface="EB Garamond" pitchFamily="2" charset="0"/>
              </a:rPr>
            </a:br>
            <a:br>
              <a:rPr lang="en-US" sz="1800" b="0" i="0" u="none" strike="noStrike" dirty="0">
                <a:effectLst/>
                <a:latin typeface="EB Garamond" pitchFamily="2" charset="0"/>
              </a:rPr>
            </a:br>
            <a:br>
              <a:rPr lang="he-IL" sz="1800" b="0" i="0" u="none" strike="noStrike" dirty="0">
                <a:effectLst/>
                <a:latin typeface="EB Garamond" pitchFamily="2" charset="0"/>
              </a:rPr>
            </a:br>
            <a:br>
              <a:rPr lang="he-IL" sz="1800" b="0" i="0" u="none" strike="noStrike" dirty="0">
                <a:effectLst/>
                <a:latin typeface="EB Garamond" pitchFamily="2" charset="0"/>
              </a:rPr>
            </a:br>
            <a:r>
              <a:rPr lang="en-US" sz="1800" b="0" i="0" u="none" strike="noStrike" dirty="0">
                <a:effectLst/>
                <a:latin typeface="EB Garamond" pitchFamily="2" charset="0"/>
              </a:rPr>
              <a:t>We also removed some of features such as : sentiments score , most common word in each text, we also changed the features above to be represented as percentage according  to the size of the text.</a:t>
            </a:r>
            <a:endParaRPr lang="en-IL" dirty="0"/>
          </a:p>
        </p:txBody>
      </p:sp>
      <p:sp>
        <p:nvSpPr>
          <p:cNvPr id="3" name="Text Placeholder 2">
            <a:extLst>
              <a:ext uri="{FF2B5EF4-FFF2-40B4-BE49-F238E27FC236}">
                <a16:creationId xmlns:a16="http://schemas.microsoft.com/office/drawing/2014/main" id="{1D07C5F3-D0C5-2518-5E25-1FA16211BC6C}"/>
              </a:ext>
            </a:extLst>
          </p:cNvPr>
          <p:cNvSpPr>
            <a:spLocks noGrp="1"/>
          </p:cNvSpPr>
          <p:nvPr>
            <p:ph type="body" idx="1"/>
          </p:nvPr>
        </p:nvSpPr>
        <p:spPr>
          <a:xfrm>
            <a:off x="1589224" y="1004528"/>
            <a:ext cx="7791931" cy="878468"/>
          </a:xfrm>
        </p:spPr>
        <p:txBody>
          <a:bodyPr>
            <a:normAutofit/>
          </a:bodyPr>
          <a:lstStyle/>
          <a:p>
            <a:pPr marL="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pPr>
            <a:r>
              <a:rPr lang="en-US" sz="2800" dirty="0"/>
              <a:t>O</a:t>
            </a:r>
            <a:r>
              <a:rPr lang="en-IL" sz="2800" dirty="0"/>
              <a:t>ur features:</a:t>
            </a:r>
          </a:p>
        </p:txBody>
      </p:sp>
    </p:spTree>
    <p:extLst>
      <p:ext uri="{BB962C8B-B14F-4D97-AF65-F5344CB8AC3E}">
        <p14:creationId xmlns:p14="http://schemas.microsoft.com/office/powerpoint/2010/main" val="245920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0" name="Picture 5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2" name="Rectangle 6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64" name="Rectangle 6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66" name="Rectangle 65">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68" name="Rectangle 67">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0" name="TextBox 69">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2" name="Rectangle 71">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6" name="Picture 75">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8" name="Rectangle 77">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E6C764-80BD-3595-3C57-86BB14E2A452}"/>
              </a:ext>
            </a:extLst>
          </p:cNvPr>
          <p:cNvSpPr txBox="1"/>
          <p:nvPr/>
        </p:nvSpPr>
        <p:spPr>
          <a:xfrm>
            <a:off x="1976398" y="5166420"/>
            <a:ext cx="8440564" cy="1045052"/>
          </a:xfrm>
          <a:prstGeom prst="rect">
            <a:avLst/>
          </a:prstGeom>
        </p:spPr>
        <p:txBody>
          <a:bodyPr vert="horz" lIns="91440" tIns="45720" rIns="91440" bIns="45720" rtlCol="0" anchor="t">
            <a:normAutofit/>
          </a:bodyPr>
          <a:lstStyle/>
          <a:p>
            <a:pPr marL="0" indent="0" algn="r" defTabSz="914400">
              <a:lnSpc>
                <a:spcPct val="90000"/>
              </a:lnSpc>
              <a:spcBef>
                <a:spcPct val="0"/>
              </a:spcBef>
              <a:spcAft>
                <a:spcPts val="600"/>
              </a:spcAft>
              <a:buClr>
                <a:schemeClr val="accent6"/>
              </a:buClr>
              <a:buSzPct val="90000"/>
            </a:pPr>
            <a:r>
              <a:rPr lang="en-US" sz="4800">
                <a:latin typeface="+mj-lt"/>
                <a:ea typeface="+mj-ea"/>
                <a:cs typeface="+mj-cs"/>
              </a:rPr>
              <a:t>Our features:</a:t>
            </a:r>
          </a:p>
        </p:txBody>
      </p:sp>
      <p:sp>
        <p:nvSpPr>
          <p:cNvPr id="84" name="Rectangle 83">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186B9C-B385-C26E-C5A8-913218F051AD}"/>
              </a:ext>
            </a:extLst>
          </p:cNvPr>
          <p:cNvPicPr>
            <a:picLocks noChangeAspect="1"/>
          </p:cNvPicPr>
          <p:nvPr/>
        </p:nvPicPr>
        <p:blipFill>
          <a:blip r:embed="rId5"/>
          <a:stretch>
            <a:fillRect/>
          </a:stretch>
        </p:blipFill>
        <p:spPr>
          <a:xfrm>
            <a:off x="1276484" y="861288"/>
            <a:ext cx="9907983" cy="2615500"/>
          </a:xfrm>
          <a:prstGeom prst="rect">
            <a:avLst/>
          </a:prstGeom>
        </p:spPr>
      </p:pic>
    </p:spTree>
    <p:extLst>
      <p:ext uri="{BB962C8B-B14F-4D97-AF65-F5344CB8AC3E}">
        <p14:creationId xmlns:p14="http://schemas.microsoft.com/office/powerpoint/2010/main" val="133887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FF40B0-1FB2-417F-896A-39115274FBC2}"/>
              </a:ext>
            </a:extLst>
          </p:cNvPr>
          <p:cNvSpPr>
            <a:spLocks noGrp="1"/>
          </p:cNvSpPr>
          <p:nvPr>
            <p:ph type="title"/>
          </p:nvPr>
        </p:nvSpPr>
        <p:spPr>
          <a:xfrm>
            <a:off x="1782233" y="919826"/>
            <a:ext cx="6342591" cy="1278466"/>
          </a:xfrm>
        </p:spPr>
        <p:txBody>
          <a:bodyPr vert="horz" lIns="91440" tIns="45720" rIns="91440" bIns="45720" rtlCol="0" anchor="b">
            <a:normAutofit/>
          </a:bodyPr>
          <a:lstStyle/>
          <a:p>
            <a:r>
              <a:rPr lang="en-US" sz="4800" dirty="0">
                <a:latin typeface="Aharoni" panose="02010803020104030203" pitchFamily="2" charset="-79"/>
                <a:cs typeface="Aharoni" panose="02010803020104030203" pitchFamily="2" charset="-79"/>
              </a:rPr>
              <a:t>Logistic Regression</a:t>
            </a:r>
            <a:endParaRPr lang="he-IL" sz="4800" dirty="0">
              <a:latin typeface="Aharoni" panose="02010803020104030203" pitchFamily="2" charset="-79"/>
              <a:cs typeface="Aharoni" panose="02010803020104030203" pitchFamily="2" charset="-79"/>
            </a:endParaRPr>
          </a:p>
        </p:txBody>
      </p:sp>
      <p:sp>
        <p:nvSpPr>
          <p:cNvPr id="7" name="תיבת טקסט 6">
            <a:extLst>
              <a:ext uri="{FF2B5EF4-FFF2-40B4-BE49-F238E27FC236}">
                <a16:creationId xmlns:a16="http://schemas.microsoft.com/office/drawing/2014/main" id="{81DEDA1A-B085-4BD6-AA62-447CD853B392}"/>
              </a:ext>
            </a:extLst>
          </p:cNvPr>
          <p:cNvSpPr txBox="1"/>
          <p:nvPr/>
        </p:nvSpPr>
        <p:spPr>
          <a:xfrm>
            <a:off x="1782233" y="2422377"/>
            <a:ext cx="3007783" cy="459466"/>
          </a:xfrm>
          <a:prstGeom prst="rect">
            <a:avLst/>
          </a:prstGeom>
        </p:spPr>
        <p:txBody>
          <a:bodyPr vert="horz" lIns="91440" tIns="45720" rIns="91440" bIns="45720" rtlCol="0" anchor="b">
            <a:normAutofit fontScale="97500"/>
          </a:bodyPr>
          <a:lstStyle>
            <a:lvl1pPr rtl="1">
              <a:spcBef>
                <a:spcPct val="0"/>
              </a:spcBef>
              <a:buNone/>
              <a:defRPr sz="4800">
                <a:solidFill>
                  <a:schemeClr val="accent1">
                    <a:lumMod val="75000"/>
                  </a:schemeClr>
                </a:solidFill>
                <a:latin typeface="Aharoni" panose="02010803020104030203" pitchFamily="2" charset="-79"/>
                <a:ea typeface="+mj-ea"/>
                <a:cs typeface="Aharoni" panose="02010803020104030203" pitchFamily="2" charset="-79"/>
              </a:defRPr>
            </a:lvl1pPr>
            <a:lvl2pPr rtl="1">
              <a:defRPr>
                <a:solidFill>
                  <a:schemeClr val="tx2"/>
                </a:solidFill>
              </a:defRPr>
            </a:lvl2pPr>
            <a:lvl3pPr rtl="1">
              <a:defRPr>
                <a:solidFill>
                  <a:schemeClr val="tx2"/>
                </a:solidFill>
              </a:defRPr>
            </a:lvl3pPr>
            <a:lvl4pPr rtl="1">
              <a:defRPr>
                <a:solidFill>
                  <a:schemeClr val="tx2"/>
                </a:solidFill>
              </a:defRPr>
            </a:lvl4pPr>
            <a:lvl5pPr rtl="1">
              <a:defRPr>
                <a:solidFill>
                  <a:schemeClr val="tx2"/>
                </a:solidFill>
              </a:defRPr>
            </a:lvl5pPr>
            <a:lvl6pPr rtl="1">
              <a:defRPr>
                <a:solidFill>
                  <a:schemeClr val="tx2"/>
                </a:solidFill>
              </a:defRPr>
            </a:lvl6pPr>
            <a:lvl7pPr rtl="1">
              <a:defRPr>
                <a:solidFill>
                  <a:schemeClr val="tx2"/>
                </a:solidFill>
              </a:defRPr>
            </a:lvl7pPr>
            <a:lvl8pPr rtl="1">
              <a:defRPr>
                <a:solidFill>
                  <a:schemeClr val="tx2"/>
                </a:solidFill>
              </a:defRPr>
            </a:lvl8pPr>
            <a:lvl9pPr rtl="1">
              <a:defRPr>
                <a:solidFill>
                  <a:schemeClr val="tx2"/>
                </a:solidFill>
              </a:defRPr>
            </a:lvl9pPr>
          </a:lstStyle>
          <a:p>
            <a:pPr marL="0" algn="l" defTabSz="457200" rtl="0" eaLnBrk="1" latinLnBrk="0" hangingPunct="1">
              <a:spcBef>
                <a:spcPct val="0"/>
              </a:spcBef>
              <a:buNone/>
            </a:pPr>
            <a:endParaRPr lang="he-IL" sz="1800" dirty="0">
              <a:solidFill>
                <a:schemeClr val="tx1">
                  <a:lumMod val="50000"/>
                  <a:lumOff val="50000"/>
                </a:schemeClr>
              </a:solidFill>
              <a:latin typeface="Britannic Bold" panose="020B0903060703020204" pitchFamily="34" charset="0"/>
              <a:ea typeface="+mn-ea"/>
              <a:cs typeface="+mn-cs"/>
            </a:endParaRPr>
          </a:p>
        </p:txBody>
      </p:sp>
      <p:sp>
        <p:nvSpPr>
          <p:cNvPr id="11" name="TextBox 10">
            <a:extLst>
              <a:ext uri="{FF2B5EF4-FFF2-40B4-BE49-F238E27FC236}">
                <a16:creationId xmlns:a16="http://schemas.microsoft.com/office/drawing/2014/main" id="{9AAC9AFC-13C0-4E72-610C-EC7C0AA46B35}"/>
              </a:ext>
            </a:extLst>
          </p:cNvPr>
          <p:cNvSpPr txBox="1"/>
          <p:nvPr/>
        </p:nvSpPr>
        <p:spPr>
          <a:xfrm>
            <a:off x="1625568" y="2663687"/>
            <a:ext cx="7605896" cy="3716402"/>
          </a:xfrm>
          <a:prstGeom prst="rect">
            <a:avLst/>
          </a:prstGeom>
          <a:noFill/>
        </p:spPr>
        <p:txBody>
          <a:bodyPr wrap="square" rtlCol="0">
            <a:spAutoFit/>
          </a:bodyPr>
          <a:lstStyle/>
          <a:p>
            <a:pPr algn="l" rtl="0">
              <a:spcBef>
                <a:spcPts val="1500"/>
              </a:spcBef>
              <a:spcAft>
                <a:spcPts val="0"/>
              </a:spcAft>
            </a:pPr>
            <a:r>
              <a:rPr lang="en-US" sz="1800" b="0" i="0" u="none" strike="noStrike" dirty="0">
                <a:effectLst/>
              </a:rPr>
              <a:t>we examined linear regression, </a:t>
            </a:r>
            <a:r>
              <a:rPr lang="en-US" sz="1800" b="0" i="0" u="none" strike="noStrike" dirty="0" err="1">
                <a:effectLst/>
              </a:rPr>
              <a:t>softmax</a:t>
            </a:r>
            <a:r>
              <a:rPr lang="en-US" sz="1800" b="0" i="0" u="none" strike="noStrike" dirty="0">
                <a:effectLst/>
              </a:rPr>
              <a:t> regression, and logistic regression techniques. Our analysis gives up the following outcomes:</a:t>
            </a:r>
            <a:endParaRPr lang="en-US" b="0" i="0" u="none" strike="noStrike" dirty="0">
              <a:effectLst/>
            </a:endParaRPr>
          </a:p>
          <a:p>
            <a:pPr algn="l" rtl="0">
              <a:spcBef>
                <a:spcPts val="1500"/>
              </a:spcBef>
              <a:spcAft>
                <a:spcPts val="0"/>
              </a:spcAft>
            </a:pPr>
            <a:r>
              <a:rPr lang="en-US" sz="1800" b="0" i="0" u="none" strike="noStrike" dirty="0">
                <a:effectLst/>
              </a:rPr>
              <a:t>- Linear regression achieved an accuracy rate of 91.2%.</a:t>
            </a:r>
            <a:endParaRPr lang="en-US" b="0" i="0" u="none" strike="noStrike" dirty="0">
              <a:effectLst/>
            </a:endParaRPr>
          </a:p>
          <a:p>
            <a:pPr algn="l" rtl="0">
              <a:spcBef>
                <a:spcPts val="1500"/>
              </a:spcBef>
              <a:spcAft>
                <a:spcPts val="0"/>
              </a:spcAft>
            </a:pPr>
            <a:r>
              <a:rPr lang="en-US" sz="1800" b="0" i="0" u="none" strike="noStrike" dirty="0">
                <a:effectLst/>
              </a:rPr>
              <a:t>- SoftMax regression exhibited an accuracy rate of 98.75%.</a:t>
            </a:r>
            <a:endParaRPr lang="en-US" b="0" i="0" u="none" strike="noStrike" dirty="0">
              <a:effectLst/>
            </a:endParaRPr>
          </a:p>
          <a:p>
            <a:pPr algn="l" rtl="0">
              <a:spcBef>
                <a:spcPts val="1500"/>
              </a:spcBef>
              <a:spcAft>
                <a:spcPts val="0"/>
              </a:spcAft>
            </a:pPr>
            <a:r>
              <a:rPr lang="en-US" sz="1800" b="1" i="0" u="none" strike="noStrike" dirty="0">
                <a:effectLst/>
              </a:rPr>
              <a:t>- </a:t>
            </a:r>
            <a:r>
              <a:rPr lang="en-US" sz="1800" b="1" i="0" u="none" strike="noStrike" dirty="0">
                <a:solidFill>
                  <a:schemeClr val="bg1"/>
                </a:solidFill>
                <a:effectLst/>
              </a:rPr>
              <a:t>The most promising result was attained through logistic regression, yielding an accuracy rate of 99.76%.</a:t>
            </a:r>
            <a:endParaRPr lang="en-US" b="1" i="0" u="none" strike="noStrike" dirty="0">
              <a:solidFill>
                <a:schemeClr val="bg1"/>
              </a:solidFill>
              <a:effectLst/>
            </a:endParaRPr>
          </a:p>
          <a:p>
            <a:br>
              <a:rPr lang="en-US" dirty="0"/>
            </a:br>
            <a:br>
              <a:rPr lang="en-US" dirty="0"/>
            </a:br>
            <a:br>
              <a:rPr lang="en-US" dirty="0"/>
            </a:br>
            <a:br>
              <a:rPr lang="en-US" dirty="0"/>
            </a:br>
            <a:endParaRPr lang="en-IL" dirty="0"/>
          </a:p>
        </p:txBody>
      </p:sp>
    </p:spTree>
    <p:extLst>
      <p:ext uri="{BB962C8B-B14F-4D97-AF65-F5344CB8AC3E}">
        <p14:creationId xmlns:p14="http://schemas.microsoft.com/office/powerpoint/2010/main" val="2049567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19954-2ADF-81A3-6DED-BB1CE466F46F}"/>
              </a:ext>
            </a:extLst>
          </p:cNvPr>
          <p:cNvSpPr txBox="1"/>
          <p:nvPr/>
        </p:nvSpPr>
        <p:spPr>
          <a:xfrm>
            <a:off x="2154804" y="1113182"/>
            <a:ext cx="7394713" cy="646331"/>
          </a:xfrm>
          <a:prstGeom prst="rect">
            <a:avLst/>
          </a:prstGeom>
          <a:noFill/>
        </p:spPr>
        <p:txBody>
          <a:bodyPr wrap="square" rtlCol="0">
            <a:spAutoFit/>
          </a:bodyPr>
          <a:lstStyle/>
          <a:p>
            <a:r>
              <a:rPr lang="en-US" sz="3600" dirty="0"/>
              <a:t>H</a:t>
            </a:r>
            <a:r>
              <a:rPr lang="en-IL" sz="3600" dirty="0"/>
              <a:t>andling with </a:t>
            </a:r>
            <a:r>
              <a:rPr lang="en-US" sz="3600" dirty="0"/>
              <a:t>foreign </a:t>
            </a:r>
            <a:r>
              <a:rPr lang="en-IL" sz="3600" dirty="0"/>
              <a:t>texts </a:t>
            </a:r>
          </a:p>
        </p:txBody>
      </p:sp>
      <p:sp>
        <p:nvSpPr>
          <p:cNvPr id="6" name="TextBox 5">
            <a:extLst>
              <a:ext uri="{FF2B5EF4-FFF2-40B4-BE49-F238E27FC236}">
                <a16:creationId xmlns:a16="http://schemas.microsoft.com/office/drawing/2014/main" id="{6CFE10D7-C00D-5C94-22C9-87D8CB653F1F}"/>
              </a:ext>
            </a:extLst>
          </p:cNvPr>
          <p:cNvSpPr txBox="1"/>
          <p:nvPr/>
        </p:nvSpPr>
        <p:spPr>
          <a:xfrm>
            <a:off x="2154804" y="2287988"/>
            <a:ext cx="7021001" cy="1754326"/>
          </a:xfrm>
          <a:prstGeom prst="rect">
            <a:avLst/>
          </a:prstGeom>
          <a:noFill/>
        </p:spPr>
        <p:txBody>
          <a:bodyPr wrap="square" rtlCol="0">
            <a:spAutoFit/>
          </a:bodyPr>
          <a:lstStyle/>
          <a:p>
            <a:r>
              <a:rPr lang="en-US" dirty="0">
                <a:effectLst/>
                <a:latin typeface="Helvetica" pitchFamily="2" charset="0"/>
              </a:rPr>
              <a:t>We address potential issues of overfitting or underfitting, we inserted texts from</a:t>
            </a:r>
          </a:p>
          <a:p>
            <a:r>
              <a:rPr lang="en-US" dirty="0">
                <a:effectLst/>
                <a:latin typeface="Helvetica" pitchFamily="2" charset="0"/>
              </a:rPr>
              <a:t>the English graduations of Model C. and texts from chat-</a:t>
            </a:r>
            <a:r>
              <a:rPr lang="en-US" dirty="0" err="1">
                <a:effectLst/>
                <a:latin typeface="Helvetica" pitchFamily="2" charset="0"/>
              </a:rPr>
              <a:t>gpt</a:t>
            </a:r>
            <a:r>
              <a:rPr lang="en-US" dirty="0">
                <a:effectLst/>
                <a:latin typeface="Helvetica" pitchFamily="2" charset="0"/>
              </a:rPr>
              <a:t>. And because of that We changed all the features to be in percentages of the total text so the different lengths of the text will be concealed</a:t>
            </a:r>
            <a:r>
              <a:rPr lang="en-US" dirty="0">
                <a:latin typeface="Helvetica" pitchFamily="2" charset="0"/>
              </a:rPr>
              <a:t>.</a:t>
            </a:r>
            <a:endParaRPr lang="en-US" dirty="0">
              <a:effectLst/>
              <a:latin typeface="Helvetica" pitchFamily="2" charset="0"/>
            </a:endParaRPr>
          </a:p>
          <a:p>
            <a:endParaRPr lang="en-IL" dirty="0"/>
          </a:p>
        </p:txBody>
      </p:sp>
    </p:spTree>
    <p:extLst>
      <p:ext uri="{BB962C8B-B14F-4D97-AF65-F5344CB8AC3E}">
        <p14:creationId xmlns:p14="http://schemas.microsoft.com/office/powerpoint/2010/main" val="39915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E95BD5F9-338B-7841-A6D5-7405685D863E}"/>
              </a:ext>
            </a:extLst>
          </p:cNvPr>
          <p:cNvSpPr>
            <a:spLocks noGrp="1"/>
          </p:cNvSpPr>
          <p:nvPr>
            <p:ph type="title"/>
          </p:nvPr>
        </p:nvSpPr>
        <p:spPr>
          <a:xfrm>
            <a:off x="1847588" y="531826"/>
            <a:ext cx="6342591" cy="1278466"/>
          </a:xfrm>
        </p:spPr>
        <p:txBody>
          <a:bodyPr vert="horz" lIns="91440" tIns="45720" rIns="91440" bIns="45720" rtlCol="0" anchor="b">
            <a:normAutofit/>
          </a:bodyPr>
          <a:lstStyle/>
          <a:p>
            <a:r>
              <a:rPr lang="en-US" sz="4800" dirty="0">
                <a:latin typeface="Aharoni" panose="02010803020104030203" pitchFamily="2" charset="-79"/>
                <a:cs typeface="Aharoni" panose="02010803020104030203" pitchFamily="2" charset="-79"/>
              </a:rPr>
              <a:t>Neural Networks</a:t>
            </a:r>
            <a:endParaRPr lang="he-IL" sz="48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80F0C364-4071-EA99-B7FC-F152E49317E1}"/>
              </a:ext>
            </a:extLst>
          </p:cNvPr>
          <p:cNvSpPr txBox="1"/>
          <p:nvPr/>
        </p:nvSpPr>
        <p:spPr>
          <a:xfrm>
            <a:off x="2115047" y="2550999"/>
            <a:ext cx="6639340" cy="646331"/>
          </a:xfrm>
          <a:prstGeom prst="rect">
            <a:avLst/>
          </a:prstGeom>
          <a:noFill/>
        </p:spPr>
        <p:txBody>
          <a:bodyPr wrap="square" rtlCol="0">
            <a:spAutoFit/>
          </a:bodyPr>
          <a:lstStyle/>
          <a:p>
            <a:r>
              <a:rPr lang="en-US" dirty="0"/>
              <a:t>O</a:t>
            </a:r>
            <a:r>
              <a:rPr lang="en-IL" dirty="0"/>
              <a:t>ur best results was with model of logistic regression and cnn.</a:t>
            </a:r>
            <a:br>
              <a:rPr lang="en-IL" dirty="0"/>
            </a:br>
            <a:r>
              <a:rPr lang="en-US" dirty="0"/>
              <a:t>W</a:t>
            </a:r>
            <a:r>
              <a:rPr lang="en-IL" dirty="0"/>
              <a:t>e built the CNN model with the following structure</a:t>
            </a:r>
          </a:p>
        </p:txBody>
      </p:sp>
      <p:sp>
        <p:nvSpPr>
          <p:cNvPr id="7" name="TextBox 6">
            <a:extLst>
              <a:ext uri="{FF2B5EF4-FFF2-40B4-BE49-F238E27FC236}">
                <a16:creationId xmlns:a16="http://schemas.microsoft.com/office/drawing/2014/main" id="{165E2726-168A-5520-393C-5DECFAB49F95}"/>
              </a:ext>
            </a:extLst>
          </p:cNvPr>
          <p:cNvSpPr txBox="1"/>
          <p:nvPr/>
        </p:nvSpPr>
        <p:spPr>
          <a:xfrm>
            <a:off x="2115047" y="3299792"/>
            <a:ext cx="6240969" cy="2902226"/>
          </a:xfrm>
          <a:prstGeom prst="rect">
            <a:avLst/>
          </a:prstGeom>
          <a:noFill/>
        </p:spPr>
        <p:txBody>
          <a:bodyPr wrap="square" rtlCol="0">
            <a:spAutoFit/>
          </a:bodyPr>
          <a:lstStyle/>
          <a:p>
            <a:r>
              <a:rPr lang="en-US" dirty="0">
                <a:effectLst/>
                <a:latin typeface="Helvetica" pitchFamily="2" charset="0"/>
              </a:rPr>
              <a:t>• A Conv1D layer with 64 filters of size 3 and </a:t>
            </a:r>
            <a:r>
              <a:rPr lang="en-US" dirty="0" err="1">
                <a:effectLst/>
                <a:latin typeface="Helvetica" pitchFamily="2" charset="0"/>
              </a:rPr>
              <a:t>relu</a:t>
            </a:r>
            <a:r>
              <a:rPr lang="en-US" dirty="0">
                <a:effectLst/>
                <a:latin typeface="Helvetica" pitchFamily="2" charset="0"/>
              </a:rPr>
              <a:t> activation.</a:t>
            </a:r>
          </a:p>
          <a:p>
            <a:r>
              <a:rPr lang="en-US" dirty="0">
                <a:effectLst/>
                <a:latin typeface="Helvetica" pitchFamily="2" charset="0"/>
              </a:rPr>
              <a:t>• A MaxPooling1D layer of size 2.</a:t>
            </a:r>
          </a:p>
          <a:p>
            <a:r>
              <a:rPr lang="en-US" dirty="0">
                <a:effectLst/>
                <a:latin typeface="Helvetica" pitchFamily="2" charset="0"/>
              </a:rPr>
              <a:t>• Another Conv1D layer with 128 filters of size 3 and </a:t>
            </a:r>
            <a:r>
              <a:rPr lang="en-US" dirty="0" err="1">
                <a:effectLst/>
                <a:latin typeface="Helvetica" pitchFamily="2" charset="0"/>
              </a:rPr>
              <a:t>relu</a:t>
            </a:r>
            <a:r>
              <a:rPr lang="en-US" dirty="0">
                <a:effectLst/>
                <a:latin typeface="Helvetica" pitchFamily="2" charset="0"/>
              </a:rPr>
              <a:t> activation.</a:t>
            </a:r>
          </a:p>
          <a:p>
            <a:r>
              <a:rPr lang="en-US" dirty="0">
                <a:effectLst/>
                <a:latin typeface="Helvetica" pitchFamily="2" charset="0"/>
              </a:rPr>
              <a:t>• Another MaxPooling1D layer of size 2.</a:t>
            </a:r>
          </a:p>
          <a:p>
            <a:r>
              <a:rPr lang="en-US" dirty="0">
                <a:effectLst/>
                <a:latin typeface="Helvetica" pitchFamily="2" charset="0"/>
              </a:rPr>
              <a:t>• A Flatten layer.</a:t>
            </a:r>
          </a:p>
          <a:p>
            <a:r>
              <a:rPr lang="en-US" dirty="0">
                <a:effectLst/>
                <a:latin typeface="Helvetica" pitchFamily="2" charset="0"/>
              </a:rPr>
              <a:t>• A Dense layer with 128 neurons and </a:t>
            </a:r>
            <a:r>
              <a:rPr lang="en-US" dirty="0" err="1">
                <a:effectLst/>
                <a:latin typeface="Helvetica" pitchFamily="2" charset="0"/>
              </a:rPr>
              <a:t>relu</a:t>
            </a:r>
            <a:r>
              <a:rPr lang="en-US" dirty="0">
                <a:effectLst/>
                <a:latin typeface="Helvetica" pitchFamily="2" charset="0"/>
              </a:rPr>
              <a:t> activation.</a:t>
            </a:r>
          </a:p>
          <a:p>
            <a:r>
              <a:rPr lang="en-US" dirty="0">
                <a:effectLst/>
                <a:latin typeface="Helvetica" pitchFamily="2" charset="0"/>
              </a:rPr>
              <a:t>• A Dropout layer with a probability of 0.5.</a:t>
            </a:r>
          </a:p>
          <a:p>
            <a:r>
              <a:rPr lang="en-US" dirty="0">
                <a:effectLst/>
                <a:latin typeface="Helvetica" pitchFamily="2" charset="0"/>
              </a:rPr>
              <a:t>• A final Dense layer with one neuron and sigmoid activation.</a:t>
            </a:r>
          </a:p>
        </p:txBody>
      </p:sp>
    </p:spTree>
    <p:extLst>
      <p:ext uri="{BB962C8B-B14F-4D97-AF65-F5344CB8AC3E}">
        <p14:creationId xmlns:p14="http://schemas.microsoft.com/office/powerpoint/2010/main" val="2211427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Madison</Template>
  <TotalTime>345</TotalTime>
  <Words>496</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Aharoni</vt:lpstr>
      <vt:lpstr>Arial</vt:lpstr>
      <vt:lpstr>Britannic Bold</vt:lpstr>
      <vt:lpstr>EB Garamond</vt:lpstr>
      <vt:lpstr>Helvetica</vt:lpstr>
      <vt:lpstr>Inter</vt:lpstr>
      <vt:lpstr>MS Shell Dlg 2</vt:lpstr>
      <vt:lpstr>Wingdings</vt:lpstr>
      <vt:lpstr>Wingdings 3</vt:lpstr>
      <vt:lpstr>Madison</vt:lpstr>
      <vt:lpstr>Human vs. AI Text Classification with Deep Learning - Final Project</vt:lpstr>
      <vt:lpstr>Our DataSet</vt:lpstr>
      <vt:lpstr>Our DataSet</vt:lpstr>
      <vt:lpstr>Preprocessing</vt:lpstr>
      <vt:lpstr>500 most common words-  we used binary vector the represent to most common words in the text.   linking words count in percentage.   count synonyms words in percentage.  Punctuation count in percentage.      We also removed some of features such as : sentiments score , most common word in each text, we also changed the features above to be represented as percentage according  to the size of the text.</vt:lpstr>
      <vt:lpstr>PowerPoint Presentation</vt:lpstr>
      <vt:lpstr>Logistic Regression</vt:lpstr>
      <vt:lpstr>PowerPoint Presentation</vt:lpstr>
      <vt:lpstr>Neural Networks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Handwritten Math Symbol Recognition: From Regression to Advanced Neural Networks</dc:title>
  <dc:creator>שחר פרידמן</dc:creator>
  <cp:lastModifiedBy>שגיא יוסף אזולאי</cp:lastModifiedBy>
  <cp:revision>9</cp:revision>
  <dcterms:created xsi:type="dcterms:W3CDTF">2024-03-01T05:58:19Z</dcterms:created>
  <dcterms:modified xsi:type="dcterms:W3CDTF">2024-03-04T01:47:28Z</dcterms:modified>
</cp:coreProperties>
</file>