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4"/>
  </p:notesMasterIdLst>
  <p:sldIdLst>
    <p:sldId id="256" r:id="rId2"/>
    <p:sldId id="277" r:id="rId3"/>
    <p:sldId id="278" r:id="rId4"/>
    <p:sldId id="259" r:id="rId5"/>
    <p:sldId id="279" r:id="rId6"/>
    <p:sldId id="280" r:id="rId7"/>
    <p:sldId id="281" r:id="rId8"/>
    <p:sldId id="260" r:id="rId9"/>
    <p:sldId id="262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4" r:id="rId20"/>
    <p:sldId id="291" r:id="rId21"/>
    <p:sldId id="263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סגנון ביניים 1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סגנון בהיר 3 - הדגשה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DBC7B41-B3E2-4A3E-9587-6AF9232B85FB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D0E4608-6E33-4A0A-8C40-64AF058FC4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4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4608-6E33-4A0A-8C40-64AF058FC4C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4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DC4-C132-4D7B-9D87-987093DD97A8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469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29023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280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65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857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59371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AC9-BA57-4099-A6CC-E1F9833B911B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67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667C-A451-4218-BE36-2686E0CF13FF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48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A492-C46D-465D-B33D-31B7314D1024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95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2222-1879-4435-9414-90BAA1493D88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78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C721-D843-4F2A-9CCE-C0A7B7D05743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6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2164-EC81-4C54-A182-5738BB83E7BF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59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9C6A-D170-4A36-9F29-71564E6A97C6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79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976-658C-4137-9C7E-409D02C9083C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28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D9D7-F5EA-47D7-BA52-6B29386519DD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9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FFF9-C0FE-49A8-9563-781F8F1E45BC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25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F2B5-8F75-4946-AFBC-BE6871EC5AE7}" type="datetime8">
              <a:rPr lang="he-IL" smtClean="0"/>
              <a:t>30 אוקטובר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30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gir56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etoday.com/45775/famous-star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ofaq.org/posts/2018/07/benefits-of-mac-apps-subscription-for-developers/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89212" y="1226574"/>
            <a:ext cx="8915399" cy="3550805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אלגוריתמיקה ותכנות</a:t>
            </a:r>
            <a:b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תרגול  1</a:t>
            </a:r>
            <a:b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e-IL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שגיא יוסף אזולאי,    </a:t>
            </a:r>
            <a:r>
              <a:rPr lang="en-US" dirty="0">
                <a:hlinkClick r:id="rId2"/>
              </a:rPr>
              <a:t>sagir567@gmail.com</a:t>
            </a:r>
            <a:endParaRPr lang="en-US" dirty="0"/>
          </a:p>
          <a:p>
            <a:pPr algn="r"/>
            <a:r>
              <a:rPr lang="he-IL" dirty="0"/>
              <a:t>המכללה להנדסאים באריאל.</a:t>
            </a: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435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B8E-2F4E-553D-F94F-E064F858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תוכנית מחשב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CB36-3075-24A2-C386-400A562B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>
                <a:solidFill>
                  <a:srgbClr val="00B0F0"/>
                </a:solidFill>
              </a:rPr>
              <a:t> אלגוריתם </a:t>
            </a:r>
            <a:r>
              <a:rPr lang="he-IL" sz="2000" dirty="0">
                <a:solidFill>
                  <a:schemeClr val="tx1"/>
                </a:solidFill>
              </a:rPr>
              <a:t>ממומש במחשב </a:t>
            </a:r>
            <a:r>
              <a:rPr lang="he-IL" sz="2000" dirty="0">
                <a:solidFill>
                  <a:srgbClr val="00B0F0"/>
                </a:solidFill>
              </a:rPr>
              <a:t>כתוכנית מחשב.</a:t>
            </a:r>
          </a:p>
          <a:p>
            <a:endParaRPr lang="he-IL" sz="2000" dirty="0">
              <a:solidFill>
                <a:srgbClr val="00B0F0"/>
              </a:solidFill>
            </a:endParaRPr>
          </a:p>
          <a:p>
            <a:r>
              <a:rPr lang="he-IL" sz="2000" dirty="0">
                <a:solidFill>
                  <a:schemeClr val="tx1"/>
                </a:solidFill>
              </a:rPr>
              <a:t>תוכנית מחשב הינה רשימה סדורה של הוראות ביצוע (חד משמעיות) שהמחשב מבצע.</a:t>
            </a:r>
          </a:p>
          <a:p>
            <a:endParaRPr lang="he-IL" sz="2000" dirty="0">
              <a:solidFill>
                <a:schemeClr val="tx1"/>
              </a:solidFill>
            </a:endParaRPr>
          </a:p>
          <a:p>
            <a:r>
              <a:rPr lang="he-IL" sz="2000" dirty="0">
                <a:solidFill>
                  <a:schemeClr val="tx1"/>
                </a:solidFill>
              </a:rPr>
              <a:t>רצף הפעולות חייב להיות נכון, אחרת התוכנית תיכשל.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3A3B3-122C-A22D-CFEA-B5C34563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06" y="3474315"/>
            <a:ext cx="4020108" cy="26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9937-BD0F-79EE-1E2F-97F1744D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אלגוריתם- דוגמא מתמטית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CA162-9223-A04E-CAC4-0A9A49B0B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8293" y="2172510"/>
                <a:ext cx="8915400" cy="377762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he-IL" sz="2000" dirty="0"/>
                  <a:t>מטרה: לסכום את השלמים בין 1 ל 100.</a:t>
                </a:r>
              </a:p>
              <a:p>
                <a:pPr marL="0" indent="0">
                  <a:buNone/>
                </a:pPr>
                <a:endParaRPr lang="he-IL" sz="2000" dirty="0"/>
              </a:p>
              <a:p>
                <a:pPr>
                  <a:buFont typeface="+mj-lt"/>
                  <a:buAutoNum type="arabicPeriod"/>
                </a:pPr>
                <a:r>
                  <a:rPr lang="he-IL" sz="2000" dirty="0"/>
                  <a:t>	שיטה ראשונה: סדרו את כל המספרים בטור, וחברו אותם בעזרת אלגוריתם "חיבור ארוך".</a:t>
                </a:r>
              </a:p>
              <a:p>
                <a:pPr>
                  <a:buFont typeface="+mj-lt"/>
                  <a:buAutoNum type="arabicPeriod"/>
                </a:pPr>
                <a:endParaRPr lang="he-IL" sz="2000" dirty="0"/>
              </a:p>
              <a:p>
                <a:pPr>
                  <a:buFont typeface="+mj-lt"/>
                  <a:buAutoNum type="arabicPeriod"/>
                </a:pPr>
                <a:r>
                  <a:rPr lang="he-IL" sz="2000" dirty="0"/>
                  <a:t>שיטה שניה: נסדר את המספרים בקבוצות שסכומן 101 ונכפול את מספר הקבוצות ב50.</a:t>
                </a:r>
              </a:p>
              <a:p>
                <a:pPr>
                  <a:buFont typeface="+mj-lt"/>
                  <a:buAutoNum type="arabicPeriod"/>
                </a:pPr>
                <a:endParaRPr lang="he-IL" sz="2000" dirty="0"/>
              </a:p>
              <a:p>
                <a:pPr>
                  <a:buFont typeface="+mj-lt"/>
                  <a:buAutoNum type="arabicPeriod"/>
                </a:pPr>
                <a:r>
                  <a:rPr lang="he-IL" sz="2000" dirty="0"/>
                  <a:t>שיטה שלישית: נשתמש בנוסחה לסכום סדרה חשבונית:</a:t>
                </a:r>
              </a:p>
              <a:p>
                <a:pPr marL="0" indent="0">
                  <a:buNone/>
                </a:pPr>
                <a:r>
                  <a:rPr lang="en-US" dirty="0"/>
                  <a:t>													sum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CA162-9223-A04E-CAC4-0A9A49B0B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93" y="2172510"/>
                <a:ext cx="8915400" cy="3777622"/>
              </a:xfrm>
              <a:blipFill>
                <a:blip r:embed="rId2"/>
                <a:stretch>
                  <a:fillRect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616644-DBAC-CCE5-D7DC-13797B44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4" y="4769355"/>
            <a:ext cx="3130035" cy="1670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EB714-69E8-38DF-3DE5-1761CDFC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07" y="1904999"/>
            <a:ext cx="819753" cy="20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3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AFC3-693B-E772-19B7-98FD7240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דוגמא לבעיה: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8C95-C263-514E-F0BA-770CEBF1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6970"/>
            <a:ext cx="8915400" cy="437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כיצד נבדוק אם מספר טבעי הוא </a:t>
            </a:r>
            <a:r>
              <a:rPr lang="he-IL" sz="2000" b="1" dirty="0"/>
              <a:t>ראשוני</a:t>
            </a:r>
            <a:r>
              <a:rPr lang="he-IL" sz="2000" dirty="0"/>
              <a:t>? (מתחלק ללא שארית בעצמו ובאחד בלבד)?</a:t>
            </a:r>
          </a:p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אלגוריתם נאיבי (הכי פשוט להסבר/הבנה/תכנות)</a:t>
            </a:r>
          </a:p>
          <a:p>
            <a:endParaRPr lang="he-IL" sz="2000" dirty="0"/>
          </a:p>
          <a:p>
            <a:r>
              <a:rPr lang="he-IL" sz="2000" dirty="0"/>
              <a:t>שיפורים?</a:t>
            </a:r>
          </a:p>
          <a:p>
            <a:endParaRPr lang="he-IL" sz="2000" dirty="0"/>
          </a:p>
          <a:p>
            <a:r>
              <a:rPr lang="he-IL" sz="2000" dirty="0"/>
              <a:t>בינתיים נתייחס לאלגוריתם הפשוט(הנאיבי) ביותר: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711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DAA5-A82B-B6C4-0ADC-DD5C626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אלגוריתם לבדיקת ראשוניות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C696-5332-D38E-DD0E-83402D10D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98430"/>
            <a:ext cx="8915400" cy="3777622"/>
          </a:xfrm>
        </p:spPr>
        <p:txBody>
          <a:bodyPr>
            <a:noAutofit/>
          </a:bodyPr>
          <a:lstStyle/>
          <a:p>
            <a:r>
              <a:rPr lang="he-IL" sz="2000" dirty="0"/>
              <a:t>נסו לחשוב על הבעיה: קלט פלט, דוגמאות </a:t>
            </a:r>
          </a:p>
          <a:p>
            <a:endParaRPr lang="he-IL" sz="2000" dirty="0"/>
          </a:p>
          <a:p>
            <a:r>
              <a:rPr lang="he-IL" sz="2000" dirty="0"/>
              <a:t>נסח אלגוריתם פשוט כל שניתן.</a:t>
            </a:r>
          </a:p>
          <a:p>
            <a:endParaRPr lang="he-IL" sz="2000" dirty="0"/>
          </a:p>
          <a:p>
            <a:r>
              <a:rPr lang="he-IL" sz="2000" dirty="0"/>
              <a:t>נסו לבדוק שהאלגוריתם אכן נכון</a:t>
            </a:r>
            <a:r>
              <a:rPr lang="en-US" sz="2000" dirty="0"/>
              <a:t>.</a:t>
            </a:r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נסו לנסח את האלגוריתם</a:t>
            </a:r>
            <a:r>
              <a:rPr lang="en-US" sz="2000" dirty="0"/>
              <a:t>.</a:t>
            </a:r>
          </a:p>
          <a:p>
            <a:endParaRPr lang="he-IL" sz="2000" dirty="0"/>
          </a:p>
          <a:p>
            <a:r>
              <a:rPr lang="he-IL" sz="2000" dirty="0"/>
              <a:t>בשלב האחרון, נסו לשפר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63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C2EB-AECF-A215-1C12-C31DD881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אלגוריתם פשוט לבדיקת ראשוניות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F9EC-425A-A564-A8E2-075A33E8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קלט: מספר טבעי, פלט "לא"</a:t>
            </a:r>
            <a:r>
              <a:rPr lang="en-US" sz="2000" dirty="0"/>
              <a:t> </a:t>
            </a:r>
            <a:r>
              <a:rPr lang="he-IL" sz="2000" dirty="0"/>
              <a:t>( ראשוני), "לא"( פריק)</a:t>
            </a:r>
          </a:p>
          <a:p>
            <a:pPr marL="0" indent="0">
              <a:buNone/>
            </a:pPr>
            <a:endParaRPr lang="he-IL" sz="2000" dirty="0"/>
          </a:p>
          <a:p>
            <a:pPr>
              <a:buFont typeface="+mj-lt"/>
              <a:buAutoNum type="arabicPeriod"/>
            </a:pPr>
            <a:r>
              <a:rPr lang="he-IL" sz="2000" dirty="0"/>
              <a:t>קלוט מספר טבעי </a:t>
            </a:r>
            <a:r>
              <a:rPr lang="en-US" sz="2000" dirty="0"/>
              <a:t>n</a:t>
            </a:r>
            <a:endParaRPr lang="he-IL" sz="2000" dirty="0"/>
          </a:p>
          <a:p>
            <a:pPr>
              <a:buFont typeface="+mj-lt"/>
              <a:buAutoNum type="arabicPeriod"/>
            </a:pPr>
            <a:r>
              <a:rPr lang="he-IL" sz="2000" dirty="0"/>
              <a:t>חלק את </a:t>
            </a:r>
            <a:r>
              <a:rPr lang="en-US" sz="2000" dirty="0"/>
              <a:t>n</a:t>
            </a:r>
            <a:r>
              <a:rPr lang="he-IL" sz="2000" dirty="0"/>
              <a:t> בכל המספרים בין 2 ל </a:t>
            </a:r>
            <a:r>
              <a:rPr lang="en-US" sz="2000" dirty="0"/>
              <a:t>n-1</a:t>
            </a:r>
            <a:endParaRPr lang="he-IL" sz="2000" dirty="0"/>
          </a:p>
          <a:p>
            <a:pPr>
              <a:buFont typeface="+mj-lt"/>
              <a:buAutoNum type="arabicPeriod"/>
            </a:pPr>
            <a:r>
              <a:rPr lang="he-IL" sz="2000" dirty="0"/>
              <a:t>אם </a:t>
            </a:r>
            <a:r>
              <a:rPr lang="en-US" sz="2000" dirty="0"/>
              <a:t>n</a:t>
            </a:r>
            <a:r>
              <a:rPr lang="he-IL" sz="2000" dirty="0"/>
              <a:t> מתחלק ללא שארית החזר "לא"</a:t>
            </a:r>
          </a:p>
          <a:p>
            <a:pPr>
              <a:buFont typeface="+mj-lt"/>
              <a:buAutoNum type="arabicPeriod"/>
            </a:pPr>
            <a:endParaRPr lang="he-IL" sz="2000" dirty="0"/>
          </a:p>
          <a:p>
            <a:pPr>
              <a:buFont typeface="+mj-lt"/>
              <a:buAutoNum type="arabicPeriod"/>
            </a:pPr>
            <a:r>
              <a:rPr lang="he-IL" sz="2000" dirty="0"/>
              <a:t>החזר "כן"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280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4704-EF9C-1E13-366E-4CB0B540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הרצת התוכנה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5D63-04F9-FAE8-5830-7D913444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תוכניות מיוצגות באופן דיגיטלי </a:t>
            </a:r>
            <a:r>
              <a:rPr lang="he-IL" sz="2000" dirty="0">
                <a:solidFill>
                  <a:srgbClr val="00B0F0"/>
                </a:solidFill>
              </a:rPr>
              <a:t>בשפת מכונה </a:t>
            </a:r>
            <a:r>
              <a:rPr lang="he-IL" sz="2000" dirty="0"/>
              <a:t>כרשימה של ספרות בינאריות (ספרות בעלות ערך 1 או 0 בלבד)</a:t>
            </a:r>
            <a:r>
              <a:rPr lang="en-US" sz="2000" dirty="0"/>
              <a:t>.</a:t>
            </a:r>
            <a:endParaRPr lang="he-IL" sz="2000" dirty="0"/>
          </a:p>
          <a:p>
            <a:r>
              <a:rPr lang="he-IL" sz="2000" dirty="0"/>
              <a:t>כל מספר מייצג הוראת קוד לביצוע או פיסת מידע</a:t>
            </a:r>
            <a:r>
              <a:rPr lang="en-US" sz="2000" dirty="0"/>
              <a:t>.</a:t>
            </a:r>
            <a:endParaRPr lang="he-IL" sz="2000" dirty="0"/>
          </a:p>
          <a:p>
            <a:r>
              <a:rPr lang="he-IL" sz="2000" dirty="0"/>
              <a:t>התוכנית מועלה מהדיסק לזיכרון</a:t>
            </a:r>
            <a:r>
              <a:rPr lang="en-US" sz="2000" dirty="0"/>
              <a:t>.</a:t>
            </a:r>
            <a:endParaRPr lang="he-IL" sz="2000" dirty="0"/>
          </a:p>
          <a:p>
            <a:r>
              <a:rPr lang="he-IL" sz="2000" dirty="0">
                <a:solidFill>
                  <a:srgbClr val="00B0F0"/>
                </a:solidFill>
              </a:rPr>
              <a:t>המעבד</a:t>
            </a:r>
            <a:r>
              <a:rPr lang="he-IL" sz="2000" dirty="0"/>
              <a:t>(</a:t>
            </a:r>
            <a:r>
              <a:rPr lang="en-US" sz="2000" dirty="0"/>
              <a:t>CPU</a:t>
            </a:r>
            <a:r>
              <a:rPr lang="he-IL" sz="2000" dirty="0"/>
              <a:t>) שולף את ההוראות שורה אחר שורה </a:t>
            </a:r>
            <a:r>
              <a:rPr lang="he-IL" sz="2000" dirty="0">
                <a:solidFill>
                  <a:srgbClr val="00B0F0"/>
                </a:solidFill>
              </a:rPr>
              <a:t>מהזיכרון</a:t>
            </a:r>
            <a:r>
              <a:rPr lang="he-IL" sz="2000" dirty="0"/>
              <a:t> ומבצע אותם </a:t>
            </a:r>
            <a:r>
              <a:rPr lang="he-IL" sz="2000" b="1" u="sng" dirty="0"/>
              <a:t>לפי הסדר</a:t>
            </a:r>
            <a:r>
              <a:rPr lang="en-US" sz="2000" b="1" u="sng" dirty="0"/>
              <a:t>.</a:t>
            </a:r>
            <a:endParaRPr lang="he-IL" sz="2000" b="1" u="sng" dirty="0"/>
          </a:p>
          <a:p>
            <a:endParaRPr lang="he-IL" sz="2000" b="1" u="sng" dirty="0">
              <a:cs typeface="+mj-cs"/>
            </a:endParaRPr>
          </a:p>
          <a:p>
            <a:endParaRPr lang="he-IL" sz="2000" b="1" u="sng" dirty="0">
              <a:cs typeface="+mj-cs"/>
            </a:endParaRPr>
          </a:p>
          <a:p>
            <a:r>
              <a:rPr lang="he-IL" sz="2000" dirty="0">
                <a:cs typeface="+mj-cs"/>
              </a:rPr>
              <a:t>לכל סוג של מעבד ישנה שפת מכונה משלו.</a:t>
            </a:r>
            <a:endParaRPr lang="en-US" sz="2000" dirty="0"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46532-7B4F-3F84-C363-CB1D53F4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43" y="4561673"/>
            <a:ext cx="4484696" cy="6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6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BA44-01DC-7680-7F3A-1E3DF952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למה קיימות שפות תכנות?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F728-811D-EC1B-9182-2EF94442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/>
              <a:t>למה לא להשתמש בשפה טבעית על מנת להדריך את המחשב?</a:t>
            </a:r>
          </a:p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שפה טבעית היא כפולת משמעות וקשה להבנה על ידי המחשב: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			"לא את", "מה אתה אומר?", "תבוא מחר בעוד יומיים"</a:t>
            </a:r>
          </a:p>
          <a:p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מחשב חייב לדעת בדיוק מה רוצים ממנו. ולכן צריך שפה שאינה תלוית הקשר.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9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59FD-D8A3-1BA6-7A96-EA3320CA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שפת מכונה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3EB7-EB14-FD3B-5F7C-42BFA34E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000" dirty="0"/>
              <a:t>כל מחשב מגיע עם קבוצה מוגבלת של הוראות בסיסיות בשפת מכונה כגון:</a:t>
            </a:r>
          </a:p>
          <a:p>
            <a:endParaRPr lang="he-IL" sz="2000" dirty="0"/>
          </a:p>
          <a:p>
            <a:pPr lvl="2"/>
            <a:r>
              <a:rPr lang="he-IL" sz="2000" dirty="0"/>
              <a:t>חיבור שני מספרים( משמש לכפל ולחיבור)</a:t>
            </a:r>
          </a:p>
          <a:p>
            <a:pPr lvl="2"/>
            <a:endParaRPr lang="he-IL" sz="2000" dirty="0"/>
          </a:p>
          <a:p>
            <a:pPr lvl="2"/>
            <a:r>
              <a:rPr lang="he-IL" sz="2000" dirty="0"/>
              <a:t>שמירה או עריכת מספר בתא ספציפי בזיכרון</a:t>
            </a:r>
          </a:p>
          <a:p>
            <a:pPr lvl="2"/>
            <a:endParaRPr lang="he-IL" sz="2000" dirty="0"/>
          </a:p>
          <a:p>
            <a:pPr lvl="2"/>
            <a:r>
              <a:rPr lang="he-IL" sz="2000" dirty="0"/>
              <a:t>לקרוא מספר מתא מסוים בזיכרון</a:t>
            </a:r>
          </a:p>
          <a:p>
            <a:pPr lvl="2"/>
            <a:endParaRPr lang="he-IL" sz="2000" dirty="0"/>
          </a:p>
          <a:p>
            <a:pPr lvl="2"/>
            <a:r>
              <a:rPr lang="he-IL" sz="2000" dirty="0"/>
              <a:t>לבדוק אם מספר מסוים הוא  0 או לא.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680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CBA1-DE8D-FA29-CEF5-BB1E2C95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e-IL" dirty="0"/>
              <a:t>מדרג שפות התכנות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ED98-5FDC-2900-A0C5-86E44408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000" dirty="0"/>
              <a:t>שפות התכנות יכולות להיות מחולקות ל:</a:t>
            </a:r>
          </a:p>
          <a:p>
            <a:pPr lvl="1"/>
            <a:r>
              <a:rPr lang="he-IL" sz="1800" dirty="0"/>
              <a:t>שפות מכונה.</a:t>
            </a:r>
          </a:p>
          <a:p>
            <a:pPr lvl="1"/>
            <a:r>
              <a:rPr lang="he-IL" sz="1800" dirty="0"/>
              <a:t>שפות נמוכות(אסמבלר).</a:t>
            </a:r>
          </a:p>
          <a:p>
            <a:pPr lvl="1"/>
            <a:r>
              <a:rPr lang="he-IL" sz="1800" dirty="0"/>
              <a:t>שפות עיליות (</a:t>
            </a:r>
            <a:r>
              <a:rPr lang="en-US" sz="1800" dirty="0"/>
              <a:t>java, c</a:t>
            </a:r>
            <a:r>
              <a:rPr lang="he-IL" sz="1800" dirty="0"/>
              <a:t> ).</a:t>
            </a:r>
          </a:p>
          <a:p>
            <a:pPr lvl="1"/>
            <a:endParaRPr lang="he-IL" sz="2000" dirty="0"/>
          </a:p>
          <a:p>
            <a:r>
              <a:rPr lang="he-IL" sz="2000" dirty="0"/>
              <a:t>המחשב יכול לבצע הוראות רק כאשר הם מובעות בשפת מכונה( השפה היחידה אותה הוא מבין).</a:t>
            </a:r>
          </a:p>
          <a:p>
            <a:r>
              <a:rPr lang="he-IL" sz="2000" dirty="0"/>
              <a:t>כתיבה בשפת מכונה היא מטלה קשה מאוד וגוזלת זמן.</a:t>
            </a:r>
          </a:p>
          <a:p>
            <a:r>
              <a:rPr lang="he-IL" sz="2000" dirty="0"/>
              <a:t>השפות העליות מאפשרות לנו לכתוב בנוחות יותר גדולה מכיוון שהם קרובות יותר לשפה שבה אנחנו מדברים (אנגלית).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14F71-93AE-CB38-4338-AD4D9398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03" y="1890409"/>
            <a:ext cx="2231756" cy="158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51648" y="397608"/>
            <a:ext cx="8911687" cy="634239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/>
              <a:t>האלמנטים הבסיסים בתחביר שפת מחשב:</a:t>
            </a:r>
            <a:endParaRPr lang="en-US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06268" y="1234903"/>
            <a:ext cx="8915400" cy="513406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משתנים 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(variables)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פעולות (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operators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ביטוים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(expressions)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הוראות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(statements)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r>
              <a:rPr lang="he-IL" sz="2000" u="sng" dirty="0">
                <a:latin typeface="Gisha" panose="020B0502040204020203" pitchFamily="34" charset="-79"/>
                <a:cs typeface="Gisha" panose="020B0502040204020203" pitchFamily="34" charset="-79"/>
              </a:rPr>
              <a:t>משתנים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: 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טיפוסים שונים: שלמים, ממשים, תווים, אמת\שקר.. נועדו לייצג ישויות שונות.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בשפה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java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ישנם 8 טיפוסים בסיסים (פרימיטיביים) – </a:t>
            </a:r>
          </a:p>
          <a:p>
            <a:pPr algn="l" rtl="0"/>
            <a:r>
              <a:rPr lang="en-US" sz="2000" dirty="0">
                <a:latin typeface="Gisha" panose="020B0502040204020203" pitchFamily="34" charset="-79"/>
                <a:ea typeface="Times New Roman" panose="02020603050405020304" pitchFamily="18" charset="0"/>
                <a:cs typeface="Gisha" panose="020B0502040204020203" pitchFamily="34" charset="-79"/>
              </a:rPr>
              <a:t>int x;			</a:t>
            </a:r>
          </a:p>
          <a:p>
            <a:pPr algn="l" rtl="0"/>
            <a:r>
              <a:rPr lang="en-US" sz="2000" dirty="0">
                <a:latin typeface="Gisha" panose="020B0502040204020203" pitchFamily="34" charset="-79"/>
                <a:ea typeface="Times New Roman" panose="02020603050405020304" pitchFamily="18" charset="0"/>
                <a:cs typeface="Gisha" panose="020B0502040204020203" pitchFamily="34" charset="-79"/>
              </a:rPr>
              <a:t>int y = 8;</a:t>
            </a:r>
          </a:p>
          <a:p>
            <a:pPr algn="l" rtl="0"/>
            <a:r>
              <a:rPr lang="en-US" sz="2000" dirty="0">
                <a:latin typeface="Gisha" panose="020B0502040204020203" pitchFamily="34" charset="-79"/>
                <a:ea typeface="Times New Roman" panose="02020603050405020304" pitchFamily="18" charset="0"/>
                <a:cs typeface="Gisha" panose="020B0502040204020203" pitchFamily="34" charset="-79"/>
              </a:rPr>
              <a:t>double d = 1, f = 2.3;</a:t>
            </a:r>
          </a:p>
          <a:p>
            <a:pPr marL="0" indent="0">
              <a:buNone/>
            </a:pPr>
            <a:endParaRPr lang="en-US" sz="2000" b="1" dirty="0">
              <a:latin typeface="David" panose="020E0502060401010101" pitchFamily="34" charset="-79"/>
              <a:cs typeface="+mj-cs"/>
            </a:endParaRPr>
          </a:p>
          <a:p>
            <a:pPr marL="0" lvl="0" indent="0">
              <a:buNone/>
            </a:pPr>
            <a:endParaRPr lang="en-US" sz="1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203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8056-3B09-37BB-CF60-D0A0EEBA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למה תכנות?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5408-B799-EC85-3DD9-DB5C9051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74" y="1400783"/>
            <a:ext cx="8915400" cy="4588260"/>
          </a:xfrm>
        </p:spPr>
        <p:txBody>
          <a:bodyPr/>
          <a:lstStyle/>
          <a:p>
            <a:pPr marL="0" indent="0">
              <a:buNone/>
            </a:pPr>
            <a:r>
              <a:rPr lang="he-IL" sz="2000" dirty="0"/>
              <a:t>הרעיון הנאיבי-  הוראות בשפה טבעית:  "בבקשה מדל את תנועת השמיים בהתאם לחוקי ניוטון"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פתרונות תוכנה (אפליקציות) – טובים כאשר הם מבצעים בדיוק את מה שנחוץ לנו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,</a:t>
            </a:r>
            <a:r>
              <a:rPr lang="he-IL" sz="2000" dirty="0"/>
              <a:t>תכנות – הדרך שלנו להורות למחשב לעשות את </a:t>
            </a:r>
            <a:r>
              <a:rPr lang="he-IL" sz="2000" dirty="0">
                <a:solidFill>
                  <a:srgbClr val="00B0F0"/>
                </a:solidFill>
              </a:rPr>
              <a:t>כל</a:t>
            </a:r>
            <a:r>
              <a:rPr lang="he-IL" sz="2000" dirty="0"/>
              <a:t> מה שאנו רוצים.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												בעצם לא </a:t>
            </a:r>
            <a:r>
              <a:rPr lang="he-IL" dirty="0" err="1"/>
              <a:t>הכל</a:t>
            </a:r>
            <a:r>
              <a:rPr lang="he-IL" dirty="0"/>
              <a:t>! (נראה בהמשך)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A5D27-D7DC-BB0B-CE4D-825DD1BF1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395" y="1776109"/>
            <a:ext cx="1459410" cy="1200022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F241CCD-E21E-CBF7-7931-5D2B00695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0656" y="3429000"/>
            <a:ext cx="1462718" cy="10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6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AF38-1F2C-97C3-C145-72FE13A8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הידור התוכניות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3F54-B725-C6F3-17A9-791B4B1F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כל תכנית שכתובה בשפת עילית, חייבת להיות מתורגמת לשפת מכונה על מנת שהמחשב יוכל להבין ולהריץ את הפקודות.</a:t>
            </a:r>
          </a:p>
          <a:p>
            <a:endParaRPr lang="he-IL" sz="2000" dirty="0"/>
          </a:p>
          <a:p>
            <a:r>
              <a:rPr lang="he-IL" sz="2000" dirty="0"/>
              <a:t>תהליך הפיכת הקוד לשפת מכונה נקרא </a:t>
            </a:r>
            <a:r>
              <a:rPr lang="he-IL" sz="2000" dirty="0">
                <a:solidFill>
                  <a:srgbClr val="00B0F0"/>
                </a:solidFill>
              </a:rPr>
              <a:t>הידור</a:t>
            </a:r>
            <a:r>
              <a:rPr lang="he-IL" sz="2000" dirty="0"/>
              <a:t> (קומפילציה).</a:t>
            </a:r>
          </a:p>
          <a:p>
            <a:endParaRPr lang="he-IL" sz="2000" dirty="0"/>
          </a:p>
          <a:p>
            <a:r>
              <a:rPr lang="he-IL" sz="2000" dirty="0"/>
              <a:t>רכיב התוכנה שמבצע את התרגום נקרא </a:t>
            </a:r>
            <a:r>
              <a:rPr lang="he-IL" sz="2000" dirty="0">
                <a:solidFill>
                  <a:srgbClr val="00B0F0"/>
                </a:solidFill>
              </a:rPr>
              <a:t>מהדר</a:t>
            </a:r>
            <a:r>
              <a:rPr lang="he-IL" sz="2000" dirty="0"/>
              <a:t> (קומפיילר).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725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518"/>
          </a:xfrm>
        </p:spPr>
        <p:txBody>
          <a:bodyPr/>
          <a:lstStyle/>
          <a:p>
            <a:pPr lvl="0" algn="ctr"/>
            <a:r>
              <a:rPr lang="he-IL" b="1" dirty="0"/>
              <a:t>גדלים: </a:t>
            </a:r>
            <a:r>
              <a:rPr lang="en-US" b="1" dirty="0"/>
              <a:t>tb ,</a:t>
            </a:r>
            <a:r>
              <a:rPr lang="en-US" b="1" dirty="0" err="1"/>
              <a:t>gb</a:t>
            </a:r>
            <a:r>
              <a:rPr lang="en-US" b="1" dirty="0"/>
              <a:t>, bit, byte, kb, mb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19101"/>
            <a:ext cx="8204520" cy="31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345F-3149-D13A-18C4-B33CEC3B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אז מה למדנו היום?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C4AC-0F7C-0D73-3DBA-E8BF157E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רקע ומוטיבציה כללית ללמוד תכנות.</a:t>
            </a:r>
          </a:p>
          <a:p>
            <a:r>
              <a:rPr lang="he-IL" dirty="0"/>
              <a:t>מה זה אלגוריתם, דוגמא של אלגוריתם לבדיקת ראשוניות</a:t>
            </a:r>
          </a:p>
          <a:p>
            <a:r>
              <a:rPr lang="he-IL" dirty="0"/>
              <a:t>הגדרות: מערכת הפעלה, תוכנה, קומפיילר, שפת עילית, שפת מכונה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sz="5400" dirty="0"/>
              <a:t>בהצלחה!! </a:t>
            </a:r>
            <a:endParaRPr lang="en-US" sz="5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A5A1DBD-80E0-9620-AB9C-3C1826F9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14" y="2372148"/>
            <a:ext cx="3819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3E7D-71AC-DF47-6377-1976FAD6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מהו מחשב?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8015-3C63-F813-490B-75B6D224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מחשבים הם מכונות חישוביות שיכולים לבצע מטלות</a:t>
            </a:r>
          </a:p>
          <a:p>
            <a:endParaRPr lang="he-IL" sz="2000" dirty="0"/>
          </a:p>
          <a:p>
            <a:r>
              <a:rPr lang="he-IL" sz="2000" dirty="0"/>
              <a:t>מכונות חישוביות: חומרה</a:t>
            </a:r>
          </a:p>
          <a:p>
            <a:endParaRPr lang="he-IL" sz="2000" dirty="0"/>
          </a:p>
          <a:p>
            <a:r>
              <a:rPr lang="he-IL" sz="2000" dirty="0"/>
              <a:t>מטלות : תוכנה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56005-F8F3-3608-B620-29DB672E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2133600"/>
            <a:ext cx="2507868" cy="2390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56275-8AE1-9532-EF7E-7260EFA6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685" y="4568052"/>
            <a:ext cx="1704814" cy="17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184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100" b="1" dirty="0"/>
              <a:t>תיאור סכמתי של מחשב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dirty="0"/>
              <a:t>.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543574"/>
            <a:ext cx="8915400" cy="4367648"/>
          </a:xfrm>
        </p:spPr>
        <p:txBody>
          <a:bodyPr>
            <a:normAutofit/>
          </a:bodyPr>
          <a:lstStyle/>
          <a:p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חומרה (ברזלים): קלט, זיכרון, מעבד, פלט.</a:t>
            </a:r>
          </a:p>
          <a:p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תוכנה: סוגי שפות, תרגום (קומפילציה), הרצה</a:t>
            </a:r>
          </a:p>
          <a:p>
            <a:pPr marL="0" indent="0">
              <a:buNone/>
            </a:pPr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תיאור סכמתי - חומרה</a:t>
            </a:r>
            <a:endParaRPr lang="en-US" sz="2000" b="1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he-IL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07" y="2965810"/>
            <a:ext cx="7648120" cy="32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7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52DD-2F67-0B15-9BCA-E8C7EC9B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רכיבי מחשב בסיסיים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080D-A1B8-2FE2-BB67-23328493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149"/>
            <a:ext cx="8915400" cy="4452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2000" dirty="0"/>
              <a:t>חומרה +תוכנה = מערכת מחשב</a:t>
            </a:r>
          </a:p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חומרה- הרכיבים הפיסיים של המחשב</a:t>
            </a:r>
          </a:p>
          <a:p>
            <a:endParaRPr lang="he-IL" sz="2000" dirty="0"/>
          </a:p>
          <a:p>
            <a:r>
              <a:rPr lang="he-IL" sz="2000" dirty="0"/>
              <a:t>תוכנה – אין מימוש פיסי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443AF5-F06E-23B3-CC5F-0CA8DC01F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94696"/>
              </p:ext>
            </p:extLst>
          </p:nvPr>
        </p:nvGraphicFramePr>
        <p:xfrm>
          <a:off x="1085682" y="3588751"/>
          <a:ext cx="8128000" cy="272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90132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2288791"/>
                    </a:ext>
                  </a:extLst>
                </a:gridCol>
              </a:tblGrid>
              <a:tr h="730664">
                <a:tc>
                  <a:txBody>
                    <a:bodyPr/>
                    <a:lstStyle/>
                    <a:p>
                      <a:r>
                        <a:rPr lang="he-IL" dirty="0"/>
                        <a:t>חומרה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תוכנה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93477"/>
                  </a:ext>
                </a:extLst>
              </a:tr>
              <a:tr h="499459">
                <a:tc>
                  <a:txBody>
                    <a:bodyPr/>
                    <a:lstStyle/>
                    <a:p>
                      <a:r>
                        <a:rPr lang="he-IL" dirty="0"/>
                        <a:t>מעבד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מערכות הפעלה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93017"/>
                  </a:ext>
                </a:extLst>
              </a:tr>
              <a:tr h="499459">
                <a:tc>
                  <a:txBody>
                    <a:bodyPr/>
                    <a:lstStyle/>
                    <a:p>
                      <a:r>
                        <a:rPr lang="he-IL" dirty="0"/>
                        <a:t>זיכרון ראשי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אפליקציות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8052"/>
                  </a:ext>
                </a:extLst>
              </a:tr>
              <a:tr h="499459">
                <a:tc>
                  <a:txBody>
                    <a:bodyPr/>
                    <a:lstStyle/>
                    <a:p>
                      <a:r>
                        <a:rPr lang="he-IL" dirty="0"/>
                        <a:t>אמצעי זיכרון משניים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ווירוסים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03755"/>
                  </a:ext>
                </a:extLst>
              </a:tr>
              <a:tr h="499459">
                <a:tc>
                  <a:txBody>
                    <a:bodyPr/>
                    <a:lstStyle/>
                    <a:p>
                      <a:r>
                        <a:rPr lang="he-IL" dirty="0"/>
                        <a:t>אמצעי קלט/פלט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ספריות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5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02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6535-9F32-41EF-49D1-3A80DA8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תוכנה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58C2-2DFA-9D3D-1437-8D6AD14D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7785"/>
            <a:ext cx="8915400" cy="4293437"/>
          </a:xfrm>
        </p:spPr>
        <p:txBody>
          <a:bodyPr>
            <a:norm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מחשבים עושים רק מה שאנחנו אומרים להם לעשות-</a:t>
            </a:r>
          </a:p>
          <a:p>
            <a:pPr marL="0" indent="0">
              <a:buNone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הם מכונות </a:t>
            </a:r>
            <a:r>
              <a:rPr lang="he-IL" sz="2000" dirty="0">
                <a:solidFill>
                  <a:srgbClr val="00B0F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דטרמיניסטיות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( מתנהגים בצורה צפויה הניתנת לחיזוי)</a:t>
            </a:r>
          </a:p>
          <a:p>
            <a:pPr marL="0" indent="0">
              <a:buNone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מהי </a:t>
            </a:r>
            <a:r>
              <a:rPr lang="he-IL" sz="2000" dirty="0">
                <a:solidFill>
                  <a:srgbClr val="00B0F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משימה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? תהליך שמקבל קלט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  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input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) שרלוונטי לאותה משימה, ומוציא פלט(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output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)</a:t>
            </a:r>
          </a:p>
          <a:p>
            <a:pPr marL="0" indent="0">
              <a:buNone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שמתאר את התוצאה של אותה משימה.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AE06E-5656-DB8E-B030-D26D37B0F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13" y="3463081"/>
            <a:ext cx="4769108" cy="244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6A42-190C-4C04-1A7A-1F5252DD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b="1" dirty="0"/>
              <a:t>דוגמאות למשימות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8EFD-C2D7-5246-A522-6A814530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495800"/>
          </a:xfrm>
        </p:spPr>
        <p:txBody>
          <a:bodyPr/>
          <a:lstStyle/>
          <a:p>
            <a:r>
              <a:rPr lang="he-IL" sz="2000" dirty="0"/>
              <a:t>חישוב מיסים לעובדים בחברה:</a:t>
            </a:r>
          </a:p>
          <a:p>
            <a:pPr marL="0" indent="0">
              <a:buNone/>
            </a:pPr>
            <a:r>
              <a:rPr lang="he-IL" sz="2000" dirty="0"/>
              <a:t>			- קלט: מידע מספרי על המשכורות</a:t>
            </a:r>
            <a:r>
              <a:rPr lang="en-US" sz="2000" dirty="0"/>
              <a:t>.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			- פלט : דוחות של מיסים</a:t>
            </a:r>
            <a:r>
              <a:rPr lang="en-US" sz="2000" dirty="0"/>
              <a:t>.</a:t>
            </a:r>
            <a:endParaRPr lang="he-IL" sz="2000" dirty="0"/>
          </a:p>
          <a:p>
            <a:r>
              <a:rPr lang="he-IL" sz="2000" dirty="0"/>
              <a:t>סימולטור של מטוס :</a:t>
            </a:r>
          </a:p>
          <a:p>
            <a:pPr marL="914400" lvl="2" indent="0">
              <a:buNone/>
            </a:pPr>
            <a:r>
              <a:rPr lang="he-IL" sz="2000" dirty="0"/>
              <a:t>	- קלט: תנועות ידית ההיגוי או מקשי המקלדת</a:t>
            </a:r>
            <a:r>
              <a:rPr lang="en-US" sz="2000" dirty="0"/>
              <a:t>.</a:t>
            </a:r>
            <a:endParaRPr lang="he-IL" sz="2000" dirty="0"/>
          </a:p>
          <a:p>
            <a:pPr marL="914400" lvl="2" indent="0">
              <a:buNone/>
            </a:pPr>
            <a:r>
              <a:rPr lang="he-IL" sz="2000" dirty="0"/>
              <a:t>	- פלט: תמונה המתארת את נקודת המבט של הטייס.</a:t>
            </a:r>
          </a:p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מנוע חיפוש : 	</a:t>
            </a:r>
          </a:p>
          <a:p>
            <a:pPr marL="1371600" lvl="3" indent="0">
              <a:buNone/>
            </a:pPr>
            <a:r>
              <a:rPr lang="he-IL" sz="2000" dirty="0"/>
              <a:t>- קלט: מילות חיפוש</a:t>
            </a:r>
          </a:p>
          <a:p>
            <a:pPr marL="1371600" lvl="3" indent="0">
              <a:buNone/>
            </a:pPr>
            <a:r>
              <a:rPr lang="he-IL" sz="2000" dirty="0"/>
              <a:t>- פלט דפי אינטרנט שבהם המילה נמצאת</a:t>
            </a:r>
            <a:r>
              <a:rPr lang="en-US" sz="2000" dirty="0"/>
              <a:t>.</a:t>
            </a:r>
            <a:endParaRPr lang="he-IL" sz="2000" dirty="0"/>
          </a:p>
          <a:p>
            <a:endParaRPr lang="he-IL" dirty="0"/>
          </a:p>
          <a:p>
            <a:endParaRPr lang="he-IL" dirty="0"/>
          </a:p>
          <a:p>
            <a:pPr marL="914400" lvl="2" indent="0">
              <a:buNone/>
            </a:pPr>
            <a:endParaRPr lang="he-IL" dirty="0"/>
          </a:p>
          <a:p>
            <a:pPr marL="914400" lvl="2" indent="0">
              <a:buNone/>
            </a:pPr>
            <a:endParaRPr lang="he-IL" dirty="0"/>
          </a:p>
          <a:p>
            <a:pPr lvl="2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F9195-C0B5-EE30-8A69-BA0D95E2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77" y="1973549"/>
            <a:ext cx="1566090" cy="103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69E5D-F57E-A871-5B60-FC5545CC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77" y="3502722"/>
            <a:ext cx="1724379" cy="1285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E64ED-5980-1B65-7808-DD0561962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084" y="5376316"/>
            <a:ext cx="2913681" cy="10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462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/>
              <a:t>תיאור סכמתי - תוכנה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392572"/>
            <a:ext cx="8915400" cy="4518650"/>
          </a:xfrm>
        </p:spPr>
        <p:txBody>
          <a:bodyPr>
            <a:normAutofit/>
          </a:bodyPr>
          <a:lstStyle/>
          <a:p>
            <a:r>
              <a:rPr lang="he-IL" sz="2000" b="1" dirty="0">
                <a:latin typeface="Gisha" panose="020B0502040204020203" pitchFamily="34" charset="-79"/>
              </a:rPr>
              <a:t>תוכנה: סוגי שפות, תרגום (קומפילציה), הרצה.</a:t>
            </a:r>
            <a:endParaRPr lang="en-US" sz="2000" b="1" dirty="0">
              <a:latin typeface="Gisha" panose="020B0502040204020203" pitchFamily="34" charset="-79"/>
            </a:endParaRPr>
          </a:p>
          <a:p>
            <a:pPr lvl="0"/>
            <a:r>
              <a:rPr lang="he-IL" sz="2000" b="1" dirty="0">
                <a:latin typeface="Gisha" panose="020B0502040204020203" pitchFamily="34" charset="-79"/>
              </a:rPr>
              <a:t>שפות: בני אדם, שפה עילית (</a:t>
            </a:r>
            <a:r>
              <a:rPr lang="en-US" sz="2000" b="1" dirty="0">
                <a:latin typeface="Gisha" panose="020B0502040204020203" pitchFamily="34" charset="-79"/>
              </a:rPr>
              <a:t>C++,java</a:t>
            </a:r>
            <a:r>
              <a:rPr lang="he-IL" sz="2000" b="1" dirty="0">
                <a:latin typeface="Gisha" panose="020B0502040204020203" pitchFamily="34" charset="-79"/>
              </a:rPr>
              <a:t>) </a:t>
            </a:r>
          </a:p>
          <a:p>
            <a:pPr marL="0" lvl="0" indent="0">
              <a:buNone/>
            </a:pPr>
            <a:r>
              <a:rPr lang="he-IL" sz="2000" b="1" dirty="0">
                <a:latin typeface="Gisha" panose="020B0502040204020203" pitchFamily="34" charset="-79"/>
              </a:rPr>
              <a:t>     שפת מכונה, ורמות ביניים.</a:t>
            </a:r>
            <a:endParaRPr lang="en-US" sz="2000" b="1" dirty="0">
              <a:latin typeface="Gisha" panose="020B0502040204020203" pitchFamily="34" charset="-79"/>
            </a:endParaRPr>
          </a:p>
          <a:p>
            <a:pPr lvl="0"/>
            <a:r>
              <a:rPr lang="he-IL" sz="2000" b="1" dirty="0">
                <a:latin typeface="Gisha" panose="020B0502040204020203" pitchFamily="34" charset="-79"/>
              </a:rPr>
              <a:t>תהליך תרגום: </a:t>
            </a:r>
            <a:endParaRPr lang="en-US" sz="2000" b="1" dirty="0">
              <a:latin typeface="Gisha" panose="020B0502040204020203" pitchFamily="34" charset="-79"/>
            </a:endParaRPr>
          </a:p>
          <a:p>
            <a:pPr lvl="1"/>
            <a:r>
              <a:rPr lang="he-IL" sz="2000" b="1" dirty="0">
                <a:latin typeface="Gisha" panose="020B0502040204020203" pitchFamily="34" charset="-79"/>
              </a:rPr>
              <a:t>בני אדם </a:t>
            </a:r>
            <a:r>
              <a:rPr lang="en-US" sz="2000" b="1" dirty="0">
                <a:latin typeface="Gisha" panose="020B0502040204020203" pitchFamily="34" charset="-79"/>
              </a:rPr>
              <a:t>java</a:t>
            </a:r>
            <a:r>
              <a:rPr lang="en-US" sz="2000" b="1" dirty="0">
                <a:latin typeface="Gisha" panose="020B0502040204020203" pitchFamily="34" charset="-79"/>
                <a:sym typeface="Wingdings" panose="05000000000000000000" pitchFamily="2" charset="2"/>
              </a:rPr>
              <a:t> </a:t>
            </a:r>
            <a:r>
              <a:rPr lang="he-IL" sz="2000" b="1" dirty="0">
                <a:latin typeface="Gisha" panose="020B0502040204020203" pitchFamily="34" charset="-79"/>
              </a:rPr>
              <a:t> , עיקר הקורס.</a:t>
            </a:r>
            <a:endParaRPr lang="en-US" sz="2000" b="1" dirty="0">
              <a:latin typeface="Gisha" panose="020B0502040204020203" pitchFamily="34" charset="-79"/>
            </a:endParaRPr>
          </a:p>
          <a:p>
            <a:pPr lvl="1"/>
            <a:r>
              <a:rPr lang="he-IL" sz="2000" b="1" dirty="0">
                <a:latin typeface="Gisha" panose="020B0502040204020203" pitchFamily="34" charset="-79"/>
              </a:rPr>
              <a:t>קומפילציה: </a:t>
            </a:r>
            <a:r>
              <a:rPr lang="en-US" sz="2000" b="1" dirty="0">
                <a:latin typeface="Gisha" panose="020B0502040204020203" pitchFamily="34" charset="-79"/>
              </a:rPr>
              <a:t> </a:t>
            </a:r>
            <a:r>
              <a:rPr lang="en-US" sz="2000" b="1" dirty="0">
                <a:latin typeface="Gisha" panose="020B0502040204020203" pitchFamily="34" charset="-79"/>
                <a:sym typeface="Wingdings" panose="05000000000000000000" pitchFamily="2" charset="2"/>
              </a:rPr>
              <a:t></a:t>
            </a:r>
            <a:r>
              <a:rPr lang="en-US" sz="2000" b="1" dirty="0">
                <a:latin typeface="Gisha" panose="020B0502040204020203" pitchFamily="34" charset="-79"/>
              </a:rPr>
              <a:t>  java   </a:t>
            </a:r>
            <a:r>
              <a:rPr lang="he-IL" sz="2000" b="1" dirty="0">
                <a:latin typeface="Gisha" panose="020B0502040204020203" pitchFamily="34" charset="-79"/>
              </a:rPr>
              <a:t>שפת מכונה</a:t>
            </a:r>
            <a:r>
              <a:rPr lang="en-US" sz="2000" b="1" dirty="0">
                <a:latin typeface="Gisha" panose="020B0502040204020203" pitchFamily="34" charset="-79"/>
              </a:rPr>
              <a:t>(byte code) </a:t>
            </a:r>
          </a:p>
          <a:p>
            <a:pPr lvl="0"/>
            <a:r>
              <a:rPr lang="he-IL" sz="2000" b="1" dirty="0">
                <a:latin typeface="Gisha" panose="020B0502040204020203" pitchFamily="34" charset="-79"/>
              </a:rPr>
              <a:t>הרצה: הפעלת תכנית.</a:t>
            </a:r>
            <a:endParaRPr lang="en-US" sz="2000" b="1" dirty="0">
              <a:latin typeface="Gisha" panose="020B0502040204020203" pitchFamily="34" charset="-79"/>
            </a:endParaRPr>
          </a:p>
          <a:p>
            <a:endParaRPr lang="he-IL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97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686"/>
          </a:xfrm>
        </p:spPr>
        <p:txBody>
          <a:bodyPr/>
          <a:lstStyle/>
          <a:p>
            <a:pPr algn="ctr"/>
            <a:r>
              <a:rPr lang="he-IL" b="1" dirty="0"/>
              <a:t>מושגים בסיסיים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046914"/>
            <a:ext cx="8915400" cy="3649211"/>
          </a:xfrm>
        </p:spPr>
        <p:txBody>
          <a:bodyPr/>
          <a:lstStyle/>
          <a:p>
            <a:pPr lvl="0"/>
            <a:r>
              <a:rPr lang="he-IL" sz="2000" b="1" dirty="0">
                <a:latin typeface="David" panose="020E0502060401010101" pitchFamily="34" charset="-79"/>
              </a:rPr>
              <a:t>מידע </a:t>
            </a:r>
            <a:r>
              <a:rPr lang="en-US" sz="2000" b="1" dirty="0">
                <a:latin typeface="David" panose="020E0502060401010101" pitchFamily="34" charset="-79"/>
              </a:rPr>
              <a:t>(data)</a:t>
            </a:r>
            <a:r>
              <a:rPr lang="he-IL" sz="2000" b="1" dirty="0">
                <a:latin typeface="David" panose="020E0502060401010101" pitchFamily="34" charset="-79"/>
              </a:rPr>
              <a:t>: שירים, תמונות, ציונים ...</a:t>
            </a:r>
            <a:endParaRPr lang="en-US" sz="2000" b="1" dirty="0">
              <a:latin typeface="David" panose="020E0502060401010101" pitchFamily="34" charset="-79"/>
            </a:endParaRPr>
          </a:p>
          <a:p>
            <a:pPr lvl="0"/>
            <a:r>
              <a:rPr lang="he-IL" sz="2000" b="1" dirty="0">
                <a:latin typeface="David" panose="020E0502060401010101" pitchFamily="34" charset="-79"/>
              </a:rPr>
              <a:t>מערכת הפעלה: </a:t>
            </a:r>
            <a:r>
              <a:rPr lang="en-US" sz="2000" b="1" dirty="0">
                <a:latin typeface="David" panose="020E0502060401010101" pitchFamily="34" charset="-79"/>
              </a:rPr>
              <a:t>windows, Linux, palm</a:t>
            </a:r>
          </a:p>
          <a:p>
            <a:pPr lvl="0"/>
            <a:r>
              <a:rPr lang="he-IL" sz="2000" b="1" dirty="0">
                <a:latin typeface="David" panose="020E0502060401010101" pitchFamily="34" charset="-79"/>
              </a:rPr>
              <a:t>קומפיילר, קוד, קובץ.</a:t>
            </a:r>
            <a:endParaRPr lang="en-US" sz="2000" b="1" dirty="0">
              <a:latin typeface="David" panose="020E0502060401010101" pitchFamily="34" charset="-79"/>
            </a:endParaRP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82619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1229</TotalTime>
  <Words>1010</Words>
  <Application>Microsoft Office PowerPoint</Application>
  <PresentationFormat>Widescreen</PresentationFormat>
  <Paragraphs>176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David</vt:lpstr>
      <vt:lpstr>Gisha</vt:lpstr>
      <vt:lpstr>Wingdings</vt:lpstr>
      <vt:lpstr>Wingdings 3</vt:lpstr>
      <vt:lpstr>עשן מתפתל</vt:lpstr>
      <vt:lpstr>אלגוריתמיקה ותכנות תרגול  1  </vt:lpstr>
      <vt:lpstr>למה תכנות?</vt:lpstr>
      <vt:lpstr>מהו מחשב?</vt:lpstr>
      <vt:lpstr>תיאור סכמתי של מחשב . </vt:lpstr>
      <vt:lpstr>רכיבי מחשב בסיסיים</vt:lpstr>
      <vt:lpstr>תוכנה</vt:lpstr>
      <vt:lpstr>דוגמאות למשימות</vt:lpstr>
      <vt:lpstr>תיאור סכמתי - תוכנה </vt:lpstr>
      <vt:lpstr>מושגים בסיסיים</vt:lpstr>
      <vt:lpstr>תוכנית מחשב</vt:lpstr>
      <vt:lpstr>אלגוריתם- דוגמא מתמטית</vt:lpstr>
      <vt:lpstr>דוגמא לבעיה:</vt:lpstr>
      <vt:lpstr>אלגוריתם לבדיקת ראשוניות</vt:lpstr>
      <vt:lpstr>אלגוריתם פשוט לבדיקת ראשוניות</vt:lpstr>
      <vt:lpstr>הרצת התוכנה</vt:lpstr>
      <vt:lpstr>למה קיימות שפות תכנות?</vt:lpstr>
      <vt:lpstr>שפת מכונה</vt:lpstr>
      <vt:lpstr>מדרג שפות התכנות</vt:lpstr>
      <vt:lpstr>האלמנטים הבסיסים בתחביר שפת מחשב:</vt:lpstr>
      <vt:lpstr>הידור התוכניות</vt:lpstr>
      <vt:lpstr>גדלים: tb ,gb, bit, byte, kb, mb</vt:lpstr>
      <vt:lpstr>אז מה למדנו היום?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Windows User</dc:creator>
  <cp:lastModifiedBy>שגיא יוסף אזולאי</cp:lastModifiedBy>
  <cp:revision>92</cp:revision>
  <dcterms:created xsi:type="dcterms:W3CDTF">2020-03-18T20:37:38Z</dcterms:created>
  <dcterms:modified xsi:type="dcterms:W3CDTF">2022-10-30T14:31:07Z</dcterms:modified>
</cp:coreProperties>
</file>