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4"/>
  </p:handoutMasterIdLst>
  <p:sldIdLst>
    <p:sldId id="261" r:id="rId3"/>
    <p:sldId id="290" r:id="rId4"/>
    <p:sldId id="301" r:id="rId5"/>
    <p:sldId id="293" r:id="rId6"/>
    <p:sldId id="291" r:id="rId7"/>
    <p:sldId id="279" r:id="rId8"/>
    <p:sldId id="281" r:id="rId9"/>
    <p:sldId id="282" r:id="rId11"/>
    <p:sldId id="294" r:id="rId12"/>
    <p:sldId id="304" r:id="rId13"/>
    <p:sldId id="298" r:id="rId14"/>
    <p:sldId id="305" r:id="rId15"/>
    <p:sldId id="284" r:id="rId16"/>
    <p:sldId id="306" r:id="rId17"/>
    <p:sldId id="297" r:id="rId18"/>
    <p:sldId id="299" r:id="rId19"/>
    <p:sldId id="307" r:id="rId20"/>
    <p:sldId id="285" r:id="rId21"/>
    <p:sldId id="300"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KIRAN PALAGIRI" initials="UK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varScale="1">
        <p:scale>
          <a:sx n="82" d="100"/>
          <a:sy n="82" d="100"/>
        </p:scale>
        <p:origin x="148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9643EF-B253-4651-964D-5C22C18A175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9DA7BD-A364-4835-B5C3-69F4869872EB}"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59191-5CCA-41B9-93A5-50C4E62DD0DE}"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archive.ics.uci.edu/ml/datasets/Airfoil+Self-Noise" TargetMode="External"/><Relationship Id="rId1" Type="http://schemas.openxmlformats.org/officeDocument/2006/relationships/hyperlink" Target="https://www.stat.berkeley.edu/~breiman/RandomFore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endParaRPr lang="en-US" dirty="0"/>
          </a:p>
        </p:txBody>
      </p:sp>
      <p:sp>
        <p:nvSpPr>
          <p:cNvPr id="5" name="Footer Placeholder 4"/>
          <p:cNvSpPr>
            <a:spLocks noGrp="1"/>
          </p:cNvSpPr>
          <p:nvPr>
            <p:ph type="ftr" sz="quarter" idx="11"/>
          </p:nvPr>
        </p:nvSpPr>
        <p:spPr>
          <a:xfrm>
            <a:off x="3183222" y="6430963"/>
            <a:ext cx="2379378" cy="290511"/>
          </a:xfrm>
        </p:spPr>
        <p:txBody>
          <a:bodyPr/>
          <a:lstStyle/>
          <a:p>
            <a:r>
              <a:rPr lang="en-US" sz="1600" dirty="0"/>
              <a:t>Department of CSE</a:t>
            </a:r>
            <a:endParaRPr lang="en-US" sz="1600" dirty="0"/>
          </a:p>
          <a:p>
            <a:endParaRPr lang="en-US" sz="1600" b="1" dirty="0"/>
          </a:p>
        </p:txBody>
      </p:sp>
      <p:sp>
        <p:nvSpPr>
          <p:cNvPr id="7" name="Rectangle 6"/>
          <p:cNvSpPr/>
          <p:nvPr/>
        </p:nvSpPr>
        <p:spPr>
          <a:xfrm>
            <a:off x="1246838" y="2534442"/>
            <a:ext cx="6955123" cy="1077218"/>
          </a:xfrm>
          <a:prstGeom prst="rect">
            <a:avLst/>
          </a:prstGeom>
        </p:spPr>
        <p:txBody>
          <a:bodyPr wrap="square">
            <a:spAutoFit/>
          </a:bodyPr>
          <a:lstStyle/>
          <a:p>
            <a:pPr algn="ctr"/>
            <a:r>
              <a:rPr lang="en-US" sz="3200" b="1" dirty="0">
                <a:solidFill>
                  <a:schemeClr val="accent2">
                    <a:lumMod val="75000"/>
                  </a:schemeClr>
                </a:solidFill>
                <a:latin typeface="Arial" panose="020B0604020202020204" pitchFamily="34" charset="0"/>
                <a:cs typeface="Arial" panose="020B0604020202020204" pitchFamily="34" charset="0"/>
              </a:rPr>
              <a:t>Airfoil self-noise predictions using Random Forest</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8" name="Rectangle 7"/>
          <p:cNvSpPr/>
          <p:nvPr/>
        </p:nvSpPr>
        <p:spPr>
          <a:xfrm>
            <a:off x="533400" y="4867627"/>
            <a:ext cx="7315200" cy="1522095"/>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Supervisor </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MR . BABU</a:t>
            </a:r>
            <a:endParaRPr lang="en-US"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Name of the Student :SAGI SANDEEP</a:t>
            </a:r>
            <a:endParaRPr lang="en-US" b="1"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Register Number: 39110865</a:t>
            </a:r>
            <a:endParaRPr lang="en-US" b="1" dirty="0">
              <a:latin typeface="Arial" panose="020B0604020202020204" pitchFamily="34" charset="0"/>
              <a:cs typeface="Arial" panose="020B0604020202020204" pitchFamily="34" charset="0"/>
            </a:endParaRPr>
          </a:p>
          <a:p>
            <a:pPr algn="ctr">
              <a:lnSpc>
                <a:spcPct val="150000"/>
              </a:lnSpc>
            </a:pPr>
            <a:endParaRPr lang="en-US" sz="1400" dirty="0">
              <a:latin typeface="Arial" panose="020B0604020202020204" pitchFamily="34" charset="0"/>
              <a:cs typeface="Arial" panose="020B0604020202020204" pitchFamily="34" charset="0"/>
            </a:endParaRPr>
          </a:p>
        </p:txBody>
      </p:sp>
      <p:pic>
        <p:nvPicPr>
          <p:cNvPr id="9" name="Picture 8" descr="new letter head July30_2020.png"/>
          <p:cNvPicPr/>
          <p:nvPr/>
        </p:nvPicPr>
        <p:blipFill>
          <a:blip r:embed="rId1" cstate="print"/>
          <a:stretch>
            <a:fillRect/>
          </a:stretch>
        </p:blipFill>
        <p:spPr>
          <a:xfrm>
            <a:off x="304800" y="174813"/>
            <a:ext cx="86106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anose="020B0604020202020204" pitchFamily="34" charset="0"/>
              </a:rPr>
              <a:t>LIBRARIES AND MODULES</a:t>
            </a:r>
            <a:endParaRPr lang="en-IN" sz="3600" dirty="0"/>
          </a:p>
        </p:txBody>
      </p:sp>
      <p:sp>
        <p:nvSpPr>
          <p:cNvPr id="3" name="Content Placeholder 2"/>
          <p:cNvSpPr>
            <a:spLocks noGrp="1"/>
          </p:cNvSpPr>
          <p:nvPr>
            <p:ph idx="1"/>
          </p:nvPr>
        </p:nvSpPr>
        <p:spPr>
          <a:xfrm>
            <a:off x="457200" y="1600201"/>
            <a:ext cx="8229600" cy="4571999"/>
          </a:xfrm>
        </p:spPr>
        <p:txBody>
          <a:bodyPr>
            <a:noAutofit/>
          </a:bodyPr>
          <a:lstStyle/>
          <a:p>
            <a:pPr marL="36830" indent="0" algn="just">
              <a:buNone/>
            </a:pPr>
            <a:r>
              <a:rPr lang="en-IN" sz="2000" dirty="0">
                <a:effectLst/>
              </a:rPr>
              <a:t>Important libraries that are imported are:</a:t>
            </a:r>
            <a:endParaRPr lang="en-IN" sz="2000" dirty="0">
              <a:effectLst/>
            </a:endParaRPr>
          </a:p>
          <a:p>
            <a:pPr algn="just"/>
            <a:r>
              <a:rPr lang="en-IN" sz="2000" dirty="0">
                <a:effectLst/>
              </a:rPr>
              <a:t>Sklearn </a:t>
            </a:r>
            <a:endParaRPr lang="en-IN" sz="2000" dirty="0">
              <a:effectLst/>
            </a:endParaRPr>
          </a:p>
          <a:p>
            <a:pPr algn="just"/>
            <a:r>
              <a:rPr lang="en-IN" sz="2000" dirty="0">
                <a:effectLst/>
              </a:rPr>
              <a:t>Pandas</a:t>
            </a:r>
            <a:endParaRPr lang="en-IN" sz="2000" dirty="0">
              <a:effectLst/>
            </a:endParaRPr>
          </a:p>
          <a:p>
            <a:pPr algn="just"/>
            <a:r>
              <a:rPr lang="en-IN" sz="2000" dirty="0">
                <a:effectLst/>
              </a:rPr>
              <a:t>NumPy</a:t>
            </a:r>
            <a:endParaRPr lang="en-IN" sz="2000" dirty="0">
              <a:effectLst/>
            </a:endParaRPr>
          </a:p>
          <a:p>
            <a:pPr algn="just"/>
            <a:r>
              <a:rPr lang="en-IN" sz="2000" dirty="0">
                <a:effectLst/>
              </a:rPr>
              <a:t>Matplotlib</a:t>
            </a:r>
            <a:endParaRPr lang="en-IN" sz="2000" dirty="0">
              <a:effectLst/>
            </a:endParaRPr>
          </a:p>
          <a:p>
            <a:pPr algn="just"/>
            <a:r>
              <a:rPr lang="en-IN" sz="2000" dirty="0">
                <a:effectLst/>
              </a:rPr>
              <a:t>Seaborn</a:t>
            </a:r>
            <a:endParaRPr lang="en-IN" sz="2000" dirty="0">
              <a:effectLst/>
            </a:endParaRPr>
          </a:p>
          <a:p>
            <a:pPr marL="36830" indent="0" algn="just">
              <a:buNone/>
            </a:pPr>
            <a:r>
              <a:rPr lang="en-IN" sz="2000" dirty="0">
                <a:effectLst/>
              </a:rPr>
              <a:t>Important modules or functions imported are:</a:t>
            </a:r>
            <a:endParaRPr lang="en-IN" sz="2000" dirty="0">
              <a:effectLst/>
            </a:endParaRPr>
          </a:p>
          <a:p>
            <a:pPr algn="just"/>
            <a:r>
              <a:rPr lang="en-IN" sz="2000" dirty="0">
                <a:effectLst/>
              </a:rPr>
              <a:t>train_test_split from </a:t>
            </a:r>
            <a:r>
              <a:rPr lang="en-IN" sz="2000" dirty="0" err="1">
                <a:effectLst/>
              </a:rPr>
              <a:t>model_selection</a:t>
            </a:r>
            <a:r>
              <a:rPr lang="en-IN" sz="2000" dirty="0">
                <a:effectLst/>
              </a:rPr>
              <a:t> in Sklearn.</a:t>
            </a:r>
            <a:endParaRPr lang="en-IN" sz="2000" dirty="0">
              <a:effectLst/>
            </a:endParaRPr>
          </a:p>
          <a:p>
            <a:pPr algn="just"/>
            <a:r>
              <a:rPr lang="en-IN" sz="2000" dirty="0" err="1">
                <a:effectLst/>
              </a:rPr>
              <a:t>RandomForestRegressor</a:t>
            </a:r>
            <a:r>
              <a:rPr lang="en-IN" sz="2000" dirty="0">
                <a:effectLst/>
              </a:rPr>
              <a:t> from ensemble module of Sklearn.</a:t>
            </a:r>
            <a:endParaRPr lang="en-IN" sz="2000" dirty="0">
              <a:effectLst/>
            </a:endParaRPr>
          </a:p>
          <a:p>
            <a:pPr algn="just"/>
            <a:r>
              <a:rPr lang="en-IN" sz="2000" dirty="0">
                <a:effectLst/>
              </a:rPr>
              <a:t>metrics module of Sklearn.</a:t>
            </a:r>
            <a:endParaRPr lang="en-IN" sz="2000" dirty="0">
              <a:effectLst/>
              <a:ea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anose="020B0604020202020204" pitchFamily="34" charset="0"/>
              </a:rPr>
              <a:t>SPLITTING THE DATASET</a:t>
            </a:r>
            <a:endParaRPr lang="en-IN" sz="3600" dirty="0"/>
          </a:p>
        </p:txBody>
      </p:sp>
      <p:sp>
        <p:nvSpPr>
          <p:cNvPr id="3" name="Content Placeholder 2"/>
          <p:cNvSpPr>
            <a:spLocks noGrp="1"/>
          </p:cNvSpPr>
          <p:nvPr>
            <p:ph idx="1"/>
          </p:nvPr>
        </p:nvSpPr>
        <p:spPr>
          <a:xfrm>
            <a:off x="457200" y="1600201"/>
            <a:ext cx="8229600" cy="4571999"/>
          </a:xfrm>
        </p:spPr>
        <p:txBody>
          <a:bodyPr>
            <a:noAutofit/>
          </a:bodyPr>
          <a:lstStyle/>
          <a:p>
            <a:pPr algn="just"/>
            <a:r>
              <a:rPr lang="en-IN" sz="2000" dirty="0">
                <a:effectLst/>
              </a:rPr>
              <a:t>We will use train_test_split which is a function for splitting data arrays into two subsets for training and testing data.</a:t>
            </a:r>
            <a:endParaRPr lang="en-IN" sz="2000" dirty="0">
              <a:effectLst/>
            </a:endParaRPr>
          </a:p>
          <a:p>
            <a:pPr algn="just"/>
            <a:r>
              <a:rPr lang="en-IN" sz="2000" dirty="0">
                <a:effectLst/>
              </a:rPr>
              <a:t>With this function you don’t have to divide the dataset manually. By default, sklearn train_test_split will make random partitions for the two subsets. However, you can specify a random state for the operation.</a:t>
            </a:r>
            <a:endParaRPr lang="en-IN" sz="2000" dirty="0">
              <a:effectLst/>
            </a:endParaRPr>
          </a:p>
          <a:p>
            <a:pPr marL="36830" indent="0" algn="just">
              <a:buNone/>
            </a:pPr>
            <a:endParaRPr lang="en-IN" sz="1800" dirty="0">
              <a:effectLst/>
              <a:ea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7" name="image8.png"/>
          <p:cNvPicPr/>
          <p:nvPr/>
        </p:nvPicPr>
        <p:blipFill>
          <a:blip r:embed="rId1"/>
          <a:srcRect/>
          <a:stretch>
            <a:fillRect/>
          </a:stretch>
        </p:blipFill>
        <p:spPr>
          <a:xfrm>
            <a:off x="1020276" y="3493756"/>
            <a:ext cx="7103448" cy="2651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anose="020B0604020202020204" pitchFamily="34" charset="0"/>
              </a:rPr>
              <a:t>RANDOM FOREST ALGORITHM</a:t>
            </a:r>
            <a:endParaRPr lang="en-IN" sz="3600" dirty="0"/>
          </a:p>
        </p:txBody>
      </p:sp>
      <p:sp>
        <p:nvSpPr>
          <p:cNvPr id="3" name="Content Placeholder 2"/>
          <p:cNvSpPr>
            <a:spLocks noGrp="1"/>
          </p:cNvSpPr>
          <p:nvPr>
            <p:ph idx="1"/>
          </p:nvPr>
        </p:nvSpPr>
        <p:spPr>
          <a:xfrm>
            <a:off x="457200" y="1600201"/>
            <a:ext cx="8229600" cy="3657599"/>
          </a:xfrm>
        </p:spPr>
        <p:txBody>
          <a:bodyPr>
            <a:noAutofit/>
          </a:bodyPr>
          <a:lstStyle/>
          <a:p>
            <a:pPr marL="322580" indent="-285750" algn="just"/>
            <a:r>
              <a:rPr lang="en-IN" sz="2000" dirty="0">
                <a:effectLst/>
              </a:rPr>
              <a:t>Random forest algorithm is a collection of tree predictions where the trees are formulated on the basis of various random features, hence the name ‘Random Forest’.</a:t>
            </a:r>
            <a:endParaRPr lang="en-IN" sz="2000" dirty="0">
              <a:effectLst/>
            </a:endParaRPr>
          </a:p>
          <a:p>
            <a:pPr marL="322580" indent="-285750" algn="just"/>
            <a:r>
              <a:rPr lang="en-IN" sz="2000" dirty="0">
                <a:effectLst/>
              </a:rPr>
              <a:t>Random vectors are generated to depict the growth of the trees; the trees are never pruned.</a:t>
            </a:r>
            <a:endParaRPr lang="en-IN" sz="2000" dirty="0">
              <a:effectLst/>
            </a:endParaRPr>
          </a:p>
          <a:p>
            <a:pPr marL="322580" indent="-285750" algn="just"/>
            <a:r>
              <a:rPr lang="en-IN" sz="2000" dirty="0">
                <a:effectLst/>
                <a:ea typeface="Arial" panose="020B0604020202020204" pitchFamily="34" charset="0"/>
              </a:rPr>
              <a:t>A random combination of features is selected at every node to perform splitting</a:t>
            </a:r>
            <a:r>
              <a:rPr lang="en-IN" sz="2000" dirty="0">
                <a:ea typeface="Arial" panose="020B0604020202020204" pitchFamily="34" charset="0"/>
              </a:rPr>
              <a:t>.</a:t>
            </a:r>
            <a:endParaRPr lang="en-IN" sz="2000" dirty="0">
              <a:ea typeface="Arial" panose="020B0604020202020204" pitchFamily="34" charset="0"/>
            </a:endParaRPr>
          </a:p>
          <a:p>
            <a:pPr marL="322580" indent="-285750" algn="just"/>
            <a:r>
              <a:rPr lang="en-IN" sz="2000" dirty="0">
                <a:effectLst/>
                <a:ea typeface="Arial" panose="020B0604020202020204" pitchFamily="34" charset="0"/>
              </a:rPr>
              <a:t>The purpose of two sources of randomness is to decrease the variance of forest estimator. Indeed, individual decision trees typically exhibit high variance and tend to overfit. </a:t>
            </a:r>
            <a:endParaRPr lang="en-IN" sz="2000" dirty="0">
              <a:effectLst/>
            </a:endParaRPr>
          </a:p>
          <a:p>
            <a:pPr marL="36830" indent="0" algn="just">
              <a:buNone/>
            </a:pPr>
            <a:endParaRPr lang="en-IN" sz="1800" dirty="0">
              <a:effectLst/>
              <a:ea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a:bodyPr>
          <a:lstStyle/>
          <a:p>
            <a:r>
              <a:rPr lang="en-US" sz="3600" b="1" dirty="0">
                <a:solidFill>
                  <a:srgbClr val="C00000"/>
                </a:solidFill>
                <a:cs typeface="Arial" panose="020B0604020202020204" pitchFamily="34" charset="0"/>
              </a:rPr>
              <a:t>CALCULATING ERRORS AND ACCURACY</a:t>
            </a:r>
            <a:endParaRPr lang="en-US" sz="3600" b="1" dirty="0">
              <a:solidFill>
                <a:srgbClr val="C00000"/>
              </a:solidFill>
              <a:cs typeface="Arial" panose="020B0604020202020204" pitchFamily="34" charset="0"/>
            </a:endParaRPr>
          </a:p>
        </p:txBody>
      </p:sp>
      <p:sp>
        <p:nvSpPr>
          <p:cNvPr id="8" name="Content Placeholder 2"/>
          <p:cNvSpPr>
            <a:spLocks noGrp="1"/>
          </p:cNvSpPr>
          <p:nvPr>
            <p:ph idx="1"/>
          </p:nvPr>
        </p:nvSpPr>
        <p:spPr>
          <a:xfrm>
            <a:off x="533400" y="1371600"/>
            <a:ext cx="7924800" cy="1828800"/>
          </a:xfrm>
        </p:spPr>
        <p:txBody>
          <a:bodyPr>
            <a:normAutofit lnSpcReduction="10000"/>
          </a:bodyPr>
          <a:lstStyle/>
          <a:p>
            <a:pPr algn="just"/>
            <a:r>
              <a:rPr lang="en-IN" sz="1800" dirty="0">
                <a:effectLst/>
              </a:rPr>
              <a:t>Calculating the errors is one of the ways to </a:t>
            </a:r>
            <a:r>
              <a:rPr lang="en-IN" sz="1800" dirty="0" err="1">
                <a:effectLst/>
              </a:rPr>
              <a:t>analyze</a:t>
            </a:r>
            <a:r>
              <a:rPr lang="en-IN" sz="1800" dirty="0">
                <a:effectLst/>
              </a:rPr>
              <a:t> the chances of improvement of the model as well as to find the accuracy of the model.</a:t>
            </a:r>
            <a:endParaRPr lang="en-IN" sz="1800" dirty="0">
              <a:effectLst/>
            </a:endParaRPr>
          </a:p>
          <a:p>
            <a:pPr algn="just"/>
            <a:r>
              <a:rPr lang="en-IN" sz="1800" dirty="0">
                <a:effectLst/>
              </a:rPr>
              <a:t>We are going to calculate the mean absolute error(MAE), mean squared error(MSE), root mean squared error(RMSE).</a:t>
            </a:r>
            <a:endParaRPr lang="en-IN" sz="1800" dirty="0">
              <a:effectLst/>
            </a:endParaRPr>
          </a:p>
          <a:p>
            <a:pPr algn="just"/>
            <a:r>
              <a:rPr lang="en-IN" sz="1800" dirty="0">
                <a:effectLst/>
              </a:rPr>
              <a:t>We can simply use metrics module to use pre-defined functions for these errors.</a:t>
            </a:r>
            <a:endParaRPr lang="en-IN" sz="1800" dirty="0">
              <a:effectLst/>
            </a:endParaRPr>
          </a:p>
          <a:p>
            <a:pPr marL="0" indent="0" algn="just">
              <a:buNone/>
            </a:pPr>
            <a:endParaRPr lang="en-US" sz="1800" dirty="0"/>
          </a:p>
        </p:txBody>
      </p:sp>
      <p:pic>
        <p:nvPicPr>
          <p:cNvPr id="11" name="image20.png"/>
          <p:cNvPicPr/>
          <p:nvPr/>
        </p:nvPicPr>
        <p:blipFill>
          <a:blip r:embed="rId1"/>
          <a:srcRect/>
          <a:stretch>
            <a:fillRect/>
          </a:stretch>
        </p:blipFill>
        <p:spPr>
          <a:xfrm>
            <a:off x="1219200" y="3130164"/>
            <a:ext cx="7035010" cy="32964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AND DISCUSSION</a:t>
            </a:r>
            <a:endParaRPr lang="en-US" sz="3600" b="1" dirty="0">
              <a:solidFill>
                <a:srgbClr val="C00000"/>
              </a:solidFill>
              <a:cs typeface="Arial" panose="020B0604020202020204" pitchFamily="34" charset="0"/>
            </a:endParaRPr>
          </a:p>
        </p:txBody>
      </p:sp>
      <p:sp>
        <p:nvSpPr>
          <p:cNvPr id="8" name="Content Placeholder 2"/>
          <p:cNvSpPr>
            <a:spLocks noGrp="1"/>
          </p:cNvSpPr>
          <p:nvPr>
            <p:ph idx="1"/>
          </p:nvPr>
        </p:nvSpPr>
        <p:spPr>
          <a:xfrm>
            <a:off x="533400" y="1905000"/>
            <a:ext cx="7924800" cy="3124200"/>
          </a:xfrm>
        </p:spPr>
        <p:txBody>
          <a:bodyPr>
            <a:noAutofit/>
          </a:bodyPr>
          <a:lstStyle/>
          <a:p>
            <a:pPr algn="just"/>
            <a:r>
              <a:rPr lang="en-US" sz="2000" dirty="0"/>
              <a:t>Hence, we can say that our model is pretty good because by implementing all the steps above mentioned we got an accuracy equal to 98.94%. Therefore, it is a good model and our predictions will be effective .</a:t>
            </a:r>
            <a:endParaRPr lang="en-US" sz="2000" dirty="0"/>
          </a:p>
          <a:p>
            <a:pPr algn="just"/>
            <a:r>
              <a:rPr lang="en-IN" sz="2000" dirty="0">
                <a:effectLst/>
                <a:ea typeface="Arial" panose="020B0604020202020204" pitchFamily="34" charset="0"/>
              </a:rPr>
              <a:t>For our case, as the model sees more observations of factors that cause airfoil self-noise, it better understands how to take those observations and predict the scaled sound pressure level. Practice improves human abilities and machine learning model performance alike.</a:t>
            </a:r>
            <a:endParaRPr lang="en-IN" sz="2000" dirty="0">
              <a:effectLst/>
            </a:endParaRPr>
          </a:p>
          <a:p>
            <a:pPr algn="just"/>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9"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VISUALIZATION</a:t>
            </a: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t>We can generate plots to understand more about the predictions made.</a:t>
            </a:r>
            <a:endParaRPr lang="en-US" sz="2000" dirty="0"/>
          </a:p>
          <a:p>
            <a:r>
              <a:rPr lang="en-US" sz="2000" dirty="0"/>
              <a:t>One of the basics plots made is scatter plot as shown.</a:t>
            </a:r>
            <a:endParaRPr lang="en-US" sz="2000" dirty="0"/>
          </a:p>
          <a:p>
            <a:pPr marL="0" indent="0">
              <a:buNone/>
            </a:pPr>
            <a:endParaRPr lang="en-IN" sz="2000" dirty="0"/>
          </a:p>
        </p:txBody>
      </p:sp>
      <p:pic>
        <p:nvPicPr>
          <p:cNvPr id="10" name="image18.png"/>
          <p:cNvPicPr/>
          <p:nvPr/>
        </p:nvPicPr>
        <p:blipFill>
          <a:blip r:embed="rId1"/>
          <a:srcRect/>
          <a:stretch>
            <a:fillRect/>
          </a:stretch>
        </p:blipFill>
        <p:spPr>
          <a:xfrm>
            <a:off x="1561322" y="2554447"/>
            <a:ext cx="5574030" cy="3686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9"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VISULIZATION</a:t>
            </a: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t>Here is a histogram plot that depicts the error distribution of the model created on basis of the Random Forest algorithm.</a:t>
            </a:r>
            <a:endParaRPr lang="en-US" sz="2000" dirty="0"/>
          </a:p>
          <a:p>
            <a:pPr marL="0" indent="0">
              <a:buNone/>
            </a:pPr>
            <a:endParaRPr lang="en-IN" sz="2000" dirty="0"/>
          </a:p>
        </p:txBody>
      </p:sp>
      <p:pic>
        <p:nvPicPr>
          <p:cNvPr id="11" name="image27.png"/>
          <p:cNvPicPr/>
          <p:nvPr/>
        </p:nvPicPr>
        <p:blipFill>
          <a:blip r:embed="rId1"/>
          <a:srcRect/>
          <a:stretch>
            <a:fillRect/>
          </a:stretch>
        </p:blipFill>
        <p:spPr>
          <a:xfrm>
            <a:off x="1396682" y="2452053"/>
            <a:ext cx="6198235" cy="3674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9"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VISULIZATION</a:t>
            </a: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a:xfrm>
            <a:off x="432318" y="1295400"/>
            <a:ext cx="8229600" cy="4525963"/>
          </a:xfrm>
        </p:spPr>
        <p:txBody>
          <a:bodyPr>
            <a:normAutofit/>
          </a:bodyPr>
          <a:lstStyle/>
          <a:p>
            <a:r>
              <a:rPr lang="en-US" sz="2000" dirty="0"/>
              <a:t>Other plots for analyzing the used and predicted data are shown.</a:t>
            </a:r>
            <a:endParaRPr lang="en-US" sz="2000" dirty="0"/>
          </a:p>
          <a:p>
            <a:pPr marL="0" indent="0">
              <a:buNone/>
            </a:pPr>
            <a:endParaRPr lang="en-IN" sz="2000" dirty="0"/>
          </a:p>
        </p:txBody>
      </p:sp>
      <p:pic>
        <p:nvPicPr>
          <p:cNvPr id="8" name="image13.png"/>
          <p:cNvPicPr/>
          <p:nvPr/>
        </p:nvPicPr>
        <p:blipFill>
          <a:blip r:embed="rId1"/>
          <a:srcRect/>
          <a:stretch>
            <a:fillRect/>
          </a:stretch>
        </p:blipFill>
        <p:spPr>
          <a:xfrm>
            <a:off x="228601" y="1261189"/>
            <a:ext cx="5638800" cy="3234612"/>
          </a:xfrm>
          <a:prstGeom prst="rect">
            <a:avLst/>
          </a:prstGeom>
        </p:spPr>
      </p:pic>
      <p:pic>
        <p:nvPicPr>
          <p:cNvPr id="10" name="image30.png"/>
          <p:cNvPicPr/>
          <p:nvPr/>
        </p:nvPicPr>
        <p:blipFill>
          <a:blip r:embed="rId2"/>
          <a:srcRect/>
          <a:stretch>
            <a:fillRect/>
          </a:stretch>
        </p:blipFill>
        <p:spPr>
          <a:xfrm>
            <a:off x="5257800" y="4296487"/>
            <a:ext cx="3781425" cy="2333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sz="4000" b="1" dirty="0">
                <a:solidFill>
                  <a:srgbClr val="C00000"/>
                </a:solidFill>
                <a:cs typeface="Arial" panose="020B0604020202020204" pitchFamily="34" charset="0"/>
              </a:rPr>
              <a:t>CONCLUSION &amp; FUTURE WORK</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457200" y="1295400"/>
            <a:ext cx="8229600" cy="5334000"/>
          </a:xfrm>
        </p:spPr>
        <p:txBody>
          <a:bodyPr>
            <a:noAutofit/>
          </a:bodyPr>
          <a:lstStyle/>
          <a:p>
            <a:pPr algn="just">
              <a:lnSpc>
                <a:spcPct val="150000"/>
              </a:lnSpc>
            </a:pPr>
            <a:r>
              <a:rPr lang="en-US" sz="1900" dirty="0">
                <a:cs typeface="Arial" panose="020B0604020202020204" pitchFamily="34" charset="0"/>
              </a:rPr>
              <a:t>Machine learning approaches work well for making predictions to decrease the noise in the air foil. It performs very well with the given dataset of the self-noise. </a:t>
            </a:r>
            <a:endParaRPr lang="en-US" sz="1900" dirty="0">
              <a:cs typeface="Arial" panose="020B0604020202020204" pitchFamily="34" charset="0"/>
            </a:endParaRPr>
          </a:p>
          <a:p>
            <a:pPr algn="just">
              <a:lnSpc>
                <a:spcPct val="150000"/>
              </a:lnSpc>
            </a:pPr>
            <a:r>
              <a:rPr lang="en-IN" sz="1900" dirty="0">
                <a:effectLst/>
                <a:ea typeface="Arial" panose="020B0604020202020204" pitchFamily="34" charset="0"/>
              </a:rPr>
              <a:t>The higher level of accuracy and the robustness of these models will play a vital role in optimizing the noise generated by various airfoil-based devices and hence will be of enormous significance in the designing of new silent air foils.</a:t>
            </a:r>
            <a:endParaRPr lang="en-IN" sz="1900" dirty="0">
              <a:effectLst/>
              <a:ea typeface="Arial" panose="020B0604020202020204" pitchFamily="34" charset="0"/>
            </a:endParaRPr>
          </a:p>
          <a:p>
            <a:pPr algn="just">
              <a:lnSpc>
                <a:spcPct val="150000"/>
              </a:lnSpc>
            </a:pPr>
            <a:r>
              <a:rPr lang="en-IN" sz="1900" dirty="0">
                <a:effectLst/>
                <a:ea typeface="Arial" panose="020B0604020202020204" pitchFamily="34" charset="0"/>
              </a:rPr>
              <a:t>With that I successfully implemented Random Forest algorithm to predict scaled sound pressure values with the highest accuracy.</a:t>
            </a:r>
            <a:endParaRPr lang="en-IN" sz="1900" dirty="0">
              <a:effectLst/>
              <a:ea typeface="Arial" panose="020B0604020202020204" pitchFamily="34" charset="0"/>
            </a:endParaRPr>
          </a:p>
          <a:p>
            <a:pPr algn="just">
              <a:lnSpc>
                <a:spcPct val="150000"/>
              </a:lnSpc>
            </a:pPr>
            <a:r>
              <a:rPr lang="en-IN" sz="1900" dirty="0">
                <a:effectLst/>
                <a:ea typeface="Arial" panose="020B0604020202020204" pitchFamily="34" charset="0"/>
              </a:rPr>
              <a:t>Performance optimization was applied and can be applied further to understand the behaviour of air foils and make designs with reduced noise.</a:t>
            </a:r>
            <a:endParaRPr lang="en-IN" sz="1900" dirty="0">
              <a:effectLst/>
              <a:ea typeface="Arial" panose="020B0604020202020204" pitchFamily="34" charset="0"/>
            </a:endParaRPr>
          </a:p>
          <a:p>
            <a:pPr algn="just">
              <a:lnSpc>
                <a:spcPct val="150000"/>
              </a:lnSpc>
            </a:pPr>
            <a:endParaRPr lang="en-US" sz="1900" dirty="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b="1" dirty="0">
                <a:solidFill>
                  <a:srgbClr val="C00000"/>
                </a:solidFill>
                <a:cs typeface="Arial" panose="020B0604020202020204" pitchFamily="34" charset="0"/>
              </a:rPr>
              <a:t>REFERENCES</a:t>
            </a:r>
            <a:endParaRPr lang="en-IN" sz="3600" dirty="0"/>
          </a:p>
        </p:txBody>
      </p:sp>
      <p:sp>
        <p:nvSpPr>
          <p:cNvPr id="9" name="Content Placeholder 8"/>
          <p:cNvSpPr>
            <a:spLocks noGrp="1"/>
          </p:cNvSpPr>
          <p:nvPr>
            <p:ph sz="half" idx="2"/>
          </p:nvPr>
        </p:nvSpPr>
        <p:spPr>
          <a:xfrm>
            <a:off x="457200" y="1238963"/>
            <a:ext cx="8229600" cy="5250024"/>
          </a:xfrm>
        </p:spPr>
        <p:txBody>
          <a:bodyPr>
            <a:noAutofit/>
          </a:bodyPr>
          <a:lstStyle/>
          <a:p>
            <a:pPr marL="379730" indent="-342900" algn="just">
              <a:lnSpc>
                <a:spcPct val="150000"/>
              </a:lnSpc>
              <a:buFont typeface="+mj-lt"/>
              <a:buAutoNum type="arabicParenR"/>
            </a:pPr>
            <a:r>
              <a:rPr lang="en-IN" sz="1800" u="none" strike="noStrike" dirty="0">
                <a:effectLst/>
                <a:ea typeface="Arial" panose="020B0604020202020204" pitchFamily="34" charset="0"/>
              </a:rPr>
              <a:t>Brooks TF, Pope DS, Marcolini MA. Airfoil self-noise and prediction. Vol. 1218. National Aeronautics and Space Administration, Office of Management: Scientific and Technical Information Division; 1989. </a:t>
            </a:r>
            <a:endParaRPr lang="en-IN" sz="1800" u="none" strike="noStrike" dirty="0">
              <a:effectLst/>
              <a:ea typeface="Arial" panose="020B0604020202020204" pitchFamily="34" charset="0"/>
            </a:endParaRPr>
          </a:p>
          <a:p>
            <a:pPr marL="379730" indent="-342900" algn="just">
              <a:lnSpc>
                <a:spcPct val="150000"/>
              </a:lnSpc>
              <a:buFont typeface="+mj-lt"/>
              <a:buAutoNum type="arabicParenR"/>
            </a:pPr>
            <a:r>
              <a:rPr lang="en-IN" sz="1800" dirty="0">
                <a:effectLst/>
                <a:ea typeface="Arial" panose="020B0604020202020204" pitchFamily="34" charset="0"/>
              </a:rPr>
              <a:t>Blake WK. Mechanics of Flow-Induced Sound and Vibration V2: Complex Flow-Structure Interactions. Vol. 2. Elsevier; 2012</a:t>
            </a:r>
            <a:endParaRPr lang="en-IN" sz="1800" dirty="0">
              <a:effectLst/>
              <a:ea typeface="Arial" panose="020B0604020202020204" pitchFamily="34" charset="0"/>
            </a:endParaRPr>
          </a:p>
          <a:p>
            <a:pPr marL="379730" indent="-342900" algn="just">
              <a:lnSpc>
                <a:spcPct val="150000"/>
              </a:lnSpc>
              <a:buFont typeface="+mj-lt"/>
              <a:buAutoNum type="arabicParenR"/>
            </a:pPr>
            <a:r>
              <a:rPr lang="en-IN" sz="1800" u="none" strike="noStrike" dirty="0">
                <a:effectLst/>
                <a:ea typeface="Arial" panose="020B0604020202020204" pitchFamily="34" charset="0"/>
              </a:rPr>
              <a:t>Brooks TF, Hodgson TH. Trailing edge noise prediction from measured surface pressures. Journal of Sound and Vibration 1981.</a:t>
            </a:r>
            <a:endParaRPr lang="en-IN" sz="1800" u="none" strike="noStrike" dirty="0">
              <a:effectLst/>
              <a:ea typeface="Arial" panose="020B0604020202020204" pitchFamily="34" charset="0"/>
            </a:endParaRPr>
          </a:p>
          <a:p>
            <a:pPr marL="379730" indent="-342900">
              <a:lnSpc>
                <a:spcPct val="150000"/>
              </a:lnSpc>
              <a:buFont typeface="+mj-lt"/>
              <a:buAutoNum type="arabicParenR"/>
            </a:pPr>
            <a:r>
              <a:rPr lang="en-IN" sz="1800" dirty="0">
                <a:effectLst/>
                <a:ea typeface="Arial" panose="020B0604020202020204" pitchFamily="34" charset="0"/>
              </a:rPr>
              <a:t>Random Forest, Available: </a:t>
            </a:r>
            <a:r>
              <a:rPr lang="en-IN" sz="1800" u="sng" dirty="0">
                <a:solidFill>
                  <a:srgbClr val="00B0F0"/>
                </a:solidFill>
                <a:effectLst/>
                <a:ea typeface="Arial" panose="020B0604020202020204" pitchFamily="34" charset="0"/>
                <a:hlinkClick r:id="rId1"/>
              </a:rPr>
              <a:t>https://www.stat.berkeley.edu/~breiman/RandomForests/</a:t>
            </a:r>
            <a:r>
              <a:rPr lang="en-IN" sz="1800" dirty="0">
                <a:effectLst/>
                <a:ea typeface="Arial" panose="020B0604020202020204" pitchFamily="34" charset="0"/>
              </a:rPr>
              <a:t>.</a:t>
            </a:r>
            <a:endParaRPr lang="en-IN" sz="1800" dirty="0">
              <a:effectLst/>
              <a:ea typeface="Arial" panose="020B0604020202020204" pitchFamily="34" charset="0"/>
            </a:endParaRPr>
          </a:p>
          <a:p>
            <a:pPr marL="379730" indent="-342900">
              <a:lnSpc>
                <a:spcPct val="150000"/>
              </a:lnSpc>
              <a:buFont typeface="+mj-lt"/>
              <a:buAutoNum type="arabicParenR"/>
            </a:pPr>
            <a:r>
              <a:rPr lang="en-IN" sz="1800" u="none" strike="noStrike" dirty="0">
                <a:effectLst/>
                <a:ea typeface="Arial" panose="020B0604020202020204" pitchFamily="34" charset="0"/>
              </a:rPr>
              <a:t>Brooks TF, Pope DS, Marcolini MA, Lopez R. Airfoil Self-Noise Data Set, UCI Machine Learning Repository. Available: </a:t>
            </a:r>
            <a:r>
              <a:rPr lang="en-IN" sz="1800" u="sng" dirty="0">
                <a:solidFill>
                  <a:srgbClr val="00B0F0"/>
                </a:solidFill>
                <a:effectLst/>
                <a:ea typeface="Arial" panose="020B0604020202020204" pitchFamily="34" charset="0"/>
                <a:hlinkClick r:id="rId2"/>
              </a:rPr>
              <a:t>https://archive.ics.uci.edu/ml/datasets/Airfoil+Self-Noise</a:t>
            </a:r>
            <a:endParaRPr lang="en-IN" sz="1800" dirty="0">
              <a:solidFill>
                <a:srgbClr val="00B0F0"/>
              </a:solidFill>
              <a:effectLst/>
            </a:endParaRPr>
          </a:p>
          <a:p>
            <a:pPr marL="0" indent="0" algn="just">
              <a:buNone/>
            </a:pPr>
            <a:endParaRPr lang="en-IN" sz="1800" dirty="0"/>
          </a:p>
          <a:p>
            <a:pPr marL="457200" indent="-457200">
              <a:buFont typeface="+mj-lt"/>
              <a:buAutoNum type="arabicPeriod"/>
            </a:pPr>
            <a:endParaRPr lang="en-IN" sz="1800" dirty="0"/>
          </a:p>
          <a:p>
            <a:pPr marL="457200" indent="-457200">
              <a:buFont typeface="+mj-lt"/>
              <a:buAutoNum type="arabicPeriod"/>
            </a:pPr>
            <a:endParaRPr lang="en-IN" sz="1800" dirty="0"/>
          </a:p>
          <a:p>
            <a:pPr marL="457200" indent="-457200">
              <a:buFont typeface="+mj-lt"/>
              <a:buAutoNum type="arabicPeriod"/>
            </a:pPr>
            <a:endParaRPr lang="en-IN" sz="1800" dirty="0"/>
          </a:p>
          <a:p>
            <a:pPr marL="457200" indent="-457200">
              <a:buFont typeface="+mj-lt"/>
              <a:buAutoNum type="arabicPeriod"/>
            </a:pPr>
            <a:endParaRPr lang="en-IN" sz="1800"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sz="3600" b="1" dirty="0">
                <a:solidFill>
                  <a:srgbClr val="C00000"/>
                </a:solidFill>
                <a:cs typeface="Arial" panose="020B0604020202020204" pitchFamily="34" charset="0"/>
              </a:rPr>
              <a:t>                  PRESENTATION OUTLINE</a:t>
            </a: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a:xfrm>
            <a:off x="609600" y="1600200"/>
            <a:ext cx="8229600" cy="4525963"/>
          </a:xfrm>
        </p:spPr>
        <p:txBody>
          <a:bodyPr>
            <a:normAutofit/>
          </a:bodyPr>
          <a:lstStyle/>
          <a:p>
            <a:r>
              <a:rPr lang="en-US" sz="2000" dirty="0">
                <a:cs typeface="Arial" panose="020B0604020202020204" pitchFamily="34" charset="0"/>
              </a:rPr>
              <a:t>Course Certificate</a:t>
            </a:r>
            <a:endParaRPr lang="en-US" sz="2000" dirty="0">
              <a:cs typeface="Arial" panose="020B0604020202020204" pitchFamily="34" charset="0"/>
            </a:endParaRPr>
          </a:p>
          <a:p>
            <a:r>
              <a:rPr lang="en-US" sz="2000" dirty="0">
                <a:cs typeface="Arial" panose="020B0604020202020204" pitchFamily="34" charset="0"/>
              </a:rPr>
              <a:t>Abstract</a:t>
            </a:r>
            <a:endParaRPr lang="en-US" sz="2000" dirty="0">
              <a:cs typeface="Arial" panose="020B0604020202020204" pitchFamily="34" charset="0"/>
            </a:endParaRPr>
          </a:p>
          <a:p>
            <a:r>
              <a:rPr lang="en-US" sz="2000" dirty="0">
                <a:cs typeface="Arial" panose="020B0604020202020204" pitchFamily="34" charset="0"/>
              </a:rPr>
              <a:t>Introduction</a:t>
            </a:r>
            <a:endParaRPr lang="en-US" sz="2000" dirty="0">
              <a:cs typeface="Arial" panose="020B0604020202020204" pitchFamily="34" charset="0"/>
            </a:endParaRPr>
          </a:p>
          <a:p>
            <a:r>
              <a:rPr lang="en-US" sz="2000" dirty="0">
                <a:cs typeface="Arial" panose="020B0604020202020204" pitchFamily="34" charset="0"/>
              </a:rPr>
              <a:t>Objectives</a:t>
            </a:r>
            <a:endParaRPr lang="en-US" sz="2000" dirty="0">
              <a:cs typeface="Arial" panose="020B0604020202020204" pitchFamily="34" charset="0"/>
            </a:endParaRPr>
          </a:p>
          <a:p>
            <a:r>
              <a:rPr lang="en-US" sz="2000" dirty="0">
                <a:cs typeface="Arial" panose="020B0604020202020204" pitchFamily="34" charset="0"/>
              </a:rPr>
              <a:t>System Architecture </a:t>
            </a:r>
            <a:endParaRPr lang="en-US" sz="2000" dirty="0">
              <a:cs typeface="Arial" panose="020B0604020202020204" pitchFamily="34" charset="0"/>
            </a:endParaRPr>
          </a:p>
          <a:p>
            <a:r>
              <a:rPr lang="en-US" sz="2000" dirty="0">
                <a:cs typeface="Arial" panose="020B0604020202020204" pitchFamily="34" charset="0"/>
              </a:rPr>
              <a:t>Project Implementation</a:t>
            </a:r>
            <a:endParaRPr lang="en-US" sz="2000" dirty="0">
              <a:cs typeface="Arial" panose="020B0604020202020204" pitchFamily="34" charset="0"/>
            </a:endParaRPr>
          </a:p>
          <a:p>
            <a:r>
              <a:rPr lang="en-US" sz="2000" dirty="0">
                <a:cs typeface="Arial" panose="020B0604020202020204" pitchFamily="34" charset="0"/>
              </a:rPr>
              <a:t>Results and Discussions</a:t>
            </a:r>
            <a:endParaRPr lang="en-US" sz="2000" dirty="0">
              <a:cs typeface="Arial" panose="020B0604020202020204" pitchFamily="34" charset="0"/>
            </a:endParaRPr>
          </a:p>
          <a:p>
            <a:r>
              <a:rPr lang="en-US" sz="2000" dirty="0">
                <a:cs typeface="Arial" panose="020B0604020202020204" pitchFamily="34" charset="0"/>
              </a:rPr>
              <a:t>Result Snapshots</a:t>
            </a:r>
            <a:endParaRPr lang="en-US" sz="2000" dirty="0">
              <a:cs typeface="Arial" panose="020B0604020202020204" pitchFamily="34" charset="0"/>
            </a:endParaRPr>
          </a:p>
          <a:p>
            <a:r>
              <a:rPr lang="en-US" sz="2000" dirty="0">
                <a:cs typeface="Arial" panose="020B0604020202020204" pitchFamily="34" charset="0"/>
              </a:rPr>
              <a:t>Conclusion &amp; Future work</a:t>
            </a:r>
            <a:endParaRPr lang="en-US" sz="2000" dirty="0">
              <a:cs typeface="Arial" panose="020B0604020202020204" pitchFamily="34" charset="0"/>
            </a:endParaRPr>
          </a:p>
          <a:p>
            <a:r>
              <a:rPr lang="en-US" sz="2000" dirty="0">
                <a:cs typeface="Arial" panose="020B0604020202020204" pitchFamily="34" charset="0"/>
              </a:rPr>
              <a:t>References</a:t>
            </a:r>
            <a:endParaRPr lang="en-US" sz="2000" dirty="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fld>
            <a:endParaRPr lang="en-US" dirty="0"/>
          </a:p>
        </p:txBody>
      </p:sp>
      <p:sp>
        <p:nvSpPr>
          <p:cNvPr id="5" name="Footer Placeholder 4"/>
          <p:cNvSpPr>
            <a:spLocks noGrp="1"/>
          </p:cNvSpPr>
          <p:nvPr>
            <p:ph type="ftr" sz="quarter" idx="11"/>
          </p:nvPr>
        </p:nvSpPr>
        <p:spPr>
          <a:xfrm>
            <a:off x="3733800" y="6354763"/>
            <a:ext cx="2133600" cy="366713"/>
          </a:xfrm>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IN" dirty="0"/>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pic>
        <p:nvPicPr>
          <p:cNvPr id="15" name="Content Placeholder 1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640050" y="2667000"/>
            <a:ext cx="6011905" cy="2225707"/>
          </a:xfrm>
        </p:spPr>
      </p:pic>
      <p:pic>
        <p:nvPicPr>
          <p:cNvPr id="16" name="Picture 15" descr="new letter head July30_2020.png"/>
          <p:cNvPicPr/>
          <p:nvPr/>
        </p:nvPicPr>
        <p:blipFill>
          <a:blip r:embed="rId2" cstate="print"/>
          <a:stretch>
            <a:fillRect/>
          </a:stretch>
        </p:blipFill>
        <p:spPr>
          <a:xfrm>
            <a:off x="187570" y="165848"/>
            <a:ext cx="8768860" cy="1447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rPr>
              <a:t>COURSE CERTIFICATE</a:t>
            </a:r>
            <a:endParaRPr lang="en-IN" sz="3600" b="1" dirty="0">
              <a:solidFill>
                <a:srgbClr val="C00000"/>
              </a:solidFill>
            </a:endParaRPr>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dirty="0"/>
              <a:t>Department of CSE</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dirty="0"/>
          </a:p>
        </p:txBody>
      </p:sp>
      <p:pic>
        <p:nvPicPr>
          <p:cNvPr id="7" name="Content Placeholder 6" descr="Certificate"/>
          <p:cNvPicPr>
            <a:picLocks noChangeAspect="1"/>
          </p:cNvPicPr>
          <p:nvPr>
            <p:ph idx="1"/>
          </p:nvPr>
        </p:nvPicPr>
        <p:blipFill>
          <a:blip r:embed="rId1"/>
          <a:stretch>
            <a:fillRect/>
          </a:stretch>
        </p:blipFill>
        <p:spPr>
          <a:xfrm>
            <a:off x="771525" y="1371600"/>
            <a:ext cx="7757160" cy="49758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C00000"/>
                </a:solidFill>
              </a:rPr>
              <a:t>ABSTRACT</a:t>
            </a:r>
            <a:endParaRPr lang="en-IN" sz="3600" b="1" dirty="0">
              <a:solidFill>
                <a:srgbClr val="C00000"/>
              </a:solidFill>
            </a:endParaRPr>
          </a:p>
        </p:txBody>
      </p:sp>
      <p:sp>
        <p:nvSpPr>
          <p:cNvPr id="3" name="Content Placeholder 2"/>
          <p:cNvSpPr>
            <a:spLocks noGrp="1"/>
          </p:cNvSpPr>
          <p:nvPr>
            <p:ph idx="1"/>
          </p:nvPr>
        </p:nvSpPr>
        <p:spPr>
          <a:xfrm>
            <a:off x="491613" y="1371600"/>
            <a:ext cx="8229600" cy="4984750"/>
          </a:xfrm>
        </p:spPr>
        <p:txBody>
          <a:bodyPr>
            <a:noAutofit/>
          </a:bodyPr>
          <a:lstStyle/>
          <a:p>
            <a:endParaRPr lang="en-US" sz="1800" dirty="0"/>
          </a:p>
          <a:p>
            <a:pPr algn="just">
              <a:lnSpc>
                <a:spcPct val="150000"/>
              </a:lnSpc>
            </a:pPr>
            <a:r>
              <a:rPr lang="en-IN" sz="1800" dirty="0">
                <a:effectLst/>
                <a:ea typeface="Arial" panose="020B0604020202020204" pitchFamily="34" charset="0"/>
              </a:rPr>
              <a:t>This project attempts to predict the scaled sound pressure levels in decibels, based on the aerodynamics and acoustic related attributes.</a:t>
            </a:r>
            <a:endParaRPr lang="en-IN" sz="1800" dirty="0">
              <a:effectLst/>
              <a:ea typeface="Arial" panose="020B0604020202020204" pitchFamily="34" charset="0"/>
            </a:endParaRPr>
          </a:p>
          <a:p>
            <a:pPr algn="just">
              <a:lnSpc>
                <a:spcPct val="150000"/>
              </a:lnSpc>
            </a:pPr>
            <a:r>
              <a:rPr lang="en-IN" sz="1800" dirty="0">
                <a:effectLst/>
                <a:ea typeface="Arial" panose="020B0604020202020204" pitchFamily="34" charset="0"/>
              </a:rPr>
              <a:t>The problem is how to predict the sound pressure level accurately based on these features. This project describes the approach using Random Forest Regression algorithm and other optimization algorithms used for better predictions.</a:t>
            </a:r>
            <a:endParaRPr lang="en-US" sz="1800" dirty="0"/>
          </a:p>
          <a:p>
            <a:pPr algn="just">
              <a:lnSpc>
                <a:spcPct val="150000"/>
              </a:lnSpc>
            </a:pPr>
            <a:r>
              <a:rPr lang="en-IN" sz="1800" dirty="0">
                <a:effectLst/>
                <a:ea typeface="Arial" panose="020B0604020202020204" pitchFamily="34" charset="0"/>
              </a:rPr>
              <a:t>A vital component of the total airframe noise is the airfoil self-noise, which is due to the interaction between an airfoil blade and the turbulence produced in its boundary layer and near wake.</a:t>
            </a:r>
            <a:endParaRPr lang="en-IN" sz="1800" dirty="0">
              <a:effectLst/>
              <a:ea typeface="Arial" panose="020B0604020202020204" pitchFamily="34" charset="0"/>
            </a:endParaRPr>
          </a:p>
          <a:p>
            <a:pPr algn="just">
              <a:lnSpc>
                <a:spcPct val="150000"/>
              </a:lnSpc>
            </a:pPr>
            <a:r>
              <a:rPr lang="en-IN" sz="1800" dirty="0">
                <a:effectLst/>
                <a:highlight>
                  <a:srgbClr val="FFFFFF"/>
                </a:highlight>
                <a:ea typeface="Arial" panose="020B0604020202020204" pitchFamily="34" charset="0"/>
              </a:rPr>
              <a:t>Performance Optimization can be applied to understand the behaviour of </a:t>
            </a:r>
            <a:r>
              <a:rPr lang="en-IN" sz="1800" dirty="0" err="1">
                <a:effectLst/>
                <a:highlight>
                  <a:srgbClr val="FFFFFF"/>
                </a:highlight>
                <a:ea typeface="Arial" panose="020B0604020202020204" pitchFamily="34" charset="0"/>
              </a:rPr>
              <a:t>airfoils</a:t>
            </a:r>
            <a:r>
              <a:rPr lang="en-IN" sz="1800" dirty="0">
                <a:effectLst/>
                <a:highlight>
                  <a:srgbClr val="FFFFFF"/>
                </a:highlight>
                <a:ea typeface="Arial" panose="020B0604020202020204" pitchFamily="34" charset="0"/>
              </a:rPr>
              <a:t> and make designs with reduced noise.</a:t>
            </a:r>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rgbClr val="C00000"/>
                </a:solidFill>
                <a:cs typeface="Arial" panose="020B0604020202020204" pitchFamily="34" charset="0"/>
              </a:rPr>
              <a:t>                         INTRODUCTION</a:t>
            </a:r>
            <a:endParaRPr lang="en-US" sz="3600" b="1" dirty="0">
              <a:solidFill>
                <a:srgbClr val="C00000"/>
              </a:solidFill>
              <a:cs typeface="Arial" panose="020B0604020202020204" pitchFamily="34" charset="0"/>
            </a:endParaRPr>
          </a:p>
        </p:txBody>
      </p:sp>
      <p:sp>
        <p:nvSpPr>
          <p:cNvPr id="6" name="Content Placeholder 2"/>
          <p:cNvSpPr txBox="1"/>
          <p:nvPr/>
        </p:nvSpPr>
        <p:spPr>
          <a:xfrm>
            <a:off x="419100" y="1641987"/>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2000" dirty="0">
                <a:effectLst/>
                <a:ea typeface="Arial" panose="020B0604020202020204" pitchFamily="34" charset="0"/>
                <a:cs typeface="Arial" panose="020B0604020202020204" pitchFamily="34" charset="0"/>
              </a:rPr>
              <a:t>Airfoil self-noise is due to the interaction between an airfoil blade and the turbulence produced in its own boundary layer and near wake. It is the total noise produced when an airfoil encounters smooth non-turbulent inflow.</a:t>
            </a:r>
            <a:endParaRPr lang="en-IN" sz="2000" dirty="0">
              <a:effectLst/>
              <a:ea typeface="Arial" panose="020B0604020202020204" pitchFamily="34" charset="0"/>
              <a:cs typeface="Arial" panose="020B0604020202020204" pitchFamily="34" charset="0"/>
            </a:endParaRPr>
          </a:p>
          <a:p>
            <a:pPr algn="just"/>
            <a:r>
              <a:rPr lang="en-IN" sz="2000" dirty="0">
                <a:effectLst/>
                <a:ea typeface="Arial" panose="020B0604020202020204" pitchFamily="34" charset="0"/>
                <a:cs typeface="Arial" panose="020B0604020202020204" pitchFamily="34" charset="0"/>
              </a:rPr>
              <a:t>"Correct estimation of turbulence properties is the key to accurate TE noise prediction.“</a:t>
            </a:r>
            <a:endParaRPr lang="en-IN" sz="2000" dirty="0">
              <a:effectLst/>
              <a:ea typeface="Arial" panose="020B0604020202020204" pitchFamily="34" charset="0"/>
              <a:cs typeface="Arial" panose="020B0604020202020204" pitchFamily="34" charset="0"/>
            </a:endParaRPr>
          </a:p>
          <a:p>
            <a:pPr algn="just">
              <a:lnSpc>
                <a:spcPct val="170000"/>
              </a:lnSpc>
            </a:pPr>
            <a:r>
              <a:rPr lang="en-US" sz="2000" dirty="0"/>
              <a:t>We will use machine learning algorithms such as Random Forest to make predictions of scaled sound pressure based on the factors/attributes from the dataset.</a:t>
            </a:r>
            <a:endParaRPr lang="en-US" sz="2000" dirty="0"/>
          </a:p>
          <a:p>
            <a:pPr algn="just">
              <a:lnSpc>
                <a:spcPct val="170000"/>
              </a:lnSpc>
            </a:pPr>
            <a:r>
              <a:rPr lang="en-US" sz="2000" dirty="0"/>
              <a:t>So we have taken the self-noise problem and followed all the steps in this process to achieve the outcome with a good accuracy.</a:t>
            </a:r>
            <a:endParaRPr lang="en-US" sz="2000" dirty="0"/>
          </a:p>
          <a:p>
            <a:pPr algn="just">
              <a:lnSpc>
                <a:spcPct val="80000"/>
              </a:lnSpc>
            </a:pPr>
            <a:endParaRPr lang="en-US" sz="2000" dirty="0"/>
          </a:p>
          <a:p>
            <a:pPr marL="0" indent="0" algn="just">
              <a:buNone/>
            </a:pPr>
            <a:endParaRPr lang="en-US" sz="2000" dirty="0">
              <a:cs typeface="Arial" panose="020B0604020202020204"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fld>
            <a:endParaRPr lang="en-US"/>
          </a:p>
        </p:txBody>
      </p:sp>
      <p:sp>
        <p:nvSpPr>
          <p:cNvPr id="8" name="Footer Placeholder 7"/>
          <p:cNvSpPr>
            <a:spLocks noGrp="1"/>
          </p:cNvSpPr>
          <p:nvPr>
            <p:ph type="ftr" sz="quarter" idx="11"/>
          </p:nvPr>
        </p:nvSpPr>
        <p:spPr/>
        <p:txBody>
          <a:bodyPr/>
          <a:lstStyle/>
          <a:p>
            <a:r>
              <a:rPr lang="en-US" sz="1600" b="1" dirty="0"/>
              <a:t>Department of CSE</a:t>
            </a:r>
            <a:endParaRPr lang="en-US" sz="1600" b="1" dirty="0"/>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495300" y="381000"/>
            <a:ext cx="8229600" cy="655638"/>
          </a:xfrm>
        </p:spPr>
        <p:txBody>
          <a:bodyPr>
            <a:normAutofit/>
          </a:bodyPr>
          <a:lstStyle/>
          <a:p>
            <a:pPr algn="l"/>
            <a:r>
              <a:rPr lang="en-US" sz="3600" b="1" dirty="0">
                <a:solidFill>
                  <a:srgbClr val="C00000"/>
                </a:solidFill>
                <a:cs typeface="Arial" panose="020B0604020202020204" pitchFamily="34" charset="0"/>
              </a:rPr>
              <a:t>                           OBJECTIVES</a:t>
            </a:r>
            <a:endParaRPr lang="en-US" sz="3600" b="1" dirty="0">
              <a:solidFill>
                <a:srgbClr val="C00000"/>
              </a:solidFill>
              <a:cs typeface="Arial" panose="020B0604020202020204" pitchFamily="34" charset="0"/>
            </a:endParaRPr>
          </a:p>
        </p:txBody>
      </p:sp>
      <p:sp>
        <p:nvSpPr>
          <p:cNvPr id="11" name="Content Placeholder 2"/>
          <p:cNvSpPr>
            <a:spLocks noGrp="1"/>
          </p:cNvSpPr>
          <p:nvPr>
            <p:ph idx="1"/>
          </p:nvPr>
        </p:nvSpPr>
        <p:spPr>
          <a:xfrm>
            <a:off x="533400" y="1371600"/>
            <a:ext cx="8153400" cy="4984750"/>
          </a:xfrm>
        </p:spPr>
        <p:txBody>
          <a:bodyPr>
            <a:normAutofit/>
          </a:bodyPr>
          <a:lstStyle/>
          <a:p>
            <a:pPr algn="just"/>
            <a:r>
              <a:rPr lang="en-US" sz="2000" dirty="0">
                <a:effectLst/>
              </a:rPr>
              <a:t>The primary objective is to make predictions using the data set given and by using the model based on Random Forest algorithm.</a:t>
            </a:r>
            <a:endParaRPr lang="en-US" sz="2000" dirty="0">
              <a:effectLst/>
            </a:endParaRPr>
          </a:p>
          <a:p>
            <a:pPr algn="just"/>
            <a:r>
              <a:rPr lang="en-US" sz="2000" dirty="0">
                <a:effectLst/>
              </a:rPr>
              <a:t>The secondary objective is to make the predictions with highest level of accuracy, analysis the results.</a:t>
            </a:r>
            <a:endParaRPr lang="en-US" sz="2000" dirty="0">
              <a:effectLst/>
            </a:endParaRPr>
          </a:p>
          <a:p>
            <a:pPr algn="just"/>
            <a:r>
              <a:rPr lang="en-US" sz="2000" dirty="0">
                <a:effectLst/>
              </a:rPr>
              <a:t>We currently have the data set obtained from </a:t>
            </a:r>
            <a:r>
              <a:rPr lang="en-US" sz="2000" dirty="0" err="1">
                <a:effectLst/>
              </a:rPr>
              <a:t>uci</a:t>
            </a:r>
            <a:r>
              <a:rPr lang="en-US" sz="2000" dirty="0">
                <a:effectLst/>
              </a:rPr>
              <a:t> archives on airfoil self-noise, we have to understand the data entries to work on it efficiently based on the problem statement.</a:t>
            </a:r>
            <a:endParaRPr lang="en-US" sz="2000" dirty="0">
              <a:effectLst/>
            </a:endParaRPr>
          </a:p>
          <a:p>
            <a:pPr algn="just"/>
            <a:r>
              <a:rPr lang="en-IN" sz="2000" dirty="0">
                <a:effectLst/>
              </a:rPr>
              <a:t>To work with the data we have to do some prep-work to the data so that it is passable into the model, such as we don’t want to have any null values or other kind of unnecessary entries.</a:t>
            </a:r>
            <a:endParaRPr lang="en-IN" sz="2000" dirty="0">
              <a:effectLst/>
            </a:endParaRPr>
          </a:p>
          <a:p>
            <a:pPr algn="just"/>
            <a:r>
              <a:rPr lang="en-IN" sz="2000" dirty="0">
                <a:effectLst/>
              </a:rPr>
              <a:t>Then we have to work on the model for training and testing the data (for splitting the data set into multiple volumes so it is easy to perform tasks to make predictions).</a:t>
            </a:r>
            <a:endParaRPr lang="en-IN" sz="2000" dirty="0">
              <a:effectLst/>
            </a:endParaRPr>
          </a:p>
          <a:p>
            <a:pPr algn="just"/>
            <a:r>
              <a:rPr lang="en-IN" sz="2000" dirty="0">
                <a:effectLst/>
              </a:rPr>
              <a:t>After making predictions we will </a:t>
            </a:r>
            <a:r>
              <a:rPr lang="en-IN" sz="2000" dirty="0" err="1">
                <a:effectLst/>
              </a:rPr>
              <a:t>analyze</a:t>
            </a:r>
            <a:r>
              <a:rPr lang="en-IN" sz="2000" dirty="0">
                <a:effectLst/>
              </a:rPr>
              <a:t> the results based on plots and various graphs.</a:t>
            </a:r>
            <a:endParaRPr lang="en-US" sz="2000" dirty="0"/>
          </a:p>
          <a:p>
            <a:endParaRPr lang="en-US" sz="2000" dirty="0">
              <a:cs typeface="Arial" panose="020B0604020202020204" pitchFamily="34" charset="0"/>
            </a:endParaRPr>
          </a:p>
          <a:p>
            <a:pPr marL="0" indent="0" algn="just">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08070" y="206117"/>
            <a:ext cx="8229600" cy="809711"/>
          </a:xfrm>
        </p:spPr>
        <p:txBody>
          <a:bodyPr>
            <a:normAutofit/>
          </a:bodyPr>
          <a:lstStyle/>
          <a:p>
            <a:pPr algn="l"/>
            <a:r>
              <a:rPr lang="en-US" sz="3600" b="1" dirty="0">
                <a:solidFill>
                  <a:srgbClr val="C00000"/>
                </a:solidFill>
                <a:cs typeface="Arial" panose="020B0604020202020204" pitchFamily="34" charset="0"/>
              </a:rPr>
              <a:t>                  SYSTEM ARCHITECTURE</a:t>
            </a:r>
            <a:endParaRPr lang="en-US" sz="3600" b="1" dirty="0">
              <a:solidFill>
                <a:srgbClr val="C00000"/>
              </a:solidFill>
            </a:endParaRPr>
          </a:p>
        </p:txBody>
      </p:sp>
      <p:sp>
        <p:nvSpPr>
          <p:cNvPr id="4" name="Date Placeholder 3"/>
          <p:cNvSpPr>
            <a:spLocks noGrp="1"/>
          </p:cNvSpPr>
          <p:nvPr>
            <p:ph type="dt" sz="half" idx="10"/>
          </p:nvPr>
        </p:nvSpPr>
        <p:spPr/>
        <p:txBody>
          <a:bodyPr/>
          <a:lstStyle/>
          <a:p>
            <a:fld id="{E530106A-D64C-4B85-9F30-8CF68746E9A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10" name="Content Placeholder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307115" y="1905803"/>
            <a:ext cx="4423930" cy="2895636"/>
          </a:xfr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540" y="1552489"/>
            <a:ext cx="388620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dirty="0"/>
          </a:p>
        </p:txBody>
      </p:sp>
      <p:sp>
        <p:nvSpPr>
          <p:cNvPr id="7" name="Title 1"/>
          <p:cNvSpPr>
            <a:spLocks noGrp="1"/>
          </p:cNvSpPr>
          <p:nvPr>
            <p:ph type="title"/>
          </p:nvPr>
        </p:nvSpPr>
        <p:spPr>
          <a:xfrm>
            <a:off x="457200" y="372268"/>
            <a:ext cx="8229600" cy="655638"/>
          </a:xfrm>
        </p:spPr>
        <p:txBody>
          <a:bodyPr>
            <a:normAutofit fontScale="90000"/>
          </a:bodyPr>
          <a:lstStyle/>
          <a:p>
            <a:r>
              <a:rPr lang="en-US" sz="3600" b="1" dirty="0">
                <a:solidFill>
                  <a:srgbClr val="C00000"/>
                </a:solidFill>
                <a:cs typeface="Arial" panose="020B0604020202020204" pitchFamily="34" charset="0"/>
              </a:rPr>
              <a:t>HARDWARE AND SOFTWARE REQUIREMENTS</a:t>
            </a:r>
            <a:endParaRPr lang="en-US" sz="3600" b="1" dirty="0">
              <a:solidFill>
                <a:srgbClr val="C00000"/>
              </a:solidFill>
              <a:cs typeface="Arial" panose="020B0604020202020204" pitchFamily="34" charset="0"/>
            </a:endParaRPr>
          </a:p>
        </p:txBody>
      </p:sp>
      <p:sp>
        <p:nvSpPr>
          <p:cNvPr id="8" name="Content Placeholder 2"/>
          <p:cNvSpPr>
            <a:spLocks noGrp="1"/>
          </p:cNvSpPr>
          <p:nvPr>
            <p:ph idx="1"/>
          </p:nvPr>
        </p:nvSpPr>
        <p:spPr>
          <a:xfrm>
            <a:off x="457200" y="1504566"/>
            <a:ext cx="8305800" cy="4267200"/>
          </a:xfrm>
        </p:spPr>
        <p:txBody>
          <a:bodyPr>
            <a:normAutofit fontScale="85000" lnSpcReduction="20000"/>
          </a:bodyPr>
          <a:lstStyle/>
          <a:p>
            <a:pPr>
              <a:lnSpc>
                <a:spcPct val="150000"/>
              </a:lnSpc>
            </a:pPr>
            <a:r>
              <a:rPr lang="en-US" sz="2400" dirty="0">
                <a:cs typeface="Arial" panose="020B0604020202020204" pitchFamily="34" charset="0"/>
              </a:rPr>
              <a:t>Software Requirements</a:t>
            </a:r>
            <a:endParaRPr lang="en-US" sz="1600" dirty="0">
              <a:cs typeface="Arial" panose="020B0604020202020204" pitchFamily="34" charset="0"/>
            </a:endParaRPr>
          </a:p>
          <a:p>
            <a:pPr lvl="1">
              <a:lnSpc>
                <a:spcPct val="150000"/>
              </a:lnSpc>
            </a:pPr>
            <a:r>
              <a:rPr lang="en-US" sz="2400" dirty="0">
                <a:cs typeface="Arial" panose="020B0604020202020204" pitchFamily="34" charset="0"/>
              </a:rPr>
              <a:t>Jupyter Notebook  - Project environment</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Numpy – Used to convert 1D arrays to 2D arrays</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Pandas – Convert  dataset into data-frame</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Matplot , Seaborn – Used to visualize the dataset</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SkLearn module – To import all types ML algorithms</a:t>
            </a:r>
            <a:endParaRPr lang="en-US" sz="2400" dirty="0">
              <a:cs typeface="Arial" panose="020B0604020202020204" pitchFamily="34" charset="0"/>
            </a:endParaRPr>
          </a:p>
          <a:p>
            <a:pPr>
              <a:lnSpc>
                <a:spcPct val="150000"/>
              </a:lnSpc>
            </a:pPr>
            <a:r>
              <a:rPr lang="en-US" sz="2400" dirty="0">
                <a:cs typeface="Arial" panose="020B0604020202020204" pitchFamily="34" charset="0"/>
              </a:rPr>
              <a:t>Hardware Requirements</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GPU</a:t>
            </a:r>
            <a:endParaRPr lang="en-US" sz="2400" dirty="0">
              <a:cs typeface="Arial" panose="020B0604020202020204" pitchFamily="34" charset="0"/>
            </a:endParaRPr>
          </a:p>
          <a:p>
            <a:pPr lvl="1">
              <a:lnSpc>
                <a:spcPct val="150000"/>
              </a:lnSpc>
            </a:pPr>
            <a:r>
              <a:rPr lang="en-US" sz="2400" dirty="0">
                <a:cs typeface="Arial" panose="020B0604020202020204" pitchFamily="34" charset="0"/>
              </a:rPr>
              <a:t>Any Operating System</a:t>
            </a:r>
            <a:endParaRPr lang="en-US" sz="2400" dirty="0">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pPr lvl="1">
              <a:lnSpc>
                <a:spcPct val="150000"/>
              </a:lnSpc>
            </a:pPr>
            <a:endParaRPr lang="en-US" sz="2400" dirty="0">
              <a:latin typeface="Arial" panose="020B0604020202020204" pitchFamily="34" charset="0"/>
              <a:cs typeface="Arial" panose="020B0604020202020204" pitchFamily="34"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854075"/>
          </a:xfrm>
        </p:spPr>
        <p:txBody>
          <a:bodyPr>
            <a:normAutofit/>
          </a:bodyPr>
          <a:lstStyle/>
          <a:p>
            <a:r>
              <a:rPr lang="en-US" sz="3600" b="1" dirty="0">
                <a:solidFill>
                  <a:srgbClr val="C00000"/>
                </a:solidFill>
                <a:cs typeface="Arial" panose="020B0604020202020204" pitchFamily="34" charset="0"/>
              </a:rPr>
              <a:t>  DATASET DESCRIPTION AND PREP-WORK</a:t>
            </a:r>
            <a:endParaRPr lang="en-IN" sz="3600" dirty="0"/>
          </a:p>
        </p:txBody>
      </p:sp>
      <p:sp>
        <p:nvSpPr>
          <p:cNvPr id="3" name="Content Placeholder 2"/>
          <p:cNvSpPr>
            <a:spLocks noGrp="1"/>
          </p:cNvSpPr>
          <p:nvPr>
            <p:ph idx="1"/>
          </p:nvPr>
        </p:nvSpPr>
        <p:spPr>
          <a:xfrm>
            <a:off x="457200" y="1447800"/>
            <a:ext cx="8229600" cy="4908550"/>
          </a:xfrm>
        </p:spPr>
        <p:txBody>
          <a:bodyPr>
            <a:normAutofit fontScale="47500" lnSpcReduction="20000"/>
          </a:bodyPr>
          <a:lstStyle/>
          <a:p>
            <a:pPr>
              <a:lnSpc>
                <a:spcPct val="150000"/>
              </a:lnSpc>
            </a:pPr>
            <a:r>
              <a:rPr lang="en-US" sz="4200" dirty="0">
                <a:cs typeface="Arial" panose="020B0604020202020204" pitchFamily="34" charset="0"/>
              </a:rPr>
              <a:t>To implement this project we need to follow the below steps</a:t>
            </a:r>
            <a:endParaRPr lang="en-US" sz="4200" dirty="0">
              <a:cs typeface="Arial" panose="020B0604020202020204" pitchFamily="34" charset="0"/>
            </a:endParaRPr>
          </a:p>
          <a:p>
            <a:pPr lvl="1">
              <a:lnSpc>
                <a:spcPct val="170000"/>
              </a:lnSpc>
            </a:pPr>
            <a:r>
              <a:rPr lang="en-US" sz="3200" b="1" dirty="0">
                <a:cs typeface="Arial" panose="020B0604020202020204" pitchFamily="34" charset="0"/>
              </a:rPr>
              <a:t>GetData :</a:t>
            </a:r>
            <a:endParaRPr lang="en-US" sz="3200" b="1" dirty="0">
              <a:cs typeface="Arial" panose="020B0604020202020204" pitchFamily="34" charset="0"/>
            </a:endParaRPr>
          </a:p>
          <a:p>
            <a:pPr lvl="3">
              <a:lnSpc>
                <a:spcPct val="170000"/>
              </a:lnSpc>
              <a:buFont typeface="Wingdings" panose="05000000000000000000" pitchFamily="2" charset="2"/>
              <a:buChar char="§"/>
            </a:pPr>
            <a:r>
              <a:rPr lang="en-US" sz="2400" b="1" dirty="0">
                <a:cs typeface="Arial" panose="020B0604020202020204" pitchFamily="34" charset="0"/>
              </a:rPr>
              <a:t> </a:t>
            </a:r>
            <a:r>
              <a:rPr lang="en-US" sz="2900" b="1" dirty="0">
                <a:solidFill>
                  <a:srgbClr val="292929"/>
                </a:solidFill>
                <a:cs typeface="Arial" panose="020B0604020202020204" pitchFamily="34" charset="0"/>
              </a:rPr>
              <a:t>Gather the airfoil self-noise dataset from UCI archives that has different attributes.</a:t>
            </a:r>
            <a:endParaRPr lang="en-US" sz="2400" b="1" dirty="0">
              <a:solidFill>
                <a:srgbClr val="292929"/>
              </a:solidFill>
              <a:cs typeface="Arial" panose="020B0604020202020204" pitchFamily="34" charset="0"/>
            </a:endParaRPr>
          </a:p>
          <a:p>
            <a:pPr lvl="1">
              <a:lnSpc>
                <a:spcPct val="170000"/>
              </a:lnSpc>
            </a:pPr>
            <a:r>
              <a:rPr lang="en-US" sz="2800" b="1" dirty="0">
                <a:solidFill>
                  <a:srgbClr val="292929"/>
                </a:solidFill>
                <a:cs typeface="Arial" panose="020B0604020202020204" pitchFamily="34" charset="0"/>
              </a:rPr>
              <a:t>DataCleaning :</a:t>
            </a:r>
            <a:endParaRPr lang="en-US" sz="2800" b="1" dirty="0">
              <a:solidFill>
                <a:srgbClr val="292929"/>
              </a:solidFill>
              <a:cs typeface="Arial" panose="020B0604020202020204" pitchFamily="34" charset="0"/>
            </a:endParaRPr>
          </a:p>
          <a:p>
            <a:pPr lvl="3">
              <a:lnSpc>
                <a:spcPct val="170000"/>
              </a:lnSpc>
              <a:buFont typeface="Wingdings" panose="05000000000000000000" pitchFamily="2" charset="2"/>
              <a:buChar char="§"/>
            </a:pPr>
            <a:r>
              <a:rPr lang="en-US" sz="2900" b="1" dirty="0">
                <a:solidFill>
                  <a:srgbClr val="292929"/>
                </a:solidFill>
                <a:cs typeface="Arial" panose="020B0604020202020204" pitchFamily="34" charset="0"/>
              </a:rPr>
              <a:t>Check for Null values and replace them with mean value of the column.</a:t>
            </a:r>
            <a:endParaRPr lang="en-US" sz="2900" b="1" dirty="0">
              <a:solidFill>
                <a:srgbClr val="292929"/>
              </a:solidFill>
              <a:cs typeface="Arial" panose="020B0604020202020204" pitchFamily="34" charset="0"/>
            </a:endParaRPr>
          </a:p>
          <a:p>
            <a:pPr lvl="1">
              <a:lnSpc>
                <a:spcPct val="170000"/>
              </a:lnSpc>
            </a:pPr>
            <a:r>
              <a:rPr lang="en-US" b="1" dirty="0">
                <a:solidFill>
                  <a:srgbClr val="292929"/>
                </a:solidFill>
                <a:cs typeface="Arial" panose="020B0604020202020204" pitchFamily="34" charset="0"/>
              </a:rPr>
              <a:t>DataPreprocessing :</a:t>
            </a:r>
            <a:endParaRPr lang="en-US" b="1" dirty="0">
              <a:solidFill>
                <a:srgbClr val="292929"/>
              </a:solidFill>
              <a:cs typeface="Arial" panose="020B0604020202020204" pitchFamily="34" charset="0"/>
            </a:endParaRPr>
          </a:p>
          <a:p>
            <a:pPr lvl="3">
              <a:lnSpc>
                <a:spcPct val="170000"/>
              </a:lnSpc>
              <a:buFont typeface="Wingdings" panose="05000000000000000000" pitchFamily="2" charset="2"/>
              <a:buChar char="§"/>
            </a:pPr>
            <a:r>
              <a:rPr lang="en-US" b="1" dirty="0">
                <a:solidFill>
                  <a:srgbClr val="292929"/>
                </a:solidFill>
                <a:cs typeface="Arial" panose="020B0604020202020204" pitchFamily="34" charset="0"/>
              </a:rPr>
              <a:t> </a:t>
            </a:r>
            <a:r>
              <a:rPr lang="en-US" sz="2900" b="1" dirty="0">
                <a:solidFill>
                  <a:srgbClr val="292929"/>
                </a:solidFill>
                <a:cs typeface="Arial" panose="020B0604020202020204" pitchFamily="34" charset="0"/>
              </a:rPr>
              <a:t>Divide the data into features(x) and label(y).</a:t>
            </a:r>
            <a:endParaRPr lang="en-US" sz="2900" b="1" dirty="0">
              <a:solidFill>
                <a:srgbClr val="292929"/>
              </a:solidFill>
              <a:cs typeface="Arial" panose="020B0604020202020204" pitchFamily="34" charset="0"/>
            </a:endParaRPr>
          </a:p>
          <a:p>
            <a:pPr lvl="1">
              <a:lnSpc>
                <a:spcPct val="170000"/>
              </a:lnSpc>
            </a:pPr>
            <a:r>
              <a:rPr lang="en-US" b="1" dirty="0">
                <a:solidFill>
                  <a:srgbClr val="292929"/>
                </a:solidFill>
                <a:cs typeface="Arial" panose="020B0604020202020204" pitchFamily="34" charset="0"/>
              </a:rPr>
              <a:t>Train and Test:</a:t>
            </a:r>
            <a:endParaRPr lang="en-US" b="1" dirty="0">
              <a:solidFill>
                <a:srgbClr val="292929"/>
              </a:solidFill>
              <a:cs typeface="Arial" panose="020B0604020202020204" pitchFamily="34" charset="0"/>
            </a:endParaRPr>
          </a:p>
          <a:p>
            <a:pPr lvl="3">
              <a:lnSpc>
                <a:spcPct val="170000"/>
              </a:lnSpc>
              <a:buFont typeface="Wingdings" panose="05000000000000000000" pitchFamily="2" charset="2"/>
              <a:buChar char="§"/>
            </a:pPr>
            <a:r>
              <a:rPr lang="en-US" b="1" dirty="0">
                <a:solidFill>
                  <a:srgbClr val="292929"/>
                </a:solidFill>
                <a:cs typeface="Arial" panose="020B0604020202020204" pitchFamily="34" charset="0"/>
              </a:rPr>
              <a:t> </a:t>
            </a:r>
            <a:r>
              <a:rPr lang="en-US" sz="2900" b="1" dirty="0">
                <a:solidFill>
                  <a:srgbClr val="292929"/>
                </a:solidFill>
                <a:cs typeface="Arial" panose="020B0604020202020204" pitchFamily="34" charset="0"/>
              </a:rPr>
              <a:t>Split the dataset into train(70%) and test(30%).</a:t>
            </a:r>
            <a:endParaRPr lang="en-US" sz="2900" b="1" dirty="0">
              <a:solidFill>
                <a:srgbClr val="292929"/>
              </a:solidFill>
              <a:cs typeface="Arial" panose="020B0604020202020204" pitchFamily="34" charset="0"/>
            </a:endParaRPr>
          </a:p>
          <a:p>
            <a:pPr lvl="1">
              <a:lnSpc>
                <a:spcPct val="170000"/>
              </a:lnSpc>
            </a:pPr>
            <a:r>
              <a:rPr lang="en-US" b="1" dirty="0">
                <a:solidFill>
                  <a:srgbClr val="292929"/>
                </a:solidFill>
                <a:cs typeface="Arial" panose="020B0604020202020204" pitchFamily="34" charset="0"/>
              </a:rPr>
              <a:t>Model Selection :</a:t>
            </a:r>
            <a:endParaRPr lang="en-US" b="1" dirty="0">
              <a:solidFill>
                <a:srgbClr val="292929"/>
              </a:solidFill>
              <a:cs typeface="Arial" panose="020B0604020202020204" pitchFamily="34" charset="0"/>
            </a:endParaRPr>
          </a:p>
          <a:p>
            <a:pPr lvl="3">
              <a:lnSpc>
                <a:spcPct val="170000"/>
              </a:lnSpc>
              <a:buFont typeface="Wingdings" panose="05000000000000000000" pitchFamily="2" charset="2"/>
              <a:buChar char="§"/>
            </a:pPr>
            <a:r>
              <a:rPr lang="en-US" b="1" dirty="0">
                <a:solidFill>
                  <a:srgbClr val="292929"/>
                </a:solidFill>
                <a:cs typeface="Arial" panose="020B0604020202020204" pitchFamily="34" charset="0"/>
              </a:rPr>
              <a:t>  </a:t>
            </a:r>
            <a:r>
              <a:rPr lang="en-US" sz="2900" b="1" dirty="0">
                <a:solidFill>
                  <a:srgbClr val="292929"/>
                </a:solidFill>
                <a:cs typeface="Arial" panose="020B0604020202020204" pitchFamily="34" charset="0"/>
              </a:rPr>
              <a:t>Implement Random Forest Regressor for the given data set.</a:t>
            </a:r>
            <a:endParaRPr lang="en-US" sz="2900" b="1" dirty="0">
              <a:solidFill>
                <a:srgbClr val="292929"/>
              </a:solidFill>
              <a:cs typeface="Arial" panose="020B0604020202020204" pitchFamily="34" charset="0"/>
            </a:endParaRPr>
          </a:p>
          <a:p>
            <a:pPr lvl="1">
              <a:lnSpc>
                <a:spcPct val="170000"/>
              </a:lnSpc>
            </a:pPr>
            <a:r>
              <a:rPr lang="en-US" b="1" dirty="0">
                <a:solidFill>
                  <a:srgbClr val="292929"/>
                </a:solidFill>
                <a:cs typeface="Arial" panose="020B0604020202020204" pitchFamily="34" charset="0"/>
              </a:rPr>
              <a:t>Model Evaluation :</a:t>
            </a:r>
            <a:endParaRPr lang="en-US" b="1" dirty="0">
              <a:solidFill>
                <a:srgbClr val="292929"/>
              </a:solidFill>
              <a:cs typeface="Arial" panose="020B0604020202020204" pitchFamily="34" charset="0"/>
            </a:endParaRPr>
          </a:p>
          <a:p>
            <a:pPr lvl="3">
              <a:lnSpc>
                <a:spcPct val="170000"/>
              </a:lnSpc>
              <a:buFont typeface="Wingdings" panose="05000000000000000000" pitchFamily="2" charset="2"/>
              <a:buChar char="§"/>
            </a:pPr>
            <a:r>
              <a:rPr lang="en-US" sz="3000" b="1" dirty="0">
                <a:solidFill>
                  <a:srgbClr val="292929"/>
                </a:solidFill>
                <a:cs typeface="Arial" panose="020B0604020202020204" pitchFamily="34" charset="0"/>
              </a:rPr>
              <a:t>Check the errors calculated and accuracy and also the plots. </a:t>
            </a:r>
            <a:endParaRPr lang="en-US" sz="3000" b="1" dirty="0">
              <a:solidFill>
                <a:srgbClr val="292929"/>
              </a:solidFill>
              <a:cs typeface="Arial" panose="020B0604020202020204" pitchFamily="34" charset="0"/>
            </a:endParaRPr>
          </a:p>
          <a:p>
            <a:pPr lvl="1">
              <a:lnSpc>
                <a:spcPct val="170000"/>
              </a:lnSpc>
            </a:pPr>
            <a:endParaRPr lang="en-US" dirty="0">
              <a:solidFill>
                <a:srgbClr val="292929"/>
              </a:solidFill>
              <a:cs typeface="Arial" panose="020B0604020202020204" pitchFamily="34" charset="0"/>
            </a:endParaRPr>
          </a:p>
          <a:p>
            <a:pPr lvl="1">
              <a:lnSpc>
                <a:spcPct val="170000"/>
              </a:lnSpc>
            </a:pPr>
            <a:endParaRPr lang="en-US" sz="2800" dirty="0">
              <a:solidFill>
                <a:srgbClr val="292929"/>
              </a:solidFill>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7710</Words>
  <Application>WPS Presentation</Application>
  <PresentationFormat>On-screen Show (4:3)</PresentationFormat>
  <Paragraphs>288</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Calibri</vt:lpstr>
      <vt:lpstr>Microsoft YaHei</vt:lpstr>
      <vt:lpstr>Arial Unicode MS</vt:lpstr>
      <vt:lpstr>Custom Design</vt:lpstr>
      <vt:lpstr> </vt:lpstr>
      <vt:lpstr>                  PRESENTATION OUTLINE</vt:lpstr>
      <vt:lpstr>COURSE CERTIFICATE</vt:lpstr>
      <vt:lpstr>ABSTRACT</vt:lpstr>
      <vt:lpstr>PowerPoint 演示文稿</vt:lpstr>
      <vt:lpstr>                           OBJECTIVES</vt:lpstr>
      <vt:lpstr>                  SYSTEM ARCHITECTURE</vt:lpstr>
      <vt:lpstr>HARDWARE AND SOFTWARE REQUIREMENTS</vt:lpstr>
      <vt:lpstr>  DATASET DESCRIPTION AND PREP-WORK</vt:lpstr>
      <vt:lpstr>LIBRARIES AND MODULES</vt:lpstr>
      <vt:lpstr>SPLITTING THE DATASET</vt:lpstr>
      <vt:lpstr>RANDOM FOREST ALGORITHM</vt:lpstr>
      <vt:lpstr>CALCULATING ERRORS AND ACCURACY</vt:lpstr>
      <vt:lpstr>               RESULTS AND DISCUSSION</vt:lpstr>
      <vt:lpstr>               RESULTS VISUALIZATION</vt:lpstr>
      <vt:lpstr>               RESULTS VISULIZATION</vt:lpstr>
      <vt:lpstr>               RESULTS VISULIZATION</vt:lpstr>
      <vt:lpstr>        CONCLUSION &amp; FUTURE WORK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sanju</cp:lastModifiedBy>
  <cp:revision>142</cp:revision>
  <dcterms:created xsi:type="dcterms:W3CDTF">2019-11-06T07:48:00Z</dcterms:created>
  <dcterms:modified xsi:type="dcterms:W3CDTF">2021-11-12T11:01:28Z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BCD278B4B4514F669B80698449B4A914</vt:lpwstr>
  </property>
  <property fmtid="{D5CDD505-2E9C-101B-9397-08002B2CF9AE}" pid="3" name="KSOProductBuildVer">
    <vt:lpwstr>1033-11.2.0.10351</vt:lpwstr>
  </property>
</Properties>
</file>