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19"/>
  </p:notesMasterIdLst>
  <p:sldIdLst>
    <p:sldId id="256" r:id="rId2"/>
    <p:sldId id="257" r:id="rId3"/>
    <p:sldId id="260" r:id="rId4"/>
    <p:sldId id="261" r:id="rId5"/>
    <p:sldId id="262" r:id="rId6"/>
    <p:sldId id="264" r:id="rId7"/>
    <p:sldId id="263" r:id="rId8"/>
    <p:sldId id="266" r:id="rId9"/>
    <p:sldId id="267" r:id="rId10"/>
    <p:sldId id="268" r:id="rId11"/>
    <p:sldId id="269" r:id="rId12"/>
    <p:sldId id="272" r:id="rId13"/>
    <p:sldId id="270" r:id="rId14"/>
    <p:sldId id="273" r:id="rId15"/>
    <p:sldId id="271" r:id="rId16"/>
    <p:sldId id="274" r:id="rId17"/>
    <p:sldId id="25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5" d="100"/>
          <a:sy n="85" d="100"/>
        </p:scale>
        <p:origin x="-8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59126-36CE-C74F-B343-C9755B6AADE7}" type="doc">
      <dgm:prSet loTypeId="urn:microsoft.com/office/officeart/2005/8/layout/process1" loCatId="" qsTypeId="urn:microsoft.com/office/officeart/2005/8/quickstyle/simple4" qsCatId="simple" csTypeId="urn:microsoft.com/office/officeart/2005/8/colors/accent1_2" csCatId="accent1"/>
      <dgm:spPr/>
      <dgm:t>
        <a:bodyPr/>
        <a:lstStyle/>
        <a:p>
          <a:endParaRPr lang="en-US"/>
        </a:p>
      </dgm:t>
    </dgm:pt>
    <dgm:pt modelId="{B7F926A3-075D-4D43-A7B5-03043152AD72}">
      <dgm:prSet/>
      <dgm:spPr/>
      <dgm:t>
        <a:bodyPr/>
        <a:lstStyle/>
        <a:p>
          <a:pPr rtl="0"/>
          <a:r>
            <a:rPr lang="en-US" baseline="0" dirty="0" smtClean="0"/>
            <a:t>Personal training to control signals</a:t>
          </a:r>
          <a:endParaRPr lang="en-US" dirty="0"/>
        </a:p>
      </dgm:t>
    </dgm:pt>
    <dgm:pt modelId="{10C8E882-29F2-6541-B6BB-2B0F48935EB7}" type="parTrans" cxnId="{AB4FEAFB-098F-AE4F-A646-233A2B183108}">
      <dgm:prSet/>
      <dgm:spPr/>
      <dgm:t>
        <a:bodyPr/>
        <a:lstStyle/>
        <a:p>
          <a:endParaRPr lang="en-US"/>
        </a:p>
      </dgm:t>
    </dgm:pt>
    <dgm:pt modelId="{B0FCC690-0438-B440-8F2C-4DB3359BE31C}" type="sibTrans" cxnId="{AB4FEAFB-098F-AE4F-A646-233A2B183108}">
      <dgm:prSet/>
      <dgm:spPr/>
      <dgm:t>
        <a:bodyPr/>
        <a:lstStyle/>
        <a:p>
          <a:endParaRPr lang="en-US"/>
        </a:p>
      </dgm:t>
    </dgm:pt>
    <dgm:pt modelId="{6A922785-FD79-DF47-9039-673EEFFA99AB}">
      <dgm:prSet/>
      <dgm:spPr/>
      <dgm:t>
        <a:bodyPr/>
        <a:lstStyle/>
        <a:p>
          <a:pPr rtl="0"/>
          <a:r>
            <a:rPr lang="en-US" baseline="0" smtClean="0"/>
            <a:t>Data training – recongization and classification </a:t>
          </a:r>
          <a:endParaRPr lang="en-US"/>
        </a:p>
      </dgm:t>
    </dgm:pt>
    <dgm:pt modelId="{504C2618-BBA3-F045-A657-6B8B4EFBE480}" type="parTrans" cxnId="{0711284C-3E09-5E44-B2CC-3C82C8E133F1}">
      <dgm:prSet/>
      <dgm:spPr/>
      <dgm:t>
        <a:bodyPr/>
        <a:lstStyle/>
        <a:p>
          <a:endParaRPr lang="en-US"/>
        </a:p>
      </dgm:t>
    </dgm:pt>
    <dgm:pt modelId="{90E47B3C-6944-E54D-B289-8830783F3011}" type="sibTrans" cxnId="{0711284C-3E09-5E44-B2CC-3C82C8E133F1}">
      <dgm:prSet/>
      <dgm:spPr/>
      <dgm:t>
        <a:bodyPr/>
        <a:lstStyle/>
        <a:p>
          <a:endParaRPr lang="en-US"/>
        </a:p>
      </dgm:t>
    </dgm:pt>
    <dgm:pt modelId="{7C851EB3-1A15-A347-A22A-EBCB8DC1A2E8}" type="pres">
      <dgm:prSet presAssocID="{01E59126-36CE-C74F-B343-C9755B6AADE7}" presName="Name0" presStyleCnt="0">
        <dgm:presLayoutVars>
          <dgm:dir/>
          <dgm:resizeHandles val="exact"/>
        </dgm:presLayoutVars>
      </dgm:prSet>
      <dgm:spPr/>
    </dgm:pt>
    <dgm:pt modelId="{406523D3-72E2-DF4F-AFEA-A8B9EB32C632}" type="pres">
      <dgm:prSet presAssocID="{B7F926A3-075D-4D43-A7B5-03043152AD72}" presName="node" presStyleLbl="node1" presStyleIdx="0" presStyleCnt="2">
        <dgm:presLayoutVars>
          <dgm:bulletEnabled val="1"/>
        </dgm:presLayoutVars>
      </dgm:prSet>
      <dgm:spPr/>
    </dgm:pt>
    <dgm:pt modelId="{891E1AF1-2F97-5E4E-9CED-1429E35052A0}" type="pres">
      <dgm:prSet presAssocID="{B0FCC690-0438-B440-8F2C-4DB3359BE31C}" presName="sibTrans" presStyleLbl="sibTrans2D1" presStyleIdx="0" presStyleCnt="1"/>
      <dgm:spPr/>
    </dgm:pt>
    <dgm:pt modelId="{1C8F9E96-05F1-7C4E-ACD9-F85717B2BF8F}" type="pres">
      <dgm:prSet presAssocID="{B0FCC690-0438-B440-8F2C-4DB3359BE31C}" presName="connectorText" presStyleLbl="sibTrans2D1" presStyleIdx="0" presStyleCnt="1"/>
      <dgm:spPr/>
    </dgm:pt>
    <dgm:pt modelId="{E113235E-FF93-184A-AEBD-3588A0F0C3C3}" type="pres">
      <dgm:prSet presAssocID="{6A922785-FD79-DF47-9039-673EEFFA99AB}" presName="node" presStyleLbl="node1" presStyleIdx="1" presStyleCnt="2">
        <dgm:presLayoutVars>
          <dgm:bulletEnabled val="1"/>
        </dgm:presLayoutVars>
      </dgm:prSet>
      <dgm:spPr/>
    </dgm:pt>
  </dgm:ptLst>
  <dgm:cxnLst>
    <dgm:cxn modelId="{152E14F1-FC5F-7D4E-AF8E-FCFA751FAAB7}" type="presOf" srcId="{B7F926A3-075D-4D43-A7B5-03043152AD72}" destId="{406523D3-72E2-DF4F-AFEA-A8B9EB32C632}" srcOrd="0" destOrd="0" presId="urn:microsoft.com/office/officeart/2005/8/layout/process1"/>
    <dgm:cxn modelId="{217770AB-57D2-9241-BDE9-3A2FDB1528FB}" type="presOf" srcId="{6A922785-FD79-DF47-9039-673EEFFA99AB}" destId="{E113235E-FF93-184A-AEBD-3588A0F0C3C3}" srcOrd="0" destOrd="0" presId="urn:microsoft.com/office/officeart/2005/8/layout/process1"/>
    <dgm:cxn modelId="{DA66DDF4-E09A-044C-9CD2-08569F5FCD4C}" type="presOf" srcId="{01E59126-36CE-C74F-B343-C9755B6AADE7}" destId="{7C851EB3-1A15-A347-A22A-EBCB8DC1A2E8}" srcOrd="0" destOrd="0" presId="urn:microsoft.com/office/officeart/2005/8/layout/process1"/>
    <dgm:cxn modelId="{2EB7213D-325A-8B4D-AAA8-4E90F9DB9606}" type="presOf" srcId="{B0FCC690-0438-B440-8F2C-4DB3359BE31C}" destId="{1C8F9E96-05F1-7C4E-ACD9-F85717B2BF8F}" srcOrd="1" destOrd="0" presId="urn:microsoft.com/office/officeart/2005/8/layout/process1"/>
    <dgm:cxn modelId="{AB4FEAFB-098F-AE4F-A646-233A2B183108}" srcId="{01E59126-36CE-C74F-B343-C9755B6AADE7}" destId="{B7F926A3-075D-4D43-A7B5-03043152AD72}" srcOrd="0" destOrd="0" parTransId="{10C8E882-29F2-6541-B6BB-2B0F48935EB7}" sibTransId="{B0FCC690-0438-B440-8F2C-4DB3359BE31C}"/>
    <dgm:cxn modelId="{0711284C-3E09-5E44-B2CC-3C82C8E133F1}" srcId="{01E59126-36CE-C74F-B343-C9755B6AADE7}" destId="{6A922785-FD79-DF47-9039-673EEFFA99AB}" srcOrd="1" destOrd="0" parTransId="{504C2618-BBA3-F045-A657-6B8B4EFBE480}" sibTransId="{90E47B3C-6944-E54D-B289-8830783F3011}"/>
    <dgm:cxn modelId="{7E9D26FE-C07B-BA44-AC5E-CFB156B7F576}" type="presOf" srcId="{B0FCC690-0438-B440-8F2C-4DB3359BE31C}" destId="{891E1AF1-2F97-5E4E-9CED-1429E35052A0}" srcOrd="0" destOrd="0" presId="urn:microsoft.com/office/officeart/2005/8/layout/process1"/>
    <dgm:cxn modelId="{B71EB17D-4640-624A-A5C2-DCAEE58CA6ED}" type="presParOf" srcId="{7C851EB3-1A15-A347-A22A-EBCB8DC1A2E8}" destId="{406523D3-72E2-DF4F-AFEA-A8B9EB32C632}" srcOrd="0" destOrd="0" presId="urn:microsoft.com/office/officeart/2005/8/layout/process1"/>
    <dgm:cxn modelId="{37DE594F-1830-4349-B44B-F6784C298BB7}" type="presParOf" srcId="{7C851EB3-1A15-A347-A22A-EBCB8DC1A2E8}" destId="{891E1AF1-2F97-5E4E-9CED-1429E35052A0}" srcOrd="1" destOrd="0" presId="urn:microsoft.com/office/officeart/2005/8/layout/process1"/>
    <dgm:cxn modelId="{D42BEF2E-3B79-1841-9460-5A93272358EE}" type="presParOf" srcId="{891E1AF1-2F97-5E4E-9CED-1429E35052A0}" destId="{1C8F9E96-05F1-7C4E-ACD9-F85717B2BF8F}" srcOrd="0" destOrd="0" presId="urn:microsoft.com/office/officeart/2005/8/layout/process1"/>
    <dgm:cxn modelId="{15C9B657-87D6-0A4D-B2C3-39FA3601E52F}" type="presParOf" srcId="{7C851EB3-1A15-A347-A22A-EBCB8DC1A2E8}" destId="{E113235E-FF93-184A-AEBD-3588A0F0C3C3}"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523D3-72E2-DF4F-AFEA-A8B9EB32C632}">
      <dsp:nvSpPr>
        <dsp:cNvPr id="0" name=""/>
        <dsp:cNvSpPr/>
      </dsp:nvSpPr>
      <dsp:spPr>
        <a:xfrm>
          <a:off x="1547" y="1067186"/>
          <a:ext cx="3300710" cy="1980426"/>
        </a:xfrm>
        <a:prstGeom prst="roundRect">
          <a:avLst>
            <a:gd name="adj" fmla="val 10000"/>
          </a:avLst>
        </a:prstGeom>
        <a:gradFill rotWithShape="0">
          <a:gsLst>
            <a:gs pos="0">
              <a:schemeClr val="accent1">
                <a:hueOff val="0"/>
                <a:satOff val="0"/>
                <a:lumOff val="0"/>
                <a:alphaOff val="0"/>
                <a:shade val="85000"/>
              </a:schemeClr>
            </a:gs>
            <a:gs pos="100000">
              <a:schemeClr val="accent1">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baseline="0" dirty="0" smtClean="0"/>
            <a:t>Personal training to control signals</a:t>
          </a:r>
          <a:endParaRPr lang="en-US" sz="3600" kern="1200" dirty="0"/>
        </a:p>
      </dsp:txBody>
      <dsp:txXfrm>
        <a:off x="59552" y="1125191"/>
        <a:ext cx="3184700" cy="1864416"/>
      </dsp:txXfrm>
    </dsp:sp>
    <dsp:sp modelId="{891E1AF1-2F97-5E4E-9CED-1429E35052A0}">
      <dsp:nvSpPr>
        <dsp:cNvPr id="0" name=""/>
        <dsp:cNvSpPr/>
      </dsp:nvSpPr>
      <dsp:spPr>
        <a:xfrm>
          <a:off x="3632328" y="1648111"/>
          <a:ext cx="699750" cy="818576"/>
        </a:xfrm>
        <a:prstGeom prst="rightArrow">
          <a:avLst>
            <a:gd name="adj1" fmla="val 60000"/>
            <a:gd name="adj2" fmla="val 50000"/>
          </a:avLst>
        </a:prstGeom>
        <a:gradFill rotWithShape="0">
          <a:gsLst>
            <a:gs pos="0">
              <a:schemeClr val="accent1">
                <a:tint val="60000"/>
                <a:hueOff val="0"/>
                <a:satOff val="0"/>
                <a:lumOff val="0"/>
                <a:alphaOff val="0"/>
                <a:shade val="85000"/>
              </a:schemeClr>
            </a:gs>
            <a:gs pos="100000">
              <a:schemeClr val="accent1">
                <a:tint val="60000"/>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a:off x="3632328" y="1811826"/>
        <a:ext cx="489825" cy="491146"/>
      </dsp:txXfrm>
    </dsp:sp>
    <dsp:sp modelId="{E113235E-FF93-184A-AEBD-3588A0F0C3C3}">
      <dsp:nvSpPr>
        <dsp:cNvPr id="0" name=""/>
        <dsp:cNvSpPr/>
      </dsp:nvSpPr>
      <dsp:spPr>
        <a:xfrm>
          <a:off x="4622542" y="1067186"/>
          <a:ext cx="3300710" cy="1980426"/>
        </a:xfrm>
        <a:prstGeom prst="roundRect">
          <a:avLst>
            <a:gd name="adj" fmla="val 10000"/>
          </a:avLst>
        </a:prstGeom>
        <a:gradFill rotWithShape="0">
          <a:gsLst>
            <a:gs pos="0">
              <a:schemeClr val="accent1">
                <a:hueOff val="0"/>
                <a:satOff val="0"/>
                <a:lumOff val="0"/>
                <a:alphaOff val="0"/>
                <a:shade val="85000"/>
              </a:schemeClr>
            </a:gs>
            <a:gs pos="100000">
              <a:schemeClr val="accent1">
                <a:hueOff val="0"/>
                <a:satOff val="0"/>
                <a:lumOff val="0"/>
                <a:alphaOff val="0"/>
                <a:tint val="90000"/>
                <a:alpha val="100000"/>
                <a:satMod val="200000"/>
              </a:schemeClr>
            </a:gs>
          </a:gsLst>
          <a:path path="circle">
            <a:fillToRect l="100000" t="100000" r="100000" b="100000"/>
          </a:path>
        </a:gradFill>
        <a:ln>
          <a:noFill/>
        </a:ln>
        <a:effectLst>
          <a:outerShdw blurRad="50800" dist="42924" dir="5400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baseline="0" smtClean="0"/>
            <a:t>Data training – recongization and classification </a:t>
          </a:r>
          <a:endParaRPr lang="en-US" sz="3600" kern="1200"/>
        </a:p>
      </dsp:txBody>
      <dsp:txXfrm>
        <a:off x="4680547" y="1125191"/>
        <a:ext cx="3184700" cy="18644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047C8A-0394-C94B-A0F8-15A4246D5002}" type="datetimeFigureOut">
              <a:rPr lang="en-US" smtClean="0"/>
              <a:t>12/15/17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506734-567C-6343-8B99-15CCD7BD44C1}" type="slidenum">
              <a:rPr lang="en-US" smtClean="0"/>
              <a:t>‹#›</a:t>
            </a:fld>
            <a:endParaRPr lang="en-US"/>
          </a:p>
        </p:txBody>
      </p:sp>
    </p:spTree>
    <p:extLst>
      <p:ext uri="{BB962C8B-B14F-4D97-AF65-F5344CB8AC3E}">
        <p14:creationId xmlns:p14="http://schemas.microsoft.com/office/powerpoint/2010/main" val="39246872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a:t>
            </a:r>
            <a:r>
              <a:rPr lang="en-US" baseline="0" dirty="0" smtClean="0"/>
              <a:t> a bridge of communication between the brain and the external world using brain signals</a:t>
            </a:r>
            <a:endParaRPr lang="en-US" dirty="0" smtClean="0"/>
          </a:p>
          <a:p>
            <a:r>
              <a:rPr lang="en-US" dirty="0" smtClean="0"/>
              <a:t>Used for rehabilitation</a:t>
            </a:r>
          </a:p>
          <a:p>
            <a:r>
              <a:rPr lang="en-US" dirty="0" smtClean="0"/>
              <a:t>The quick</a:t>
            </a:r>
            <a:r>
              <a:rPr lang="en-US" baseline="0" dirty="0" smtClean="0"/>
              <a:t> video to see BCI in action. Using brain to control robotic arm.</a:t>
            </a:r>
          </a:p>
          <a:p>
            <a:r>
              <a:rPr lang="en-US" dirty="0" smtClean="0"/>
              <a:t>Various fields</a:t>
            </a:r>
            <a:r>
              <a:rPr lang="en-US" baseline="0" dirty="0" smtClean="0"/>
              <a:t> including entertainment, advertising, education, </a:t>
            </a:r>
            <a:r>
              <a:rPr lang="en-US" baseline="0" dirty="0" err="1" smtClean="0"/>
              <a:t>etc</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2</a:t>
            </a:fld>
            <a:endParaRPr lang="en-US"/>
          </a:p>
        </p:txBody>
      </p:sp>
    </p:spTree>
    <p:extLst>
      <p:ext uri="{BB962C8B-B14F-4D97-AF65-F5344CB8AC3E}">
        <p14:creationId xmlns:p14="http://schemas.microsoft.com/office/powerpoint/2010/main" val="1340337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Interactive VR</a:t>
            </a:r>
            <a:r>
              <a:rPr lang="en-US" baseline="0" dirty="0" smtClean="0"/>
              <a:t> game for upper limb post-stroke rehabilitation (BCI for attention monitoring, provide stimulation when attention is low)</a:t>
            </a:r>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11</a:t>
            </a:fld>
            <a:endParaRPr lang="en-US"/>
          </a:p>
        </p:txBody>
      </p:sp>
    </p:spTree>
    <p:extLst>
      <p:ext uri="{BB962C8B-B14F-4D97-AF65-F5344CB8AC3E}">
        <p14:creationId xmlns:p14="http://schemas.microsoft.com/office/powerpoint/2010/main" val="315987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r>
              <a:rPr lang="en-US" baseline="0" dirty="0" smtClean="0"/>
              <a:t> upper limb rehabilitation </a:t>
            </a:r>
            <a:r>
              <a:rPr lang="mr-IN" baseline="0" dirty="0" smtClean="0"/>
              <a:t>–</a:t>
            </a:r>
            <a:r>
              <a:rPr lang="en-US" baseline="0" dirty="0" smtClean="0"/>
              <a:t> direct control.</a:t>
            </a:r>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12</a:t>
            </a:fld>
            <a:endParaRPr lang="en-US"/>
          </a:p>
        </p:txBody>
      </p:sp>
    </p:spTree>
    <p:extLst>
      <p:ext uri="{BB962C8B-B14F-4D97-AF65-F5344CB8AC3E}">
        <p14:creationId xmlns:p14="http://schemas.microsoft.com/office/powerpoint/2010/main" val="81916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Autism prevention </a:t>
            </a:r>
            <a:r>
              <a:rPr lang="mr-IN" dirty="0" smtClean="0"/>
              <a:t>–</a:t>
            </a:r>
            <a:r>
              <a:rPr lang="en-US" dirty="0" smtClean="0"/>
              <a:t> EEG</a:t>
            </a:r>
            <a:r>
              <a:rPr lang="en-US" baseline="0" dirty="0" smtClean="0"/>
              <a:t> feedback to therapist in separate room</a:t>
            </a:r>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13</a:t>
            </a:fld>
            <a:endParaRPr lang="en-US"/>
          </a:p>
        </p:txBody>
      </p:sp>
    </p:spTree>
    <p:extLst>
      <p:ext uri="{BB962C8B-B14F-4D97-AF65-F5344CB8AC3E}">
        <p14:creationId xmlns:p14="http://schemas.microsoft.com/office/powerpoint/2010/main" val="3473534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BCI to control an avatar</a:t>
            </a:r>
            <a:r>
              <a:rPr lang="en-US" baseline="0" dirty="0" smtClean="0"/>
              <a:t> in VR </a:t>
            </a:r>
            <a:r>
              <a:rPr lang="mr-IN" baseline="0" dirty="0" smtClean="0"/>
              <a:t>–</a:t>
            </a:r>
            <a:r>
              <a:rPr lang="en-US" baseline="0" dirty="0" smtClean="0"/>
              <a:t> offline model</a:t>
            </a:r>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14</a:t>
            </a:fld>
            <a:endParaRPr lang="en-US"/>
          </a:p>
        </p:txBody>
      </p:sp>
    </p:spTree>
    <p:extLst>
      <p:ext uri="{BB962C8B-B14F-4D97-AF65-F5344CB8AC3E}">
        <p14:creationId xmlns:p14="http://schemas.microsoft.com/office/powerpoint/2010/main" val="302430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scope of user input would be unlimited just as the scope of the virtual world. Would not be restricted by number of controller combinations or limited context per situation for gaze based input.</a:t>
            </a:r>
          </a:p>
          <a:p>
            <a:r>
              <a:rPr lang="en-US" baseline="0" dirty="0" smtClean="0"/>
              <a:t>Current BCI efforts are all in non-immersive VR. If head mounted become less bulky, could potentially have both. Closer to the sense of true immersion.</a:t>
            </a:r>
          </a:p>
          <a:p>
            <a:r>
              <a:rPr lang="en-US" baseline="0" dirty="0" smtClean="0"/>
              <a:t>BCI can also be used to monitor mental state of users. This can be applied on top of curing phobias and for trainings or games in dangerous situation as an extra precaution to the user is safety.</a:t>
            </a:r>
          </a:p>
          <a:p>
            <a:endParaRPr lang="en-US" baseline="0" dirty="0" smtClean="0"/>
          </a:p>
        </p:txBody>
      </p:sp>
      <p:sp>
        <p:nvSpPr>
          <p:cNvPr id="4" name="Slide Number Placeholder 3"/>
          <p:cNvSpPr>
            <a:spLocks noGrp="1"/>
          </p:cNvSpPr>
          <p:nvPr>
            <p:ph type="sldNum" sz="quarter" idx="10"/>
          </p:nvPr>
        </p:nvSpPr>
        <p:spPr/>
        <p:txBody>
          <a:bodyPr/>
          <a:lstStyle/>
          <a:p>
            <a:fld id="{36506734-567C-6343-8B99-15CCD7BD44C1}" type="slidenum">
              <a:rPr lang="en-US" smtClean="0"/>
              <a:t>15</a:t>
            </a:fld>
            <a:endParaRPr lang="en-US"/>
          </a:p>
        </p:txBody>
      </p:sp>
    </p:spTree>
    <p:extLst>
      <p:ext uri="{BB962C8B-B14F-4D97-AF65-F5344CB8AC3E}">
        <p14:creationId xmlns:p14="http://schemas.microsoft.com/office/powerpoint/2010/main" val="2883632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BCI is</a:t>
            </a:r>
            <a:r>
              <a:rPr lang="en-US" baseline="0" dirty="0" smtClean="0"/>
              <a:t> not convenient. Calibration can take from 5 to 20 minutes. It maybe simply too much trouble for what it’s worth. </a:t>
            </a:r>
          </a:p>
          <a:p>
            <a:r>
              <a:rPr lang="en-US" baseline="0" dirty="0" smtClean="0"/>
              <a:t>Although there are little studies here and there, there is nothing even resembling a common set of command that would work for most people at this early stage. Remember that the model used is pre-trained to get the specific signal required.</a:t>
            </a:r>
          </a:p>
          <a:p>
            <a:r>
              <a:rPr lang="en-US" baseline="0" dirty="0" smtClean="0"/>
              <a:t>BCI exposes a person’s thoughts and therefore may not be completely ethical in the sense of mind privacy.</a:t>
            </a:r>
          </a:p>
          <a:p>
            <a:endParaRPr lang="en-US" baseline="0" dirty="0" smtClean="0"/>
          </a:p>
          <a:p>
            <a:r>
              <a:rPr lang="en-US" baseline="0" dirty="0" smtClean="0"/>
              <a:t>There is still a long way to go before BCI devices could be seamlessly integrated as well as a controller would in todays world. Hardware would need to be more convenient to use, comfortable, cheaper, and faster to setup.</a:t>
            </a:r>
          </a:p>
          <a:p>
            <a:r>
              <a:rPr lang="en-US" baseline="0" dirty="0" smtClean="0"/>
              <a:t>Current BCI is a synchronous process, but people’s thinking process is not that way. Possible integration into asynchronous would be better.</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6506734-567C-6343-8B99-15CCD7BD44C1}" type="slidenum">
              <a:rPr lang="en-US" smtClean="0"/>
              <a:t>16</a:t>
            </a:fld>
            <a:endParaRPr lang="en-US"/>
          </a:p>
        </p:txBody>
      </p:sp>
    </p:spTree>
    <p:extLst>
      <p:ext uri="{BB962C8B-B14F-4D97-AF65-F5344CB8AC3E}">
        <p14:creationId xmlns:p14="http://schemas.microsoft.com/office/powerpoint/2010/main" val="2541578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Gets</a:t>
            </a:r>
            <a:r>
              <a:rPr lang="en-US" baseline="0" dirty="0" smtClean="0"/>
              <a:t> brain signal,</a:t>
            </a:r>
          </a:p>
          <a:p>
            <a:r>
              <a:rPr lang="en-US" baseline="0" dirty="0" smtClean="0"/>
              <a:t>Extract features,</a:t>
            </a:r>
          </a:p>
          <a:p>
            <a:r>
              <a:rPr lang="en-US" smtClean="0"/>
              <a:t>Generate</a:t>
            </a:r>
            <a:r>
              <a:rPr lang="en-US" baseline="0" smtClean="0"/>
              <a:t> feedback</a:t>
            </a:r>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3</a:t>
            </a:fld>
            <a:endParaRPr lang="en-US"/>
          </a:p>
        </p:txBody>
      </p:sp>
    </p:spTree>
    <p:extLst>
      <p:ext uri="{BB962C8B-B14F-4D97-AF65-F5344CB8AC3E}">
        <p14:creationId xmlns:p14="http://schemas.microsoft.com/office/powerpoint/2010/main" val="94890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a:t>
            </a:r>
            <a:r>
              <a:rPr lang="en-US" baseline="0" dirty="0" smtClean="0"/>
              <a:t> there are two ways to get the brain signals</a:t>
            </a:r>
          </a:p>
          <a:p>
            <a:r>
              <a:rPr lang="en-US" baseline="0" dirty="0" smtClean="0"/>
              <a:t>Invasive </a:t>
            </a:r>
            <a:r>
              <a:rPr lang="mr-IN" baseline="0" dirty="0" smtClean="0"/>
              <a:t>–</a:t>
            </a:r>
            <a:r>
              <a:rPr lang="en-US" baseline="0" dirty="0" smtClean="0"/>
              <a:t> implant electrodes inside or over surface of brain. Better quality, surgical complications, restricted to medical use for disabled.</a:t>
            </a:r>
          </a:p>
          <a:p>
            <a:r>
              <a:rPr lang="en-US" baseline="0" dirty="0" smtClean="0"/>
              <a:t>Non-invasive </a:t>
            </a:r>
            <a:r>
              <a:rPr lang="mr-IN" baseline="0" dirty="0" smtClean="0"/>
              <a:t>–</a:t>
            </a:r>
            <a:r>
              <a:rPr lang="en-US" baseline="0" dirty="0" smtClean="0"/>
              <a:t> Uses external sensors, to get brain activity. </a:t>
            </a:r>
          </a:p>
        </p:txBody>
      </p:sp>
      <p:sp>
        <p:nvSpPr>
          <p:cNvPr id="4" name="Slide Number Placeholder 3"/>
          <p:cNvSpPr>
            <a:spLocks noGrp="1"/>
          </p:cNvSpPr>
          <p:nvPr>
            <p:ph type="sldNum" sz="quarter" idx="10"/>
          </p:nvPr>
        </p:nvSpPr>
        <p:spPr/>
        <p:txBody>
          <a:bodyPr/>
          <a:lstStyle/>
          <a:p>
            <a:fld id="{36506734-567C-6343-8B99-15CCD7BD44C1}" type="slidenum">
              <a:rPr lang="en-US" smtClean="0"/>
              <a:t>4</a:t>
            </a:fld>
            <a:endParaRPr lang="en-US"/>
          </a:p>
        </p:txBody>
      </p:sp>
    </p:spTree>
    <p:extLst>
      <p:ext uri="{BB962C8B-B14F-4D97-AF65-F5344CB8AC3E}">
        <p14:creationId xmlns:p14="http://schemas.microsoft.com/office/powerpoint/2010/main" val="3902379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EEG </a:t>
            </a:r>
            <a:r>
              <a:rPr lang="mr-IN" baseline="0" dirty="0" smtClean="0"/>
              <a:t>–</a:t>
            </a:r>
            <a:r>
              <a:rPr lang="en-US" baseline="0" dirty="0" smtClean="0"/>
              <a:t> record electrical activity along scalp to measure fluctuation in voltage generated by neurotransmission activities.</a:t>
            </a:r>
          </a:p>
          <a:p>
            <a:r>
              <a:rPr lang="en-US" baseline="0" dirty="0" smtClean="0"/>
              <a:t>Typical view of EEG cap, with electrodes on the cap. Worn over head.</a:t>
            </a:r>
          </a:p>
          <a:p>
            <a:r>
              <a:rPr lang="en-US" baseline="0" dirty="0" smtClean="0"/>
              <a:t>Convenient and recommended for commercial use. </a:t>
            </a:r>
          </a:p>
          <a:p>
            <a:r>
              <a:rPr lang="en-US" baseline="0" dirty="0" smtClean="0"/>
              <a:t>High temporal resolution but limitations in signal/noise ratio and spatial resolution.</a:t>
            </a:r>
          </a:p>
          <a:p>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5</a:t>
            </a:fld>
            <a:endParaRPr lang="en-US"/>
          </a:p>
        </p:txBody>
      </p:sp>
    </p:spTree>
    <p:extLst>
      <p:ext uri="{BB962C8B-B14F-4D97-AF65-F5344CB8AC3E}">
        <p14:creationId xmlns:p14="http://schemas.microsoft.com/office/powerpoint/2010/main" val="19077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How do we know what to look for?</a:t>
            </a:r>
          </a:p>
          <a:p>
            <a:r>
              <a:rPr lang="en-US" dirty="0" smtClean="0"/>
              <a:t>Train</a:t>
            </a:r>
            <a:r>
              <a:rPr lang="en-US" baseline="0" dirty="0" smtClean="0"/>
              <a:t> people to consciously control their brain signals in a BCI system. Usually reinforcement learning games</a:t>
            </a:r>
          </a:p>
          <a:p>
            <a:r>
              <a:rPr lang="en-US" baseline="0" dirty="0" smtClean="0"/>
              <a:t>Using data collected, train a machine learning model that can recognize and classify the patterns you are interested in. </a:t>
            </a:r>
          </a:p>
          <a:p>
            <a:r>
              <a:rPr lang="en-US" baseline="0" dirty="0" smtClean="0"/>
              <a:t>This model will be used to extract the features in testing and applications.</a:t>
            </a:r>
          </a:p>
        </p:txBody>
      </p:sp>
      <p:sp>
        <p:nvSpPr>
          <p:cNvPr id="4" name="Slide Number Placeholder 3"/>
          <p:cNvSpPr>
            <a:spLocks noGrp="1"/>
          </p:cNvSpPr>
          <p:nvPr>
            <p:ph type="sldNum" sz="quarter" idx="10"/>
          </p:nvPr>
        </p:nvSpPr>
        <p:spPr/>
        <p:txBody>
          <a:bodyPr/>
          <a:lstStyle/>
          <a:p>
            <a:fld id="{36506734-567C-6343-8B99-15CCD7BD44C1}" type="slidenum">
              <a:rPr lang="en-US" smtClean="0"/>
              <a:t>6</a:t>
            </a:fld>
            <a:endParaRPr lang="en-US"/>
          </a:p>
        </p:txBody>
      </p:sp>
    </p:spTree>
    <p:extLst>
      <p:ext uri="{BB962C8B-B14F-4D97-AF65-F5344CB8AC3E}">
        <p14:creationId xmlns:p14="http://schemas.microsoft.com/office/powerpoint/2010/main" val="708801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Brain</a:t>
            </a:r>
            <a:r>
              <a:rPr lang="en-US" baseline="0" dirty="0" smtClean="0"/>
              <a:t> Activity Measure </a:t>
            </a:r>
            <a:r>
              <a:rPr lang="mr-IN" baseline="0" dirty="0" smtClean="0"/>
              <a:t>–</a:t>
            </a:r>
            <a:r>
              <a:rPr lang="en-US" baseline="0" dirty="0" smtClean="0"/>
              <a:t> first step, make sure EEG is picking up signals </a:t>
            </a:r>
          </a:p>
          <a:p>
            <a:r>
              <a:rPr lang="en-US" baseline="0" dirty="0" smtClean="0"/>
              <a:t>Preprocessing </a:t>
            </a:r>
            <a:r>
              <a:rPr lang="mr-IN" baseline="0" dirty="0" smtClean="0"/>
              <a:t>–</a:t>
            </a:r>
            <a:r>
              <a:rPr lang="en-US" baseline="0" dirty="0" smtClean="0"/>
              <a:t> dampen noise in data. Filtering, segmentation, </a:t>
            </a:r>
            <a:r>
              <a:rPr lang="en-US" baseline="0" dirty="0" err="1" smtClean="0"/>
              <a:t>detrend</a:t>
            </a:r>
            <a:r>
              <a:rPr lang="en-US" baseline="0" dirty="0" smtClean="0"/>
              <a:t>. Data is separated where brain waves overlap and labeled in to stimulus or response.</a:t>
            </a:r>
          </a:p>
          <a:p>
            <a:r>
              <a:rPr lang="en-US" baseline="0" dirty="0" smtClean="0"/>
              <a:t>Feature extraction </a:t>
            </a:r>
            <a:r>
              <a:rPr lang="mr-IN" baseline="0" dirty="0" smtClean="0"/>
              <a:t>–</a:t>
            </a:r>
            <a:r>
              <a:rPr lang="en-US" baseline="0" dirty="0" smtClean="0"/>
              <a:t> finding the signals you are interested in. This is the most important part of the process.</a:t>
            </a:r>
          </a:p>
          <a:p>
            <a:r>
              <a:rPr lang="en-US" baseline="0" dirty="0" smtClean="0"/>
              <a:t>Classification </a:t>
            </a:r>
            <a:r>
              <a:rPr lang="mr-IN" baseline="0" dirty="0" smtClean="0"/>
              <a:t>–</a:t>
            </a:r>
            <a:r>
              <a:rPr lang="en-US" baseline="0" dirty="0" smtClean="0"/>
              <a:t> assign correct class label to the features you extracted. Class labels represent intention of user. could use simple linear models or even neural networks. Classification is used the most</a:t>
            </a:r>
          </a:p>
          <a:p>
            <a:r>
              <a:rPr lang="en-US" baseline="0" dirty="0" smtClean="0"/>
              <a:t>Command translation </a:t>
            </a:r>
            <a:r>
              <a:rPr lang="mr-IN" baseline="0" dirty="0" smtClean="0"/>
              <a:t>–</a:t>
            </a:r>
            <a:r>
              <a:rPr lang="en-US" baseline="0" dirty="0" smtClean="0"/>
              <a:t> issue command based on intention.</a:t>
            </a:r>
          </a:p>
          <a:p>
            <a:r>
              <a:rPr lang="en-US" baseline="0" dirty="0" smtClean="0"/>
              <a:t>Feedback </a:t>
            </a:r>
            <a:r>
              <a:rPr lang="mr-IN" baseline="0" dirty="0" smtClean="0"/>
              <a:t>–</a:t>
            </a:r>
            <a:r>
              <a:rPr lang="en-US" baseline="0" dirty="0" smtClean="0"/>
              <a:t> results of command is reflected to virtual environment. Users sees this feedback and can adjust the brain activity to increase accuracy.</a:t>
            </a:r>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7</a:t>
            </a:fld>
            <a:endParaRPr lang="en-US"/>
          </a:p>
        </p:txBody>
      </p:sp>
    </p:spTree>
    <p:extLst>
      <p:ext uri="{BB962C8B-B14F-4D97-AF65-F5344CB8AC3E}">
        <p14:creationId xmlns:p14="http://schemas.microsoft.com/office/powerpoint/2010/main" val="2826574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real time update, classification algorithm have to be fast. (offline models don’t need this)</a:t>
            </a:r>
          </a:p>
          <a:p>
            <a:r>
              <a:rPr lang="en-US" baseline="0" dirty="0" smtClean="0"/>
              <a:t>Linear </a:t>
            </a:r>
            <a:r>
              <a:rPr lang="mr-IN" baseline="0" dirty="0" smtClean="0"/>
              <a:t>–</a:t>
            </a:r>
            <a:r>
              <a:rPr lang="en-US" baseline="0" dirty="0" smtClean="0"/>
              <a:t> distinguish classed with in linear function</a:t>
            </a:r>
          </a:p>
          <a:p>
            <a:r>
              <a:rPr lang="en-US" baseline="0" dirty="0" smtClean="0"/>
              <a:t>	LDA </a:t>
            </a:r>
            <a:r>
              <a:rPr lang="mr-IN" baseline="0" dirty="0" smtClean="0"/>
              <a:t>–</a:t>
            </a:r>
            <a:r>
              <a:rPr lang="en-US" baseline="0" dirty="0" smtClean="0"/>
              <a:t> most popular. Use hyper planes to separate classes of data. Good accuracy and doesn’t require high computations.</a:t>
            </a:r>
          </a:p>
          <a:p>
            <a:r>
              <a:rPr lang="en-US" baseline="0" dirty="0" smtClean="0"/>
              <a:t>	SVM </a:t>
            </a:r>
            <a:r>
              <a:rPr lang="mr-IN" baseline="0" dirty="0" smtClean="0"/>
              <a:t>–</a:t>
            </a:r>
            <a:r>
              <a:rPr lang="en-US" baseline="0" dirty="0" smtClean="0"/>
              <a:t> optimally select </a:t>
            </a:r>
            <a:r>
              <a:rPr lang="en-US" baseline="0" dirty="0" err="1" smtClean="0"/>
              <a:t>hyperplanes</a:t>
            </a:r>
            <a:r>
              <a:rPr lang="en-US" baseline="0" dirty="0" smtClean="0"/>
              <a:t>. Uses regularization to deal with noise.</a:t>
            </a:r>
          </a:p>
          <a:p>
            <a:r>
              <a:rPr lang="en-US" baseline="0" dirty="0" smtClean="0"/>
              <a:t>Non-linear </a:t>
            </a:r>
            <a:r>
              <a:rPr lang="mr-IN" baseline="0" dirty="0" smtClean="0"/>
              <a:t>–</a:t>
            </a:r>
            <a:endParaRPr lang="en-US" baseline="0" dirty="0" smtClean="0"/>
          </a:p>
          <a:p>
            <a:r>
              <a:rPr lang="en-US" baseline="0" dirty="0" smtClean="0"/>
              <a:t>	SVM </a:t>
            </a:r>
            <a:r>
              <a:rPr lang="mr-IN" baseline="0" dirty="0" smtClean="0"/>
              <a:t>–</a:t>
            </a:r>
            <a:r>
              <a:rPr lang="en-US" baseline="0" dirty="0" smtClean="0"/>
              <a:t> more flexible than linear through use of kernel trick. Fast enough for real time BCI</a:t>
            </a:r>
          </a:p>
          <a:p>
            <a:r>
              <a:rPr lang="en-US" baseline="0" dirty="0" smtClean="0"/>
              <a:t>	KNN </a:t>
            </a:r>
            <a:r>
              <a:rPr lang="mr-IN" baseline="0" dirty="0" smtClean="0"/>
              <a:t>–</a:t>
            </a:r>
            <a:r>
              <a:rPr lang="en-US" baseline="0" dirty="0" smtClean="0"/>
              <a:t> distinguish features corresponding to different classes to form separate clusters. </a:t>
            </a:r>
            <a:r>
              <a:rPr lang="en-US" baseline="0" dirty="0" err="1" smtClean="0"/>
              <a:t>Cloest</a:t>
            </a:r>
            <a:r>
              <a:rPr lang="en-US" baseline="0" dirty="0" smtClean="0"/>
              <a:t> are same class. Less prone to error.</a:t>
            </a:r>
          </a:p>
          <a:p>
            <a:r>
              <a:rPr lang="en-US" baseline="0" dirty="0" smtClean="0"/>
              <a:t>	Neural networks </a:t>
            </a:r>
            <a:r>
              <a:rPr lang="mr-IN" baseline="0" dirty="0" smtClean="0"/>
              <a:t>–</a:t>
            </a:r>
            <a:r>
              <a:rPr lang="en-US" baseline="0" dirty="0" smtClean="0"/>
              <a:t> most common in BCI. Universally approximate any continuous function. Multiple layers of </a:t>
            </a:r>
            <a:r>
              <a:rPr lang="en-US" baseline="0" dirty="0" err="1" smtClean="0"/>
              <a:t>perceptrons</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8</a:t>
            </a:fld>
            <a:endParaRPr lang="en-US"/>
          </a:p>
        </p:txBody>
      </p:sp>
    </p:spTree>
    <p:extLst>
      <p:ext uri="{BB962C8B-B14F-4D97-AF65-F5344CB8AC3E}">
        <p14:creationId xmlns:p14="http://schemas.microsoft.com/office/powerpoint/2010/main" val="3917012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these offer</a:t>
            </a:r>
            <a:r>
              <a:rPr lang="en-US" baseline="0" dirty="0" smtClean="0"/>
              <a:t> packages for data acquisition, feature extraction, classification and feedback presentation.</a:t>
            </a:r>
          </a:p>
          <a:p>
            <a:r>
              <a:rPr lang="en-US" baseline="0" dirty="0" smtClean="0"/>
              <a:t>Some are independent, BCILAB and </a:t>
            </a:r>
            <a:r>
              <a:rPr lang="en-US" baseline="0" dirty="0" err="1" smtClean="0"/>
              <a:t>BioSig</a:t>
            </a:r>
            <a:r>
              <a:rPr lang="en-US" baseline="0" dirty="0" smtClean="0"/>
              <a:t> works with </a:t>
            </a:r>
            <a:r>
              <a:rPr lang="en-US" baseline="0" dirty="0" err="1" smtClean="0"/>
              <a:t>Matlab</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9</a:t>
            </a:fld>
            <a:endParaRPr lang="en-US"/>
          </a:p>
        </p:txBody>
      </p:sp>
    </p:spTree>
    <p:extLst>
      <p:ext uri="{BB962C8B-B14F-4D97-AF65-F5344CB8AC3E}">
        <p14:creationId xmlns:p14="http://schemas.microsoft.com/office/powerpoint/2010/main" val="310625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Driving</a:t>
            </a:r>
            <a:r>
              <a:rPr lang="en-US" baseline="0" dirty="0" smtClean="0"/>
              <a:t> in a virtual city.</a:t>
            </a:r>
            <a:endParaRPr lang="en-US" dirty="0"/>
          </a:p>
        </p:txBody>
      </p:sp>
      <p:sp>
        <p:nvSpPr>
          <p:cNvPr id="4" name="Slide Number Placeholder 3"/>
          <p:cNvSpPr>
            <a:spLocks noGrp="1"/>
          </p:cNvSpPr>
          <p:nvPr>
            <p:ph type="sldNum" sz="quarter" idx="10"/>
          </p:nvPr>
        </p:nvSpPr>
        <p:spPr/>
        <p:txBody>
          <a:bodyPr/>
          <a:lstStyle/>
          <a:p>
            <a:fld id="{36506734-567C-6343-8B99-15CCD7BD44C1}" type="slidenum">
              <a:rPr lang="en-US" smtClean="0"/>
              <a:t>10</a:t>
            </a:fld>
            <a:endParaRPr lang="en-US"/>
          </a:p>
        </p:txBody>
      </p:sp>
    </p:spTree>
    <p:extLst>
      <p:ext uri="{BB962C8B-B14F-4D97-AF65-F5344CB8AC3E}">
        <p14:creationId xmlns:p14="http://schemas.microsoft.com/office/powerpoint/2010/main" val="291061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475C769-685E-C148-8566-E2384D5BFCE4}"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5C769-685E-C148-8566-E2384D5BFCE4}"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2C0E5-3BD7-464D-8A48-1B072115A7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5C769-685E-C148-8566-E2384D5BFCE4}"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2C0E5-3BD7-464D-8A48-1B072115A7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F475C769-685E-C148-8566-E2384D5BFCE4}"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2C0E5-3BD7-464D-8A48-1B072115A784}"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5C769-685E-C148-8566-E2384D5BFCE4}"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2C0E5-3BD7-464D-8A48-1B072115A7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F475C769-685E-C148-8566-E2384D5BFCE4}" type="datetimeFigureOut">
              <a:rPr lang="en-US" smtClean="0"/>
              <a:t>12/15/17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2C0E5-3BD7-464D-8A48-1B072115A7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475C769-685E-C148-8566-E2384D5BFCE4}" type="datetimeFigureOut">
              <a:rPr lang="en-US" smtClean="0"/>
              <a:t>12/15/17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2C0E5-3BD7-464D-8A48-1B072115A7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75C769-685E-C148-8566-E2384D5BFCE4}" type="datetimeFigureOut">
              <a:rPr lang="en-US" smtClean="0"/>
              <a:t>12/15/17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2C0E5-3BD7-464D-8A48-1B072115A7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5C769-685E-C148-8566-E2384D5BFCE4}" type="datetimeFigureOut">
              <a:rPr lang="en-US" smtClean="0"/>
              <a:t>12/15/17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2C0E5-3BD7-464D-8A48-1B072115A7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5C769-685E-C148-8566-E2384D5BFCE4}" type="datetimeFigureOut">
              <a:rPr lang="en-US" smtClean="0"/>
              <a:t>12/15/17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2C0E5-3BD7-464D-8A48-1B072115A7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5C769-685E-C148-8566-E2384D5BFCE4}" type="datetimeFigureOut">
              <a:rPr lang="en-US" smtClean="0"/>
              <a:t>12/15/17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2C0E5-3BD7-464D-8A48-1B072115A7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475C769-685E-C148-8566-E2384D5BFCE4}" type="datetimeFigureOut">
              <a:rPr lang="en-US" smtClean="0"/>
              <a:t>12/15/17</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5F02C0E5-3BD7-464D-8A48-1B072115A78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Robotic%20arm" TargetMode="External"/><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Jessica Lai</a:t>
            </a:r>
            <a:endParaRPr lang="en-US" dirty="0"/>
          </a:p>
        </p:txBody>
      </p:sp>
      <p:sp>
        <p:nvSpPr>
          <p:cNvPr id="2" name="Title 1"/>
          <p:cNvSpPr>
            <a:spLocks noGrp="1"/>
          </p:cNvSpPr>
          <p:nvPr>
            <p:ph type="ctrTitle"/>
          </p:nvPr>
        </p:nvSpPr>
        <p:spPr/>
        <p:txBody>
          <a:bodyPr>
            <a:normAutofit/>
          </a:bodyPr>
          <a:lstStyle/>
          <a:p>
            <a:r>
              <a:rPr lang="en-US" dirty="0" smtClean="0">
                <a:effectLst/>
              </a:rPr>
              <a:t>BCI - </a:t>
            </a:r>
            <a:r>
              <a:rPr lang="en-US" dirty="0"/>
              <a:t>opportunities and challenges </a:t>
            </a:r>
            <a:r>
              <a:rPr lang="en-US" dirty="0" smtClean="0"/>
              <a:t>in </a:t>
            </a:r>
            <a:r>
              <a:rPr lang="en-US" dirty="0">
                <a:effectLst/>
              </a:rPr>
              <a:t>VR application</a:t>
            </a:r>
            <a:endParaRPr lang="en-US" dirty="0"/>
          </a:p>
        </p:txBody>
      </p:sp>
    </p:spTree>
    <p:extLst>
      <p:ext uri="{BB962C8B-B14F-4D97-AF65-F5344CB8AC3E}">
        <p14:creationId xmlns:p14="http://schemas.microsoft.com/office/powerpoint/2010/main" val="58661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pic>
        <p:nvPicPr>
          <p:cNvPr id="4" name="Content Placeholder 3" descr="8029119-fig-2-large.gif"/>
          <p:cNvPicPr>
            <a:picLocks noGrp="1" noChangeAspect="1"/>
          </p:cNvPicPr>
          <p:nvPr>
            <p:ph sz="quarter" idx="13"/>
          </p:nvPr>
        </p:nvPicPr>
        <p:blipFill>
          <a:blip r:embed="rId3">
            <a:extLst>
              <a:ext uri="{28A0092B-C50C-407E-A947-70E740481C1C}">
                <a14:useLocalDpi xmlns:a14="http://schemas.microsoft.com/office/drawing/2010/main" val="0"/>
              </a:ext>
            </a:extLst>
          </a:blip>
          <a:srcRect t="10206" b="10206"/>
          <a:stretch>
            <a:fillRect/>
          </a:stretch>
        </p:blipFill>
        <p:spPr/>
      </p:pic>
    </p:spTree>
    <p:extLst>
      <p:ext uri="{BB962C8B-B14F-4D97-AF65-F5344CB8AC3E}">
        <p14:creationId xmlns:p14="http://schemas.microsoft.com/office/powerpoint/2010/main" val="416811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pic>
        <p:nvPicPr>
          <p:cNvPr id="5" name="Content Placeholder 4" descr="8008636-fig-2-large.gif"/>
          <p:cNvPicPr>
            <a:picLocks noGrp="1" noChangeAspect="1"/>
          </p:cNvPicPr>
          <p:nvPr>
            <p:ph sz="quarter" idx="13"/>
          </p:nvPr>
        </p:nvPicPr>
        <p:blipFill>
          <a:blip r:embed="rId3">
            <a:extLst>
              <a:ext uri="{28A0092B-C50C-407E-A947-70E740481C1C}">
                <a14:useLocalDpi xmlns:a14="http://schemas.microsoft.com/office/drawing/2010/main" val="0"/>
              </a:ext>
            </a:extLst>
          </a:blip>
          <a:srcRect t="3620" b="3620"/>
          <a:stretch>
            <a:fillRect/>
          </a:stretch>
        </p:blipFill>
        <p:spPr/>
      </p:pic>
    </p:spTree>
    <p:extLst>
      <p:ext uri="{BB962C8B-B14F-4D97-AF65-F5344CB8AC3E}">
        <p14:creationId xmlns:p14="http://schemas.microsoft.com/office/powerpoint/2010/main" val="85441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pic>
        <p:nvPicPr>
          <p:cNvPr id="4" name="Content Placeholder 3" descr="8015726-fig-1-large.gif"/>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17034" b="39166"/>
          <a:stretch/>
        </p:blipFill>
        <p:spPr/>
      </p:pic>
    </p:spTree>
    <p:extLst>
      <p:ext uri="{BB962C8B-B14F-4D97-AF65-F5344CB8AC3E}">
        <p14:creationId xmlns:p14="http://schemas.microsoft.com/office/powerpoint/2010/main" val="304479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pic>
        <p:nvPicPr>
          <p:cNvPr id="4" name="Content Placeholder 3" descr="Screen Shot 2017-12-15 at 7.11.26 PM.png"/>
          <p:cNvPicPr>
            <a:picLocks noGrp="1" noChangeAspect="1"/>
          </p:cNvPicPr>
          <p:nvPr>
            <p:ph sz="quarter" idx="13"/>
          </p:nvPr>
        </p:nvPicPr>
        <p:blipFill>
          <a:blip r:embed="rId3">
            <a:extLst>
              <a:ext uri="{28A0092B-C50C-407E-A947-70E740481C1C}">
                <a14:useLocalDpi xmlns:a14="http://schemas.microsoft.com/office/drawing/2010/main" val="0"/>
              </a:ext>
            </a:extLst>
          </a:blip>
          <a:srcRect t="15553" b="15553"/>
          <a:stretch>
            <a:fillRect/>
          </a:stretch>
        </p:blipFill>
        <p:spPr/>
      </p:pic>
    </p:spTree>
    <p:extLst>
      <p:ext uri="{BB962C8B-B14F-4D97-AF65-F5344CB8AC3E}">
        <p14:creationId xmlns:p14="http://schemas.microsoft.com/office/powerpoint/2010/main" val="276672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pic>
        <p:nvPicPr>
          <p:cNvPr id="4" name="Content Placeholder 3" descr="6880960-fig-1-large.gif"/>
          <p:cNvPicPr>
            <a:picLocks noGrp="1" noChangeAspect="1"/>
          </p:cNvPicPr>
          <p:nvPr>
            <p:ph sz="quarter" idx="13"/>
          </p:nvPr>
        </p:nvPicPr>
        <p:blipFill>
          <a:blip r:embed="rId3">
            <a:extLst>
              <a:ext uri="{28A0092B-C50C-407E-A947-70E740481C1C}">
                <a14:useLocalDpi xmlns:a14="http://schemas.microsoft.com/office/drawing/2010/main" val="0"/>
              </a:ext>
            </a:extLst>
          </a:blip>
          <a:srcRect t="13485" b="13485"/>
          <a:stretch>
            <a:fillRect/>
          </a:stretch>
        </p:blipFill>
        <p:spPr/>
      </p:pic>
    </p:spTree>
    <p:extLst>
      <p:ext uri="{BB962C8B-B14F-4D97-AF65-F5344CB8AC3E}">
        <p14:creationId xmlns:p14="http://schemas.microsoft.com/office/powerpoint/2010/main" val="329787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opportunities</a:t>
            </a:r>
            <a:endParaRPr lang="en-US" dirty="0"/>
          </a:p>
        </p:txBody>
      </p:sp>
      <p:sp>
        <p:nvSpPr>
          <p:cNvPr id="3" name="Content Placeholder 2"/>
          <p:cNvSpPr>
            <a:spLocks noGrp="1"/>
          </p:cNvSpPr>
          <p:nvPr>
            <p:ph sz="quarter" idx="13"/>
          </p:nvPr>
        </p:nvSpPr>
        <p:spPr/>
        <p:txBody>
          <a:bodyPr/>
          <a:lstStyle/>
          <a:p>
            <a:r>
              <a:rPr lang="en-US" dirty="0" smtClean="0"/>
              <a:t>Remove limitation of user input in VR</a:t>
            </a:r>
          </a:p>
          <a:p>
            <a:r>
              <a:rPr lang="en-US" dirty="0" smtClean="0"/>
              <a:t>Expansion into immersive VR</a:t>
            </a:r>
          </a:p>
          <a:p>
            <a:r>
              <a:rPr lang="en-US" dirty="0" smtClean="0"/>
              <a:t>User state monitoring</a:t>
            </a:r>
          </a:p>
        </p:txBody>
      </p:sp>
    </p:spTree>
    <p:extLst>
      <p:ext uri="{BB962C8B-B14F-4D97-AF65-F5344CB8AC3E}">
        <p14:creationId xmlns:p14="http://schemas.microsoft.com/office/powerpoint/2010/main" val="5827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sz="quarter" idx="13"/>
          </p:nvPr>
        </p:nvSpPr>
        <p:spPr/>
        <p:txBody>
          <a:bodyPr/>
          <a:lstStyle/>
          <a:p>
            <a:r>
              <a:rPr lang="en-US" dirty="0" smtClean="0"/>
              <a:t>Usability</a:t>
            </a:r>
          </a:p>
          <a:p>
            <a:pPr lvl="1"/>
            <a:r>
              <a:rPr lang="en-US" dirty="0" smtClean="0"/>
              <a:t>Lack of convenience</a:t>
            </a:r>
          </a:p>
          <a:p>
            <a:pPr lvl="1"/>
            <a:r>
              <a:rPr lang="en-US" dirty="0" smtClean="0"/>
              <a:t>No common ground for commands</a:t>
            </a:r>
          </a:p>
          <a:p>
            <a:pPr lvl="1"/>
            <a:r>
              <a:rPr lang="en-US" dirty="0" smtClean="0"/>
              <a:t>Is it really ethical?</a:t>
            </a:r>
          </a:p>
          <a:p>
            <a:r>
              <a:rPr lang="en-US" dirty="0" smtClean="0"/>
              <a:t>Technical difficulties</a:t>
            </a:r>
          </a:p>
        </p:txBody>
      </p:sp>
    </p:spTree>
    <p:extLst>
      <p:ext uri="{BB962C8B-B14F-4D97-AF65-F5344CB8AC3E}">
        <p14:creationId xmlns:p14="http://schemas.microsoft.com/office/powerpoint/2010/main" val="368207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normAutofit lnSpcReduction="10000"/>
          </a:bodyPr>
          <a:lstStyle/>
          <a:p>
            <a:r>
              <a:rPr lang="en-US" sz="1200" dirty="0" smtClean="0"/>
              <a:t>[1] Sarah </a:t>
            </a:r>
            <a:r>
              <a:rPr lang="en-US" sz="1200" dirty="0"/>
              <a:t>N. </a:t>
            </a:r>
            <a:r>
              <a:rPr lang="en-US" sz="1200" dirty="0" err="1"/>
              <a:t>Abdulkader</a:t>
            </a:r>
            <a:r>
              <a:rPr lang="en-US" sz="1200" dirty="0"/>
              <a:t>, </a:t>
            </a:r>
            <a:r>
              <a:rPr lang="en-US" sz="1200" dirty="0" err="1"/>
              <a:t>Ayman</a:t>
            </a:r>
            <a:r>
              <a:rPr lang="en-US" sz="1200" dirty="0"/>
              <a:t> </a:t>
            </a:r>
            <a:r>
              <a:rPr lang="en-US" sz="1200" dirty="0" err="1"/>
              <a:t>Atia</a:t>
            </a:r>
            <a:r>
              <a:rPr lang="en-US" sz="1200" dirty="0"/>
              <a:t>, </a:t>
            </a:r>
            <a:r>
              <a:rPr lang="en-US" sz="1200" dirty="0" err="1"/>
              <a:t>Mostafa</a:t>
            </a:r>
            <a:r>
              <a:rPr lang="en-US" sz="1200" dirty="0"/>
              <a:t>-Sami M. </a:t>
            </a:r>
            <a:r>
              <a:rPr lang="en-US" sz="1200" dirty="0" err="1"/>
              <a:t>Mostafa</a:t>
            </a:r>
            <a:r>
              <a:rPr lang="en-US" sz="1200" dirty="0"/>
              <a:t>, Brain computer interfacing: Applications and challenges, In Egyptian Informatics Journal, Volume 16, Issue 2, 2015, Pages 213-</a:t>
            </a:r>
            <a:r>
              <a:rPr lang="en-US" sz="1200" dirty="0" smtClean="0"/>
              <a:t>230.</a:t>
            </a:r>
          </a:p>
          <a:p>
            <a:r>
              <a:rPr lang="en-US" sz="1200" dirty="0" smtClean="0"/>
              <a:t>[2] S</a:t>
            </a:r>
            <a:r>
              <a:rPr lang="en-US" sz="1200" dirty="0"/>
              <a:t>. Li, A. </a:t>
            </a:r>
            <a:r>
              <a:rPr lang="en-US" sz="1200" dirty="0" err="1"/>
              <a:t>Leider</a:t>
            </a:r>
            <a:r>
              <a:rPr lang="en-US" sz="1200" dirty="0"/>
              <a:t>, M. </a:t>
            </a:r>
            <a:r>
              <a:rPr lang="en-US" sz="1200" dirty="0" err="1"/>
              <a:t>Qiu</a:t>
            </a:r>
            <a:r>
              <a:rPr lang="en-US" sz="1200" dirty="0"/>
              <a:t>, K. </a:t>
            </a:r>
            <a:r>
              <a:rPr lang="en-US" sz="1200" dirty="0" err="1"/>
              <a:t>Gai</a:t>
            </a:r>
            <a:r>
              <a:rPr lang="en-US" sz="1200" dirty="0"/>
              <a:t> and M. Liu, "Brain-Based Computer Interfaces in Virtual Reality," </a:t>
            </a:r>
            <a:r>
              <a:rPr lang="en-US" sz="1200" i="1" dirty="0"/>
              <a:t>2017 IEEE 4th International Conference on Cyber Security and Cloud Computing (</a:t>
            </a:r>
            <a:r>
              <a:rPr lang="en-US" sz="1200" i="1" dirty="0" err="1"/>
              <a:t>CSCloud</a:t>
            </a:r>
            <a:r>
              <a:rPr lang="en-US" sz="1200" i="1" dirty="0"/>
              <a:t>)</a:t>
            </a:r>
            <a:r>
              <a:rPr lang="en-US" sz="1200" dirty="0"/>
              <a:t>, New York, NY, 2017, pp. 300-305</a:t>
            </a:r>
            <a:r>
              <a:rPr lang="en-US" sz="1200" dirty="0" smtClean="0"/>
              <a:t>.</a:t>
            </a:r>
          </a:p>
          <a:p>
            <a:r>
              <a:rPr lang="en-US" sz="1200" dirty="0" smtClean="0"/>
              <a:t>[3] X</a:t>
            </a:r>
            <a:r>
              <a:rPr lang="en-US" sz="1200" dirty="0"/>
              <a:t>. Pan, Z. Zhang, J. </a:t>
            </a:r>
            <a:r>
              <a:rPr lang="en-US" sz="1200" dirty="0" err="1"/>
              <a:t>Qu</a:t>
            </a:r>
            <a:r>
              <a:rPr lang="en-US" sz="1200" dirty="0"/>
              <a:t>, C. Zhao and Y. Li, "Enjoy driving from thought in a virtual city," </a:t>
            </a:r>
            <a:r>
              <a:rPr lang="en-US" sz="1200" i="1" dirty="0"/>
              <a:t>2017 36th Chinese Control Conference (CCC)</a:t>
            </a:r>
            <a:r>
              <a:rPr lang="en-US" sz="1200" dirty="0"/>
              <a:t>, Dalian, 2017, pp. 11034-11040</a:t>
            </a:r>
            <a:r>
              <a:rPr lang="en-US" sz="1200" dirty="0" smtClean="0"/>
              <a:t>.</a:t>
            </a:r>
          </a:p>
          <a:p>
            <a:r>
              <a:rPr lang="en-US" sz="1200" dirty="0" smtClean="0"/>
              <a:t>[4] B</a:t>
            </a:r>
            <a:r>
              <a:rPr lang="en-US" sz="1200" dirty="0"/>
              <a:t>. S. Lin, H. C. Hsu, G. E. Jan and J. L. Chen, "An Interactive Upper-Limb Post-Stroke Rehabilitation System Integrating BCI-based Attention Monitoring and Virtual Reality Feedback," </a:t>
            </a:r>
            <a:r>
              <a:rPr lang="en-US" sz="1200" i="1" dirty="0"/>
              <a:t>2016 Third International Conference on Computing Measurement Control and Sensor Network (CMCSN)</a:t>
            </a:r>
            <a:r>
              <a:rPr lang="en-US" sz="1200" dirty="0"/>
              <a:t>, Matsue, 2016, pp. 44-47</a:t>
            </a:r>
            <a:r>
              <a:rPr lang="en-US" sz="1200" dirty="0" smtClean="0"/>
              <a:t>.</a:t>
            </a:r>
          </a:p>
          <a:p>
            <a:r>
              <a:rPr lang="en-US" sz="1200" dirty="0" smtClean="0"/>
              <a:t>[5] D</a:t>
            </a:r>
            <a:r>
              <a:rPr lang="en-US" sz="1200" dirty="0"/>
              <a:t>. </a:t>
            </a:r>
            <a:r>
              <a:rPr lang="en-US" sz="1200" dirty="0" err="1"/>
              <a:t>Achanccaray</a:t>
            </a:r>
            <a:r>
              <a:rPr lang="en-US" sz="1200" dirty="0"/>
              <a:t>, K. </a:t>
            </a:r>
            <a:r>
              <a:rPr lang="en-US" sz="1200" dirty="0" err="1"/>
              <a:t>Acuña</a:t>
            </a:r>
            <a:r>
              <a:rPr lang="en-US" sz="1200" dirty="0"/>
              <a:t>, E. Carranza and J. </a:t>
            </a:r>
            <a:r>
              <a:rPr lang="en-US" sz="1200" dirty="0" err="1"/>
              <a:t>Andreu</a:t>
            </a:r>
            <a:r>
              <a:rPr lang="en-US" sz="1200" dirty="0"/>
              <a:t>-Perez, "A virtual reality and brain computer interface system for upper limb rehabilitation of post stroke patients," </a:t>
            </a:r>
            <a:r>
              <a:rPr lang="en-US" sz="1200" i="1" dirty="0"/>
              <a:t>2017 IEEE International Conference on Fuzzy Systems (FUZZ-IEEE)</a:t>
            </a:r>
            <a:r>
              <a:rPr lang="en-US" sz="1200" dirty="0"/>
              <a:t>, Naples, 2017, pp. 1-5</a:t>
            </a:r>
            <a:r>
              <a:rPr lang="en-US" sz="1200" dirty="0" smtClean="0"/>
              <a:t>.</a:t>
            </a:r>
          </a:p>
          <a:p>
            <a:r>
              <a:rPr lang="en-US" sz="1200" dirty="0" smtClean="0"/>
              <a:t>[6] J</a:t>
            </a:r>
            <a:r>
              <a:rPr lang="en-US" sz="1200" dirty="0"/>
              <a:t>. Fan </a:t>
            </a:r>
            <a:r>
              <a:rPr lang="en-US" sz="1200" i="1" dirty="0"/>
              <a:t>et al</a:t>
            </a:r>
            <a:r>
              <a:rPr lang="en-US" sz="1200" dirty="0"/>
              <a:t>., "A Step towards EEG-based brain computer interface for autism intervention," </a:t>
            </a:r>
            <a:r>
              <a:rPr lang="en-US" sz="1200" i="1" dirty="0"/>
              <a:t>2015 37th Annual International Conference of the IEEE Engineering in Medicine and Biology Society (EMBC)</a:t>
            </a:r>
            <a:r>
              <a:rPr lang="en-US" sz="1200" dirty="0"/>
              <a:t>, Milan, 2015, pp. 3767-3770</a:t>
            </a:r>
            <a:r>
              <a:rPr lang="en-US" sz="1200" dirty="0" smtClean="0"/>
              <a:t>.</a:t>
            </a:r>
          </a:p>
          <a:p>
            <a:r>
              <a:rPr lang="en-US" sz="1200" dirty="0" smtClean="0"/>
              <a:t>[7] B</a:t>
            </a:r>
            <a:r>
              <a:rPr lang="en-US" sz="1200" dirty="0"/>
              <a:t>. B. Longo, A. B. </a:t>
            </a:r>
            <a:r>
              <a:rPr lang="en-US" sz="1200" dirty="0" err="1"/>
              <a:t>Benevides</a:t>
            </a:r>
            <a:r>
              <a:rPr lang="en-US" sz="1200" dirty="0"/>
              <a:t>, J. Castillo and T. </a:t>
            </a:r>
            <a:r>
              <a:rPr lang="en-US" sz="1200" dirty="0" err="1"/>
              <a:t>Bastos-Filho</a:t>
            </a:r>
            <a:r>
              <a:rPr lang="en-US" sz="1200" dirty="0"/>
              <a:t>, "Using Brain-Computer Interface to control an avatar in a Virtual Reality Environment," </a:t>
            </a:r>
            <a:r>
              <a:rPr lang="en-US" sz="1200" i="1" dirty="0"/>
              <a:t>5th ISSNIP-IEEE </a:t>
            </a:r>
            <a:r>
              <a:rPr lang="en-US" sz="1200" i="1" dirty="0" err="1"/>
              <a:t>Biosignals</a:t>
            </a:r>
            <a:r>
              <a:rPr lang="en-US" sz="1200" i="1" dirty="0"/>
              <a:t> and </a:t>
            </a:r>
            <a:r>
              <a:rPr lang="en-US" sz="1200" i="1" dirty="0" err="1"/>
              <a:t>Biorobotics</a:t>
            </a:r>
            <a:r>
              <a:rPr lang="en-US" sz="1200" i="1" dirty="0"/>
              <a:t> Conference (2014): </a:t>
            </a:r>
            <a:r>
              <a:rPr lang="en-US" sz="1200" i="1" dirty="0" err="1"/>
              <a:t>Biosignals</a:t>
            </a:r>
            <a:r>
              <a:rPr lang="en-US" sz="1200" i="1" dirty="0"/>
              <a:t> and Robotics for Better and Safer Living (BRC)</a:t>
            </a:r>
            <a:r>
              <a:rPr lang="en-US" sz="1200" dirty="0"/>
              <a:t>, Salvador, 2014, pp. 1-4</a:t>
            </a:r>
            <a:r>
              <a:rPr lang="en-US" sz="1200" dirty="0" smtClean="0"/>
              <a:t>.</a:t>
            </a:r>
          </a:p>
          <a:p>
            <a:r>
              <a:rPr lang="en-US" sz="1200" dirty="0" smtClean="0"/>
              <a:t>[8] J</a:t>
            </a:r>
            <a:r>
              <a:rPr lang="en-US" sz="1200" dirty="0"/>
              <a:t>. van </a:t>
            </a:r>
            <a:r>
              <a:rPr lang="en-US" sz="1200" dirty="0" err="1"/>
              <a:t>Erp</a:t>
            </a:r>
            <a:r>
              <a:rPr lang="en-US" sz="1200" dirty="0"/>
              <a:t>, F. </a:t>
            </a:r>
            <a:r>
              <a:rPr lang="en-US" sz="1200" dirty="0" err="1"/>
              <a:t>Lotte</a:t>
            </a:r>
            <a:r>
              <a:rPr lang="en-US" sz="1200" dirty="0"/>
              <a:t> and M. </a:t>
            </a:r>
            <a:r>
              <a:rPr lang="en-US" sz="1200" dirty="0" err="1"/>
              <a:t>Tangermann</a:t>
            </a:r>
            <a:r>
              <a:rPr lang="en-US" sz="1200" dirty="0"/>
              <a:t>, "Brain-Computer Interfaces: Beyond Medical Applications," in </a:t>
            </a:r>
            <a:r>
              <a:rPr lang="en-US" sz="1200" i="1" dirty="0"/>
              <a:t>Computer</a:t>
            </a:r>
            <a:r>
              <a:rPr lang="en-US" sz="1200" dirty="0"/>
              <a:t>, vol. 45, no. 4, pp. 26-34, April 2012.</a:t>
            </a:r>
            <a:endParaRPr lang="en-US" sz="1200" dirty="0" smtClean="0"/>
          </a:p>
          <a:p>
            <a:endParaRPr lang="en-US" dirty="0"/>
          </a:p>
        </p:txBody>
      </p:sp>
    </p:spTree>
    <p:extLst>
      <p:ext uri="{BB962C8B-B14F-4D97-AF65-F5344CB8AC3E}">
        <p14:creationId xmlns:p14="http://schemas.microsoft.com/office/powerpoint/2010/main" val="257740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Brain computer interface</a:t>
            </a:r>
            <a:endParaRPr lang="en-US" dirty="0"/>
          </a:p>
        </p:txBody>
      </p:sp>
      <p:sp>
        <p:nvSpPr>
          <p:cNvPr id="2" name="Content Placeholder 1"/>
          <p:cNvSpPr>
            <a:spLocks noGrp="1"/>
          </p:cNvSpPr>
          <p:nvPr>
            <p:ph sz="quarter" idx="13"/>
          </p:nvPr>
        </p:nvSpPr>
        <p:spPr/>
        <p:txBody>
          <a:bodyPr/>
          <a:lstStyle/>
          <a:p>
            <a:r>
              <a:rPr lang="en-US" dirty="0" smtClean="0"/>
              <a:t>Communication pathway between users and systems</a:t>
            </a:r>
          </a:p>
          <a:p>
            <a:r>
              <a:rPr lang="en-US" dirty="0" smtClean="0"/>
              <a:t>Developed with biomedical field in mind</a:t>
            </a:r>
          </a:p>
          <a:p>
            <a:r>
              <a:rPr lang="en-US" dirty="0" smtClean="0"/>
              <a:t>Contribute to various fields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hlinkClick r:id="rId3" action="ppaction://hlinkfile"/>
              </a:rPr>
              <a:t>https://www.youtube.com/watch?v=w6QEGeIKHw0</a:t>
            </a:r>
            <a:endParaRPr lang="en-US" dirty="0"/>
          </a:p>
        </p:txBody>
      </p:sp>
      <p:pic>
        <p:nvPicPr>
          <p:cNvPr id="6" name="Picture 5" descr="1-s2.0-S1110866515000237-gr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569" y="2987363"/>
            <a:ext cx="7588854" cy="1719108"/>
          </a:xfrm>
          <a:prstGeom prst="rect">
            <a:avLst/>
          </a:prstGeom>
        </p:spPr>
      </p:pic>
    </p:spTree>
    <p:extLst>
      <p:ext uri="{BB962C8B-B14F-4D97-AF65-F5344CB8AC3E}">
        <p14:creationId xmlns:p14="http://schemas.microsoft.com/office/powerpoint/2010/main" val="28872165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pic>
        <p:nvPicPr>
          <p:cNvPr id="6" name="Content Placeholder 5" descr="7987213-fig-1-large.gif"/>
          <p:cNvPicPr>
            <a:picLocks noGrp="1" noChangeAspect="1"/>
          </p:cNvPicPr>
          <p:nvPr>
            <p:ph sz="quarter" idx="13"/>
          </p:nvPr>
        </p:nvPicPr>
        <p:blipFill>
          <a:blip r:embed="rId3">
            <a:extLst>
              <a:ext uri="{28A0092B-C50C-407E-A947-70E740481C1C}">
                <a14:useLocalDpi xmlns:a14="http://schemas.microsoft.com/office/drawing/2010/main" val="0"/>
              </a:ext>
            </a:extLst>
          </a:blip>
          <a:srcRect t="8502" b="8502"/>
          <a:stretch>
            <a:fillRect/>
          </a:stretch>
        </p:blipFill>
        <p:spPr/>
      </p:pic>
    </p:spTree>
    <p:extLst>
      <p:ext uri="{BB962C8B-B14F-4D97-AF65-F5344CB8AC3E}">
        <p14:creationId xmlns:p14="http://schemas.microsoft.com/office/powerpoint/2010/main" val="370725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acquisition</a:t>
            </a:r>
            <a:endParaRPr lang="en-US" dirty="0"/>
          </a:p>
        </p:txBody>
      </p:sp>
      <p:sp>
        <p:nvSpPr>
          <p:cNvPr id="3" name="Content Placeholder 2"/>
          <p:cNvSpPr>
            <a:spLocks noGrp="1"/>
          </p:cNvSpPr>
          <p:nvPr>
            <p:ph sz="quarter" idx="13"/>
          </p:nvPr>
        </p:nvSpPr>
        <p:spPr/>
        <p:txBody>
          <a:bodyPr/>
          <a:lstStyle/>
          <a:p>
            <a:r>
              <a:rPr lang="en-US" dirty="0" smtClean="0"/>
              <a:t>Electroencephalography (EEG) most used for VR</a:t>
            </a:r>
            <a:endParaRPr lang="en-US" dirty="0"/>
          </a:p>
        </p:txBody>
      </p:sp>
      <p:pic>
        <p:nvPicPr>
          <p:cNvPr id="4" name="Picture 3" descr="1-s2.0-S1110866515000237-gr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302963"/>
            <a:ext cx="7924800" cy="2783504"/>
          </a:xfrm>
          <a:prstGeom prst="rect">
            <a:avLst/>
          </a:prstGeom>
        </p:spPr>
      </p:pic>
    </p:spTree>
    <p:extLst>
      <p:ext uri="{BB962C8B-B14F-4D97-AF65-F5344CB8AC3E}">
        <p14:creationId xmlns:p14="http://schemas.microsoft.com/office/powerpoint/2010/main" val="156295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EEG</a:t>
            </a:r>
            <a:endParaRPr lang="en-US" dirty="0"/>
          </a:p>
        </p:txBody>
      </p:sp>
      <p:sp>
        <p:nvSpPr>
          <p:cNvPr id="3" name="Content Placeholder 2"/>
          <p:cNvSpPr>
            <a:spLocks noGrp="1"/>
          </p:cNvSpPr>
          <p:nvPr>
            <p:ph sz="quarter" idx="13"/>
          </p:nvPr>
        </p:nvSpPr>
        <p:spPr/>
        <p:txBody>
          <a:bodyPr/>
          <a:lstStyle/>
          <a:p>
            <a:r>
              <a:rPr lang="en-US" dirty="0" smtClean="0"/>
              <a:t>Record electrical activity along scalp</a:t>
            </a:r>
          </a:p>
          <a:p>
            <a:r>
              <a:rPr lang="en-US" dirty="0" smtClean="0"/>
              <a:t>Easy to use</a:t>
            </a:r>
          </a:p>
          <a:p>
            <a:r>
              <a:rPr lang="en-US" dirty="0" smtClean="0"/>
              <a:t>Portable</a:t>
            </a:r>
          </a:p>
          <a:p>
            <a:r>
              <a:rPr lang="en-US" dirty="0" smtClean="0"/>
              <a:t>Cheaper</a:t>
            </a:r>
          </a:p>
        </p:txBody>
      </p:sp>
      <p:pic>
        <p:nvPicPr>
          <p:cNvPr id="4" name="Picture 3" descr="1-s2.0-S1110866515000237-gr1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664" y="2504590"/>
            <a:ext cx="4648454" cy="2889579"/>
          </a:xfrm>
          <a:prstGeom prst="rect">
            <a:avLst/>
          </a:prstGeom>
        </p:spPr>
      </p:pic>
    </p:spTree>
    <p:extLst>
      <p:ext uri="{BB962C8B-B14F-4D97-AF65-F5344CB8AC3E}">
        <p14:creationId xmlns:p14="http://schemas.microsoft.com/office/powerpoint/2010/main" val="239861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881150596"/>
              </p:ext>
            </p:extLst>
          </p:nvPr>
        </p:nvGraphicFramePr>
        <p:xfrm>
          <a:off x="609600" y="16002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180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EEG based BCI model</a:t>
            </a:r>
            <a:endParaRPr lang="en-US" dirty="0"/>
          </a:p>
        </p:txBody>
      </p:sp>
      <p:pic>
        <p:nvPicPr>
          <p:cNvPr id="4" name="Content Placeholder 5" descr="7987213-fig-1-large.gif"/>
          <p:cNvPicPr>
            <a:picLocks noGrp="1" noChangeAspect="1"/>
          </p:cNvPicPr>
          <p:nvPr>
            <p:ph sz="quarter" idx="13"/>
          </p:nvPr>
        </p:nvPicPr>
        <p:blipFill>
          <a:blip r:embed="rId3">
            <a:extLst>
              <a:ext uri="{28A0092B-C50C-407E-A947-70E740481C1C}">
                <a14:useLocalDpi xmlns:a14="http://schemas.microsoft.com/office/drawing/2010/main" val="0"/>
              </a:ext>
            </a:extLst>
          </a:blip>
          <a:srcRect t="8502" b="8502"/>
          <a:stretch>
            <a:fillRect/>
          </a:stretch>
        </p:blipFill>
        <p:spPr/>
      </p:pic>
    </p:spTree>
    <p:extLst>
      <p:ext uri="{BB962C8B-B14F-4D97-AF65-F5344CB8AC3E}">
        <p14:creationId xmlns:p14="http://schemas.microsoft.com/office/powerpoint/2010/main" val="282839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and machine learning</a:t>
            </a:r>
            <a:endParaRPr lang="en-US" dirty="0"/>
          </a:p>
        </p:txBody>
      </p:sp>
      <p:sp>
        <p:nvSpPr>
          <p:cNvPr id="3" name="Content Placeholder 2"/>
          <p:cNvSpPr>
            <a:spLocks noGrp="1"/>
          </p:cNvSpPr>
          <p:nvPr>
            <p:ph sz="quarter" idx="13"/>
          </p:nvPr>
        </p:nvSpPr>
        <p:spPr/>
        <p:txBody>
          <a:bodyPr/>
          <a:lstStyle/>
          <a:p>
            <a:r>
              <a:rPr lang="en-US" dirty="0" smtClean="0"/>
              <a:t>Speed is key</a:t>
            </a:r>
          </a:p>
          <a:p>
            <a:pPr marL="0" indent="0">
              <a:buNone/>
            </a:pPr>
            <a:endParaRPr lang="en-US" dirty="0" smtClean="0"/>
          </a:p>
          <a:p>
            <a:r>
              <a:rPr lang="en-US" dirty="0" smtClean="0"/>
              <a:t>Linear Classifiers</a:t>
            </a:r>
          </a:p>
          <a:p>
            <a:pPr lvl="1"/>
            <a:r>
              <a:rPr lang="en-US" dirty="0" smtClean="0"/>
              <a:t>Linear Discriminant Analysis (LDA)</a:t>
            </a:r>
          </a:p>
          <a:p>
            <a:pPr lvl="1"/>
            <a:r>
              <a:rPr lang="en-US" dirty="0" smtClean="0"/>
              <a:t>Support Vector Machine (SVM)</a:t>
            </a:r>
          </a:p>
          <a:p>
            <a:r>
              <a:rPr lang="en-US" dirty="0" smtClean="0"/>
              <a:t>Non-liner Classifiers</a:t>
            </a:r>
          </a:p>
          <a:p>
            <a:pPr lvl="1"/>
            <a:r>
              <a:rPr lang="en-US" dirty="0"/>
              <a:t>Support Vector Machine (SVM)</a:t>
            </a:r>
          </a:p>
          <a:p>
            <a:pPr lvl="1"/>
            <a:r>
              <a:rPr lang="en-US" dirty="0" smtClean="0"/>
              <a:t>K </a:t>
            </a:r>
            <a:r>
              <a:rPr lang="mr-IN" dirty="0" smtClean="0"/>
              <a:t>–</a:t>
            </a:r>
            <a:r>
              <a:rPr lang="en-US" dirty="0" smtClean="0"/>
              <a:t> nearest neighbors (KNN)</a:t>
            </a:r>
          </a:p>
          <a:p>
            <a:pPr lvl="1"/>
            <a:r>
              <a:rPr lang="en-US" dirty="0" smtClean="0"/>
              <a:t>Neural Networks</a:t>
            </a:r>
            <a:endParaRPr lang="en-US" dirty="0"/>
          </a:p>
        </p:txBody>
      </p:sp>
    </p:spTree>
    <p:extLst>
      <p:ext uri="{BB962C8B-B14F-4D97-AF65-F5344CB8AC3E}">
        <p14:creationId xmlns:p14="http://schemas.microsoft.com/office/powerpoint/2010/main" val="303380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frameworks</a:t>
            </a:r>
            <a:endParaRPr lang="en-US" dirty="0"/>
          </a:p>
        </p:txBody>
      </p:sp>
      <p:sp>
        <p:nvSpPr>
          <p:cNvPr id="3" name="Content Placeholder 2"/>
          <p:cNvSpPr>
            <a:spLocks noGrp="1"/>
          </p:cNvSpPr>
          <p:nvPr>
            <p:ph sz="quarter" idx="13"/>
          </p:nvPr>
        </p:nvSpPr>
        <p:spPr/>
        <p:txBody>
          <a:bodyPr/>
          <a:lstStyle/>
          <a:p>
            <a:r>
              <a:rPr lang="en-US" dirty="0" smtClean="0"/>
              <a:t>BCI2000</a:t>
            </a:r>
          </a:p>
          <a:p>
            <a:r>
              <a:rPr lang="en-US" dirty="0" err="1" smtClean="0"/>
              <a:t>OpenViBE</a:t>
            </a:r>
            <a:endParaRPr lang="en-US" dirty="0" smtClean="0"/>
          </a:p>
          <a:p>
            <a:r>
              <a:rPr lang="en-US" dirty="0" smtClean="0"/>
              <a:t>BCILAB</a:t>
            </a:r>
          </a:p>
          <a:p>
            <a:r>
              <a:rPr lang="en-US" dirty="0" err="1" smtClean="0"/>
              <a:t>BioSig</a:t>
            </a:r>
            <a:endParaRPr lang="en-US" dirty="0" smtClean="0"/>
          </a:p>
        </p:txBody>
      </p:sp>
    </p:spTree>
    <p:extLst>
      <p:ext uri="{BB962C8B-B14F-4D97-AF65-F5344CB8AC3E}">
        <p14:creationId xmlns:p14="http://schemas.microsoft.com/office/powerpoint/2010/main" val="3603341060"/>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180</TotalTime>
  <Words>1376</Words>
  <Application>Microsoft Macintosh PowerPoint</Application>
  <PresentationFormat>On-screen Show (4:3)</PresentationFormat>
  <Paragraphs>127</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Horizon</vt:lpstr>
      <vt:lpstr>BCI - opportunities and challenges in VR application</vt:lpstr>
      <vt:lpstr>Brain computer interface</vt:lpstr>
      <vt:lpstr>Process</vt:lpstr>
      <vt:lpstr>Signal acquisition</vt:lpstr>
      <vt:lpstr>EEG</vt:lpstr>
      <vt:lpstr>Preparations</vt:lpstr>
      <vt:lpstr>EEG based BCI model</vt:lpstr>
      <vt:lpstr>Classification and machine learning</vt:lpstr>
      <vt:lpstr>Software frameworks</vt:lpstr>
      <vt:lpstr>applications</vt:lpstr>
      <vt:lpstr>applications</vt:lpstr>
      <vt:lpstr>applications</vt:lpstr>
      <vt:lpstr>applications</vt:lpstr>
      <vt:lpstr>applications</vt:lpstr>
      <vt:lpstr>opportunities</vt:lpstr>
      <vt:lpstr>Challenges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Lai</dc:creator>
  <cp:lastModifiedBy>Jessica Lai</cp:lastModifiedBy>
  <cp:revision>53</cp:revision>
  <dcterms:created xsi:type="dcterms:W3CDTF">2017-12-15T21:59:43Z</dcterms:created>
  <dcterms:modified xsi:type="dcterms:W3CDTF">2017-12-16T01:03:52Z</dcterms:modified>
</cp:coreProperties>
</file>