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BE64-F71C-ABD6-B778-73E3ECDAE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D0D906-E0DD-DBB4-D6AC-A44998F99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6DBA3-199F-4FA3-B861-BF5BDD0AAFEF}"/>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CC9EA5D0-D758-C8AB-9D7E-A23621A0F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3395F-3D21-952F-CC9B-5382F9AB92C1}"/>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317315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D71D-4E9B-E452-4334-6959BD516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EA5CCF-EEB3-FDD3-7BED-940148CF8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A51FB-7B7D-1FA9-ACA1-4AC1AA0641CF}"/>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08838DB1-829F-02EB-38EF-9CA726B49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61CEE-CC8A-4111-9579-56E38AB098B8}"/>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174854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E1744-F7E8-6EE3-5B4B-18A3F3C361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FDE30-8E59-BF1B-9C7B-791F18836A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660C9-90CF-7347-FCCC-650A104DC5F5}"/>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D71CC3D4-4958-2467-D037-57C5C37DA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3C698-46C8-ADB7-EDCA-D42B6155A76F}"/>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372629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23FE-54DB-1895-859B-30E5CDE62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D50A2-A6F9-B143-D6D3-9AC5AF10E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EB595-2D4E-C83C-8AB7-B074022459DE}"/>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D98BD67E-0DAB-4650-4E98-6D6C4D9EC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63A4F-4504-90E4-D540-ACD5A9365CEB}"/>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108273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3236-C63C-16FE-C2A8-E57AC9782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51E39-0F87-68C0-A46E-9B7F1BF4C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0033E-F14A-91F3-C0F7-6B073791469A}"/>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7107519C-8A38-2259-2E36-D8601B042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2332A-797F-7E40-3B9B-25FC69A54997}"/>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304586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6953-B9AD-278F-5D30-BA7FAA0F1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24062-3D54-BDB0-E71D-6D04170BA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F471B3-1EBB-0C11-5F24-A00D66E74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D4881-D03C-D49F-E216-5EB095BC5E2E}"/>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6" name="Footer Placeholder 5">
            <a:extLst>
              <a:ext uri="{FF2B5EF4-FFF2-40B4-BE49-F238E27FC236}">
                <a16:creationId xmlns:a16="http://schemas.microsoft.com/office/drawing/2014/main" id="{4A3CFA3C-5F2C-D7D6-CD5D-565F4C29A0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E1565-88F7-C3AC-1464-9FA7016110D0}"/>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59908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57CF-6A89-BA70-33F3-0D63BB19C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4685B1-1C91-F964-70B9-594579ABB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52413-A9CC-64A8-77E3-FF6CC47FE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7572D-7AA8-7294-F4F2-C21D6F43A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20664F-C44F-5263-F0FB-A01E2EAA4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B579A-8F58-103D-B60C-337BE66C43CB}"/>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8" name="Footer Placeholder 7">
            <a:extLst>
              <a:ext uri="{FF2B5EF4-FFF2-40B4-BE49-F238E27FC236}">
                <a16:creationId xmlns:a16="http://schemas.microsoft.com/office/drawing/2014/main" id="{6FF05DF7-1D1B-A9D5-B127-8C98936C5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B864C-FCE6-7F2C-353C-6D87C33D0FED}"/>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243331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EF48-0BDF-C082-7D8B-0A38BE6CCD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C4EEAE-2182-15C0-8468-4E2CD0D50BEE}"/>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4" name="Footer Placeholder 3">
            <a:extLst>
              <a:ext uri="{FF2B5EF4-FFF2-40B4-BE49-F238E27FC236}">
                <a16:creationId xmlns:a16="http://schemas.microsoft.com/office/drawing/2014/main" id="{B7A5349F-114D-14D1-FF88-9B7E9D85B5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97EAB0-F456-78E4-6477-D4BE6E1A28CA}"/>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350622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4BF03-42EC-69D1-DBD5-74D13FC1BE0A}"/>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3" name="Footer Placeholder 2">
            <a:extLst>
              <a:ext uri="{FF2B5EF4-FFF2-40B4-BE49-F238E27FC236}">
                <a16:creationId xmlns:a16="http://schemas.microsoft.com/office/drawing/2014/main" id="{64F0A817-7C87-FE59-DF41-D8E71DDD7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9C50E-192D-E5B2-1426-7D765226CADF}"/>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42447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D73D-8044-8E66-BD37-AF8B4F09C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917E0-04E9-56BF-4CD3-65B2FE6D1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CCDE6-3462-886E-DF35-D52588224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6EAB5-ABD9-0249-1D73-8A92C818B6FA}"/>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6" name="Footer Placeholder 5">
            <a:extLst>
              <a:ext uri="{FF2B5EF4-FFF2-40B4-BE49-F238E27FC236}">
                <a16:creationId xmlns:a16="http://schemas.microsoft.com/office/drawing/2014/main" id="{4EC0509C-1E87-D80E-CCD7-A91C08C1C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E21B-34B2-A010-71D8-80D9EB9174CB}"/>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106443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A63-9CD9-C035-A4BB-5F4E2678C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9BD56-78BE-50C6-02EF-008C76987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A1075-1E3A-D256-6E7B-C61579B04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C14F4-BC65-3EE2-7CFB-6DAB3E11E20B}"/>
              </a:ext>
            </a:extLst>
          </p:cNvPr>
          <p:cNvSpPr>
            <a:spLocks noGrp="1"/>
          </p:cNvSpPr>
          <p:nvPr>
            <p:ph type="dt" sz="half" idx="10"/>
          </p:nvPr>
        </p:nvSpPr>
        <p:spPr/>
        <p:txBody>
          <a:bodyPr/>
          <a:lstStyle/>
          <a:p>
            <a:fld id="{881727EE-D8FE-8247-B405-D0614E2CDF3A}" type="datetimeFigureOut">
              <a:rPr lang="en-US"/>
              <a:t>5/10/2023</a:t>
            </a:fld>
            <a:endParaRPr lang="en-US"/>
          </a:p>
        </p:txBody>
      </p:sp>
      <p:sp>
        <p:nvSpPr>
          <p:cNvPr id="6" name="Footer Placeholder 5">
            <a:extLst>
              <a:ext uri="{FF2B5EF4-FFF2-40B4-BE49-F238E27FC236}">
                <a16:creationId xmlns:a16="http://schemas.microsoft.com/office/drawing/2014/main" id="{DA4A55F9-4422-4628-8ED9-D07244A69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D3BD1-E619-6C8E-F54F-45AABB3B2BAF}"/>
              </a:ext>
            </a:extLst>
          </p:cNvPr>
          <p:cNvSpPr>
            <a:spLocks noGrp="1"/>
          </p:cNvSpPr>
          <p:nvPr>
            <p:ph type="sldNum" sz="quarter" idx="12"/>
          </p:nvPr>
        </p:nvSpPr>
        <p:spPr/>
        <p:txBody>
          <a:bodyPr/>
          <a:lstStyle/>
          <a:p>
            <a:fld id="{07E569E3-B5F8-1747-B065-5045E27A74B5}" type="slidenum">
              <a:rPr lang="en-US"/>
              <a:t>‹#›</a:t>
            </a:fld>
            <a:endParaRPr lang="en-US"/>
          </a:p>
        </p:txBody>
      </p:sp>
    </p:spTree>
    <p:extLst>
      <p:ext uri="{BB962C8B-B14F-4D97-AF65-F5344CB8AC3E}">
        <p14:creationId xmlns:p14="http://schemas.microsoft.com/office/powerpoint/2010/main" val="410933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94292-4771-587E-C2FC-BC5E4A6D4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C45B9-0E9F-9FFD-37FD-23BBF3957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D06E7-784C-8CC3-C2EF-C5E9093AD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727EE-D8FE-8247-B405-D0614E2CDF3A}" type="datetimeFigureOut">
              <a:rPr lang="en-US"/>
              <a:t>5/10/2023</a:t>
            </a:fld>
            <a:endParaRPr lang="en-US"/>
          </a:p>
        </p:txBody>
      </p:sp>
      <p:sp>
        <p:nvSpPr>
          <p:cNvPr id="5" name="Footer Placeholder 4">
            <a:extLst>
              <a:ext uri="{FF2B5EF4-FFF2-40B4-BE49-F238E27FC236}">
                <a16:creationId xmlns:a16="http://schemas.microsoft.com/office/drawing/2014/main" id="{46135554-3CFC-8E68-00FE-7B90F7894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D9A5A-0E66-AE1D-64B7-71987A353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569E3-B5F8-1747-B065-5045E27A74B5}" type="slidenum">
              <a:rPr lang="en-US"/>
              <a:t>‹#›</a:t>
            </a:fld>
            <a:endParaRPr lang="en-US"/>
          </a:p>
        </p:txBody>
      </p:sp>
    </p:spTree>
    <p:extLst>
      <p:ext uri="{BB962C8B-B14F-4D97-AF65-F5344CB8AC3E}">
        <p14:creationId xmlns:p14="http://schemas.microsoft.com/office/powerpoint/2010/main" val="35537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9D22-91DF-34FA-782F-B40616D23CA7}"/>
              </a:ext>
            </a:extLst>
          </p:cNvPr>
          <p:cNvSpPr>
            <a:spLocks noGrp="1"/>
          </p:cNvSpPr>
          <p:nvPr>
            <p:ph type="ctrTitle"/>
          </p:nvPr>
        </p:nvSpPr>
        <p:spPr/>
        <p:txBody>
          <a:bodyPr/>
          <a:lstStyle/>
          <a:p>
            <a:r>
              <a:rPr lang="en-US" altLang="zh-CN"/>
              <a:t>APPLIED</a:t>
            </a:r>
            <a:r>
              <a:rPr lang="zh-CN" altLang="en-US"/>
              <a:t> </a:t>
            </a:r>
            <a:r>
              <a:rPr lang="en-US" altLang="zh-CN"/>
              <a:t>DATA</a:t>
            </a:r>
            <a:r>
              <a:rPr lang="zh-CN" altLang="en-US"/>
              <a:t> </a:t>
            </a:r>
            <a:r>
              <a:rPr lang="en-US" altLang="zh-CN"/>
              <a:t>SCIENCE </a:t>
            </a:r>
            <a:endParaRPr lang="en-US"/>
          </a:p>
        </p:txBody>
      </p:sp>
      <p:sp>
        <p:nvSpPr>
          <p:cNvPr id="3" name="Subtitle 2">
            <a:extLst>
              <a:ext uri="{FF2B5EF4-FFF2-40B4-BE49-F238E27FC236}">
                <a16:creationId xmlns:a16="http://schemas.microsoft.com/office/drawing/2014/main" id="{3BAA245F-1F07-FDF8-97D1-0F919935097C}"/>
              </a:ext>
            </a:extLst>
          </p:cNvPr>
          <p:cNvSpPr>
            <a:spLocks noGrp="1"/>
          </p:cNvSpPr>
          <p:nvPr>
            <p:ph type="subTitle" idx="1"/>
          </p:nvPr>
        </p:nvSpPr>
        <p:spPr>
          <a:xfrm>
            <a:off x="1841500" y="3509963"/>
            <a:ext cx="9144000" cy="1831508"/>
          </a:xfrm>
        </p:spPr>
        <p:txBody>
          <a:bodyPr/>
          <a:lstStyle/>
          <a:p>
            <a:r>
              <a:rPr lang="en-US" altLang="zh-CN"/>
              <a:t>MODEL DEPLOYMENT </a:t>
            </a:r>
          </a:p>
          <a:p>
            <a:endParaRPr lang="en-US" altLang="zh-CN"/>
          </a:p>
          <a:p>
            <a:r>
              <a:rPr lang="en-US" altLang="zh-CN"/>
              <a:t>GROUP</a:t>
            </a:r>
            <a:r>
              <a:rPr lang="zh-CN" altLang="en-US"/>
              <a:t> </a:t>
            </a:r>
            <a:r>
              <a:rPr lang="en-US" altLang="zh-CN"/>
              <a:t>4</a:t>
            </a:r>
          </a:p>
        </p:txBody>
      </p:sp>
    </p:spTree>
    <p:extLst>
      <p:ext uri="{BB962C8B-B14F-4D97-AF65-F5344CB8AC3E}">
        <p14:creationId xmlns:p14="http://schemas.microsoft.com/office/powerpoint/2010/main" val="143415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1F3F-11C5-4E13-DC90-679B5E338246}"/>
              </a:ext>
            </a:extLst>
          </p:cNvPr>
          <p:cNvSpPr>
            <a:spLocks noGrp="1"/>
          </p:cNvSpPr>
          <p:nvPr>
            <p:ph type="title"/>
          </p:nvPr>
        </p:nvSpPr>
        <p:spPr/>
        <p:txBody>
          <a:bodyPr/>
          <a:lstStyle/>
          <a:p>
            <a:r>
              <a:rPr lang="en-US" altLang="zh-CN"/>
              <a:t>INTRODUCTION </a:t>
            </a:r>
            <a:endParaRPr lang="en-US"/>
          </a:p>
        </p:txBody>
      </p:sp>
      <p:sp>
        <p:nvSpPr>
          <p:cNvPr id="3" name="Content Placeholder 2">
            <a:extLst>
              <a:ext uri="{FF2B5EF4-FFF2-40B4-BE49-F238E27FC236}">
                <a16:creationId xmlns:a16="http://schemas.microsoft.com/office/drawing/2014/main" id="{3B183634-C4FB-2FE1-3221-FF6CD58A3E58}"/>
              </a:ext>
            </a:extLst>
          </p:cNvPr>
          <p:cNvSpPr>
            <a:spLocks noGrp="1"/>
          </p:cNvSpPr>
          <p:nvPr>
            <p:ph idx="1"/>
          </p:nvPr>
        </p:nvSpPr>
        <p:spPr>
          <a:xfrm>
            <a:off x="1512794" y="1508125"/>
            <a:ext cx="8012206" cy="4351338"/>
          </a:xfrm>
        </p:spPr>
        <p:txBody>
          <a:bodyPr/>
          <a:lstStyle/>
          <a:p>
            <a:r>
              <a:rPr lang="en-US" b="0" i="0">
                <a:solidFill>
                  <a:srgbClr val="040C28"/>
                </a:solidFill>
                <a:effectLst/>
                <a:latin typeface="Google Sans"/>
              </a:rPr>
              <a:t>Taking an ML model into a live environment (an existing production), where the model predicts outcomes based on real-world data</a:t>
            </a:r>
            <a:r>
              <a:rPr lang="en-US" b="0" i="0">
                <a:solidFill>
                  <a:srgbClr val="202124"/>
                </a:solidFill>
                <a:effectLst/>
                <a:latin typeface="Google Sans"/>
              </a:rPr>
              <a:t>, is known as model deployment. Most organizations, irrespective of their size, will have an existing DevOps process with which you need to integrate your MLOps process.</a:t>
            </a:r>
            <a:endParaRPr lang="en-US"/>
          </a:p>
        </p:txBody>
      </p:sp>
    </p:spTree>
    <p:extLst>
      <p:ext uri="{BB962C8B-B14F-4D97-AF65-F5344CB8AC3E}">
        <p14:creationId xmlns:p14="http://schemas.microsoft.com/office/powerpoint/2010/main" val="202555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01EB-F942-ABC8-D182-DDC9DF87EFBE}"/>
              </a:ext>
            </a:extLst>
          </p:cNvPr>
          <p:cNvSpPr>
            <a:spLocks noGrp="1"/>
          </p:cNvSpPr>
          <p:nvPr>
            <p:ph type="title"/>
          </p:nvPr>
        </p:nvSpPr>
        <p:spPr/>
        <p:txBody>
          <a:bodyPr/>
          <a:lstStyle/>
          <a:p>
            <a:r>
              <a:rPr lang="en-US" altLang="zh-CN"/>
              <a:t>SAVE THE BEST MODEL</a:t>
            </a:r>
            <a:endParaRPr lang="en-US"/>
          </a:p>
        </p:txBody>
      </p:sp>
      <p:sp>
        <p:nvSpPr>
          <p:cNvPr id="3" name="Content Placeholder 2">
            <a:extLst>
              <a:ext uri="{FF2B5EF4-FFF2-40B4-BE49-F238E27FC236}">
                <a16:creationId xmlns:a16="http://schemas.microsoft.com/office/drawing/2014/main" id="{A94B8105-28DC-36CE-BEAE-399C11C13107}"/>
              </a:ext>
            </a:extLst>
          </p:cNvPr>
          <p:cNvSpPr>
            <a:spLocks noGrp="1"/>
          </p:cNvSpPr>
          <p:nvPr>
            <p:ph idx="1"/>
          </p:nvPr>
        </p:nvSpPr>
        <p:spPr>
          <a:xfrm>
            <a:off x="1494118" y="1690688"/>
            <a:ext cx="8255000" cy="4486275"/>
          </a:xfrm>
        </p:spPr>
        <p:txBody>
          <a:bodyPr/>
          <a:lstStyle/>
          <a:p>
            <a:r>
              <a:rPr lang="en-US" b="0" i="0">
                <a:solidFill>
                  <a:srgbClr val="202124"/>
                </a:solidFill>
                <a:effectLst/>
                <a:latin typeface="Google Sans"/>
              </a:rPr>
              <a:t>Callback to save the Keras model or model weights at some frequency. </a:t>
            </a:r>
            <a:r>
              <a:rPr lang="en-US" b="0" i="0">
                <a:solidFill>
                  <a:srgbClr val="040C28"/>
                </a:solidFill>
                <a:effectLst/>
                <a:latin typeface="Google Sans"/>
              </a:rPr>
              <a:t>ModelCheckpoint callback is used in conjunction with training using model.</a:t>
            </a:r>
            <a:r>
              <a:rPr lang="en-US" b="0" i="0">
                <a:solidFill>
                  <a:srgbClr val="202124"/>
                </a:solidFill>
                <a:effectLst/>
                <a:latin typeface="Google Sans"/>
              </a:rPr>
              <a:t> </a:t>
            </a:r>
            <a:r>
              <a:rPr lang="en-US" b="0" i="0">
                <a:solidFill>
                  <a:srgbClr val="040C28"/>
                </a:solidFill>
                <a:effectLst/>
                <a:latin typeface="Google Sans"/>
              </a:rPr>
              <a:t>fit() to save a model or weights (in a checkpoint file) at some interval</a:t>
            </a:r>
            <a:r>
              <a:rPr lang="en-US" b="0" i="0">
                <a:solidFill>
                  <a:srgbClr val="202124"/>
                </a:solidFill>
                <a:effectLst/>
                <a:latin typeface="Google Sans"/>
              </a:rPr>
              <a:t>, so the model or weights can be loaded later to continue the training from the state saved.</a:t>
            </a:r>
            <a:endParaRPr lang="en-US"/>
          </a:p>
        </p:txBody>
      </p:sp>
    </p:spTree>
    <p:extLst>
      <p:ext uri="{BB962C8B-B14F-4D97-AF65-F5344CB8AC3E}">
        <p14:creationId xmlns:p14="http://schemas.microsoft.com/office/powerpoint/2010/main" val="419737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1AD5-EB88-97A4-1217-13FCC4B2C948}"/>
              </a:ext>
            </a:extLst>
          </p:cNvPr>
          <p:cNvSpPr>
            <a:spLocks noGrp="1"/>
          </p:cNvSpPr>
          <p:nvPr>
            <p:ph type="title"/>
          </p:nvPr>
        </p:nvSpPr>
        <p:spPr/>
        <p:txBody>
          <a:bodyPr/>
          <a:lstStyle/>
          <a:p>
            <a:r>
              <a:rPr lang="en-US" altLang="zh-CN"/>
              <a:t>INTEGRATE WITH WEB FRAMEWORK</a:t>
            </a:r>
            <a:endParaRPr lang="en-US"/>
          </a:p>
        </p:txBody>
      </p:sp>
      <p:sp>
        <p:nvSpPr>
          <p:cNvPr id="3" name="Content Placeholder 2">
            <a:extLst>
              <a:ext uri="{FF2B5EF4-FFF2-40B4-BE49-F238E27FC236}">
                <a16:creationId xmlns:a16="http://schemas.microsoft.com/office/drawing/2014/main" id="{3647813B-6648-3AEA-6548-95FC9247CFBC}"/>
              </a:ext>
            </a:extLst>
          </p:cNvPr>
          <p:cNvSpPr>
            <a:spLocks noGrp="1"/>
          </p:cNvSpPr>
          <p:nvPr>
            <p:ph idx="1"/>
          </p:nvPr>
        </p:nvSpPr>
        <p:spPr>
          <a:xfrm>
            <a:off x="838200" y="1690688"/>
            <a:ext cx="9844741" cy="4486275"/>
          </a:xfrm>
        </p:spPr>
        <p:txBody>
          <a:bodyPr/>
          <a:lstStyle/>
          <a:p>
            <a:r>
              <a:rPr lang="en-US" b="0" i="0">
                <a:solidFill>
                  <a:srgbClr val="161616"/>
                </a:solidFill>
                <a:effectLst/>
                <a:latin typeface="IBM Plex Sans" panose="02000000000000000000" pitchFamily="2" charset="0"/>
              </a:rPr>
              <a:t>The integration framework helps you to integrate application data with other applications, either within your enterprise or with external systems. The framework includes predefined content that enables integration with a number of business objects, and a tool kit that you can use to extend predefined integration content and to develop new integration points.</a:t>
            </a:r>
            <a:endParaRPr lang="en-US"/>
          </a:p>
        </p:txBody>
      </p:sp>
    </p:spTree>
    <p:extLst>
      <p:ext uri="{BB962C8B-B14F-4D97-AF65-F5344CB8AC3E}">
        <p14:creationId xmlns:p14="http://schemas.microsoft.com/office/powerpoint/2010/main" val="398440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65289-DDA7-6531-1084-1CC4F05211A1}"/>
              </a:ext>
            </a:extLst>
          </p:cNvPr>
          <p:cNvSpPr>
            <a:spLocks noGrp="1"/>
          </p:cNvSpPr>
          <p:nvPr>
            <p:ph idx="1"/>
          </p:nvPr>
        </p:nvSpPr>
        <p:spPr>
          <a:xfrm>
            <a:off x="1176619" y="448235"/>
            <a:ext cx="9711764" cy="5808383"/>
          </a:xfrm>
        </p:spPr>
        <p:txBody>
          <a:bodyPr>
            <a:normAutofit fontScale="77500" lnSpcReduction="20000"/>
          </a:bodyPr>
          <a:lstStyle/>
          <a:p>
            <a:pPr fontAlgn="base"/>
            <a:r>
              <a:rPr lang="en-US" b="0" i="0">
                <a:solidFill>
                  <a:srgbClr val="161616"/>
                </a:solidFill>
                <a:effectLst/>
                <a:latin typeface="IBM Plex Sans" panose="020B0503050203000203" pitchFamily="34" charset="0"/>
              </a:rPr>
              <a:t>The integration framework includes the following components and features:</a:t>
            </a:r>
          </a:p>
          <a:p>
            <a:pPr fontAlgn="base"/>
            <a:r>
              <a:rPr lang="en-US" b="0" i="0">
                <a:solidFill>
                  <a:srgbClr val="161616"/>
                </a:solidFill>
                <a:effectLst/>
                <a:latin typeface="inherit"/>
              </a:rPr>
              <a:t>Predefined integration content</a:t>
            </a:r>
          </a:p>
          <a:p>
            <a:pPr fontAlgn="base"/>
            <a:r>
              <a:rPr lang="en-US" b="0" i="0">
                <a:solidFill>
                  <a:srgbClr val="161616"/>
                </a:solidFill>
                <a:effectLst/>
                <a:latin typeface="inherit"/>
              </a:rPr>
              <a:t>Applications to create and configure integration components</a:t>
            </a:r>
          </a:p>
          <a:p>
            <a:pPr fontAlgn="base"/>
            <a:r>
              <a:rPr lang="en-US" b="0" i="0">
                <a:solidFill>
                  <a:srgbClr val="161616"/>
                </a:solidFill>
                <a:effectLst/>
                <a:latin typeface="inherit"/>
              </a:rPr>
              <a:t>Support for multiple communication modes including web services, hyper text transfer protocol (HTTP), and Java Message Service (JMS) messaging</a:t>
            </a:r>
          </a:p>
          <a:p>
            <a:pPr fontAlgn="base"/>
            <a:r>
              <a:rPr lang="en-US" b="0" i="0">
                <a:solidFill>
                  <a:srgbClr val="161616"/>
                </a:solidFill>
                <a:effectLst/>
                <a:latin typeface="inherit"/>
              </a:rPr>
              <a:t>Support for different data formats, including database interface tables, XML and JavaScript Object Notation (JSON) messages, and flat files such as comma-separated text files</a:t>
            </a:r>
          </a:p>
          <a:p>
            <a:pPr fontAlgn="base"/>
            <a:r>
              <a:rPr lang="en-US" b="0" i="0">
                <a:solidFill>
                  <a:srgbClr val="161616"/>
                </a:solidFill>
                <a:effectLst/>
                <a:latin typeface="inherit"/>
              </a:rPr>
              <a:t>Event-based, batch, program-initiated, and user-initiated processing and context-based launch of external applications</a:t>
            </a:r>
          </a:p>
          <a:p>
            <a:pPr fontAlgn="base"/>
            <a:r>
              <a:rPr lang="en-US" b="0" i="0">
                <a:solidFill>
                  <a:srgbClr val="161616"/>
                </a:solidFill>
                <a:effectLst/>
                <a:latin typeface="inherit"/>
              </a:rPr>
              <a:t>Support for integration to operational management products (OMPs)</a:t>
            </a:r>
          </a:p>
          <a:p>
            <a:pPr fontAlgn="base"/>
            <a:r>
              <a:rPr lang="en-US" b="0" i="0">
                <a:solidFill>
                  <a:srgbClr val="161616"/>
                </a:solidFill>
                <a:effectLst/>
                <a:latin typeface="inherit"/>
              </a:rPr>
              <a:t>Support for clustered environments</a:t>
            </a:r>
          </a:p>
          <a:p>
            <a:pPr fontAlgn="base"/>
            <a:r>
              <a:rPr lang="en-US" b="0" i="0">
                <a:solidFill>
                  <a:srgbClr val="161616"/>
                </a:solidFill>
                <a:effectLst/>
                <a:latin typeface="inherit"/>
              </a:rPr>
              <a:t>Support for interacting with applications that support the Open Services for Lifecycle Collaboration (OSLC) integration specification. The integration framework can enable an application to be an OSLC consumer application that can integrate with an external application that has implemented OSLC provider capabilities.</a:t>
            </a:r>
          </a:p>
          <a:p>
            <a:pPr fontAlgn="base"/>
            <a:r>
              <a:rPr lang="en-US" b="0" i="0">
                <a:solidFill>
                  <a:srgbClr val="161616"/>
                </a:solidFill>
                <a:effectLst/>
                <a:latin typeface="inherit"/>
              </a:rPr>
              <a:t>Support for API keys for machine-to-machine integrations.</a:t>
            </a:r>
          </a:p>
          <a:p>
            <a:endParaRPr lang="en-US"/>
          </a:p>
        </p:txBody>
      </p:sp>
    </p:spTree>
    <p:extLst>
      <p:ext uri="{BB962C8B-B14F-4D97-AF65-F5344CB8AC3E}">
        <p14:creationId xmlns:p14="http://schemas.microsoft.com/office/powerpoint/2010/main" val="37979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79A3-D167-CC41-65C0-7BF0C3737BED}"/>
              </a:ext>
            </a:extLst>
          </p:cNvPr>
          <p:cNvSpPr>
            <a:spLocks noGrp="1"/>
          </p:cNvSpPr>
          <p:nvPr>
            <p:ph type="title"/>
          </p:nvPr>
        </p:nvSpPr>
        <p:spPr/>
        <p:txBody>
          <a:bodyPr/>
          <a:lstStyle/>
          <a:p>
            <a:r>
              <a:rPr lang="en-US" altLang="zh-CN"/>
              <a:t>RUN THE APPLICATION </a:t>
            </a:r>
            <a:endParaRPr lang="en-US"/>
          </a:p>
        </p:txBody>
      </p:sp>
      <p:pic>
        <p:nvPicPr>
          <p:cNvPr id="4" name="Picture 4">
            <a:extLst>
              <a:ext uri="{FF2B5EF4-FFF2-40B4-BE49-F238E27FC236}">
                <a16:creationId xmlns:a16="http://schemas.microsoft.com/office/drawing/2014/main" id="{ACBF76CC-863F-C0DC-8039-187C86647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362" y="2543175"/>
            <a:ext cx="5629275" cy="2781300"/>
          </a:xfrm>
        </p:spPr>
      </p:pic>
    </p:spTree>
    <p:extLst>
      <p:ext uri="{BB962C8B-B14F-4D97-AF65-F5344CB8AC3E}">
        <p14:creationId xmlns:p14="http://schemas.microsoft.com/office/powerpoint/2010/main" val="2901302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APPLIED DATA SCIENCE </vt:lpstr>
      <vt:lpstr>INTRODUCTION </vt:lpstr>
      <vt:lpstr>SAVE THE BEST MODEL</vt:lpstr>
      <vt:lpstr>INTEGRATE WITH WEB FRAMEWORK</vt:lpstr>
      <vt:lpstr>PowerPoint Presentation</vt:lpstr>
      <vt:lpstr>RUN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dc:title>
  <dc:creator>Unknown User</dc:creator>
  <cp:lastModifiedBy>Unknown User</cp:lastModifiedBy>
  <cp:revision>4</cp:revision>
  <dcterms:created xsi:type="dcterms:W3CDTF">2023-05-10T08:59:22Z</dcterms:created>
  <dcterms:modified xsi:type="dcterms:W3CDTF">2023-05-10T09:23:43Z</dcterms:modified>
</cp:coreProperties>
</file>