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A85FF-AD79-0C95-15BB-A198D03471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999F16-1C13-E567-91D2-D3A06B17A2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5383D4-B92C-B6A4-93CD-AB541770A515}"/>
              </a:ext>
            </a:extLst>
          </p:cNvPr>
          <p:cNvSpPr>
            <a:spLocks noGrp="1"/>
          </p:cNvSpPr>
          <p:nvPr>
            <p:ph type="dt" sz="half" idx="10"/>
          </p:nvPr>
        </p:nvSpPr>
        <p:spPr/>
        <p:txBody>
          <a:bodyPr/>
          <a:lstStyle/>
          <a:p>
            <a:fld id="{BCAFCFA4-A064-E846-A24D-8487131F827A}" type="datetimeFigureOut">
              <a:rPr lang="en-US"/>
              <a:t>5/10/2023</a:t>
            </a:fld>
            <a:endParaRPr lang="en-US"/>
          </a:p>
        </p:txBody>
      </p:sp>
      <p:sp>
        <p:nvSpPr>
          <p:cNvPr id="5" name="Footer Placeholder 4">
            <a:extLst>
              <a:ext uri="{FF2B5EF4-FFF2-40B4-BE49-F238E27FC236}">
                <a16:creationId xmlns:a16="http://schemas.microsoft.com/office/drawing/2014/main" id="{4948C856-7B79-67F5-03CE-C34DB12E9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76B165-B510-A2C2-B65B-AD42AAC287BE}"/>
              </a:ext>
            </a:extLst>
          </p:cNvPr>
          <p:cNvSpPr>
            <a:spLocks noGrp="1"/>
          </p:cNvSpPr>
          <p:nvPr>
            <p:ph type="sldNum" sz="quarter" idx="12"/>
          </p:nvPr>
        </p:nvSpPr>
        <p:spPr/>
        <p:txBody>
          <a:bodyPr/>
          <a:lstStyle/>
          <a:p>
            <a:fld id="{8999D2EF-8623-4A46-807B-1464766968BC}" type="slidenum">
              <a:rPr lang="en-US"/>
              <a:t>‹#›</a:t>
            </a:fld>
            <a:endParaRPr lang="en-US"/>
          </a:p>
        </p:txBody>
      </p:sp>
    </p:spTree>
    <p:extLst>
      <p:ext uri="{BB962C8B-B14F-4D97-AF65-F5344CB8AC3E}">
        <p14:creationId xmlns:p14="http://schemas.microsoft.com/office/powerpoint/2010/main" val="3295017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25A05-15AD-D1DC-29A2-09CDC6FA60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4ADD65-6548-19E5-75CD-557E221CCE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EDB2EE-0706-0415-9F53-8900C851A342}"/>
              </a:ext>
            </a:extLst>
          </p:cNvPr>
          <p:cNvSpPr>
            <a:spLocks noGrp="1"/>
          </p:cNvSpPr>
          <p:nvPr>
            <p:ph type="dt" sz="half" idx="10"/>
          </p:nvPr>
        </p:nvSpPr>
        <p:spPr/>
        <p:txBody>
          <a:bodyPr/>
          <a:lstStyle/>
          <a:p>
            <a:fld id="{BCAFCFA4-A064-E846-A24D-8487131F827A}" type="datetimeFigureOut">
              <a:rPr lang="en-US"/>
              <a:t>5/10/2023</a:t>
            </a:fld>
            <a:endParaRPr lang="en-US"/>
          </a:p>
        </p:txBody>
      </p:sp>
      <p:sp>
        <p:nvSpPr>
          <p:cNvPr id="5" name="Footer Placeholder 4">
            <a:extLst>
              <a:ext uri="{FF2B5EF4-FFF2-40B4-BE49-F238E27FC236}">
                <a16:creationId xmlns:a16="http://schemas.microsoft.com/office/drawing/2014/main" id="{C7A5C390-EE82-39BD-F0C3-451332F614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087BE7-DC1C-257F-689E-E89E6EFF6B25}"/>
              </a:ext>
            </a:extLst>
          </p:cNvPr>
          <p:cNvSpPr>
            <a:spLocks noGrp="1"/>
          </p:cNvSpPr>
          <p:nvPr>
            <p:ph type="sldNum" sz="quarter" idx="12"/>
          </p:nvPr>
        </p:nvSpPr>
        <p:spPr/>
        <p:txBody>
          <a:bodyPr/>
          <a:lstStyle/>
          <a:p>
            <a:fld id="{8999D2EF-8623-4A46-807B-1464766968BC}" type="slidenum">
              <a:rPr lang="en-US"/>
              <a:t>‹#›</a:t>
            </a:fld>
            <a:endParaRPr lang="en-US"/>
          </a:p>
        </p:txBody>
      </p:sp>
    </p:spTree>
    <p:extLst>
      <p:ext uri="{BB962C8B-B14F-4D97-AF65-F5344CB8AC3E}">
        <p14:creationId xmlns:p14="http://schemas.microsoft.com/office/powerpoint/2010/main" val="1217978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7B5754-A53B-37C5-EE04-0D6E5FF1B2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35AFE3-C200-3997-368A-62F75CBA77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F11931-DB93-5F1B-DFF5-BE620438684D}"/>
              </a:ext>
            </a:extLst>
          </p:cNvPr>
          <p:cNvSpPr>
            <a:spLocks noGrp="1"/>
          </p:cNvSpPr>
          <p:nvPr>
            <p:ph type="dt" sz="half" idx="10"/>
          </p:nvPr>
        </p:nvSpPr>
        <p:spPr/>
        <p:txBody>
          <a:bodyPr/>
          <a:lstStyle/>
          <a:p>
            <a:fld id="{BCAFCFA4-A064-E846-A24D-8487131F827A}" type="datetimeFigureOut">
              <a:rPr lang="en-US"/>
              <a:t>5/10/2023</a:t>
            </a:fld>
            <a:endParaRPr lang="en-US"/>
          </a:p>
        </p:txBody>
      </p:sp>
      <p:sp>
        <p:nvSpPr>
          <p:cNvPr id="5" name="Footer Placeholder 4">
            <a:extLst>
              <a:ext uri="{FF2B5EF4-FFF2-40B4-BE49-F238E27FC236}">
                <a16:creationId xmlns:a16="http://schemas.microsoft.com/office/drawing/2014/main" id="{6A039488-28E4-8E6D-93C2-2DFB4D605A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2C767-2194-67F7-AB40-ABB03D95E555}"/>
              </a:ext>
            </a:extLst>
          </p:cNvPr>
          <p:cNvSpPr>
            <a:spLocks noGrp="1"/>
          </p:cNvSpPr>
          <p:nvPr>
            <p:ph type="sldNum" sz="quarter" idx="12"/>
          </p:nvPr>
        </p:nvSpPr>
        <p:spPr/>
        <p:txBody>
          <a:bodyPr/>
          <a:lstStyle/>
          <a:p>
            <a:fld id="{8999D2EF-8623-4A46-807B-1464766968BC}" type="slidenum">
              <a:rPr lang="en-US"/>
              <a:t>‹#›</a:t>
            </a:fld>
            <a:endParaRPr lang="en-US"/>
          </a:p>
        </p:txBody>
      </p:sp>
    </p:spTree>
    <p:extLst>
      <p:ext uri="{BB962C8B-B14F-4D97-AF65-F5344CB8AC3E}">
        <p14:creationId xmlns:p14="http://schemas.microsoft.com/office/powerpoint/2010/main" val="2539202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53588-B553-2862-F4E8-1827A86242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5360B8-5578-B5A8-9CCB-7FDFFCF4B8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00045E-F869-5107-E368-9108EB98975D}"/>
              </a:ext>
            </a:extLst>
          </p:cNvPr>
          <p:cNvSpPr>
            <a:spLocks noGrp="1"/>
          </p:cNvSpPr>
          <p:nvPr>
            <p:ph type="dt" sz="half" idx="10"/>
          </p:nvPr>
        </p:nvSpPr>
        <p:spPr/>
        <p:txBody>
          <a:bodyPr/>
          <a:lstStyle/>
          <a:p>
            <a:fld id="{BCAFCFA4-A064-E846-A24D-8487131F827A}" type="datetimeFigureOut">
              <a:rPr lang="en-US"/>
              <a:t>5/10/2023</a:t>
            </a:fld>
            <a:endParaRPr lang="en-US"/>
          </a:p>
        </p:txBody>
      </p:sp>
      <p:sp>
        <p:nvSpPr>
          <p:cNvPr id="5" name="Footer Placeholder 4">
            <a:extLst>
              <a:ext uri="{FF2B5EF4-FFF2-40B4-BE49-F238E27FC236}">
                <a16:creationId xmlns:a16="http://schemas.microsoft.com/office/drawing/2014/main" id="{244C4241-49C5-B324-7E1D-1E30997D11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D3B45A-6640-6E0D-2191-E768F18D11CC}"/>
              </a:ext>
            </a:extLst>
          </p:cNvPr>
          <p:cNvSpPr>
            <a:spLocks noGrp="1"/>
          </p:cNvSpPr>
          <p:nvPr>
            <p:ph type="sldNum" sz="quarter" idx="12"/>
          </p:nvPr>
        </p:nvSpPr>
        <p:spPr/>
        <p:txBody>
          <a:bodyPr/>
          <a:lstStyle/>
          <a:p>
            <a:fld id="{8999D2EF-8623-4A46-807B-1464766968BC}" type="slidenum">
              <a:rPr lang="en-US"/>
              <a:t>‹#›</a:t>
            </a:fld>
            <a:endParaRPr lang="en-US"/>
          </a:p>
        </p:txBody>
      </p:sp>
    </p:spTree>
    <p:extLst>
      <p:ext uri="{BB962C8B-B14F-4D97-AF65-F5344CB8AC3E}">
        <p14:creationId xmlns:p14="http://schemas.microsoft.com/office/powerpoint/2010/main" val="575382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9354-2F48-CDF9-3BA8-E31F357A0F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AD96A2-FECC-9941-1C7F-46070F91B0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E4FD35-3707-7178-4A2E-894C0101D334}"/>
              </a:ext>
            </a:extLst>
          </p:cNvPr>
          <p:cNvSpPr>
            <a:spLocks noGrp="1"/>
          </p:cNvSpPr>
          <p:nvPr>
            <p:ph type="dt" sz="half" idx="10"/>
          </p:nvPr>
        </p:nvSpPr>
        <p:spPr/>
        <p:txBody>
          <a:bodyPr/>
          <a:lstStyle/>
          <a:p>
            <a:fld id="{BCAFCFA4-A064-E846-A24D-8487131F827A}" type="datetimeFigureOut">
              <a:rPr lang="en-US"/>
              <a:t>5/10/2023</a:t>
            </a:fld>
            <a:endParaRPr lang="en-US"/>
          </a:p>
        </p:txBody>
      </p:sp>
      <p:sp>
        <p:nvSpPr>
          <p:cNvPr id="5" name="Footer Placeholder 4">
            <a:extLst>
              <a:ext uri="{FF2B5EF4-FFF2-40B4-BE49-F238E27FC236}">
                <a16:creationId xmlns:a16="http://schemas.microsoft.com/office/drawing/2014/main" id="{8A159C65-0501-A63D-229A-A47AC574EA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BAEE5D-BF5C-364F-8491-87DA17D3C921}"/>
              </a:ext>
            </a:extLst>
          </p:cNvPr>
          <p:cNvSpPr>
            <a:spLocks noGrp="1"/>
          </p:cNvSpPr>
          <p:nvPr>
            <p:ph type="sldNum" sz="quarter" idx="12"/>
          </p:nvPr>
        </p:nvSpPr>
        <p:spPr/>
        <p:txBody>
          <a:bodyPr/>
          <a:lstStyle/>
          <a:p>
            <a:fld id="{8999D2EF-8623-4A46-807B-1464766968BC}" type="slidenum">
              <a:rPr lang="en-US"/>
              <a:t>‹#›</a:t>
            </a:fld>
            <a:endParaRPr lang="en-US"/>
          </a:p>
        </p:txBody>
      </p:sp>
    </p:spTree>
    <p:extLst>
      <p:ext uri="{BB962C8B-B14F-4D97-AF65-F5344CB8AC3E}">
        <p14:creationId xmlns:p14="http://schemas.microsoft.com/office/powerpoint/2010/main" val="1367837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0997A-EBC4-41BA-A50C-E7CB892FE1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3932DC-C0DC-76F3-C808-EFE88BA863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E48F8A-9840-71E1-6422-1AFCF2AD3C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3EE837-5202-5B0F-5262-019FC2442ECB}"/>
              </a:ext>
            </a:extLst>
          </p:cNvPr>
          <p:cNvSpPr>
            <a:spLocks noGrp="1"/>
          </p:cNvSpPr>
          <p:nvPr>
            <p:ph type="dt" sz="half" idx="10"/>
          </p:nvPr>
        </p:nvSpPr>
        <p:spPr/>
        <p:txBody>
          <a:bodyPr/>
          <a:lstStyle/>
          <a:p>
            <a:fld id="{BCAFCFA4-A064-E846-A24D-8487131F827A}" type="datetimeFigureOut">
              <a:rPr lang="en-US"/>
              <a:t>5/10/2023</a:t>
            </a:fld>
            <a:endParaRPr lang="en-US"/>
          </a:p>
        </p:txBody>
      </p:sp>
      <p:sp>
        <p:nvSpPr>
          <p:cNvPr id="6" name="Footer Placeholder 5">
            <a:extLst>
              <a:ext uri="{FF2B5EF4-FFF2-40B4-BE49-F238E27FC236}">
                <a16:creationId xmlns:a16="http://schemas.microsoft.com/office/drawing/2014/main" id="{24856D57-DC1E-BB78-AEC3-FABC61864D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BA653B-E6CD-8EC8-81A7-73BC29F426E1}"/>
              </a:ext>
            </a:extLst>
          </p:cNvPr>
          <p:cNvSpPr>
            <a:spLocks noGrp="1"/>
          </p:cNvSpPr>
          <p:nvPr>
            <p:ph type="sldNum" sz="quarter" idx="12"/>
          </p:nvPr>
        </p:nvSpPr>
        <p:spPr/>
        <p:txBody>
          <a:bodyPr/>
          <a:lstStyle/>
          <a:p>
            <a:fld id="{8999D2EF-8623-4A46-807B-1464766968BC}" type="slidenum">
              <a:rPr lang="en-US"/>
              <a:t>‹#›</a:t>
            </a:fld>
            <a:endParaRPr lang="en-US"/>
          </a:p>
        </p:txBody>
      </p:sp>
    </p:spTree>
    <p:extLst>
      <p:ext uri="{BB962C8B-B14F-4D97-AF65-F5344CB8AC3E}">
        <p14:creationId xmlns:p14="http://schemas.microsoft.com/office/powerpoint/2010/main" val="2967692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08D78-BFC5-23F6-DFE4-F4D45661DF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083CDA-A71F-FE32-F11C-0C86595847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8A7D1F-0606-E70E-443A-F620D3043E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68146B-0ACC-B8A2-77EB-27DC616394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7FDF15-94D4-494C-499C-AAAA86D58B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720EE5-6528-A28B-176C-3FA5500DBC9F}"/>
              </a:ext>
            </a:extLst>
          </p:cNvPr>
          <p:cNvSpPr>
            <a:spLocks noGrp="1"/>
          </p:cNvSpPr>
          <p:nvPr>
            <p:ph type="dt" sz="half" idx="10"/>
          </p:nvPr>
        </p:nvSpPr>
        <p:spPr/>
        <p:txBody>
          <a:bodyPr/>
          <a:lstStyle/>
          <a:p>
            <a:fld id="{BCAFCFA4-A064-E846-A24D-8487131F827A}" type="datetimeFigureOut">
              <a:rPr lang="en-US"/>
              <a:t>5/10/2023</a:t>
            </a:fld>
            <a:endParaRPr lang="en-US"/>
          </a:p>
        </p:txBody>
      </p:sp>
      <p:sp>
        <p:nvSpPr>
          <p:cNvPr id="8" name="Footer Placeholder 7">
            <a:extLst>
              <a:ext uri="{FF2B5EF4-FFF2-40B4-BE49-F238E27FC236}">
                <a16:creationId xmlns:a16="http://schemas.microsoft.com/office/drawing/2014/main" id="{6901C90A-D65D-11BA-5FF0-714870679E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A7219C-CAC1-ADE0-F359-9BEA16B2778F}"/>
              </a:ext>
            </a:extLst>
          </p:cNvPr>
          <p:cNvSpPr>
            <a:spLocks noGrp="1"/>
          </p:cNvSpPr>
          <p:nvPr>
            <p:ph type="sldNum" sz="quarter" idx="12"/>
          </p:nvPr>
        </p:nvSpPr>
        <p:spPr/>
        <p:txBody>
          <a:bodyPr/>
          <a:lstStyle/>
          <a:p>
            <a:fld id="{8999D2EF-8623-4A46-807B-1464766968BC}" type="slidenum">
              <a:rPr lang="en-US"/>
              <a:t>‹#›</a:t>
            </a:fld>
            <a:endParaRPr lang="en-US"/>
          </a:p>
        </p:txBody>
      </p:sp>
    </p:spTree>
    <p:extLst>
      <p:ext uri="{BB962C8B-B14F-4D97-AF65-F5344CB8AC3E}">
        <p14:creationId xmlns:p14="http://schemas.microsoft.com/office/powerpoint/2010/main" val="1474602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999B-86D1-3626-7D28-79FE4C963E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501C65-409E-89CF-1E16-E1429C971F14}"/>
              </a:ext>
            </a:extLst>
          </p:cNvPr>
          <p:cNvSpPr>
            <a:spLocks noGrp="1"/>
          </p:cNvSpPr>
          <p:nvPr>
            <p:ph type="dt" sz="half" idx="10"/>
          </p:nvPr>
        </p:nvSpPr>
        <p:spPr/>
        <p:txBody>
          <a:bodyPr/>
          <a:lstStyle/>
          <a:p>
            <a:fld id="{BCAFCFA4-A064-E846-A24D-8487131F827A}" type="datetimeFigureOut">
              <a:rPr lang="en-US"/>
              <a:t>5/10/2023</a:t>
            </a:fld>
            <a:endParaRPr lang="en-US"/>
          </a:p>
        </p:txBody>
      </p:sp>
      <p:sp>
        <p:nvSpPr>
          <p:cNvPr id="4" name="Footer Placeholder 3">
            <a:extLst>
              <a:ext uri="{FF2B5EF4-FFF2-40B4-BE49-F238E27FC236}">
                <a16:creationId xmlns:a16="http://schemas.microsoft.com/office/drawing/2014/main" id="{B444D2F1-3E83-90A0-0507-F32F53E38E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E3BFEE-52AC-49C9-75FD-D948B89FA23C}"/>
              </a:ext>
            </a:extLst>
          </p:cNvPr>
          <p:cNvSpPr>
            <a:spLocks noGrp="1"/>
          </p:cNvSpPr>
          <p:nvPr>
            <p:ph type="sldNum" sz="quarter" idx="12"/>
          </p:nvPr>
        </p:nvSpPr>
        <p:spPr/>
        <p:txBody>
          <a:bodyPr/>
          <a:lstStyle/>
          <a:p>
            <a:fld id="{8999D2EF-8623-4A46-807B-1464766968BC}" type="slidenum">
              <a:rPr lang="en-US"/>
              <a:t>‹#›</a:t>
            </a:fld>
            <a:endParaRPr lang="en-US"/>
          </a:p>
        </p:txBody>
      </p:sp>
    </p:spTree>
    <p:extLst>
      <p:ext uri="{BB962C8B-B14F-4D97-AF65-F5344CB8AC3E}">
        <p14:creationId xmlns:p14="http://schemas.microsoft.com/office/powerpoint/2010/main" val="666090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B3763-B4F0-499A-217E-37ABA847C404}"/>
              </a:ext>
            </a:extLst>
          </p:cNvPr>
          <p:cNvSpPr>
            <a:spLocks noGrp="1"/>
          </p:cNvSpPr>
          <p:nvPr>
            <p:ph type="dt" sz="half" idx="10"/>
          </p:nvPr>
        </p:nvSpPr>
        <p:spPr/>
        <p:txBody>
          <a:bodyPr/>
          <a:lstStyle/>
          <a:p>
            <a:fld id="{BCAFCFA4-A064-E846-A24D-8487131F827A}" type="datetimeFigureOut">
              <a:rPr lang="en-US"/>
              <a:t>5/10/2023</a:t>
            </a:fld>
            <a:endParaRPr lang="en-US"/>
          </a:p>
        </p:txBody>
      </p:sp>
      <p:sp>
        <p:nvSpPr>
          <p:cNvPr id="3" name="Footer Placeholder 2">
            <a:extLst>
              <a:ext uri="{FF2B5EF4-FFF2-40B4-BE49-F238E27FC236}">
                <a16:creationId xmlns:a16="http://schemas.microsoft.com/office/drawing/2014/main" id="{69D9FB16-BA51-8A35-BAB6-DA8B9D2FA9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A5B90F-BCEB-8D6E-172D-1C5DFE0BBD09}"/>
              </a:ext>
            </a:extLst>
          </p:cNvPr>
          <p:cNvSpPr>
            <a:spLocks noGrp="1"/>
          </p:cNvSpPr>
          <p:nvPr>
            <p:ph type="sldNum" sz="quarter" idx="12"/>
          </p:nvPr>
        </p:nvSpPr>
        <p:spPr/>
        <p:txBody>
          <a:bodyPr/>
          <a:lstStyle/>
          <a:p>
            <a:fld id="{8999D2EF-8623-4A46-807B-1464766968BC}" type="slidenum">
              <a:rPr lang="en-US"/>
              <a:t>‹#›</a:t>
            </a:fld>
            <a:endParaRPr lang="en-US"/>
          </a:p>
        </p:txBody>
      </p:sp>
    </p:spTree>
    <p:extLst>
      <p:ext uri="{BB962C8B-B14F-4D97-AF65-F5344CB8AC3E}">
        <p14:creationId xmlns:p14="http://schemas.microsoft.com/office/powerpoint/2010/main" val="3533457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3B6C-D783-DD60-67A5-3430C80621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F76E15-0C86-3A46-05FA-C73664782C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CED17C-D705-439F-1AE8-D1547E4158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78E9B4-E4BA-914D-AB22-FD6CC1C36C3F}"/>
              </a:ext>
            </a:extLst>
          </p:cNvPr>
          <p:cNvSpPr>
            <a:spLocks noGrp="1"/>
          </p:cNvSpPr>
          <p:nvPr>
            <p:ph type="dt" sz="half" idx="10"/>
          </p:nvPr>
        </p:nvSpPr>
        <p:spPr/>
        <p:txBody>
          <a:bodyPr/>
          <a:lstStyle/>
          <a:p>
            <a:fld id="{BCAFCFA4-A064-E846-A24D-8487131F827A}" type="datetimeFigureOut">
              <a:rPr lang="en-US"/>
              <a:t>5/10/2023</a:t>
            </a:fld>
            <a:endParaRPr lang="en-US"/>
          </a:p>
        </p:txBody>
      </p:sp>
      <p:sp>
        <p:nvSpPr>
          <p:cNvPr id="6" name="Footer Placeholder 5">
            <a:extLst>
              <a:ext uri="{FF2B5EF4-FFF2-40B4-BE49-F238E27FC236}">
                <a16:creationId xmlns:a16="http://schemas.microsoft.com/office/drawing/2014/main" id="{33666E75-BE49-F890-E0AC-DE4DE4458F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540D42-DA03-B91E-C679-431F4D1112F4}"/>
              </a:ext>
            </a:extLst>
          </p:cNvPr>
          <p:cNvSpPr>
            <a:spLocks noGrp="1"/>
          </p:cNvSpPr>
          <p:nvPr>
            <p:ph type="sldNum" sz="quarter" idx="12"/>
          </p:nvPr>
        </p:nvSpPr>
        <p:spPr/>
        <p:txBody>
          <a:bodyPr/>
          <a:lstStyle/>
          <a:p>
            <a:fld id="{8999D2EF-8623-4A46-807B-1464766968BC}" type="slidenum">
              <a:rPr lang="en-US"/>
              <a:t>‹#›</a:t>
            </a:fld>
            <a:endParaRPr lang="en-US"/>
          </a:p>
        </p:txBody>
      </p:sp>
    </p:spTree>
    <p:extLst>
      <p:ext uri="{BB962C8B-B14F-4D97-AF65-F5344CB8AC3E}">
        <p14:creationId xmlns:p14="http://schemas.microsoft.com/office/powerpoint/2010/main" val="168469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F4081-5163-0E63-2669-373C7E9DBC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3DC80B-0E43-6068-A93D-C9F0FC4D36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8B5645-6B5A-29AB-702A-A0B78AC4A5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83C8A6-555E-AD08-E601-ABA3808115D6}"/>
              </a:ext>
            </a:extLst>
          </p:cNvPr>
          <p:cNvSpPr>
            <a:spLocks noGrp="1"/>
          </p:cNvSpPr>
          <p:nvPr>
            <p:ph type="dt" sz="half" idx="10"/>
          </p:nvPr>
        </p:nvSpPr>
        <p:spPr/>
        <p:txBody>
          <a:bodyPr/>
          <a:lstStyle/>
          <a:p>
            <a:fld id="{BCAFCFA4-A064-E846-A24D-8487131F827A}" type="datetimeFigureOut">
              <a:rPr lang="en-US"/>
              <a:t>5/10/2023</a:t>
            </a:fld>
            <a:endParaRPr lang="en-US"/>
          </a:p>
        </p:txBody>
      </p:sp>
      <p:sp>
        <p:nvSpPr>
          <p:cNvPr id="6" name="Footer Placeholder 5">
            <a:extLst>
              <a:ext uri="{FF2B5EF4-FFF2-40B4-BE49-F238E27FC236}">
                <a16:creationId xmlns:a16="http://schemas.microsoft.com/office/drawing/2014/main" id="{3479396D-6B35-274C-6913-E13921CA83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EFB0B3-A4A5-59A7-FC20-1DB686B67A4C}"/>
              </a:ext>
            </a:extLst>
          </p:cNvPr>
          <p:cNvSpPr>
            <a:spLocks noGrp="1"/>
          </p:cNvSpPr>
          <p:nvPr>
            <p:ph type="sldNum" sz="quarter" idx="12"/>
          </p:nvPr>
        </p:nvSpPr>
        <p:spPr/>
        <p:txBody>
          <a:bodyPr/>
          <a:lstStyle/>
          <a:p>
            <a:fld id="{8999D2EF-8623-4A46-807B-1464766968BC}" type="slidenum">
              <a:rPr lang="en-US"/>
              <a:t>‹#›</a:t>
            </a:fld>
            <a:endParaRPr lang="en-US"/>
          </a:p>
        </p:txBody>
      </p:sp>
    </p:spTree>
    <p:extLst>
      <p:ext uri="{BB962C8B-B14F-4D97-AF65-F5344CB8AC3E}">
        <p14:creationId xmlns:p14="http://schemas.microsoft.com/office/powerpoint/2010/main" val="4284789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9A0ADA-9584-C4D2-3340-9F4062A769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2B13FD-46DD-0222-6BF1-27C846061D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FF01FA-D3A4-BEFE-45B0-B2AC5550DF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AFCFA4-A064-E846-A24D-8487131F827A}" type="datetimeFigureOut">
              <a:rPr lang="en-US"/>
              <a:t>5/10/2023</a:t>
            </a:fld>
            <a:endParaRPr lang="en-US"/>
          </a:p>
        </p:txBody>
      </p:sp>
      <p:sp>
        <p:nvSpPr>
          <p:cNvPr id="5" name="Footer Placeholder 4">
            <a:extLst>
              <a:ext uri="{FF2B5EF4-FFF2-40B4-BE49-F238E27FC236}">
                <a16:creationId xmlns:a16="http://schemas.microsoft.com/office/drawing/2014/main" id="{F79EF819-B49D-A7C6-0397-BC697A9E11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5B5AB0-D615-D933-2EFF-B97FA4B4BA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99D2EF-8623-4A46-807B-1464766968BC}" type="slidenum">
              <a:rPr lang="en-US"/>
              <a:t>‹#›</a:t>
            </a:fld>
            <a:endParaRPr lang="en-US"/>
          </a:p>
        </p:txBody>
      </p:sp>
    </p:spTree>
    <p:extLst>
      <p:ext uri="{BB962C8B-B14F-4D97-AF65-F5344CB8AC3E}">
        <p14:creationId xmlns:p14="http://schemas.microsoft.com/office/powerpoint/2010/main" val="4102106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BBBF9-BDB1-783C-2230-63FCC74489B6}"/>
              </a:ext>
            </a:extLst>
          </p:cNvPr>
          <p:cNvSpPr>
            <a:spLocks noGrp="1"/>
          </p:cNvSpPr>
          <p:nvPr>
            <p:ph type="ctrTitle"/>
          </p:nvPr>
        </p:nvSpPr>
        <p:spPr/>
        <p:txBody>
          <a:bodyPr/>
          <a:lstStyle/>
          <a:p>
            <a:r>
              <a:rPr lang="en-US" altLang="zh-CN"/>
              <a:t>Applied Data Science </a:t>
            </a:r>
            <a:endParaRPr lang="en-US"/>
          </a:p>
        </p:txBody>
      </p:sp>
      <p:sp>
        <p:nvSpPr>
          <p:cNvPr id="3" name="Subtitle 2">
            <a:extLst>
              <a:ext uri="{FF2B5EF4-FFF2-40B4-BE49-F238E27FC236}">
                <a16:creationId xmlns:a16="http://schemas.microsoft.com/office/drawing/2014/main" id="{4293449A-8F1B-F807-DA83-BF017B0429F3}"/>
              </a:ext>
            </a:extLst>
          </p:cNvPr>
          <p:cNvSpPr>
            <a:spLocks noGrp="1"/>
          </p:cNvSpPr>
          <p:nvPr>
            <p:ph type="subTitle" idx="1"/>
          </p:nvPr>
        </p:nvSpPr>
        <p:spPr/>
        <p:txBody>
          <a:bodyPr/>
          <a:lstStyle/>
          <a:p>
            <a:r>
              <a:rPr lang="en-US" altLang="zh-CN" sz="3200" u="sng"/>
              <a:t>Ideation phase </a:t>
            </a:r>
          </a:p>
          <a:p>
            <a:endParaRPr lang="en-US"/>
          </a:p>
          <a:p>
            <a:r>
              <a:rPr lang="en-US" altLang="zh-CN"/>
              <a:t>Group 4</a:t>
            </a:r>
            <a:endParaRPr lang="en-US"/>
          </a:p>
        </p:txBody>
      </p:sp>
    </p:spTree>
    <p:extLst>
      <p:ext uri="{BB962C8B-B14F-4D97-AF65-F5344CB8AC3E}">
        <p14:creationId xmlns:p14="http://schemas.microsoft.com/office/powerpoint/2010/main" val="4144545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64F0D-6380-759A-55BF-835BC36AB10D}"/>
              </a:ext>
            </a:extLst>
          </p:cNvPr>
          <p:cNvSpPr>
            <a:spLocks noGrp="1"/>
          </p:cNvSpPr>
          <p:nvPr>
            <p:ph type="title"/>
          </p:nvPr>
        </p:nvSpPr>
        <p:spPr/>
        <p:txBody>
          <a:bodyPr/>
          <a:lstStyle/>
          <a:p>
            <a:r>
              <a:rPr lang="en-US" altLang="zh-CN"/>
              <a:t>Brainstorming Ideas</a:t>
            </a:r>
            <a:r>
              <a:rPr lang="zh-CN" altLang="en-US"/>
              <a:t> </a:t>
            </a:r>
            <a:r>
              <a:rPr lang="en-US" altLang="zh-CN"/>
              <a:t>:</a:t>
            </a:r>
            <a:endParaRPr lang="en-US"/>
          </a:p>
        </p:txBody>
      </p:sp>
      <p:sp>
        <p:nvSpPr>
          <p:cNvPr id="3" name="Content Placeholder 2">
            <a:extLst>
              <a:ext uri="{FF2B5EF4-FFF2-40B4-BE49-F238E27FC236}">
                <a16:creationId xmlns:a16="http://schemas.microsoft.com/office/drawing/2014/main" id="{8655B552-C1A6-16B6-8576-AE696598B80C}"/>
              </a:ext>
            </a:extLst>
          </p:cNvPr>
          <p:cNvSpPr>
            <a:spLocks noGrp="1"/>
          </p:cNvSpPr>
          <p:nvPr>
            <p:ph idx="1"/>
          </p:nvPr>
        </p:nvSpPr>
        <p:spPr/>
        <p:txBody>
          <a:bodyPr/>
          <a:lstStyle/>
          <a:p>
            <a:r>
              <a:rPr lang="en-US" altLang="zh-CN"/>
              <a:t>Brainstorming is a group problem-solving method that involves the spontaneous contribution of creative ideas and solutions. </a:t>
            </a:r>
          </a:p>
          <a:p>
            <a:r>
              <a:rPr lang="en-US" altLang="zh-CN"/>
              <a:t>This technique requires intensive, freewheeling discussion in which every member of the group is encouraged to think aloud and suggest as many ideas as possible based on their diverse knowledge.</a:t>
            </a:r>
            <a:endParaRPr lang="en-US"/>
          </a:p>
        </p:txBody>
      </p:sp>
    </p:spTree>
    <p:extLst>
      <p:ext uri="{BB962C8B-B14F-4D97-AF65-F5344CB8AC3E}">
        <p14:creationId xmlns:p14="http://schemas.microsoft.com/office/powerpoint/2010/main" val="174772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F5F6DEE-CF7E-0FBA-7849-BF76217CD5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889405"/>
            <a:ext cx="8128000" cy="5079189"/>
          </a:xfrm>
          <a:prstGeom prst="rect">
            <a:avLst/>
          </a:prstGeom>
        </p:spPr>
      </p:pic>
    </p:spTree>
    <p:extLst>
      <p:ext uri="{BB962C8B-B14F-4D97-AF65-F5344CB8AC3E}">
        <p14:creationId xmlns:p14="http://schemas.microsoft.com/office/powerpoint/2010/main" val="1571862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E76A7E-022C-0590-5238-5DE443AE0E9C}"/>
              </a:ext>
            </a:extLst>
          </p:cNvPr>
          <p:cNvSpPr txBox="1"/>
          <p:nvPr/>
        </p:nvSpPr>
        <p:spPr>
          <a:xfrm>
            <a:off x="2774481" y="1120293"/>
            <a:ext cx="6097866" cy="4247317"/>
          </a:xfrm>
          <a:prstGeom prst="rect">
            <a:avLst/>
          </a:prstGeom>
          <a:noFill/>
        </p:spPr>
        <p:txBody>
          <a:bodyPr wrap="square">
            <a:spAutoFit/>
          </a:bodyPr>
          <a:lstStyle/>
          <a:p>
            <a:pPr marL="285750" indent="-285750">
              <a:buFont typeface="Arial" panose="020B0604020202020204" pitchFamily="34" charset="0"/>
              <a:buChar char="•"/>
            </a:pPr>
            <a:r>
              <a:rPr lang="en-US" altLang="zh-CN"/>
              <a:t>If I can read that right, it means that at any reading of the measurements, you have an fixed ratio of failure or non-failure (around 25%)</a:t>
            </a:r>
          </a:p>
          <a:p>
            <a:pPr marL="285750" indent="-285750">
              <a:buFont typeface="Arial" panose="020B0604020202020204" pitchFamily="34" charset="0"/>
              <a:buChar char="•"/>
            </a:pPr>
            <a:r>
              <a:rPr lang="en-US" altLang="zh-CN"/>
              <a:t>
It means that (1) using one feature is almost equal to using all to predict the failure, and (2) none of these features is separately cabaple of explaining failure.
If all scores in the leaderport are still below 60%, it means that the significant feature has not yet emerged.</a:t>
            </a:r>
          </a:p>
          <a:p>
            <a:pPr marL="285750" indent="-285750">
              <a:buFont typeface="Arial" panose="020B0604020202020204" pitchFamily="34" charset="0"/>
              <a:buChar char="•"/>
            </a:pPr>
            <a:r>
              <a:rPr lang="en-US" altLang="zh-CN"/>
              <a:t>
I have tried different ways to see the pattern, I even tried to classify the data using PCA, it turns out the data is consisting of three isolated islands (see below), which at the beginning, was very interesting find:</a:t>
            </a:r>
            <a:endParaRPr lang="en-US"/>
          </a:p>
        </p:txBody>
      </p:sp>
    </p:spTree>
    <p:extLst>
      <p:ext uri="{BB962C8B-B14F-4D97-AF65-F5344CB8AC3E}">
        <p14:creationId xmlns:p14="http://schemas.microsoft.com/office/powerpoint/2010/main" val="1581480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292485F9-4CEE-9C96-8883-E3FC13E079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265" y="1715765"/>
            <a:ext cx="8128000" cy="3762644"/>
          </a:xfrm>
          <a:prstGeom prst="rect">
            <a:avLst/>
          </a:prstGeom>
        </p:spPr>
      </p:pic>
    </p:spTree>
    <p:extLst>
      <p:ext uri="{BB962C8B-B14F-4D97-AF65-F5344CB8AC3E}">
        <p14:creationId xmlns:p14="http://schemas.microsoft.com/office/powerpoint/2010/main" val="1241979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EDFA947-2D6A-CE09-EAD9-565AF6DB49E7}"/>
              </a:ext>
            </a:extLst>
          </p:cNvPr>
          <p:cNvSpPr txBox="1"/>
          <p:nvPr/>
        </p:nvSpPr>
        <p:spPr>
          <a:xfrm>
            <a:off x="1777067" y="733922"/>
            <a:ext cx="6097866" cy="923330"/>
          </a:xfrm>
          <a:prstGeom prst="rect">
            <a:avLst/>
          </a:prstGeom>
          <a:noFill/>
        </p:spPr>
        <p:txBody>
          <a:bodyPr wrap="square">
            <a:spAutoFit/>
          </a:bodyPr>
          <a:lstStyle/>
          <a:p>
            <a:pPr marL="285750" indent="-285750">
              <a:buFont typeface="Arial" panose="020B0604020202020204" pitchFamily="34" charset="0"/>
              <a:buChar char="•"/>
            </a:pPr>
            <a:r>
              <a:rPr lang="en-US" b="1" i="0">
                <a:solidFill>
                  <a:srgbClr val="3C4043"/>
                </a:solidFill>
                <a:effectLst/>
                <a:latin typeface="Inter"/>
              </a:rPr>
              <a:t>Afterwards, I tried to look for the pattern of the failure event in these islands, and the excitement immediately receded:</a:t>
            </a:r>
            <a:endParaRPr lang="en-US" b="1"/>
          </a:p>
        </p:txBody>
      </p:sp>
      <p:pic>
        <p:nvPicPr>
          <p:cNvPr id="12" name="Picture 11">
            <a:extLst>
              <a:ext uri="{FF2B5EF4-FFF2-40B4-BE49-F238E27FC236}">
                <a16:creationId xmlns:a16="http://schemas.microsoft.com/office/drawing/2014/main" id="{8173A30F-8396-EC5D-84D5-B7490BF716B6}"/>
              </a:ext>
            </a:extLst>
          </p:cNvPr>
          <p:cNvPicPr>
            <a:picLocks noChangeAspect="1"/>
          </p:cNvPicPr>
          <p:nvPr/>
        </p:nvPicPr>
        <p:blipFill>
          <a:blip r:embed="rId2"/>
          <a:stretch>
            <a:fillRect/>
          </a:stretch>
        </p:blipFill>
        <p:spPr>
          <a:xfrm>
            <a:off x="2232772" y="1993428"/>
            <a:ext cx="6097867" cy="2804638"/>
          </a:xfrm>
          <a:prstGeom prst="rect">
            <a:avLst/>
          </a:prstGeom>
        </p:spPr>
      </p:pic>
      <p:sp>
        <p:nvSpPr>
          <p:cNvPr id="16" name="TextBox 15">
            <a:extLst>
              <a:ext uri="{FF2B5EF4-FFF2-40B4-BE49-F238E27FC236}">
                <a16:creationId xmlns:a16="http://schemas.microsoft.com/office/drawing/2014/main" id="{17AA2BB0-7195-AEC2-4EF1-9D18DEACCF6D}"/>
              </a:ext>
            </a:extLst>
          </p:cNvPr>
          <p:cNvSpPr txBox="1"/>
          <p:nvPr/>
        </p:nvSpPr>
        <p:spPr>
          <a:xfrm>
            <a:off x="3047067" y="2828835"/>
            <a:ext cx="6097866" cy="369332"/>
          </a:xfrm>
          <a:prstGeom prst="rect">
            <a:avLst/>
          </a:prstGeom>
          <a:noFill/>
        </p:spPr>
        <p:txBody>
          <a:bodyPr wrap="square">
            <a:spAutoFit/>
          </a:bodyPr>
          <a:lstStyle/>
          <a:p>
            <a:r>
              <a:rPr lang="en-US" b="0" i="0">
                <a:solidFill>
                  <a:srgbClr val="3C4043"/>
                </a:solidFill>
                <a:effectLst/>
                <a:latin typeface="Inter"/>
              </a:rPr>
              <a:t>, </a:t>
            </a:r>
            <a:endParaRPr lang="en-US"/>
          </a:p>
        </p:txBody>
      </p:sp>
    </p:spTree>
    <p:extLst>
      <p:ext uri="{BB962C8B-B14F-4D97-AF65-F5344CB8AC3E}">
        <p14:creationId xmlns:p14="http://schemas.microsoft.com/office/powerpoint/2010/main" val="1674909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3BDA9-8F64-65B1-F8A2-CBB2C7791759}"/>
              </a:ext>
            </a:extLst>
          </p:cNvPr>
          <p:cNvSpPr>
            <a:spLocks noGrp="1"/>
          </p:cNvSpPr>
          <p:nvPr>
            <p:ph type="title"/>
          </p:nvPr>
        </p:nvSpPr>
        <p:spPr/>
        <p:txBody>
          <a:bodyPr/>
          <a:lstStyle/>
          <a:p>
            <a:r>
              <a:rPr lang="en-US" altLang="zh-CN"/>
              <a:t>Prioritize  Ideas :</a:t>
            </a:r>
            <a:endParaRPr lang="en-US"/>
          </a:p>
        </p:txBody>
      </p:sp>
      <p:sp>
        <p:nvSpPr>
          <p:cNvPr id="3" name="Content Placeholder 2">
            <a:extLst>
              <a:ext uri="{FF2B5EF4-FFF2-40B4-BE49-F238E27FC236}">
                <a16:creationId xmlns:a16="http://schemas.microsoft.com/office/drawing/2014/main" id="{00BB069E-58CB-E0D3-0BFA-2A7747A5A2B6}"/>
              </a:ext>
            </a:extLst>
          </p:cNvPr>
          <p:cNvSpPr>
            <a:spLocks noGrp="1"/>
          </p:cNvSpPr>
          <p:nvPr>
            <p:ph idx="1"/>
          </p:nvPr>
        </p:nvSpPr>
        <p:spPr>
          <a:xfrm>
            <a:off x="838200" y="1825625"/>
            <a:ext cx="10515600" cy="4351338"/>
          </a:xfrm>
        </p:spPr>
        <p:txBody>
          <a:bodyPr/>
          <a:lstStyle/>
          <a:p>
            <a:r>
              <a:rPr lang="en-US" altLang="zh-CN"/>
              <a:t>the state or quality of being earlier in time, occurrence, etc.</a:t>
            </a:r>
          </a:p>
          <a:p>
            <a:r>
              <a:rPr lang="en-US" altLang="zh-CN"/>
              <a:t> the right to precede others in order, rank, privilege, etc.; </a:t>
            </a:r>
          </a:p>
          <a:p>
            <a:r>
              <a:rPr lang="en-US" altLang="zh-CN"/>
              <a:t>precedence. the right to take precedence in obtaining certain supplies, services, facilities, etc., </a:t>
            </a:r>
          </a:p>
          <a:p>
            <a:r>
              <a:rPr lang="en-US" altLang="zh-CN"/>
              <a:t>especially during a shortage. something given special attention.</a:t>
            </a:r>
            <a:endParaRPr lang="en-US"/>
          </a:p>
        </p:txBody>
      </p:sp>
    </p:spTree>
    <p:extLst>
      <p:ext uri="{BB962C8B-B14F-4D97-AF65-F5344CB8AC3E}">
        <p14:creationId xmlns:p14="http://schemas.microsoft.com/office/powerpoint/2010/main" val="363568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24901-A8D8-1B5B-578B-2EEE8C6B162B}"/>
              </a:ext>
            </a:extLst>
          </p:cNvPr>
          <p:cNvSpPr>
            <a:spLocks noGrp="1"/>
          </p:cNvSpPr>
          <p:nvPr>
            <p:ph type="title"/>
          </p:nvPr>
        </p:nvSpPr>
        <p:spPr/>
        <p:txBody>
          <a:bodyPr/>
          <a:lstStyle/>
          <a:p>
            <a:r>
              <a:rPr lang="zh-CN" altLang="en-US"/>
              <a:t>​</a:t>
            </a:r>
            <a:r>
              <a:rPr lang="en-US" altLang="zh-CN"/>
              <a:t>Example list of priorities for life:</a:t>
            </a:r>
            <a:br>
              <a:rPr lang="en-US" altLang="zh-CN"/>
            </a:br>
            <a:endParaRPr lang="en-US"/>
          </a:p>
        </p:txBody>
      </p:sp>
      <p:sp>
        <p:nvSpPr>
          <p:cNvPr id="3" name="Content Placeholder 2">
            <a:extLst>
              <a:ext uri="{FF2B5EF4-FFF2-40B4-BE49-F238E27FC236}">
                <a16:creationId xmlns:a16="http://schemas.microsoft.com/office/drawing/2014/main" id="{F7999DB9-B375-B768-66E6-AE3424841840}"/>
              </a:ext>
            </a:extLst>
          </p:cNvPr>
          <p:cNvSpPr>
            <a:spLocks noGrp="1"/>
          </p:cNvSpPr>
          <p:nvPr>
            <p:ph idx="1"/>
          </p:nvPr>
        </p:nvSpPr>
        <p:spPr/>
        <p:txBody>
          <a:bodyPr/>
          <a:lstStyle/>
          <a:p>
            <a:r>
              <a:rPr lang="en-US" altLang="zh-CN"/>
              <a:t>Eating a nutritious diet.
Getting regular exercise.
Staying out of debt.
Saving enough money to buy a home.
Doing things that generate happiness.
Pursuing a mission or purpose.
Going to therapy to work on anxiety or depression.
Spending a summer in Europe.</a:t>
            </a:r>
            <a:endParaRPr lang="en-US"/>
          </a:p>
        </p:txBody>
      </p:sp>
    </p:spTree>
    <p:extLst>
      <p:ext uri="{BB962C8B-B14F-4D97-AF65-F5344CB8AC3E}">
        <p14:creationId xmlns:p14="http://schemas.microsoft.com/office/powerpoint/2010/main" val="1169626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537667EC-862E-6A56-C421-EDFDD27B0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7039" y="719666"/>
            <a:ext cx="7977921" cy="5418667"/>
          </a:xfrm>
          <a:prstGeom prst="rect">
            <a:avLst/>
          </a:prstGeom>
        </p:spPr>
      </p:pic>
    </p:spTree>
    <p:extLst>
      <p:ext uri="{BB962C8B-B14F-4D97-AF65-F5344CB8AC3E}">
        <p14:creationId xmlns:p14="http://schemas.microsoft.com/office/powerpoint/2010/main" val="1226637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34EA1-42D1-DAFF-159A-605D8FA47B5A}"/>
              </a:ext>
            </a:extLst>
          </p:cNvPr>
          <p:cNvSpPr>
            <a:spLocks noGrp="1"/>
          </p:cNvSpPr>
          <p:nvPr>
            <p:ph type="title"/>
          </p:nvPr>
        </p:nvSpPr>
        <p:spPr/>
        <p:txBody>
          <a:bodyPr/>
          <a:lstStyle/>
          <a:p>
            <a:r>
              <a:rPr lang="en-US" altLang="zh-CN"/>
              <a:t>Introduction: </a:t>
            </a:r>
            <a:endParaRPr lang="en-US"/>
          </a:p>
        </p:txBody>
      </p:sp>
      <p:sp>
        <p:nvSpPr>
          <p:cNvPr id="3" name="Content Placeholder 2">
            <a:extLst>
              <a:ext uri="{FF2B5EF4-FFF2-40B4-BE49-F238E27FC236}">
                <a16:creationId xmlns:a16="http://schemas.microsoft.com/office/drawing/2014/main" id="{8A9180B0-999A-05CA-C268-34DE8622331F}"/>
              </a:ext>
            </a:extLst>
          </p:cNvPr>
          <p:cNvSpPr>
            <a:spLocks noGrp="1"/>
          </p:cNvSpPr>
          <p:nvPr>
            <p:ph idx="1"/>
          </p:nvPr>
        </p:nvSpPr>
        <p:spPr/>
        <p:txBody>
          <a:bodyPr/>
          <a:lstStyle/>
          <a:p>
            <a:r>
              <a:rPr lang="en-US" altLang="zh-CN"/>
              <a:t>Ideation is the process where you generate ideas and solutions through sessions such as Sketching, Prototyping, Brainstorming, Brainwriting, Worst Possible Idea, and a wealth of other ideation techniques.</a:t>
            </a:r>
          </a:p>
          <a:p>
            <a:r>
              <a:rPr lang="en-US" altLang="zh-CN"/>
              <a:t> Ideation is also the third stage in the Design Thinking process.</a:t>
            </a:r>
            <a:endParaRPr lang="en-US"/>
          </a:p>
        </p:txBody>
      </p:sp>
    </p:spTree>
    <p:extLst>
      <p:ext uri="{BB962C8B-B14F-4D97-AF65-F5344CB8AC3E}">
        <p14:creationId xmlns:p14="http://schemas.microsoft.com/office/powerpoint/2010/main" val="2833735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46F37F41-6788-C36B-3EF3-5052A1F3DA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8988" y="719666"/>
            <a:ext cx="7474023" cy="5418667"/>
          </a:xfrm>
          <a:prstGeom prst="rect">
            <a:avLst/>
          </a:prstGeom>
        </p:spPr>
      </p:pic>
    </p:spTree>
    <p:extLst>
      <p:ext uri="{BB962C8B-B14F-4D97-AF65-F5344CB8AC3E}">
        <p14:creationId xmlns:p14="http://schemas.microsoft.com/office/powerpoint/2010/main" val="1523219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23517-FE61-9A3D-9EA2-64DD08BEE7E3}"/>
              </a:ext>
            </a:extLst>
          </p:cNvPr>
          <p:cNvSpPr>
            <a:spLocks noGrp="1"/>
          </p:cNvSpPr>
          <p:nvPr>
            <p:ph type="title"/>
          </p:nvPr>
        </p:nvSpPr>
        <p:spPr/>
        <p:txBody>
          <a:bodyPr/>
          <a:lstStyle/>
          <a:p>
            <a:r>
              <a:rPr lang="en-US" altLang="zh-CN"/>
              <a:t>Problem statement:</a:t>
            </a:r>
            <a:endParaRPr lang="en-US"/>
          </a:p>
        </p:txBody>
      </p:sp>
      <p:sp>
        <p:nvSpPr>
          <p:cNvPr id="5" name="Content Placeholder 4">
            <a:extLst>
              <a:ext uri="{FF2B5EF4-FFF2-40B4-BE49-F238E27FC236}">
                <a16:creationId xmlns:a16="http://schemas.microsoft.com/office/drawing/2014/main" id="{0FC31FC2-91FC-F299-43F5-76007058B433}"/>
              </a:ext>
            </a:extLst>
          </p:cNvPr>
          <p:cNvSpPr>
            <a:spLocks noGrp="1"/>
          </p:cNvSpPr>
          <p:nvPr>
            <p:ph idx="1"/>
          </p:nvPr>
        </p:nvSpPr>
        <p:spPr/>
        <p:txBody>
          <a:bodyPr/>
          <a:lstStyle/>
          <a:p>
            <a:r>
              <a:rPr lang="en-US" altLang="zh-CN"/>
              <a:t>A problem statement is a description of an issue to be addressed or a condition to be improved upon.</a:t>
            </a:r>
          </a:p>
          <a:p>
            <a:r>
              <a:rPr lang="en-US" altLang="zh-CN"/>
              <a:t> It identifies the gap between the current problem and goal. </a:t>
            </a:r>
          </a:p>
          <a:p>
            <a:r>
              <a:rPr lang="en-US" altLang="zh-CN"/>
              <a:t>The problem statement should be designed to address the Five Ws.</a:t>
            </a:r>
          </a:p>
          <a:p>
            <a:endParaRPr lang="en-US" altLang="zh-CN"/>
          </a:p>
          <a:p>
            <a:pPr marL="0" indent="0">
              <a:buNone/>
            </a:pPr>
            <a:r>
              <a:rPr lang="zh-CN" altLang="en-US"/>
              <a:t>  </a:t>
            </a:r>
            <a:r>
              <a:rPr lang="en-US" altLang="zh-CN"/>
              <a:t>Purpose:</a:t>
            </a:r>
          </a:p>
          <a:p>
            <a:pPr marL="0" indent="0">
              <a:buNone/>
            </a:pPr>
            <a:r>
              <a:rPr lang="zh-CN" altLang="en-US"/>
              <a:t>              </a:t>
            </a:r>
            <a:r>
              <a:rPr lang="en-US" altLang="zh-CN"/>
              <a:t>The purpose of the problem statement is to identify the issue that is a concern and focus it in a way that allows it to be studied in a systematic way.</a:t>
            </a:r>
            <a:endParaRPr lang="en-US"/>
          </a:p>
        </p:txBody>
      </p:sp>
    </p:spTree>
    <p:extLst>
      <p:ext uri="{BB962C8B-B14F-4D97-AF65-F5344CB8AC3E}">
        <p14:creationId xmlns:p14="http://schemas.microsoft.com/office/powerpoint/2010/main" val="2349215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037751-C6C8-25BA-BDAC-A6F44E6E6AE9}"/>
              </a:ext>
            </a:extLst>
          </p:cNvPr>
          <p:cNvSpPr txBox="1"/>
          <p:nvPr/>
        </p:nvSpPr>
        <p:spPr>
          <a:xfrm>
            <a:off x="1638861" y="1404515"/>
            <a:ext cx="6097866" cy="4247317"/>
          </a:xfrm>
          <a:prstGeom prst="rect">
            <a:avLst/>
          </a:prstGeom>
          <a:noFill/>
        </p:spPr>
        <p:txBody>
          <a:bodyPr wrap="square">
            <a:spAutoFit/>
          </a:bodyPr>
          <a:lstStyle/>
          <a:p>
            <a:pPr algn="l"/>
            <a:r>
              <a:rPr lang="en-US" b="1" i="0">
                <a:solidFill>
                  <a:srgbClr val="202124"/>
                </a:solidFill>
                <a:effectLst/>
                <a:latin typeface="Google Sans"/>
              </a:rPr>
              <a:t>How to write a problem </a:t>
            </a:r>
            <a:r>
              <a:rPr lang="en-US" altLang="zh-CN" b="1" i="0">
                <a:solidFill>
                  <a:srgbClr val="202124"/>
                </a:solidFill>
                <a:effectLst/>
                <a:latin typeface="Google Sans"/>
              </a:rPr>
              <a:t>statement:</a:t>
            </a:r>
          </a:p>
          <a:p>
            <a:pPr algn="l"/>
            <a:endParaRPr lang="en-US" b="0" i="0">
              <a:solidFill>
                <a:srgbClr val="202124"/>
              </a:solidFill>
              <a:effectLst/>
              <a:latin typeface="Google Sans"/>
            </a:endParaRPr>
          </a:p>
          <a:p>
            <a:pPr algn="l">
              <a:buFont typeface="Arial" panose="020B0604020202020204" pitchFamily="34" charset="0"/>
              <a:buChar char="•"/>
            </a:pPr>
            <a:r>
              <a:rPr lang="en-US" b="0" i="0">
                <a:solidFill>
                  <a:srgbClr val="202124"/>
                </a:solidFill>
                <a:effectLst/>
                <a:latin typeface="Roboto" panose="02000000000000000000" pitchFamily="2" charset="0"/>
              </a:rPr>
              <a:t>Describe how things should work. ...</a:t>
            </a:r>
          </a:p>
          <a:p>
            <a:pPr algn="l"/>
            <a:endParaRPr lang="en-US" b="0" i="0">
              <a:solidFill>
                <a:srgbClr val="202124"/>
              </a:solidFill>
              <a:effectLst/>
              <a:latin typeface="Roboto" panose="02000000000000000000" pitchFamily="2" charset="0"/>
            </a:endParaRPr>
          </a:p>
          <a:p>
            <a:pPr algn="l">
              <a:buFont typeface="Arial" panose="020B0604020202020204" pitchFamily="34" charset="0"/>
              <a:buChar char="•"/>
            </a:pPr>
            <a:r>
              <a:rPr lang="en-US" b="0" i="0">
                <a:solidFill>
                  <a:srgbClr val="202124"/>
                </a:solidFill>
                <a:effectLst/>
                <a:latin typeface="Roboto" panose="02000000000000000000" pitchFamily="2" charset="0"/>
              </a:rPr>
              <a:t>Explain the problem and state why it matters. ...</a:t>
            </a:r>
          </a:p>
          <a:p>
            <a:pPr algn="l">
              <a:buFont typeface="Arial" panose="020B0604020202020204" pitchFamily="34" charset="0"/>
              <a:buChar char="•"/>
            </a:pPr>
            <a:endParaRPr lang="en-US" b="0" i="0">
              <a:solidFill>
                <a:srgbClr val="202124"/>
              </a:solidFill>
              <a:effectLst/>
              <a:latin typeface="Roboto" panose="02000000000000000000" pitchFamily="2" charset="0"/>
            </a:endParaRPr>
          </a:p>
          <a:p>
            <a:pPr algn="l">
              <a:buFont typeface="Arial" panose="020B0604020202020204" pitchFamily="34" charset="0"/>
              <a:buChar char="•"/>
            </a:pPr>
            <a:r>
              <a:rPr lang="en-US" b="0" i="0">
                <a:solidFill>
                  <a:srgbClr val="202124"/>
                </a:solidFill>
                <a:effectLst/>
                <a:latin typeface="Roboto" panose="02000000000000000000" pitchFamily="2" charset="0"/>
              </a:rPr>
              <a:t>Explain your problem's financial costs. ...</a:t>
            </a:r>
          </a:p>
          <a:p>
            <a:pPr algn="l">
              <a:buFont typeface="Arial" panose="020B0604020202020204" pitchFamily="34" charset="0"/>
              <a:buChar char="•"/>
            </a:pPr>
            <a:endParaRPr lang="en-US" b="0" i="0">
              <a:solidFill>
                <a:srgbClr val="202124"/>
              </a:solidFill>
              <a:effectLst/>
              <a:latin typeface="Roboto" panose="02000000000000000000" pitchFamily="2" charset="0"/>
            </a:endParaRPr>
          </a:p>
          <a:p>
            <a:pPr algn="l">
              <a:buFont typeface="Arial" panose="020B0604020202020204" pitchFamily="34" charset="0"/>
              <a:buChar char="•"/>
            </a:pPr>
            <a:r>
              <a:rPr lang="en-US" b="0" i="0">
                <a:solidFill>
                  <a:srgbClr val="202124"/>
                </a:solidFill>
                <a:effectLst/>
                <a:latin typeface="Roboto" panose="02000000000000000000" pitchFamily="2" charset="0"/>
              </a:rPr>
              <a:t>Back up your claims. ...</a:t>
            </a:r>
          </a:p>
          <a:p>
            <a:pPr algn="l">
              <a:buFont typeface="Arial" panose="020B0604020202020204" pitchFamily="34" charset="0"/>
              <a:buChar char="•"/>
            </a:pPr>
            <a:endParaRPr lang="en-US" b="0" i="0">
              <a:solidFill>
                <a:srgbClr val="202124"/>
              </a:solidFill>
              <a:effectLst/>
              <a:latin typeface="Roboto" panose="02000000000000000000" pitchFamily="2" charset="0"/>
            </a:endParaRPr>
          </a:p>
          <a:p>
            <a:pPr algn="l">
              <a:buFont typeface="Arial" panose="020B0604020202020204" pitchFamily="34" charset="0"/>
              <a:buChar char="•"/>
            </a:pPr>
            <a:r>
              <a:rPr lang="en-US" b="0" i="0">
                <a:solidFill>
                  <a:srgbClr val="202124"/>
                </a:solidFill>
                <a:effectLst/>
                <a:latin typeface="Roboto" panose="02000000000000000000" pitchFamily="2" charset="0"/>
              </a:rPr>
              <a:t>Propose a solution. ...</a:t>
            </a:r>
          </a:p>
          <a:p>
            <a:pPr algn="l">
              <a:buFont typeface="Arial" panose="020B0604020202020204" pitchFamily="34" charset="0"/>
              <a:buChar char="•"/>
            </a:pPr>
            <a:endParaRPr lang="en-US" b="0" i="0">
              <a:solidFill>
                <a:srgbClr val="202124"/>
              </a:solidFill>
              <a:effectLst/>
              <a:latin typeface="Roboto" panose="02000000000000000000" pitchFamily="2" charset="0"/>
            </a:endParaRPr>
          </a:p>
          <a:p>
            <a:pPr algn="l">
              <a:buFont typeface="Arial" panose="020B0604020202020204" pitchFamily="34" charset="0"/>
              <a:buChar char="•"/>
            </a:pPr>
            <a:r>
              <a:rPr lang="en-US" b="0" i="0">
                <a:solidFill>
                  <a:srgbClr val="202124"/>
                </a:solidFill>
                <a:effectLst/>
                <a:latin typeface="Roboto" panose="02000000000000000000" pitchFamily="2" charset="0"/>
              </a:rPr>
              <a:t>Explain the benefits of your proposed solution(s) ...</a:t>
            </a:r>
          </a:p>
          <a:p>
            <a:pPr algn="l">
              <a:buFont typeface="Arial" panose="020B0604020202020204" pitchFamily="34" charset="0"/>
              <a:buChar char="•"/>
            </a:pPr>
            <a:endParaRPr lang="en-US" b="0" i="0">
              <a:solidFill>
                <a:srgbClr val="202124"/>
              </a:solidFill>
              <a:effectLst/>
              <a:latin typeface="Roboto" panose="02000000000000000000" pitchFamily="2" charset="0"/>
            </a:endParaRPr>
          </a:p>
          <a:p>
            <a:pPr algn="l">
              <a:buFont typeface="Arial" panose="020B0604020202020204" pitchFamily="34" charset="0"/>
              <a:buChar char="•"/>
            </a:pPr>
            <a:r>
              <a:rPr lang="en-US" b="0" i="0">
                <a:solidFill>
                  <a:srgbClr val="202124"/>
                </a:solidFill>
                <a:effectLst/>
                <a:latin typeface="Roboto" panose="02000000000000000000" pitchFamily="2" charset="0"/>
              </a:rPr>
              <a:t>Conclude by summarizing the problem and solution.</a:t>
            </a:r>
          </a:p>
        </p:txBody>
      </p:sp>
    </p:spTree>
    <p:extLst>
      <p:ext uri="{BB962C8B-B14F-4D97-AF65-F5344CB8AC3E}">
        <p14:creationId xmlns:p14="http://schemas.microsoft.com/office/powerpoint/2010/main" val="1659697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5BECC-C946-C044-2B89-DCB28A3F1098}"/>
              </a:ext>
            </a:extLst>
          </p:cNvPr>
          <p:cNvSpPr>
            <a:spLocks noGrp="1"/>
          </p:cNvSpPr>
          <p:nvPr>
            <p:ph type="title"/>
          </p:nvPr>
        </p:nvSpPr>
        <p:spPr/>
        <p:txBody>
          <a:bodyPr/>
          <a:lstStyle/>
          <a:p>
            <a:r>
              <a:rPr lang="en-US" altLang="zh-CN"/>
              <a:t>Empathize:</a:t>
            </a:r>
            <a:endParaRPr lang="en-US"/>
          </a:p>
        </p:txBody>
      </p:sp>
      <p:sp>
        <p:nvSpPr>
          <p:cNvPr id="3" name="Content Placeholder 2">
            <a:extLst>
              <a:ext uri="{FF2B5EF4-FFF2-40B4-BE49-F238E27FC236}">
                <a16:creationId xmlns:a16="http://schemas.microsoft.com/office/drawing/2014/main" id="{34B2686E-EA45-30F6-FDBD-B077AE6084C2}"/>
              </a:ext>
            </a:extLst>
          </p:cNvPr>
          <p:cNvSpPr>
            <a:spLocks noGrp="1"/>
          </p:cNvSpPr>
          <p:nvPr>
            <p:ph idx="1"/>
          </p:nvPr>
        </p:nvSpPr>
        <p:spPr/>
        <p:txBody>
          <a:bodyPr/>
          <a:lstStyle/>
          <a:p>
            <a:r>
              <a:rPr lang="en-US" altLang="zh-CN"/>
              <a:t>Design Thinking cannot begin without a deeper understanding of the people you are designing for. </a:t>
            </a:r>
          </a:p>
          <a:p>
            <a:r>
              <a:rPr lang="en-US" altLang="zh-CN"/>
              <a:t>In order to gain those insights, it is important for you as a design thinker to empathize with the people you’re designing for so that you can understand their needs, thoughts, emotions and motivations. </a:t>
            </a:r>
          </a:p>
          <a:p>
            <a:r>
              <a:rPr lang="en-US" altLang="zh-CN"/>
              <a:t>The good news is that you have a wide range of methods at your command for learning more about people.</a:t>
            </a:r>
          </a:p>
          <a:p>
            <a:r>
              <a:rPr lang="en-US" altLang="zh-CN"/>
              <a:t> The even better news is this: with enough mindfulness and experience, anyone can become a master at empathizing with people.</a:t>
            </a:r>
            <a:endParaRPr lang="en-US"/>
          </a:p>
        </p:txBody>
      </p:sp>
    </p:spTree>
    <p:extLst>
      <p:ext uri="{BB962C8B-B14F-4D97-AF65-F5344CB8AC3E}">
        <p14:creationId xmlns:p14="http://schemas.microsoft.com/office/powerpoint/2010/main" val="2896562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4579172-0E11-0DFC-035D-599787F5B4F9}"/>
              </a:ext>
            </a:extLst>
          </p:cNvPr>
          <p:cNvSpPr>
            <a:spLocks noGrp="1"/>
          </p:cNvSpPr>
          <p:nvPr>
            <p:ph type="title"/>
          </p:nvPr>
        </p:nvSpPr>
        <p:spPr/>
        <p:txBody>
          <a:bodyPr/>
          <a:lstStyle/>
          <a:p>
            <a:r>
              <a:rPr lang="en-US" altLang="zh-CN"/>
              <a:t>Strategies to Develop Empathy:</a:t>
            </a:r>
            <a:endParaRPr lang="en-US"/>
          </a:p>
        </p:txBody>
      </p:sp>
      <p:sp>
        <p:nvSpPr>
          <p:cNvPr id="7" name="Content Placeholder 6">
            <a:extLst>
              <a:ext uri="{FF2B5EF4-FFF2-40B4-BE49-F238E27FC236}">
                <a16:creationId xmlns:a16="http://schemas.microsoft.com/office/drawing/2014/main" id="{D3A610EB-A232-1B0D-7937-906976F96AB4}"/>
              </a:ext>
            </a:extLst>
          </p:cNvPr>
          <p:cNvSpPr>
            <a:spLocks noGrp="1"/>
          </p:cNvSpPr>
          <p:nvPr>
            <p:ph idx="1"/>
          </p:nvPr>
        </p:nvSpPr>
        <p:spPr/>
        <p:txBody>
          <a:bodyPr/>
          <a:lstStyle/>
          <a:p>
            <a:r>
              <a:rPr lang="en-US" altLang="zh-CN"/>
              <a:t>Cultivate curiosity. ...
Step out of your comfort zone. ...
Receive feedback. ...
Examine your biases. ...
Walk in the shoes of others. ...
Difficult, respectful conversations. ...
Join a shared cause. ...
Read widely.</a:t>
            </a:r>
            <a:endParaRPr lang="en-US"/>
          </a:p>
        </p:txBody>
      </p:sp>
    </p:spTree>
    <p:extLst>
      <p:ext uri="{BB962C8B-B14F-4D97-AF65-F5344CB8AC3E}">
        <p14:creationId xmlns:p14="http://schemas.microsoft.com/office/powerpoint/2010/main" val="2726163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F56C83BE-F9F3-12FA-ED0C-3FC9786F15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1350" y="2319337"/>
            <a:ext cx="5829300" cy="2219325"/>
          </a:xfrm>
          <a:prstGeom prst="rect">
            <a:avLst/>
          </a:prstGeom>
        </p:spPr>
      </p:pic>
    </p:spTree>
    <p:extLst>
      <p:ext uri="{BB962C8B-B14F-4D97-AF65-F5344CB8AC3E}">
        <p14:creationId xmlns:p14="http://schemas.microsoft.com/office/powerpoint/2010/main" val="1793431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43690-922A-D046-AA77-D55FCAE5557C}"/>
              </a:ext>
            </a:extLst>
          </p:cNvPr>
          <p:cNvSpPr>
            <a:spLocks noGrp="1"/>
          </p:cNvSpPr>
          <p:nvPr>
            <p:ph type="title"/>
          </p:nvPr>
        </p:nvSpPr>
        <p:spPr/>
        <p:txBody>
          <a:bodyPr/>
          <a:lstStyle/>
          <a:p>
            <a:r>
              <a:rPr lang="en-US" altLang="zh-CN"/>
              <a:t>Discover :</a:t>
            </a:r>
            <a:endParaRPr lang="en-US"/>
          </a:p>
        </p:txBody>
      </p:sp>
      <p:sp>
        <p:nvSpPr>
          <p:cNvPr id="3" name="Content Placeholder 2">
            <a:extLst>
              <a:ext uri="{FF2B5EF4-FFF2-40B4-BE49-F238E27FC236}">
                <a16:creationId xmlns:a16="http://schemas.microsoft.com/office/drawing/2014/main" id="{984BC338-B2F3-4E86-225E-EB7015A8D89F}"/>
              </a:ext>
            </a:extLst>
          </p:cNvPr>
          <p:cNvSpPr>
            <a:spLocks noGrp="1"/>
          </p:cNvSpPr>
          <p:nvPr>
            <p:ph idx="1"/>
          </p:nvPr>
        </p:nvSpPr>
        <p:spPr/>
        <p:txBody>
          <a:bodyPr/>
          <a:lstStyle/>
          <a:p>
            <a:r>
              <a:rPr lang="en-US" altLang="zh-CN"/>
              <a:t>Discover is a consumer credit card brand known for its cash-back rewards program and reduced fee structure.</a:t>
            </a:r>
          </a:p>
          <a:p>
            <a:r>
              <a:rPr lang="en-US" altLang="zh-CN"/>
              <a:t> Discover Financial issues its cards directly to its customers without using intermediate bank issuers and thus profits directly from the interest earned on their credit card balances.</a:t>
            </a:r>
            <a:endParaRPr lang="en-US"/>
          </a:p>
        </p:txBody>
      </p:sp>
    </p:spTree>
    <p:extLst>
      <p:ext uri="{BB962C8B-B14F-4D97-AF65-F5344CB8AC3E}">
        <p14:creationId xmlns:p14="http://schemas.microsoft.com/office/powerpoint/2010/main" val="3029761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Applied Data Science </vt:lpstr>
      <vt:lpstr>Introduction: </vt:lpstr>
      <vt:lpstr>PowerPoint Presentation</vt:lpstr>
      <vt:lpstr>Problem statement:</vt:lpstr>
      <vt:lpstr>PowerPoint Presentation</vt:lpstr>
      <vt:lpstr>Empathize:</vt:lpstr>
      <vt:lpstr>Strategies to Develop Empathy:</vt:lpstr>
      <vt:lpstr>PowerPoint Presentation</vt:lpstr>
      <vt:lpstr>Discover :</vt:lpstr>
      <vt:lpstr>Brainstorming Ideas :</vt:lpstr>
      <vt:lpstr>PowerPoint Presentation</vt:lpstr>
      <vt:lpstr>PowerPoint Presentation</vt:lpstr>
      <vt:lpstr>PowerPoint Presentation</vt:lpstr>
      <vt:lpstr>PowerPoint Presentation</vt:lpstr>
      <vt:lpstr>Prioritize  Ideas :</vt:lpstr>
      <vt:lpstr>​Example list of priorities for life: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dc:title>
  <dc:creator>Unknown User</dc:creator>
  <cp:lastModifiedBy>Unknown User</cp:lastModifiedBy>
  <cp:revision>3</cp:revision>
  <dcterms:created xsi:type="dcterms:W3CDTF">2023-05-10T12:47:47Z</dcterms:created>
  <dcterms:modified xsi:type="dcterms:W3CDTF">2023-05-10T13:52:55Z</dcterms:modified>
</cp:coreProperties>
</file>