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749B-E041-2F71-3E4F-7BC11BDC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AE2B12-C756-5A68-D220-17F77A69A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3A89D8-D980-0163-1880-6E68825947C0}"/>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6EA47FD1-02A2-4A36-1B15-2655D435F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84475-7EEF-D0A7-EBAC-FF1587D6B105}"/>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225686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3BC8-14E8-926D-1323-62FD35984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0AF5DB-19CE-2649-8C0D-70F6D270B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D7DC1-DEE8-7085-A59E-E26E286538FE}"/>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8F799338-56D1-3F06-152F-0EE313155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AFB6A-0BB6-A749-B942-12602B0A5104}"/>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318194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56343-54F2-E227-F588-2A15450F8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46871A-D19E-B351-D34E-B35BEDDE4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3DD98-0254-5C73-442D-F3CA1040EEF3}"/>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4A6DF092-C82B-6C42-3210-04CADAB4E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8DDF1-6E5B-0435-FFA4-65476F808862}"/>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309477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EB66-C39A-C5EB-3796-860FDB3F2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2FA4D-44C9-A387-6764-1E15FA5ED7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56C65-6BD1-B978-B3EA-65F36E373E21}"/>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AD694161-8F6E-F974-18F1-425CCCDE9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A1073-71CD-2227-8732-CA298A817A60}"/>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12528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098E-18EE-AAD4-7C21-418195FB6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A0060-CDB6-55A7-8EA0-07F514A2C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37566-3ED3-7202-A1AA-3B93FA04D937}"/>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7C370D1F-24BA-22A0-DFE0-48DDCB9C1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2EC11-E75B-D1A1-D237-897D2159BE3C}"/>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308996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B2A6-7DDF-BB51-4F6B-9CEEC87B5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E2C20-8184-FBAA-4A74-89E397063B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1FEF06-22C4-B922-49A2-A74F4D5D6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6DCF7-FF77-10BD-E160-00D0CA249D55}"/>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6" name="Footer Placeholder 5">
            <a:extLst>
              <a:ext uri="{FF2B5EF4-FFF2-40B4-BE49-F238E27FC236}">
                <a16:creationId xmlns:a16="http://schemas.microsoft.com/office/drawing/2014/main" id="{AC161181-D9F5-88A5-1821-5EF2B3088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15736-9F75-2197-4403-B9AE6479F6C5}"/>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358200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D1AD-B6AD-5BEC-ACAB-EA61477F7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73B8B6-0A83-3C8D-9E1C-B6A5C42C40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C088C-C7A9-3460-E1D5-23B283B78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FC44E-D6CB-6151-8310-2D2EA7C0D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4859A-07E4-6993-6F5A-E48E6BAE7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29FB85-2A3B-860F-E081-A6A3E43B24C1}"/>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8" name="Footer Placeholder 7">
            <a:extLst>
              <a:ext uri="{FF2B5EF4-FFF2-40B4-BE49-F238E27FC236}">
                <a16:creationId xmlns:a16="http://schemas.microsoft.com/office/drawing/2014/main" id="{1FF1A94A-052D-8D4A-3CA6-99D052B384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E5C324-6282-AA0A-5A0F-F78C2023F848}"/>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340736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6BEE-79CF-7A14-6038-5A75A17AF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98362-E8E3-0770-90EA-1578EA29CDCC}"/>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4" name="Footer Placeholder 3">
            <a:extLst>
              <a:ext uri="{FF2B5EF4-FFF2-40B4-BE49-F238E27FC236}">
                <a16:creationId xmlns:a16="http://schemas.microsoft.com/office/drawing/2014/main" id="{23D485BB-4B9A-54DE-86F5-18655501D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8E0D12-F4B7-BE2A-D1E6-B28F06AF93CC}"/>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68138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0A3E4-6E1D-D46D-A331-0E05E6925318}"/>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3" name="Footer Placeholder 2">
            <a:extLst>
              <a:ext uri="{FF2B5EF4-FFF2-40B4-BE49-F238E27FC236}">
                <a16:creationId xmlns:a16="http://schemas.microsoft.com/office/drawing/2014/main" id="{F4F4D6E0-3139-5EEE-46AE-2D9756370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76363-1A5C-FE9C-827F-E8ED1C6A9F58}"/>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175904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08BB-5706-190B-5935-2EB99E1C5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68D25-D086-EBC6-B72C-A76687753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199DC5-AEAC-F6E0-EED1-670E8EC77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C4144-7AE0-6C7E-DB17-AE16B3243B33}"/>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6" name="Footer Placeholder 5">
            <a:extLst>
              <a:ext uri="{FF2B5EF4-FFF2-40B4-BE49-F238E27FC236}">
                <a16:creationId xmlns:a16="http://schemas.microsoft.com/office/drawing/2014/main" id="{9442D21C-4ED7-39B9-D5B8-F3F4B9B47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80128-10BE-FFBF-46E3-B263A9C1660B}"/>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239973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7299-BA78-978B-1A0D-D748935AD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3364A-BA2F-0ABE-BFDA-8B2D9C2A7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8BB9F0-4539-2DCE-F9F3-2DFCB84F2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133CB-BE5D-0E83-A46D-174977134E43}"/>
              </a:ext>
            </a:extLst>
          </p:cNvPr>
          <p:cNvSpPr>
            <a:spLocks noGrp="1"/>
          </p:cNvSpPr>
          <p:nvPr>
            <p:ph type="dt" sz="half" idx="10"/>
          </p:nvPr>
        </p:nvSpPr>
        <p:spPr/>
        <p:txBody>
          <a:bodyPr/>
          <a:lstStyle/>
          <a:p>
            <a:fld id="{1F6EB7EE-1E89-E947-9BD9-52078B21A1E7}" type="datetimeFigureOut">
              <a:rPr lang="en-US"/>
              <a:t>5/11/2023</a:t>
            </a:fld>
            <a:endParaRPr lang="en-US"/>
          </a:p>
        </p:txBody>
      </p:sp>
      <p:sp>
        <p:nvSpPr>
          <p:cNvPr id="6" name="Footer Placeholder 5">
            <a:extLst>
              <a:ext uri="{FF2B5EF4-FFF2-40B4-BE49-F238E27FC236}">
                <a16:creationId xmlns:a16="http://schemas.microsoft.com/office/drawing/2014/main" id="{427CAD39-01D5-42D0-782D-BDB7A2E33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BF66B-80D0-2570-4A5D-92809C1EEA80}"/>
              </a:ext>
            </a:extLst>
          </p:cNvPr>
          <p:cNvSpPr>
            <a:spLocks noGrp="1"/>
          </p:cNvSpPr>
          <p:nvPr>
            <p:ph type="sldNum" sz="quarter" idx="12"/>
          </p:nvPr>
        </p:nvSpPr>
        <p:spPr/>
        <p:txBody>
          <a:bodyPr/>
          <a:lstStyle/>
          <a:p>
            <a:fld id="{9C53C953-8873-324E-BBBF-5EE2DC70C098}" type="slidenum">
              <a:rPr lang="en-US"/>
              <a:t>‹#›</a:t>
            </a:fld>
            <a:endParaRPr lang="en-US"/>
          </a:p>
        </p:txBody>
      </p:sp>
    </p:spTree>
    <p:extLst>
      <p:ext uri="{BB962C8B-B14F-4D97-AF65-F5344CB8AC3E}">
        <p14:creationId xmlns:p14="http://schemas.microsoft.com/office/powerpoint/2010/main" val="230183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A3A58-8A2E-DE89-C6E2-9E019180D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3ED5D-444B-7FAE-6F30-FF1844B88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F1F4E-074A-2CF7-3F0F-93E225FB4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EB7EE-1E89-E947-9BD9-52078B21A1E7}" type="datetimeFigureOut">
              <a:rPr lang="en-US"/>
              <a:t>5/11/2023</a:t>
            </a:fld>
            <a:endParaRPr lang="en-US"/>
          </a:p>
        </p:txBody>
      </p:sp>
      <p:sp>
        <p:nvSpPr>
          <p:cNvPr id="5" name="Footer Placeholder 4">
            <a:extLst>
              <a:ext uri="{FF2B5EF4-FFF2-40B4-BE49-F238E27FC236}">
                <a16:creationId xmlns:a16="http://schemas.microsoft.com/office/drawing/2014/main" id="{90FE1A7C-1CEB-2F80-20AA-DCD19F4E4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154DF9-DAE3-AE1A-D343-3F16177A8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3C953-8873-324E-BBBF-5EE2DC70C098}" type="slidenum">
              <a:rPr lang="en-US"/>
              <a:t>‹#›</a:t>
            </a:fld>
            <a:endParaRPr lang="en-US"/>
          </a:p>
        </p:txBody>
      </p:sp>
    </p:spTree>
    <p:extLst>
      <p:ext uri="{BB962C8B-B14F-4D97-AF65-F5344CB8AC3E}">
        <p14:creationId xmlns:p14="http://schemas.microsoft.com/office/powerpoint/2010/main" val="598777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21A-810E-4B58-F1ED-BD288E7E6C9F}"/>
              </a:ext>
            </a:extLst>
          </p:cNvPr>
          <p:cNvSpPr>
            <a:spLocks noGrp="1"/>
          </p:cNvSpPr>
          <p:nvPr>
            <p:ph type="ctrTitle"/>
          </p:nvPr>
        </p:nvSpPr>
        <p:spPr/>
        <p:txBody>
          <a:bodyPr/>
          <a:lstStyle/>
          <a:p>
            <a:r>
              <a:rPr lang="en-US" altLang="zh-CN"/>
              <a:t>Applied Data Science </a:t>
            </a:r>
            <a:endParaRPr lang="en-US"/>
          </a:p>
        </p:txBody>
      </p:sp>
      <p:sp>
        <p:nvSpPr>
          <p:cNvPr id="3" name="Subtitle 2">
            <a:extLst>
              <a:ext uri="{FF2B5EF4-FFF2-40B4-BE49-F238E27FC236}">
                <a16:creationId xmlns:a16="http://schemas.microsoft.com/office/drawing/2014/main" id="{D48D6008-7F8E-DF44-0652-3AEA59D70358}"/>
              </a:ext>
            </a:extLst>
          </p:cNvPr>
          <p:cNvSpPr>
            <a:spLocks noGrp="1"/>
          </p:cNvSpPr>
          <p:nvPr>
            <p:ph type="subTitle" idx="1"/>
          </p:nvPr>
        </p:nvSpPr>
        <p:spPr/>
        <p:txBody>
          <a:bodyPr/>
          <a:lstStyle/>
          <a:p>
            <a:r>
              <a:rPr lang="en-US" altLang="zh-CN"/>
              <a:t>Project Deign Phase –</a:t>
            </a:r>
            <a:r>
              <a:rPr lang="zh-CN" altLang="en-US"/>
              <a:t> </a:t>
            </a:r>
            <a:r>
              <a:rPr lang="en-US" altLang="zh-CN"/>
              <a:t>part 1</a:t>
            </a:r>
          </a:p>
          <a:p>
            <a:endParaRPr lang="en-US"/>
          </a:p>
          <a:p>
            <a:r>
              <a:rPr lang="en-US" altLang="zh-CN"/>
              <a:t>Group 4</a:t>
            </a:r>
            <a:endParaRPr lang="en-US"/>
          </a:p>
        </p:txBody>
      </p:sp>
    </p:spTree>
    <p:extLst>
      <p:ext uri="{BB962C8B-B14F-4D97-AF65-F5344CB8AC3E}">
        <p14:creationId xmlns:p14="http://schemas.microsoft.com/office/powerpoint/2010/main" val="416593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0608-9B75-5FBA-3306-71DE8F74804F}"/>
              </a:ext>
            </a:extLst>
          </p:cNvPr>
          <p:cNvSpPr>
            <a:spLocks noGrp="1"/>
          </p:cNvSpPr>
          <p:nvPr>
            <p:ph type="title"/>
          </p:nvPr>
        </p:nvSpPr>
        <p:spPr/>
        <p:txBody>
          <a:bodyPr/>
          <a:lstStyle/>
          <a:p>
            <a:r>
              <a:rPr lang="en-US" altLang="zh-CN"/>
              <a:t>The solution architecture diagram should always include:</a:t>
            </a:r>
            <a:endParaRPr lang="en-US"/>
          </a:p>
        </p:txBody>
      </p:sp>
      <p:sp>
        <p:nvSpPr>
          <p:cNvPr id="3" name="Content Placeholder 2">
            <a:extLst>
              <a:ext uri="{FF2B5EF4-FFF2-40B4-BE49-F238E27FC236}">
                <a16:creationId xmlns:a16="http://schemas.microsoft.com/office/drawing/2014/main" id="{FEB38073-9AA5-5034-F7FF-CA29698EEF83}"/>
              </a:ext>
            </a:extLst>
          </p:cNvPr>
          <p:cNvSpPr>
            <a:spLocks noGrp="1"/>
          </p:cNvSpPr>
          <p:nvPr>
            <p:ph idx="1"/>
          </p:nvPr>
        </p:nvSpPr>
        <p:spPr/>
        <p:txBody>
          <a:bodyPr>
            <a:normAutofit fontScale="62500" lnSpcReduction="20000"/>
          </a:bodyPr>
          <a:lstStyle/>
          <a:p>
            <a:r>
              <a:rPr lang="en-US" altLang="zh-CN"/>
              <a:t>Necessary information about the managed network and application environment
A logical representation of the VMware Smart Assurance components that will be installed
Locations for each component including the name and IP address of the host and the geographical location of the host
Connections between components and the ports that are used for communications
Connections, including port numbers, between VMware Smart Assurance components and external sources such as networks and third-party software products
This diagram cannot be completed until the design is complete and deployed, so recommendations for adding information to the diagram appear throughout this guide.</a:t>
            </a:r>
            <a:endParaRPr lang="en-US"/>
          </a:p>
        </p:txBody>
      </p:sp>
    </p:spTree>
    <p:extLst>
      <p:ext uri="{BB962C8B-B14F-4D97-AF65-F5344CB8AC3E}">
        <p14:creationId xmlns:p14="http://schemas.microsoft.com/office/powerpoint/2010/main" val="176405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4932-30E9-2A94-8400-CDACD55F76EB}"/>
              </a:ext>
            </a:extLst>
          </p:cNvPr>
          <p:cNvSpPr>
            <a:spLocks noGrp="1"/>
          </p:cNvSpPr>
          <p:nvPr>
            <p:ph type="title"/>
          </p:nvPr>
        </p:nvSpPr>
        <p:spPr/>
        <p:txBody>
          <a:bodyPr/>
          <a:lstStyle/>
          <a:p>
            <a:r>
              <a:rPr lang="en-US" altLang="zh-CN"/>
              <a:t>How to draw an architectural diagram:</a:t>
            </a:r>
            <a:endParaRPr lang="en-US"/>
          </a:p>
        </p:txBody>
      </p:sp>
      <p:sp>
        <p:nvSpPr>
          <p:cNvPr id="3" name="Content Placeholder 2">
            <a:extLst>
              <a:ext uri="{FF2B5EF4-FFF2-40B4-BE49-F238E27FC236}">
                <a16:creationId xmlns:a16="http://schemas.microsoft.com/office/drawing/2014/main" id="{D0CEB4F1-D986-2B1E-969A-636E3B56ED30}"/>
              </a:ext>
            </a:extLst>
          </p:cNvPr>
          <p:cNvSpPr>
            <a:spLocks noGrp="1"/>
          </p:cNvSpPr>
          <p:nvPr>
            <p:ph idx="1"/>
          </p:nvPr>
        </p:nvSpPr>
        <p:spPr/>
        <p:txBody>
          <a:bodyPr/>
          <a:lstStyle/>
          <a:p>
            <a:pPr marL="514350" indent="-514350">
              <a:buFont typeface="+mj-lt"/>
              <a:buAutoNum type="arabicPeriod"/>
            </a:pPr>
            <a:r>
              <a:rPr lang="en-US" altLang="zh-CN"/>
              <a:t>Document your shapes. ...
Label the edges. ...
Keep your arrows consistent. ...
Use colors sparingly. ...
Use multiple diagrams, if necessary. ...
Merge incomplete diagrams. ...
Include legends/keys/glossaries. ...
Use diagramming software.</a:t>
            </a:r>
            <a:endParaRPr lang="en-US"/>
          </a:p>
        </p:txBody>
      </p:sp>
    </p:spTree>
    <p:extLst>
      <p:ext uri="{BB962C8B-B14F-4D97-AF65-F5344CB8AC3E}">
        <p14:creationId xmlns:p14="http://schemas.microsoft.com/office/powerpoint/2010/main" val="255724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674B-FEDF-B1C6-E546-5A9E8E36B8AB}"/>
              </a:ext>
            </a:extLst>
          </p:cNvPr>
          <p:cNvSpPr>
            <a:spLocks noGrp="1"/>
          </p:cNvSpPr>
          <p:nvPr>
            <p:ph type="title"/>
          </p:nvPr>
        </p:nvSpPr>
        <p:spPr/>
        <p:txBody>
          <a:bodyPr/>
          <a:lstStyle/>
          <a:p>
            <a:r>
              <a:rPr lang="en-US" altLang="zh-CN"/>
              <a:t>Types of Solution Architecture Diagrams:</a:t>
            </a:r>
            <a:endParaRPr lang="en-US"/>
          </a:p>
        </p:txBody>
      </p:sp>
      <p:sp>
        <p:nvSpPr>
          <p:cNvPr id="3" name="Content Placeholder 2">
            <a:extLst>
              <a:ext uri="{FF2B5EF4-FFF2-40B4-BE49-F238E27FC236}">
                <a16:creationId xmlns:a16="http://schemas.microsoft.com/office/drawing/2014/main" id="{6541B63B-4E98-73D6-F209-8616F483F685}"/>
              </a:ext>
            </a:extLst>
          </p:cNvPr>
          <p:cNvSpPr>
            <a:spLocks noGrp="1"/>
          </p:cNvSpPr>
          <p:nvPr>
            <p:ph idx="1"/>
          </p:nvPr>
        </p:nvSpPr>
        <p:spPr/>
        <p:txBody>
          <a:bodyPr/>
          <a:lstStyle/>
          <a:p>
            <a:r>
              <a:rPr lang="en-US" altLang="zh-CN"/>
              <a:t>The Flow Diagram. The most generic and generally broadest reaching diagram you can make is the flow diagram. ...
The Service Diagram. A service diagram illustrates connectivity from a high level. ...
The Persona Diagram. ...
The Infrastructure Diagram. ...
The Developer Diagram.</a:t>
            </a:r>
            <a:endParaRPr lang="en-US"/>
          </a:p>
        </p:txBody>
      </p:sp>
    </p:spTree>
    <p:extLst>
      <p:ext uri="{BB962C8B-B14F-4D97-AF65-F5344CB8AC3E}">
        <p14:creationId xmlns:p14="http://schemas.microsoft.com/office/powerpoint/2010/main" val="425729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67B0C32-0683-7325-8936-3111797B7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433512"/>
            <a:ext cx="5638800" cy="3990975"/>
          </a:xfrm>
          <a:prstGeom prst="rect">
            <a:avLst/>
          </a:prstGeom>
        </p:spPr>
      </p:pic>
    </p:spTree>
    <p:extLst>
      <p:ext uri="{BB962C8B-B14F-4D97-AF65-F5344CB8AC3E}">
        <p14:creationId xmlns:p14="http://schemas.microsoft.com/office/powerpoint/2010/main" val="342242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A8D3-8160-B403-BB9A-FB96B02FDDD6}"/>
              </a:ext>
            </a:extLst>
          </p:cNvPr>
          <p:cNvSpPr>
            <a:spLocks noGrp="1"/>
          </p:cNvSpPr>
          <p:nvPr>
            <p:ph type="title"/>
          </p:nvPr>
        </p:nvSpPr>
        <p:spPr/>
        <p:txBody>
          <a:bodyPr/>
          <a:lstStyle/>
          <a:p>
            <a:r>
              <a:rPr lang="en-US" altLang="zh-CN"/>
              <a:t>Purpose Of</a:t>
            </a:r>
            <a:r>
              <a:rPr lang="zh-CN" altLang="en-US"/>
              <a:t> </a:t>
            </a:r>
            <a:r>
              <a:rPr lang="en-US" altLang="zh-CN"/>
              <a:t>Solutions Architecture :</a:t>
            </a:r>
            <a:endParaRPr lang="en-US"/>
          </a:p>
        </p:txBody>
      </p:sp>
      <p:sp>
        <p:nvSpPr>
          <p:cNvPr id="3" name="Content Placeholder 2">
            <a:extLst>
              <a:ext uri="{FF2B5EF4-FFF2-40B4-BE49-F238E27FC236}">
                <a16:creationId xmlns:a16="http://schemas.microsoft.com/office/drawing/2014/main" id="{AA1EDE16-5428-9518-2C4B-78FF6B757A9B}"/>
              </a:ext>
            </a:extLst>
          </p:cNvPr>
          <p:cNvSpPr>
            <a:spLocks noGrp="1"/>
          </p:cNvSpPr>
          <p:nvPr>
            <p:ph idx="1"/>
          </p:nvPr>
        </p:nvSpPr>
        <p:spPr/>
        <p:txBody>
          <a:bodyPr/>
          <a:lstStyle/>
          <a:p>
            <a:r>
              <a:rPr lang="en-US" altLang="zh-CN"/>
              <a:t>The solution architecture helps ensure that a new system will fit the existing enterprise environment.</a:t>
            </a:r>
          </a:p>
          <a:p>
            <a:r>
              <a:rPr lang="en-US" altLang="zh-CN"/>
              <a:t> To perform this task, a solution architect has to understand how all parts of the business model work together including processes, operating systems, and application architectures.</a:t>
            </a:r>
            <a:endParaRPr lang="en-US"/>
          </a:p>
        </p:txBody>
      </p:sp>
    </p:spTree>
    <p:extLst>
      <p:ext uri="{BB962C8B-B14F-4D97-AF65-F5344CB8AC3E}">
        <p14:creationId xmlns:p14="http://schemas.microsoft.com/office/powerpoint/2010/main" val="828543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0DA3A9F-674B-CFB2-E695-62CF23E3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55" y="1522754"/>
            <a:ext cx="7224889" cy="4864599"/>
          </a:xfrm>
          <a:prstGeom prst="rect">
            <a:avLst/>
          </a:prstGeom>
        </p:spPr>
      </p:pic>
    </p:spTree>
    <p:extLst>
      <p:ext uri="{BB962C8B-B14F-4D97-AF65-F5344CB8AC3E}">
        <p14:creationId xmlns:p14="http://schemas.microsoft.com/office/powerpoint/2010/main" val="254229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021EF6F-902D-0BD3-488E-897710C0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928" y="719666"/>
            <a:ext cx="4870143" cy="5418667"/>
          </a:xfrm>
          <a:prstGeom prst="rect">
            <a:avLst/>
          </a:prstGeom>
        </p:spPr>
      </p:pic>
    </p:spTree>
    <p:extLst>
      <p:ext uri="{BB962C8B-B14F-4D97-AF65-F5344CB8AC3E}">
        <p14:creationId xmlns:p14="http://schemas.microsoft.com/office/powerpoint/2010/main" val="15166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3910-41C0-2D08-972F-DECA6629CCD0}"/>
              </a:ext>
            </a:extLst>
          </p:cNvPr>
          <p:cNvSpPr>
            <a:spLocks noGrp="1"/>
          </p:cNvSpPr>
          <p:nvPr>
            <p:ph type="title"/>
          </p:nvPr>
        </p:nvSpPr>
        <p:spPr/>
        <p:txBody>
          <a:bodyPr/>
          <a:lstStyle/>
          <a:p>
            <a:r>
              <a:rPr lang="en-US" altLang="zh-CN"/>
              <a:t>Proposed Solutions :</a:t>
            </a:r>
            <a:endParaRPr lang="en-US"/>
          </a:p>
        </p:txBody>
      </p:sp>
      <p:sp>
        <p:nvSpPr>
          <p:cNvPr id="3" name="Content Placeholder 2">
            <a:extLst>
              <a:ext uri="{FF2B5EF4-FFF2-40B4-BE49-F238E27FC236}">
                <a16:creationId xmlns:a16="http://schemas.microsoft.com/office/drawing/2014/main" id="{346A03F1-2E12-2C09-7950-4E7699C0BC18}"/>
              </a:ext>
            </a:extLst>
          </p:cNvPr>
          <p:cNvSpPr>
            <a:spLocks noGrp="1"/>
          </p:cNvSpPr>
          <p:nvPr>
            <p:ph idx="1"/>
          </p:nvPr>
        </p:nvSpPr>
        <p:spPr/>
        <p:txBody>
          <a:bodyPr/>
          <a:lstStyle/>
          <a:p>
            <a:r>
              <a:rPr lang="en-US" altLang="zh-CN"/>
              <a:t>Your proposed solution should relate the current situation to a desired result and describe the benefits that will accrue when the desired result is achieved. </a:t>
            </a:r>
          </a:p>
          <a:p>
            <a:r>
              <a:rPr lang="en-US" altLang="zh-CN"/>
              <a:t>So, begin your proposed solution by briefly describing this desired result.</a:t>
            </a:r>
          </a:p>
          <a:p>
            <a:r>
              <a:rPr lang="en-US" altLang="zh-CN"/>
              <a:t>Examples of proposed solution.</a:t>
            </a:r>
          </a:p>
          <a:p>
            <a:r>
              <a:rPr lang="en-US" altLang="zh-CN"/>
              <a:t>The proposed solution is to maintain the robot's position inside, but close, to the boundary of the target's field of view. </a:t>
            </a:r>
          </a:p>
          <a:p>
            <a:r>
              <a:rPr lang="en-US" altLang="zh-CN"/>
              <a:t>My proposed solution is to refuse these oppositions altogether.</a:t>
            </a:r>
            <a:endParaRPr lang="en-US"/>
          </a:p>
        </p:txBody>
      </p:sp>
    </p:spTree>
    <p:extLst>
      <p:ext uri="{BB962C8B-B14F-4D97-AF65-F5344CB8AC3E}">
        <p14:creationId xmlns:p14="http://schemas.microsoft.com/office/powerpoint/2010/main" val="399227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4416-2B0D-CB06-8CF0-A6D84CD468CB}"/>
              </a:ext>
            </a:extLst>
          </p:cNvPr>
          <p:cNvSpPr>
            <a:spLocks noGrp="1"/>
          </p:cNvSpPr>
          <p:nvPr>
            <p:ph type="title"/>
          </p:nvPr>
        </p:nvSpPr>
        <p:spPr/>
        <p:txBody>
          <a:bodyPr/>
          <a:lstStyle/>
          <a:p>
            <a:r>
              <a:rPr lang="en-US" altLang="zh-CN"/>
              <a:t>Instructions :</a:t>
            </a:r>
            <a:endParaRPr lang="en-US"/>
          </a:p>
        </p:txBody>
      </p:sp>
      <p:sp>
        <p:nvSpPr>
          <p:cNvPr id="3" name="Content Placeholder 2">
            <a:extLst>
              <a:ext uri="{FF2B5EF4-FFF2-40B4-BE49-F238E27FC236}">
                <a16:creationId xmlns:a16="http://schemas.microsoft.com/office/drawing/2014/main" id="{7272C49A-068F-FCA1-97B6-E98AA5B3ED20}"/>
              </a:ext>
            </a:extLst>
          </p:cNvPr>
          <p:cNvSpPr>
            <a:spLocks noGrp="1"/>
          </p:cNvSpPr>
          <p:nvPr>
            <p:ph idx="1"/>
          </p:nvPr>
        </p:nvSpPr>
        <p:spPr/>
        <p:txBody>
          <a:bodyPr>
            <a:normAutofit fontScale="92500" lnSpcReduction="10000"/>
          </a:bodyPr>
          <a:lstStyle/>
          <a:p>
            <a:r>
              <a:rPr lang="en-US" altLang="zh-CN"/>
              <a:t>With your teammates, write a two paragraph document:
The first paragraph should be a problem statement for your Capstone project.
This should be brief — a 100-word paragraph is typical.
The second paragraph should be a proposed solution for your Capstone project.
This should be brief — again a 100-word paragraph is typical.
In your document, strive for clarity and conciseness. Imagine that you are trying to convince a venture capitalist that they should fund this project.</a:t>
            </a:r>
            <a:endParaRPr lang="en-US"/>
          </a:p>
        </p:txBody>
      </p:sp>
    </p:spTree>
    <p:extLst>
      <p:ext uri="{BB962C8B-B14F-4D97-AF65-F5344CB8AC3E}">
        <p14:creationId xmlns:p14="http://schemas.microsoft.com/office/powerpoint/2010/main" val="122715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8F2E198-42C4-0490-9A4D-9735591D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177" y="719666"/>
            <a:ext cx="6969645" cy="5418667"/>
          </a:xfrm>
          <a:prstGeom prst="rect">
            <a:avLst/>
          </a:prstGeom>
        </p:spPr>
      </p:pic>
    </p:spTree>
    <p:extLst>
      <p:ext uri="{BB962C8B-B14F-4D97-AF65-F5344CB8AC3E}">
        <p14:creationId xmlns:p14="http://schemas.microsoft.com/office/powerpoint/2010/main" val="174750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6B83-B556-AF34-3AA6-B9F5414692FF}"/>
              </a:ext>
            </a:extLst>
          </p:cNvPr>
          <p:cNvSpPr>
            <a:spLocks noGrp="1"/>
          </p:cNvSpPr>
          <p:nvPr>
            <p:ph type="title"/>
          </p:nvPr>
        </p:nvSpPr>
        <p:spPr/>
        <p:txBody>
          <a:bodyPr/>
          <a:lstStyle/>
          <a:p>
            <a:r>
              <a:rPr lang="en-US" altLang="zh-CN"/>
              <a:t>The architecture of the proposed framework:</a:t>
            </a:r>
            <a:endParaRPr lang="en-US"/>
          </a:p>
        </p:txBody>
      </p:sp>
      <p:pic>
        <p:nvPicPr>
          <p:cNvPr id="4" name="Picture 4">
            <a:extLst>
              <a:ext uri="{FF2B5EF4-FFF2-40B4-BE49-F238E27FC236}">
                <a16:creationId xmlns:a16="http://schemas.microsoft.com/office/drawing/2014/main" id="{64C43DD1-5700-109B-AF49-7F7EB946D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637" y="1891506"/>
            <a:ext cx="6562725" cy="4219575"/>
          </a:xfrm>
        </p:spPr>
      </p:pic>
    </p:spTree>
    <p:extLst>
      <p:ext uri="{BB962C8B-B14F-4D97-AF65-F5344CB8AC3E}">
        <p14:creationId xmlns:p14="http://schemas.microsoft.com/office/powerpoint/2010/main" val="299208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6433-2F31-EFB6-3F7E-9B002B02D19B}"/>
              </a:ext>
            </a:extLst>
          </p:cNvPr>
          <p:cNvSpPr>
            <a:spLocks noGrp="1"/>
          </p:cNvSpPr>
          <p:nvPr>
            <p:ph type="title"/>
          </p:nvPr>
        </p:nvSpPr>
        <p:spPr/>
        <p:txBody>
          <a:bodyPr/>
          <a:lstStyle/>
          <a:p>
            <a:r>
              <a:rPr lang="en-US" altLang="zh-CN"/>
              <a:t>The Proposed</a:t>
            </a:r>
            <a:r>
              <a:rPr lang="zh-CN" altLang="en-US"/>
              <a:t>  </a:t>
            </a:r>
            <a:r>
              <a:rPr lang="en-US" altLang="zh-CN"/>
              <a:t>Solution</a:t>
            </a:r>
            <a:r>
              <a:rPr lang="zh-CN" altLang="en-US"/>
              <a:t> </a:t>
            </a:r>
            <a:r>
              <a:rPr lang="en-US" altLang="zh-CN"/>
              <a:t>of Strategy:</a:t>
            </a:r>
            <a:endParaRPr lang="en-US"/>
          </a:p>
        </p:txBody>
      </p:sp>
      <p:sp>
        <p:nvSpPr>
          <p:cNvPr id="3" name="Content Placeholder 2">
            <a:extLst>
              <a:ext uri="{FF2B5EF4-FFF2-40B4-BE49-F238E27FC236}">
                <a16:creationId xmlns:a16="http://schemas.microsoft.com/office/drawing/2014/main" id="{E6051BE2-8AE8-03DC-453A-F2433B96578B}"/>
              </a:ext>
            </a:extLst>
          </p:cNvPr>
          <p:cNvSpPr>
            <a:spLocks noGrp="1"/>
          </p:cNvSpPr>
          <p:nvPr>
            <p:ph idx="1"/>
          </p:nvPr>
        </p:nvSpPr>
        <p:spPr/>
        <p:txBody>
          <a:bodyPr/>
          <a:lstStyle/>
          <a:p>
            <a:r>
              <a:rPr lang="en-US" altLang="zh-CN"/>
              <a:t>A proposal strategy is a plan to write a persuasive, winning proposal that sets you apart from your competitors. </a:t>
            </a:r>
          </a:p>
          <a:p>
            <a:r>
              <a:rPr lang="en-US" altLang="zh-CN"/>
              <a:t>Proposal strategy must align with the capture strategy in order to create win themes that tell the story.</a:t>
            </a:r>
          </a:p>
          <a:p>
            <a:r>
              <a:rPr lang="en-US" altLang="zh-CN"/>
              <a:t> Strategy might be the most misused word in business.</a:t>
            </a:r>
            <a:endParaRPr lang="en-US"/>
          </a:p>
        </p:txBody>
      </p:sp>
    </p:spTree>
    <p:extLst>
      <p:ext uri="{BB962C8B-B14F-4D97-AF65-F5344CB8AC3E}">
        <p14:creationId xmlns:p14="http://schemas.microsoft.com/office/powerpoint/2010/main" val="392793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89BD-EB84-A64E-5173-7FA3FBF7F3DD}"/>
              </a:ext>
            </a:extLst>
          </p:cNvPr>
          <p:cNvSpPr>
            <a:spLocks noGrp="1"/>
          </p:cNvSpPr>
          <p:nvPr>
            <p:ph type="title"/>
          </p:nvPr>
        </p:nvSpPr>
        <p:spPr/>
        <p:txBody>
          <a:bodyPr/>
          <a:lstStyle/>
          <a:p>
            <a:r>
              <a:rPr lang="en-US" altLang="zh-CN"/>
              <a:t>Example sentences propose a solution:</a:t>
            </a:r>
            <a:endParaRPr lang="en-US"/>
          </a:p>
        </p:txBody>
      </p:sp>
      <p:sp>
        <p:nvSpPr>
          <p:cNvPr id="3" name="Content Placeholder 2">
            <a:extLst>
              <a:ext uri="{FF2B5EF4-FFF2-40B4-BE49-F238E27FC236}">
                <a16:creationId xmlns:a16="http://schemas.microsoft.com/office/drawing/2014/main" id="{E61A4632-EFF3-5D72-E6EA-75A97702B706}"/>
              </a:ext>
            </a:extLst>
          </p:cNvPr>
          <p:cNvSpPr>
            <a:spLocks noGrp="1"/>
          </p:cNvSpPr>
          <p:nvPr>
            <p:ph idx="1"/>
          </p:nvPr>
        </p:nvSpPr>
        <p:spPr/>
        <p:txBody>
          <a:bodyPr/>
          <a:lstStyle/>
          <a:p>
            <a:r>
              <a:rPr lang="en-US" altLang="zh-CN"/>
              <a:t>The solution proposed was simply to destroy the entire building. ...
We quickly become patronising in our attitude to them and domineering in the solutions we propose.</a:t>
            </a:r>
            <a:endParaRPr lang="en-US"/>
          </a:p>
        </p:txBody>
      </p:sp>
    </p:spTree>
    <p:extLst>
      <p:ext uri="{BB962C8B-B14F-4D97-AF65-F5344CB8AC3E}">
        <p14:creationId xmlns:p14="http://schemas.microsoft.com/office/powerpoint/2010/main" val="99022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DDA3-976C-04E4-9E48-2308C2D9845A}"/>
              </a:ext>
            </a:extLst>
          </p:cNvPr>
          <p:cNvSpPr>
            <a:spLocks noGrp="1"/>
          </p:cNvSpPr>
          <p:nvPr>
            <p:ph type="title"/>
          </p:nvPr>
        </p:nvSpPr>
        <p:spPr/>
        <p:txBody>
          <a:bodyPr/>
          <a:lstStyle/>
          <a:p>
            <a:r>
              <a:rPr lang="en-US" altLang="zh-CN"/>
              <a:t>Solution Architecture:</a:t>
            </a:r>
            <a:endParaRPr lang="en-US"/>
          </a:p>
        </p:txBody>
      </p:sp>
      <p:sp>
        <p:nvSpPr>
          <p:cNvPr id="3" name="Content Placeholder 2">
            <a:extLst>
              <a:ext uri="{FF2B5EF4-FFF2-40B4-BE49-F238E27FC236}">
                <a16:creationId xmlns:a16="http://schemas.microsoft.com/office/drawing/2014/main" id="{E01055E3-41D6-00CF-5C4A-66596C6ECC0D}"/>
              </a:ext>
            </a:extLst>
          </p:cNvPr>
          <p:cNvSpPr>
            <a:spLocks noGrp="1"/>
          </p:cNvSpPr>
          <p:nvPr>
            <p:ph idx="1"/>
          </p:nvPr>
        </p:nvSpPr>
        <p:spPr/>
        <p:txBody>
          <a:bodyPr/>
          <a:lstStyle/>
          <a:p>
            <a:r>
              <a:rPr lang="en-US" altLang="zh-CN"/>
              <a:t>A solution architecture (SA) is an architectural description of a specific solution.</a:t>
            </a:r>
          </a:p>
          <a:p>
            <a:r>
              <a:rPr lang="en-US" altLang="zh-CN"/>
              <a:t> SAs combine guidance from different enterprise architecture viewpoints (business, information and technical), as well as from the enterprise solution architecture (ESA).</a:t>
            </a:r>
          </a:p>
          <a:p>
            <a:r>
              <a:rPr lang="en-US" altLang="zh-CN"/>
              <a:t>Some examples of solutions architecture include developing cloud infrastructure for efficiency, implementing microservices for ecommerce, or adopting security measures for data, systems, and networks.</a:t>
            </a:r>
            <a:endParaRPr lang="en-US"/>
          </a:p>
        </p:txBody>
      </p:sp>
    </p:spTree>
    <p:extLst>
      <p:ext uri="{BB962C8B-B14F-4D97-AF65-F5344CB8AC3E}">
        <p14:creationId xmlns:p14="http://schemas.microsoft.com/office/powerpoint/2010/main" val="52640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294E3C2-EF31-68FC-BF06-2F040F548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587" y="2109787"/>
            <a:ext cx="4314825" cy="2638425"/>
          </a:xfrm>
          <a:prstGeom prst="rect">
            <a:avLst/>
          </a:prstGeom>
        </p:spPr>
      </p:pic>
    </p:spTree>
    <p:extLst>
      <p:ext uri="{BB962C8B-B14F-4D97-AF65-F5344CB8AC3E}">
        <p14:creationId xmlns:p14="http://schemas.microsoft.com/office/powerpoint/2010/main" val="3273510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Applied Data Science </vt:lpstr>
      <vt:lpstr>Proposed Solutions :</vt:lpstr>
      <vt:lpstr>Instructions :</vt:lpstr>
      <vt:lpstr>PowerPoint Presentation</vt:lpstr>
      <vt:lpstr>The architecture of the proposed framework:</vt:lpstr>
      <vt:lpstr>The Proposed  Solution of Strategy:</vt:lpstr>
      <vt:lpstr>Example sentences propose a solution:</vt:lpstr>
      <vt:lpstr>Solution Architecture:</vt:lpstr>
      <vt:lpstr>PowerPoint Presentation</vt:lpstr>
      <vt:lpstr>The solution architecture diagram should always include:</vt:lpstr>
      <vt:lpstr>How to draw an architectural diagram:</vt:lpstr>
      <vt:lpstr>Types of Solution Architecture Diagrams:</vt:lpstr>
      <vt:lpstr>PowerPoint Presentation</vt:lpstr>
      <vt:lpstr>Purpose Of Solutions Architecture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dc:title>
  <dc:creator>Unknown User</dc:creator>
  <cp:lastModifiedBy>Unknown User</cp:lastModifiedBy>
  <cp:revision>3</cp:revision>
  <dcterms:created xsi:type="dcterms:W3CDTF">2023-05-10T15:31:13Z</dcterms:created>
  <dcterms:modified xsi:type="dcterms:W3CDTF">2023-05-11T02:30:51Z</dcterms:modified>
</cp:coreProperties>
</file>