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6" r:id="rId8"/>
    <p:sldId id="267" r:id="rId9"/>
    <p:sldId id="268" r:id="rId10"/>
    <p:sldId id="262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6D41-5031-48D6-9DB0-73F5A0862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5A13D-9B56-4CDE-85E4-66E08CCC1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28A4-FFD8-4557-B278-78CB8CB1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9EC3-70C3-460E-83DB-373D38D4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6388-920F-485F-A899-F56A319A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DB1E-FEFB-4D47-9FDA-85664C7A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3480-396C-4443-9B45-0CA4E95E9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84EC-E01C-4E96-8CAD-DD131090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1053-89DE-4681-A884-8C5F4D28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0360-2DF9-4D4E-AFA7-94D41EB4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4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F3AE-D8DA-435B-8F55-E655C81D5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C4DF5-A523-44DC-B6A8-C852E06B0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F207-CD30-43EA-B089-A133D470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E549-4DF4-4F6A-9BFD-AA6F1BD7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D47A-DC6D-42E1-BF90-B7353C58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C7EA-B813-4CDA-B6AB-A6AF00F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2363-C375-4C85-9B05-87256F0F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0598F-3DAC-4E6E-9A15-CA63473D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4509-53AD-4168-B9F7-769FA71E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D354-137E-4F1A-BD8F-7DBA4EBE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6640-7091-4429-9395-3361ABAE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71CCA-0D86-44EA-ADC0-96EDDA53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10DD-1029-4837-8D76-E972B822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03BF-492C-49B9-ADA6-00261737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76B1C-E65C-487C-BD0B-9FC12D8D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C1D1-F56F-4EC1-8705-037B1CC1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B8FA-FCFD-4B1D-B7D7-F4C3DD085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6BA0-645A-44A8-BBB5-383619F2C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4247F-FC9E-4A8F-A62B-54D920DA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7BC1-0CD9-4F16-A06D-CE3A4C17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0A2F0-4B00-4C74-B6A9-AFBA8B16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E859-F31D-4CA0-9046-4A94FB94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75074-FB63-4441-851A-F9CBFE9F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EC771-2438-4292-A3C2-5BE8C63E9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74168-BD47-49F7-AAB5-EC939644B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945F8-D36D-4A4C-991B-4719893CC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4A026-9B56-4473-8F96-14E9BBC9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E7CC5-E68D-4F84-8A1C-B52B0038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F81B8-66FA-45BA-9C13-355B1913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7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F6E8-22F7-415C-92CB-1BC45C4C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58FD7-E16E-4370-A2D1-97E1DCAD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D5926-6552-4B5E-89F6-F9E187E8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22EE3-F90C-4D72-AA04-509534B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E5D70-61C2-4478-856C-62C80DB1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80BCF-0B79-4D60-B404-F8B68308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9172-9089-412B-A4B3-E8183D45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9B82-54C1-4447-AFC6-4D458B8A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9A02-78D9-41D1-BB96-5A047581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F10A3-C57A-44BA-A465-A9083AF44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6F03-3B1F-4EEF-93EC-7EAE6461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0E06-C50D-4851-BF85-C4D368B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AB4EB-16DD-4D84-9E4A-DA5A2EA3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5269-C724-4236-87CF-0DFF9BE2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67539-F6F4-4C49-B0D4-EF6170A1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9D801-4533-441F-A759-2C435B797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81085-6D99-4AD2-A0B7-6AE9A4A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DC967-D0CD-4954-8EF8-AD023FED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D0A1-A0FD-4B70-8601-0F38345B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0EC11-E457-45BE-A6F9-AB59B771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52B3-4D76-4E89-8A15-3F1F3BADB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4796-0EB3-4BD3-8E3D-7FAC1E3E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0479-E89A-4CAD-A5DC-010338CE2944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98DD5-11B2-4AFA-B815-AA339C9FF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1D27-958C-4A8C-806F-6C6C9C6C0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FFB2-FE28-4684-93C3-7D4B8D85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0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69E7-167F-4844-BDFE-E07719CB8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DeepCoder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837D6-392A-4F84-AD0B-7D6391F49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Sagi</a:t>
            </a:r>
            <a:r>
              <a:rPr lang="en-US" dirty="0"/>
              <a:t> </a:t>
            </a:r>
            <a:r>
              <a:rPr lang="en-US" dirty="0" err="1"/>
              <a:t>Timinsky</a:t>
            </a:r>
            <a:endParaRPr lang="en-US" dirty="0"/>
          </a:p>
          <a:p>
            <a:r>
              <a:rPr lang="en-US" dirty="0"/>
              <a:t>Nadav Gover</a:t>
            </a:r>
          </a:p>
          <a:p>
            <a:r>
              <a:rPr lang="en-US" dirty="0"/>
              <a:t>Based on Optimal Mappings for Joint Source Channel Coding</a:t>
            </a:r>
          </a:p>
          <a:p>
            <a:r>
              <a:rPr lang="en-US" dirty="0"/>
              <a:t>By </a:t>
            </a:r>
            <a:r>
              <a:rPr lang="en-US" dirty="0" err="1"/>
              <a:t>Emrah</a:t>
            </a:r>
            <a:r>
              <a:rPr lang="en-US" dirty="0"/>
              <a:t> Akyol, Kenneth Rose, Tor Ramstad</a:t>
            </a:r>
          </a:p>
        </p:txBody>
      </p:sp>
    </p:spTree>
    <p:extLst>
      <p:ext uri="{BB962C8B-B14F-4D97-AF65-F5344CB8AC3E}">
        <p14:creationId xmlns:p14="http://schemas.microsoft.com/office/powerpoint/2010/main" val="150040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1423FF9-91AF-4030-863B-652431E2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897" y="3930687"/>
            <a:ext cx="6465103" cy="2492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D7A82-F635-4ED1-828E-ACFE8F0F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41C3-C1F9-4514-81B9-716F8E48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Sanity check for the gaussian case 1:1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3D68F-F4AE-4A2B-BF00-22499CC6256B}"/>
              </a:ext>
            </a:extLst>
          </p:cNvPr>
          <p:cNvSpPr txBox="1"/>
          <p:nvPr/>
        </p:nvSpPr>
        <p:spPr>
          <a:xfrm>
            <a:off x="9658348" y="1971356"/>
            <a:ext cx="16287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Sampling &amp; Initialization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6D4C9-C109-498D-83CC-E20CB46C4A07}"/>
              </a:ext>
            </a:extLst>
          </p:cNvPr>
          <p:cNvSpPr txBox="1"/>
          <p:nvPr/>
        </p:nvSpPr>
        <p:spPr>
          <a:xfrm>
            <a:off x="9658346" y="2761283"/>
            <a:ext cx="1628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AA989-4558-45B9-9F69-F1C9DFCD0CED}"/>
              </a:ext>
            </a:extLst>
          </p:cNvPr>
          <p:cNvSpPr txBox="1"/>
          <p:nvPr/>
        </p:nvSpPr>
        <p:spPr>
          <a:xfrm>
            <a:off x="9658346" y="3265552"/>
            <a:ext cx="1628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CB92C-6B68-4A92-BE22-80537CEEA74E}"/>
              </a:ext>
            </a:extLst>
          </p:cNvPr>
          <p:cNvSpPr txBox="1"/>
          <p:nvPr/>
        </p:nvSpPr>
        <p:spPr>
          <a:xfrm>
            <a:off x="9658346" y="3769821"/>
            <a:ext cx="1628775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&amp; results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C42A03-103A-47D4-838B-8EC4EF246DAB}"/>
              </a:ext>
            </a:extLst>
          </p:cNvPr>
          <p:cNvCxnSpPr>
            <a:stCxn id="5" idx="2"/>
          </p:cNvCxnSpPr>
          <p:nvPr/>
        </p:nvCxnSpPr>
        <p:spPr>
          <a:xfrm>
            <a:off x="10472734" y="3130615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87B2BC-6FE2-4066-90A8-2CF312A9E998}"/>
              </a:ext>
            </a:extLst>
          </p:cNvPr>
          <p:cNvCxnSpPr>
            <a:stCxn id="6" idx="2"/>
          </p:cNvCxnSpPr>
          <p:nvPr/>
        </p:nvCxnSpPr>
        <p:spPr>
          <a:xfrm>
            <a:off x="10472734" y="3634884"/>
            <a:ext cx="4762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E49EE0-A693-4197-9A81-EEF76F3F4CA8}"/>
              </a:ext>
            </a:extLst>
          </p:cNvPr>
          <p:cNvCxnSpPr/>
          <p:nvPr/>
        </p:nvCxnSpPr>
        <p:spPr>
          <a:xfrm>
            <a:off x="10472734" y="2647114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691D6-A677-42E8-8015-7FF9C1386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3" y="2388117"/>
            <a:ext cx="2203563" cy="666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BF5CEF-2384-46A3-BD46-DD66BB759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16" y="2339421"/>
            <a:ext cx="3492709" cy="847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02D0C5-261E-489B-8DA8-D3806A120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648" y="2525815"/>
            <a:ext cx="3187598" cy="4692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E49C9-A41A-4617-9A83-7CFD50CA7B87}"/>
                  </a:ext>
                </a:extLst>
              </p:cNvPr>
              <p:cNvSpPr txBox="1"/>
              <p:nvPr/>
            </p:nvSpPr>
            <p:spPr>
              <a:xfrm>
                <a:off x="6686550" y="174883"/>
                <a:ext cx="4667250" cy="1567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 algn="ctr"/>
                <a:r>
                  <a:rPr lang="en-US" sz="1100" b="1" i="1" dirty="0">
                    <a:latin typeface="Cambria Math" panose="02040503050406030204" pitchFamily="18" charset="0"/>
                  </a:rPr>
                  <a:t>Reminder:</a:t>
                </a:r>
              </a:p>
              <a:p>
                <a:pPr lvl="1" rtl="1"/>
                <a:endParaRPr lang="en-US" sz="1100" i="1" dirty="0">
                  <a:latin typeface="Cambria Math" panose="02040503050406030204" pitchFamily="18" charset="0"/>
                </a:endParaRPr>
              </a:p>
              <a:p>
                <a:pPr lvl="1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𝑚𝑠𝑒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=∫∫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𝑑𝑥𝑑𝑛</m:t>
                      </m:r>
                    </m:oMath>
                  </m:oMathPara>
                </a14:m>
                <a:endParaRPr lang="en-US" sz="1100" dirty="0"/>
              </a:p>
              <a:p>
                <a:pPr lvl="1" rtl="1"/>
                <a:endParaRPr lang="en-US" sz="1100" dirty="0"/>
              </a:p>
              <a:p>
                <a:pPr lvl="1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100" dirty="0"/>
              </a:p>
              <a:p>
                <a:pPr lvl="1" rtl="1"/>
                <a:endParaRPr lang="en-US" sz="1100" dirty="0"/>
              </a:p>
              <a:p>
                <a:pPr lvl="1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𝑚𝑠𝑒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𝑃𝑜𝑤𝑒𝑟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E49C9-A41A-4617-9A83-7CFD50CA7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50" y="174883"/>
                <a:ext cx="4667250" cy="1567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7536193-3C29-4330-B5F3-170A8068B2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99" y="4212418"/>
            <a:ext cx="5871226" cy="2079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EC5CAD-1CAF-4B20-9195-2364A0BF6992}"/>
              </a:ext>
            </a:extLst>
          </p:cNvPr>
          <p:cNvSpPr txBox="1"/>
          <p:nvPr/>
        </p:nvSpPr>
        <p:spPr>
          <a:xfrm>
            <a:off x="2739623" y="3672023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iter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77ED45-9BCC-4392-85DF-1CCABC0CEB41}"/>
              </a:ext>
            </a:extLst>
          </p:cNvPr>
          <p:cNvSpPr txBox="1"/>
          <p:nvPr/>
        </p:nvSpPr>
        <p:spPr>
          <a:xfrm>
            <a:off x="8759792" y="349364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CC2515-8AD5-4983-B3C7-9B98E32FB834}"/>
              </a:ext>
            </a:extLst>
          </p:cNvPr>
          <p:cNvCxnSpPr>
            <a:cxnSpLocks/>
          </p:cNvCxnSpPr>
          <p:nvPr/>
        </p:nvCxnSpPr>
        <p:spPr>
          <a:xfrm flipV="1">
            <a:off x="9239246" y="4416153"/>
            <a:ext cx="2478989" cy="17902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49B115-12DB-47DD-9E7A-38BDE82C41AD}"/>
              </a:ext>
            </a:extLst>
          </p:cNvPr>
          <p:cNvCxnSpPr>
            <a:cxnSpLocks/>
          </p:cNvCxnSpPr>
          <p:nvPr/>
        </p:nvCxnSpPr>
        <p:spPr>
          <a:xfrm flipV="1">
            <a:off x="6265333" y="4538133"/>
            <a:ext cx="1718404" cy="15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7A82-F635-4ED1-828E-ACFE8F0F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41C3-C1F9-4514-81B9-716F8E48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mixture results</a:t>
            </a:r>
          </a:p>
          <a:p>
            <a:r>
              <a:rPr lang="en-US" dirty="0"/>
              <a:t>We got smaller MSE with same power!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3D68F-F4AE-4A2B-BF00-22499CC6256B}"/>
              </a:ext>
            </a:extLst>
          </p:cNvPr>
          <p:cNvSpPr txBox="1"/>
          <p:nvPr/>
        </p:nvSpPr>
        <p:spPr>
          <a:xfrm>
            <a:off x="9658348" y="1971356"/>
            <a:ext cx="16287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Sampling &amp; Initialization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6D4C9-C109-498D-83CC-E20CB46C4A07}"/>
              </a:ext>
            </a:extLst>
          </p:cNvPr>
          <p:cNvSpPr txBox="1"/>
          <p:nvPr/>
        </p:nvSpPr>
        <p:spPr>
          <a:xfrm>
            <a:off x="9658346" y="2761283"/>
            <a:ext cx="1628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AA989-4558-45B9-9F69-F1C9DFCD0CED}"/>
              </a:ext>
            </a:extLst>
          </p:cNvPr>
          <p:cNvSpPr txBox="1"/>
          <p:nvPr/>
        </p:nvSpPr>
        <p:spPr>
          <a:xfrm>
            <a:off x="9658346" y="3265552"/>
            <a:ext cx="1628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CB92C-6B68-4A92-BE22-80537CEEA74E}"/>
              </a:ext>
            </a:extLst>
          </p:cNvPr>
          <p:cNvSpPr txBox="1"/>
          <p:nvPr/>
        </p:nvSpPr>
        <p:spPr>
          <a:xfrm>
            <a:off x="9658346" y="3769821"/>
            <a:ext cx="1628775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&amp; results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C42A03-103A-47D4-838B-8EC4EF246DAB}"/>
              </a:ext>
            </a:extLst>
          </p:cNvPr>
          <p:cNvCxnSpPr>
            <a:stCxn id="5" idx="2"/>
          </p:cNvCxnSpPr>
          <p:nvPr/>
        </p:nvCxnSpPr>
        <p:spPr>
          <a:xfrm>
            <a:off x="10472734" y="3130615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87B2BC-6FE2-4066-90A8-2CF312A9E998}"/>
              </a:ext>
            </a:extLst>
          </p:cNvPr>
          <p:cNvCxnSpPr>
            <a:stCxn id="6" idx="2"/>
          </p:cNvCxnSpPr>
          <p:nvPr/>
        </p:nvCxnSpPr>
        <p:spPr>
          <a:xfrm>
            <a:off x="10472734" y="3634884"/>
            <a:ext cx="4762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E49EE0-A693-4197-9A81-EEF76F3F4CA8}"/>
              </a:ext>
            </a:extLst>
          </p:cNvPr>
          <p:cNvCxnSpPr/>
          <p:nvPr/>
        </p:nvCxnSpPr>
        <p:spPr>
          <a:xfrm>
            <a:off x="10472734" y="2647114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0F341-512A-4898-B201-C5B393FC0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" y="2773539"/>
            <a:ext cx="7270681" cy="396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BECA-7845-4703-B65D-DD9E7030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24F0-3E76-47FD-A84D-257A8BB3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implementations take a lot of resources, and that brings us to the question should the power consumed during training is a big consideration</a:t>
            </a:r>
          </a:p>
          <a:p>
            <a:r>
              <a:rPr lang="en-US" dirty="0"/>
              <a:t>There is a natural tradeoff between the speed of the convergence (dependent on the amount of samples) and the correctness of the interpolation </a:t>
            </a:r>
          </a:p>
          <a:p>
            <a:r>
              <a:rPr lang="en-US" dirty="0"/>
              <a:t>The difference between the two is the flexibility of the two algorithms to find different shapes of mappings</a:t>
            </a:r>
          </a:p>
        </p:txBody>
      </p:sp>
    </p:spTree>
    <p:extLst>
      <p:ext uri="{BB962C8B-B14F-4D97-AF65-F5344CB8AC3E}">
        <p14:creationId xmlns:p14="http://schemas.microsoft.com/office/powerpoint/2010/main" val="81242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ACCC-8BE1-4CD2-9673-9EC49B28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6E9D5-A7CC-407C-892C-FB44E7898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CD6CE66C-F545-485E-BC57-3E7394B5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6" y="1293378"/>
            <a:ext cx="5304060" cy="523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809DBA-955A-4034-8615-1ED0C8AC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Communication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6299-22E5-42DF-A4A8-D8855CE5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65095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How do we transfer information from one place to another? </a:t>
            </a:r>
          </a:p>
          <a:p>
            <a:r>
              <a:rPr lang="en-US" sz="2000" dirty="0"/>
              <a:t>We decide on a language that both the transmitter and the receiver agree upon.</a:t>
            </a:r>
          </a:p>
          <a:p>
            <a:r>
              <a:rPr lang="en-US" sz="2000" dirty="0"/>
              <a:t>Modulation!</a:t>
            </a:r>
          </a:p>
          <a:p>
            <a:r>
              <a:rPr lang="en-US" sz="2000" dirty="0"/>
              <a:t>Amplitude Modulation (AM)</a:t>
            </a:r>
          </a:p>
          <a:p>
            <a:r>
              <a:rPr lang="en-US" sz="2000" dirty="0"/>
              <a:t>Frequency Modulation (FM)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 descr="Image result for frequency modulation">
            <a:extLst>
              <a:ext uri="{FF2B5EF4-FFF2-40B4-BE49-F238E27FC236}">
                <a16:creationId xmlns:a16="http://schemas.microsoft.com/office/drawing/2014/main" id="{F395415C-549C-45AB-A68B-12F6D30E9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" r="10168" b="-2"/>
          <a:stretch/>
        </p:blipFill>
        <p:spPr bwMode="auto">
          <a:xfrm>
            <a:off x="4629053" y="1960032"/>
            <a:ext cx="6051301" cy="414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B6458EB-4A4A-46E2-86F2-9644957AB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93" y="4034042"/>
            <a:ext cx="6207865" cy="2276810"/>
          </a:xfrm>
          <a:prstGeom prst="rect">
            <a:avLst/>
          </a:prstGeom>
        </p:spPr>
      </p:pic>
      <p:pic>
        <p:nvPicPr>
          <p:cNvPr id="9" name="Picture 8" descr="A picture containing indoor, table, yellow, sitting&#10;&#10;Description automatically generated">
            <a:extLst>
              <a:ext uri="{FF2B5EF4-FFF2-40B4-BE49-F238E27FC236}">
                <a16:creationId xmlns:a16="http://schemas.microsoft.com/office/drawing/2014/main" id="{538C6E80-44C0-4B0F-AD97-DDF74E1B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10" y="1446253"/>
            <a:ext cx="2541506" cy="2278370"/>
          </a:xfrm>
          <a:prstGeom prst="rect">
            <a:avLst/>
          </a:prstGeom>
        </p:spPr>
      </p:pic>
      <p:pic>
        <p:nvPicPr>
          <p:cNvPr id="3074" name="Picture 2" descr="Image result for binary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1" r="5553" b="3511"/>
          <a:stretch/>
        </p:blipFill>
        <p:spPr bwMode="auto">
          <a:xfrm>
            <a:off x="6857995" y="1819063"/>
            <a:ext cx="3822359" cy="18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1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0015CB-A520-42E6-83CB-BF3CFAB7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669370"/>
            <a:ext cx="9772443" cy="2331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896D0-A37B-4FC9-9AE4-2DDBA9C6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Describing 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1C5F6-F8C3-4A6D-9EFE-19972A1FC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Given: m=k=1,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 – power constraint </a:t>
                </a:r>
              </a:p>
              <a:p>
                <a:r>
                  <a:rPr lang="en-US" b="0" dirty="0"/>
                  <a:t>In our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will be estimated each time frame </a:t>
                </a:r>
              </a:p>
              <a:p>
                <a:r>
                  <a:rPr lang="en-US" dirty="0"/>
                  <a:t>Goal: building a system that can decide what code to send over the channel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1C5F6-F8C3-4A6D-9EFE-19972A1FC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33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4D61900-08F3-4A5D-A266-AB33EAC22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5" y="1558290"/>
            <a:ext cx="7784957" cy="4599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41E39-2C6B-4529-B884-14EF0D98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 scheme and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81480E-8C7D-42F6-8121-17912F432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Minimize </a:t>
                </a:r>
                <a:r>
                  <a:rPr lang="en-US" dirty="0" err="1"/>
                  <a:t>mse</a:t>
                </a:r>
                <a:r>
                  <a:rPr lang="en-US" dirty="0"/>
                  <a:t> under constraints of power dissipation </a:t>
                </a:r>
                <a:r>
                  <a:rPr lang="en-US" dirty="0" err="1"/>
                  <a:t>i.e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𝑑𝑥𝑑𝑛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 is the power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𝑃𝑜𝑤𝑒𝑟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81480E-8C7D-42F6-8121-17912F432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77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E357-6467-44E8-8B3C-F888ECE9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 we measure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C1AA-C83E-475C-ACA5-808B4B0FB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95" y="1434686"/>
            <a:ext cx="4295775" cy="4351338"/>
          </a:xfrm>
        </p:spPr>
        <p:txBody>
          <a:bodyPr/>
          <a:lstStyle/>
          <a:p>
            <a:r>
              <a:rPr lang="en-US" dirty="0"/>
              <a:t>Benchmark of gaussian mixture, mapping 1:1 </a:t>
            </a:r>
          </a:p>
          <a:p>
            <a:r>
              <a:rPr lang="en-US" dirty="0"/>
              <a:t>Iterative algorithm from the article we based our project upon, the algorithm is based on 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FD924-17C4-470D-9392-5B1A2D89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07" y="4013614"/>
            <a:ext cx="4962525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D6FC5C-6D65-43B0-B7C7-C4BAF82E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032" y="1893702"/>
            <a:ext cx="4664769" cy="30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CD0A-3E32-4DBF-B728-83845BF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Deep Learning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4C01-C294-41E9-B5E4-4239F86D3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n points on a uniform grid (let’s remember m=1)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bar>
                                          </m:e>
                                        </m:mr>
                                        <m:m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ba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bar>
                                        <m:ba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ba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𝑛𝑥𝑚</m:t>
                        </m:r>
                      </m:lim>
                    </m:limLow>
                  </m:oMath>
                </a14:m>
                <a:endParaRPr lang="en-US" dirty="0"/>
              </a:p>
              <a:p>
                <a:r>
                  <a:rPr lang="en-US" dirty="0"/>
                  <a:t>Initialize g(x) to be the same initial guess of the iterative algorithm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4C01-C294-41E9-B5E4-4239F86D3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F3DE76C-39EF-4CA5-B2F4-7C6396CE580C}"/>
              </a:ext>
            </a:extLst>
          </p:cNvPr>
          <p:cNvSpPr txBox="1"/>
          <p:nvPr/>
        </p:nvSpPr>
        <p:spPr>
          <a:xfrm>
            <a:off x="9658348" y="1971356"/>
            <a:ext cx="1628775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Sampling &amp; Initialization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8A857-8CC3-4DD4-9506-46C1914F3CE0}"/>
              </a:ext>
            </a:extLst>
          </p:cNvPr>
          <p:cNvSpPr txBox="1"/>
          <p:nvPr/>
        </p:nvSpPr>
        <p:spPr>
          <a:xfrm>
            <a:off x="9658346" y="2761283"/>
            <a:ext cx="1628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creation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E907D-0967-401C-9A00-A908C1A14BF4}"/>
              </a:ext>
            </a:extLst>
          </p:cNvPr>
          <p:cNvSpPr txBox="1"/>
          <p:nvPr/>
        </p:nvSpPr>
        <p:spPr>
          <a:xfrm>
            <a:off x="9658346" y="3265552"/>
            <a:ext cx="1628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CDD6E-0300-4088-9470-F6B0ED007E3C}"/>
              </a:ext>
            </a:extLst>
          </p:cNvPr>
          <p:cNvSpPr txBox="1"/>
          <p:nvPr/>
        </p:nvSpPr>
        <p:spPr>
          <a:xfrm>
            <a:off x="9658346" y="3769821"/>
            <a:ext cx="16287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&amp; results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B39AFC-D7BC-45EA-9027-D1EE6B1F273B}"/>
              </a:ext>
            </a:extLst>
          </p:cNvPr>
          <p:cNvCxnSpPr>
            <a:stCxn id="5" idx="2"/>
          </p:cNvCxnSpPr>
          <p:nvPr/>
        </p:nvCxnSpPr>
        <p:spPr>
          <a:xfrm>
            <a:off x="10472734" y="3130615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EDCC2-80A7-46F4-9704-AECA5F0D703C}"/>
              </a:ext>
            </a:extLst>
          </p:cNvPr>
          <p:cNvCxnSpPr>
            <a:stCxn id="7" idx="2"/>
          </p:cNvCxnSpPr>
          <p:nvPr/>
        </p:nvCxnSpPr>
        <p:spPr>
          <a:xfrm>
            <a:off x="10472734" y="3634884"/>
            <a:ext cx="4762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824A7-9DB6-4F79-A6A7-5BB065AFB2F6}"/>
              </a:ext>
            </a:extLst>
          </p:cNvPr>
          <p:cNvCxnSpPr/>
          <p:nvPr/>
        </p:nvCxnSpPr>
        <p:spPr>
          <a:xfrm>
            <a:off x="10472734" y="2647114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3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CD0A-3E32-4DBF-B728-83845BF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Deep Learning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4C01-C294-41E9-B5E4-4239F86D3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Features = inputs</a:t>
                </a:r>
              </a:p>
              <a:p>
                <a:pPr lvl="1"/>
                <a:r>
                  <a:rPr lang="en-US" dirty="0"/>
                  <a:t>Weights initialization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With </a:t>
                </a:r>
                <a:r>
                  <a:rPr lang="en-US" dirty="0" err="1"/>
                  <a:t>Keras</a:t>
                </a:r>
                <a:r>
                  <a:rPr lang="en-US" dirty="0"/>
                  <a:t>: </a:t>
                </a:r>
                <a:r>
                  <a:rPr lang="en-US" dirty="0" err="1"/>
                  <a:t>model.fit</a:t>
                </a:r>
                <a:r>
                  <a:rPr lang="en-US" dirty="0"/>
                  <a:t>(</a:t>
                </a:r>
                <a:r>
                  <a:rPr lang="en-US" dirty="0" err="1"/>
                  <a:t>sample_weight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Labels = inputs</a:t>
                </a:r>
              </a:p>
              <a:p>
                <a:pPr lvl="1"/>
                <a:r>
                  <a:rPr lang="en-US" dirty="0"/>
                  <a:t>Ideal: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4C01-C294-41E9-B5E4-4239F86D3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4F88C81-44FC-4DC5-926B-F66BCB2F199E}"/>
              </a:ext>
            </a:extLst>
          </p:cNvPr>
          <p:cNvSpPr txBox="1"/>
          <p:nvPr/>
        </p:nvSpPr>
        <p:spPr>
          <a:xfrm>
            <a:off x="9658348" y="1971356"/>
            <a:ext cx="16287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Sampling &amp; Initialization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3D8F5-68A1-46ED-81F0-1D6916C1F552}"/>
              </a:ext>
            </a:extLst>
          </p:cNvPr>
          <p:cNvSpPr txBox="1"/>
          <p:nvPr/>
        </p:nvSpPr>
        <p:spPr>
          <a:xfrm>
            <a:off x="9658346" y="2761283"/>
            <a:ext cx="162877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creation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600F0B-E1E7-40EB-A0F2-09CD105A0568}"/>
              </a:ext>
            </a:extLst>
          </p:cNvPr>
          <p:cNvSpPr txBox="1"/>
          <p:nvPr/>
        </p:nvSpPr>
        <p:spPr>
          <a:xfrm>
            <a:off x="9658346" y="3265552"/>
            <a:ext cx="1628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3ED132-F51D-4841-963B-C50FF1DEFD17}"/>
              </a:ext>
            </a:extLst>
          </p:cNvPr>
          <p:cNvSpPr txBox="1"/>
          <p:nvPr/>
        </p:nvSpPr>
        <p:spPr>
          <a:xfrm>
            <a:off x="9658346" y="3769821"/>
            <a:ext cx="16287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&amp; results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AA2945-EEEC-4472-8D78-EDAEFF8FAD4A}"/>
              </a:ext>
            </a:extLst>
          </p:cNvPr>
          <p:cNvCxnSpPr>
            <a:stCxn id="21" idx="2"/>
          </p:cNvCxnSpPr>
          <p:nvPr/>
        </p:nvCxnSpPr>
        <p:spPr>
          <a:xfrm>
            <a:off x="10472734" y="3130615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F9DCB9-36AC-47F6-BEC6-F753D8447888}"/>
              </a:ext>
            </a:extLst>
          </p:cNvPr>
          <p:cNvCxnSpPr>
            <a:stCxn id="22" idx="2"/>
          </p:cNvCxnSpPr>
          <p:nvPr/>
        </p:nvCxnSpPr>
        <p:spPr>
          <a:xfrm>
            <a:off x="10472734" y="3634884"/>
            <a:ext cx="4762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DC1827-FAD4-47EA-8B28-62E4C7BF8F9D}"/>
              </a:ext>
            </a:extLst>
          </p:cNvPr>
          <p:cNvCxnSpPr/>
          <p:nvPr/>
        </p:nvCxnSpPr>
        <p:spPr>
          <a:xfrm>
            <a:off x="10472734" y="2647114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gaussian distribution">
            <a:extLst>
              <a:ext uri="{FF2B5EF4-FFF2-40B4-BE49-F238E27FC236}">
                <a16:creationId xmlns:a16="http://schemas.microsoft.com/office/drawing/2014/main" id="{B1C1055D-0384-4C32-BBD3-110B57E5A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5" y="4266597"/>
            <a:ext cx="3019427" cy="214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57D6DB9F-E29E-4E35-9765-52D61622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0" y="1524388"/>
            <a:ext cx="11226200" cy="332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BCD0A-3E32-4DBF-B728-83845BF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Deep Learning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4C01-C294-41E9-B5E4-4239F86D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 in regression problems the suggested </a:t>
            </a:r>
            <a:br>
              <a:rPr lang="en-US" dirty="0"/>
            </a:br>
            <a:r>
              <a:rPr lang="en-US" dirty="0"/>
              <a:t>architecture is increasing amount of neurons and then </a:t>
            </a:r>
            <a:br>
              <a:rPr lang="en-US" dirty="0"/>
            </a:br>
            <a:r>
              <a:rPr lang="en-US" dirty="0"/>
              <a:t>decreasing in each layer</a:t>
            </a:r>
          </a:p>
          <a:p>
            <a:r>
              <a:rPr lang="en-US" dirty="0"/>
              <a:t>For example, enc/</a:t>
            </a:r>
            <a:r>
              <a:rPr lang="en-US" dirty="0" err="1"/>
              <a:t>dec</a:t>
            </a:r>
            <a:r>
              <a:rPr lang="en-US" dirty="0"/>
              <a:t>: 1-20-100-300-100-20-1</a:t>
            </a:r>
          </a:p>
          <a:p>
            <a:r>
              <a:rPr lang="en-US" dirty="0"/>
              <a:t>Batch gradient descent</a:t>
            </a:r>
          </a:p>
          <a:p>
            <a:r>
              <a:rPr lang="en-US" dirty="0"/>
              <a:t>Regularization to prevent overfitting: dropout, </a:t>
            </a:r>
            <a:br>
              <a:rPr lang="en-US" dirty="0"/>
            </a:br>
            <a:r>
              <a:rPr lang="en-US" dirty="0"/>
              <a:t>						  weight decay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4288B2-07B0-46EC-BA82-45F6BA566796}"/>
              </a:ext>
            </a:extLst>
          </p:cNvPr>
          <p:cNvSpPr txBox="1"/>
          <p:nvPr/>
        </p:nvSpPr>
        <p:spPr>
          <a:xfrm>
            <a:off x="9658348" y="1971356"/>
            <a:ext cx="16287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Sampling &amp; Initialization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5A327-D54D-4395-AF9B-2898F125C787}"/>
              </a:ext>
            </a:extLst>
          </p:cNvPr>
          <p:cNvSpPr txBox="1"/>
          <p:nvPr/>
        </p:nvSpPr>
        <p:spPr>
          <a:xfrm>
            <a:off x="9658346" y="2761283"/>
            <a:ext cx="1628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creation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EE653B-350F-4673-A2A1-DB2BD2BA37E7}"/>
              </a:ext>
            </a:extLst>
          </p:cNvPr>
          <p:cNvSpPr txBox="1"/>
          <p:nvPr/>
        </p:nvSpPr>
        <p:spPr>
          <a:xfrm>
            <a:off x="9658346" y="3265552"/>
            <a:ext cx="162877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B4766-2FDC-4165-A1AC-88BFB109E3B7}"/>
              </a:ext>
            </a:extLst>
          </p:cNvPr>
          <p:cNvSpPr txBox="1"/>
          <p:nvPr/>
        </p:nvSpPr>
        <p:spPr>
          <a:xfrm>
            <a:off x="9658346" y="3769821"/>
            <a:ext cx="16287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&amp; results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B9AF20-DA53-41EE-B9A9-9BA88795A0B5}"/>
              </a:ext>
            </a:extLst>
          </p:cNvPr>
          <p:cNvCxnSpPr>
            <a:stCxn id="21" idx="2"/>
          </p:cNvCxnSpPr>
          <p:nvPr/>
        </p:nvCxnSpPr>
        <p:spPr>
          <a:xfrm>
            <a:off x="10472734" y="3130615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5685DD-E5B9-4983-AAE1-5E388FFC3B4C}"/>
              </a:ext>
            </a:extLst>
          </p:cNvPr>
          <p:cNvCxnSpPr>
            <a:stCxn id="22" idx="2"/>
          </p:cNvCxnSpPr>
          <p:nvPr/>
        </p:nvCxnSpPr>
        <p:spPr>
          <a:xfrm>
            <a:off x="10472734" y="3634884"/>
            <a:ext cx="4762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F6642C-8F50-4CDA-B0B5-C399295A122D}"/>
              </a:ext>
            </a:extLst>
          </p:cNvPr>
          <p:cNvCxnSpPr/>
          <p:nvPr/>
        </p:nvCxnSpPr>
        <p:spPr>
          <a:xfrm>
            <a:off x="10472734" y="2647114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910C89-790E-41E1-B931-C9B2F3D2D826}"/>
              </a:ext>
            </a:extLst>
          </p:cNvPr>
          <p:cNvCxnSpPr/>
          <p:nvPr/>
        </p:nvCxnSpPr>
        <p:spPr>
          <a:xfrm>
            <a:off x="2790825" y="5067300"/>
            <a:ext cx="0" cy="1009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FBF168-C8EE-4F37-B94F-9A755CC328EE}"/>
              </a:ext>
            </a:extLst>
          </p:cNvPr>
          <p:cNvCxnSpPr>
            <a:cxnSpLocks/>
          </p:cNvCxnSpPr>
          <p:nvPr/>
        </p:nvCxnSpPr>
        <p:spPr>
          <a:xfrm>
            <a:off x="2295525" y="5572125"/>
            <a:ext cx="1095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C63889-95E0-49AC-9F2E-41D6C28D1F92}"/>
              </a:ext>
            </a:extLst>
          </p:cNvPr>
          <p:cNvCxnSpPr/>
          <p:nvPr/>
        </p:nvCxnSpPr>
        <p:spPr>
          <a:xfrm flipV="1">
            <a:off x="2790825" y="5219700"/>
            <a:ext cx="390525" cy="3524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E28182-5E5E-4B07-87BB-605408C3623D}"/>
              </a:ext>
            </a:extLst>
          </p:cNvPr>
          <p:cNvCxnSpPr/>
          <p:nvPr/>
        </p:nvCxnSpPr>
        <p:spPr>
          <a:xfrm flipH="1">
            <a:off x="2533650" y="5572125"/>
            <a:ext cx="2571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DC7EF5-EA1A-42CA-B2A6-D80ADEC14829}"/>
              </a:ext>
            </a:extLst>
          </p:cNvPr>
          <p:cNvCxnSpPr/>
          <p:nvPr/>
        </p:nvCxnSpPr>
        <p:spPr>
          <a:xfrm>
            <a:off x="8724900" y="5019675"/>
            <a:ext cx="0" cy="1009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AE97B4-E59A-4E5F-B19E-BAD34032D9BA}"/>
              </a:ext>
            </a:extLst>
          </p:cNvPr>
          <p:cNvCxnSpPr>
            <a:cxnSpLocks/>
          </p:cNvCxnSpPr>
          <p:nvPr/>
        </p:nvCxnSpPr>
        <p:spPr>
          <a:xfrm>
            <a:off x="8229600" y="5524500"/>
            <a:ext cx="1095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6DF639-B116-4B3E-A8EC-17F812C1B567}"/>
              </a:ext>
            </a:extLst>
          </p:cNvPr>
          <p:cNvCxnSpPr/>
          <p:nvPr/>
        </p:nvCxnSpPr>
        <p:spPr>
          <a:xfrm flipV="1">
            <a:off x="8724900" y="5172075"/>
            <a:ext cx="390525" cy="3524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C25B68-EC2C-47C1-B00B-ACE149301957}"/>
              </a:ext>
            </a:extLst>
          </p:cNvPr>
          <p:cNvCxnSpPr/>
          <p:nvPr/>
        </p:nvCxnSpPr>
        <p:spPr>
          <a:xfrm flipH="1">
            <a:off x="8467725" y="5524500"/>
            <a:ext cx="2571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DFEC86-B657-4C2B-929D-0BC5317B8B53}"/>
              </a:ext>
            </a:extLst>
          </p:cNvPr>
          <p:cNvCxnSpPr/>
          <p:nvPr/>
        </p:nvCxnSpPr>
        <p:spPr>
          <a:xfrm>
            <a:off x="4295775" y="5067300"/>
            <a:ext cx="0" cy="1009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73928C-EF01-4E00-A00D-46214C4AE008}"/>
              </a:ext>
            </a:extLst>
          </p:cNvPr>
          <p:cNvCxnSpPr>
            <a:cxnSpLocks/>
          </p:cNvCxnSpPr>
          <p:nvPr/>
        </p:nvCxnSpPr>
        <p:spPr>
          <a:xfrm>
            <a:off x="3800475" y="5572125"/>
            <a:ext cx="1095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955FC5-F006-4708-BB6F-B84CB371B4EB}"/>
              </a:ext>
            </a:extLst>
          </p:cNvPr>
          <p:cNvCxnSpPr>
            <a:cxnSpLocks/>
          </p:cNvCxnSpPr>
          <p:nvPr/>
        </p:nvCxnSpPr>
        <p:spPr>
          <a:xfrm flipV="1">
            <a:off x="3981450" y="5219701"/>
            <a:ext cx="704850" cy="6381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48242-9108-4E97-8D7B-729CCD01FBA0}"/>
              </a:ext>
            </a:extLst>
          </p:cNvPr>
          <p:cNvCxnSpPr/>
          <p:nvPr/>
        </p:nvCxnSpPr>
        <p:spPr>
          <a:xfrm>
            <a:off x="10248899" y="5019674"/>
            <a:ext cx="0" cy="1009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B0B510-2E23-4E9D-8F45-CF3F2AA821BF}"/>
              </a:ext>
            </a:extLst>
          </p:cNvPr>
          <p:cNvCxnSpPr>
            <a:cxnSpLocks/>
          </p:cNvCxnSpPr>
          <p:nvPr/>
        </p:nvCxnSpPr>
        <p:spPr>
          <a:xfrm>
            <a:off x="9753599" y="5524499"/>
            <a:ext cx="1095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9CAFE6-199E-42D3-8CA9-8923EF99C23B}"/>
              </a:ext>
            </a:extLst>
          </p:cNvPr>
          <p:cNvCxnSpPr>
            <a:cxnSpLocks/>
          </p:cNvCxnSpPr>
          <p:nvPr/>
        </p:nvCxnSpPr>
        <p:spPr>
          <a:xfrm flipV="1">
            <a:off x="9934574" y="5172075"/>
            <a:ext cx="704850" cy="6381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DEF87E-2C36-4408-823E-2974152568CF}"/>
              </a:ext>
            </a:extLst>
          </p:cNvPr>
          <p:cNvSpPr txBox="1"/>
          <p:nvPr/>
        </p:nvSpPr>
        <p:spPr>
          <a:xfrm>
            <a:off x="2390775" y="6110288"/>
            <a:ext cx="8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CBC276-7B32-4566-99F0-F65815025B74}"/>
              </a:ext>
            </a:extLst>
          </p:cNvPr>
          <p:cNvSpPr txBox="1"/>
          <p:nvPr/>
        </p:nvSpPr>
        <p:spPr>
          <a:xfrm>
            <a:off x="8296278" y="6132175"/>
            <a:ext cx="8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C092F8-871A-49E0-BB87-1E88E9A187AF}"/>
              </a:ext>
            </a:extLst>
          </p:cNvPr>
          <p:cNvSpPr txBox="1"/>
          <p:nvPr/>
        </p:nvSpPr>
        <p:spPr>
          <a:xfrm>
            <a:off x="3867153" y="6129555"/>
            <a:ext cx="8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C96F7A-1477-47EB-872C-B9CF3179EFBD}"/>
              </a:ext>
            </a:extLst>
          </p:cNvPr>
          <p:cNvSpPr txBox="1"/>
          <p:nvPr/>
        </p:nvSpPr>
        <p:spPr>
          <a:xfrm>
            <a:off x="9772656" y="6122867"/>
            <a:ext cx="8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pic>
        <p:nvPicPr>
          <p:cNvPr id="56" name="Picture 5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507203-D898-4C71-B122-BF619B75A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77" y="262275"/>
            <a:ext cx="4337098" cy="10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 animBg="1"/>
      <p:bldP spid="23" grpId="0" animBg="1"/>
      <p:bldP spid="52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CD0A-3E32-4DBF-B728-83845BF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Deep Learning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4C01-C294-41E9-B5E4-4239F86D3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Lagrange multiplier intuition: </a:t>
                </a:r>
                <a:br>
                  <a:rPr lang="en-US" dirty="0"/>
                </a:br>
                <a:r>
                  <a:rPr lang="en-US" dirty="0"/>
                  <a:t>Small area with large circumference </a:t>
                </a:r>
              </a:p>
              <a:p>
                <a:r>
                  <a:rPr lang="en-US" dirty="0"/>
                  <a:t>Replace: Area = MSE, circumference = power</a:t>
                </a:r>
              </a:p>
              <a:p>
                <a:endParaRPr lang="en-US" dirty="0"/>
              </a:p>
              <a:p>
                <a:r>
                  <a:rPr lang="en-US" dirty="0"/>
                  <a:t>Reminder: </a:t>
                </a:r>
              </a:p>
              <a:p>
                <a:pPr lvl="1"/>
                <a:r>
                  <a:rPr lang="en-US" dirty="0"/>
                  <a:t>P is the power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𝑃𝑜𝑤𝑒𝑟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4C01-C294-41E9-B5E4-4239F86D3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83C68B-6B2B-460F-9069-7AF88AC1A9A0}"/>
              </a:ext>
            </a:extLst>
          </p:cNvPr>
          <p:cNvSpPr txBox="1"/>
          <p:nvPr/>
        </p:nvSpPr>
        <p:spPr>
          <a:xfrm>
            <a:off x="9658348" y="1971356"/>
            <a:ext cx="16287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Sampling &amp; Initialization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AC040-F480-450B-9AC0-69CCC5D014A0}"/>
              </a:ext>
            </a:extLst>
          </p:cNvPr>
          <p:cNvSpPr txBox="1"/>
          <p:nvPr/>
        </p:nvSpPr>
        <p:spPr>
          <a:xfrm>
            <a:off x="9658346" y="2761283"/>
            <a:ext cx="1628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creation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1369-90BC-4A9E-A449-59879F4AAB44}"/>
              </a:ext>
            </a:extLst>
          </p:cNvPr>
          <p:cNvSpPr txBox="1"/>
          <p:nvPr/>
        </p:nvSpPr>
        <p:spPr>
          <a:xfrm>
            <a:off x="9658346" y="3265552"/>
            <a:ext cx="1628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0AECB-500E-49B9-B29B-0D34A0FB7F5E}"/>
              </a:ext>
            </a:extLst>
          </p:cNvPr>
          <p:cNvSpPr txBox="1"/>
          <p:nvPr/>
        </p:nvSpPr>
        <p:spPr>
          <a:xfrm>
            <a:off x="9658346" y="3769821"/>
            <a:ext cx="1628775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&amp; results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14F4F8-06B6-495A-A93D-A7AB44DDCA81}"/>
              </a:ext>
            </a:extLst>
          </p:cNvPr>
          <p:cNvCxnSpPr>
            <a:stCxn id="12" idx="2"/>
          </p:cNvCxnSpPr>
          <p:nvPr/>
        </p:nvCxnSpPr>
        <p:spPr>
          <a:xfrm>
            <a:off x="10472734" y="3130615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DCD589-0DFD-4B35-AF64-414075254BB9}"/>
              </a:ext>
            </a:extLst>
          </p:cNvPr>
          <p:cNvCxnSpPr>
            <a:stCxn id="13" idx="2"/>
          </p:cNvCxnSpPr>
          <p:nvPr/>
        </p:nvCxnSpPr>
        <p:spPr>
          <a:xfrm>
            <a:off x="10472734" y="3634884"/>
            <a:ext cx="4762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816A48-88C4-464B-82EE-334B4DA87DBC}"/>
              </a:ext>
            </a:extLst>
          </p:cNvPr>
          <p:cNvCxnSpPr/>
          <p:nvPr/>
        </p:nvCxnSpPr>
        <p:spPr>
          <a:xfrm>
            <a:off x="10472734" y="2647114"/>
            <a:ext cx="1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5B5FEAC-E551-491A-B22B-86B753B9651D}"/>
              </a:ext>
            </a:extLst>
          </p:cNvPr>
          <p:cNvSpPr/>
          <p:nvPr/>
        </p:nvSpPr>
        <p:spPr>
          <a:xfrm>
            <a:off x="6650832" y="1903172"/>
            <a:ext cx="2381245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48C44F-29AB-4C9D-8BC1-D6C85F254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987628"/>
            <a:ext cx="11049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538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DeepCoder</vt:lpstr>
      <vt:lpstr>Communication 101</vt:lpstr>
      <vt:lpstr>Describing the problem</vt:lpstr>
      <vt:lpstr>Program scheme and formulation</vt:lpstr>
      <vt:lpstr>How do we measure results?</vt:lpstr>
      <vt:lpstr>The Deep Learning Algorithm </vt:lpstr>
      <vt:lpstr>The Deep Learning Algorithm </vt:lpstr>
      <vt:lpstr>The Deep Learning Algorithm </vt:lpstr>
      <vt:lpstr>The Deep Learning Algorithm </vt:lpstr>
      <vt:lpstr>Results</vt:lpstr>
      <vt:lpstr>Results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DeepCoder</dc:title>
  <dc:creator>Nadav Gover</dc:creator>
  <cp:lastModifiedBy>Nadav Gover</cp:lastModifiedBy>
  <cp:revision>54</cp:revision>
  <dcterms:created xsi:type="dcterms:W3CDTF">2020-02-25T08:18:02Z</dcterms:created>
  <dcterms:modified xsi:type="dcterms:W3CDTF">2020-02-25T16:15:49Z</dcterms:modified>
</cp:coreProperties>
</file>