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4"/>
  </p:sldMasterIdLst>
  <p:notesMasterIdLst>
    <p:notesMasterId r:id="rId54"/>
  </p:notesMasterIdLst>
  <p:handoutMasterIdLst>
    <p:handoutMasterId r:id="rId55"/>
  </p:handoutMasterIdLst>
  <p:sldIdLst>
    <p:sldId id="274" r:id="rId5"/>
    <p:sldId id="273" r:id="rId6"/>
    <p:sldId id="275" r:id="rId7"/>
    <p:sldId id="283" r:id="rId8"/>
    <p:sldId id="257" r:id="rId9"/>
    <p:sldId id="276" r:id="rId10"/>
    <p:sldId id="277" r:id="rId11"/>
    <p:sldId id="280" r:id="rId12"/>
    <p:sldId id="281" r:id="rId13"/>
    <p:sldId id="279" r:id="rId14"/>
    <p:sldId id="284" r:id="rId15"/>
    <p:sldId id="286" r:id="rId16"/>
    <p:sldId id="287" r:id="rId17"/>
    <p:sldId id="268" r:id="rId18"/>
    <p:sldId id="294" r:id="rId19"/>
    <p:sldId id="296" r:id="rId20"/>
    <p:sldId id="301" r:id="rId21"/>
    <p:sldId id="300" r:id="rId22"/>
    <p:sldId id="303" r:id="rId23"/>
    <p:sldId id="302" r:id="rId24"/>
    <p:sldId id="304" r:id="rId25"/>
    <p:sldId id="289" r:id="rId26"/>
    <p:sldId id="290" r:id="rId27"/>
    <p:sldId id="297" r:id="rId28"/>
    <p:sldId id="291" r:id="rId29"/>
    <p:sldId id="329" r:id="rId30"/>
    <p:sldId id="330" r:id="rId31"/>
    <p:sldId id="292" r:id="rId32"/>
    <p:sldId id="293" r:id="rId33"/>
    <p:sldId id="298" r:id="rId34"/>
    <p:sldId id="306" r:id="rId35"/>
    <p:sldId id="307" r:id="rId36"/>
    <p:sldId id="308" r:id="rId37"/>
    <p:sldId id="311" r:id="rId38"/>
    <p:sldId id="310" r:id="rId39"/>
    <p:sldId id="312" r:id="rId40"/>
    <p:sldId id="314" r:id="rId41"/>
    <p:sldId id="316" r:id="rId42"/>
    <p:sldId id="317" r:id="rId43"/>
    <p:sldId id="319" r:id="rId44"/>
    <p:sldId id="320" r:id="rId45"/>
    <p:sldId id="323" r:id="rId46"/>
    <p:sldId id="324" r:id="rId47"/>
    <p:sldId id="325" r:id="rId48"/>
    <p:sldId id="326" r:id="rId49"/>
    <p:sldId id="318" r:id="rId50"/>
    <p:sldId id="327" r:id="rId51"/>
    <p:sldId id="328" r:id="rId52"/>
    <p:sldId id="29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0704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81E5-545A-4072-9BD7-74F6C99C5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DC2B86-95CB-4060-95D9-F926CD29E6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תוצאות + סיכום</a:t>
          </a:r>
          <a:br>
            <a:rPr lang="en-US" dirty="0"/>
          </a:br>
          <a:r>
            <a:rPr lang="he-IL" dirty="0"/>
            <a:t>לייק וקומנט </a:t>
          </a:r>
          <a:br>
            <a:rPr lang="en-US" dirty="0"/>
          </a:br>
          <a:r>
            <a:rPr lang="he-IL" dirty="0"/>
            <a:t>ותלחצו על הפעמון</a:t>
          </a:r>
          <a:endParaRPr lang="en-US" dirty="0"/>
        </a:p>
      </dgm:t>
    </dgm:pt>
    <dgm:pt modelId="{90F3BE22-E989-4128-9195-B5C9DC130591}" type="parTrans" cxnId="{55E60A42-B949-4B5E-8B47-372C1F182942}">
      <dgm:prSet/>
      <dgm:spPr/>
      <dgm:t>
        <a:bodyPr/>
        <a:lstStyle/>
        <a:p>
          <a:endParaRPr lang="en-US"/>
        </a:p>
      </dgm:t>
    </dgm:pt>
    <dgm:pt modelId="{CCB6F685-1286-420F-B179-F5F1A668B086}" type="sibTrans" cxnId="{55E60A42-B949-4B5E-8B47-372C1F182942}">
      <dgm:prSet/>
      <dgm:spPr/>
      <dgm:t>
        <a:bodyPr/>
        <a:lstStyle/>
        <a:p>
          <a:endParaRPr lang="en-US"/>
        </a:p>
      </dgm:t>
    </dgm:pt>
    <dgm:pt modelId="{DD9C9FA0-776D-4994-B21E-85B467B08B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הסבר שלבי האלגוריתם</a:t>
          </a:r>
          <a:endParaRPr lang="en-US" dirty="0"/>
        </a:p>
      </dgm:t>
    </dgm:pt>
    <dgm:pt modelId="{A4D0AB73-0173-4E03-8B39-41BEBFADEA95}" type="parTrans" cxnId="{D7D8E05D-87E8-4446-BC0B-93F7C8B93820}">
      <dgm:prSet/>
      <dgm:spPr/>
      <dgm:t>
        <a:bodyPr/>
        <a:lstStyle/>
        <a:p>
          <a:endParaRPr lang="en-US"/>
        </a:p>
      </dgm:t>
    </dgm:pt>
    <dgm:pt modelId="{7354E154-CCCA-439A-ACDB-FC6BE3DD8ABA}" type="sibTrans" cxnId="{D7D8E05D-87E8-4446-BC0B-93F7C8B93820}">
      <dgm:prSet/>
      <dgm:spPr/>
      <dgm:t>
        <a:bodyPr/>
        <a:lstStyle/>
        <a:p>
          <a:endParaRPr lang="en-US"/>
        </a:p>
      </dgm:t>
    </dgm:pt>
    <dgm:pt modelId="{7F907492-1169-4B46-8C79-22D5978F83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אלגוריתם - הליבה</a:t>
          </a:r>
          <a:endParaRPr lang="en-US" dirty="0"/>
        </a:p>
      </dgm:t>
    </dgm:pt>
    <dgm:pt modelId="{2964816E-7601-41BC-B7AE-3D9EB7AA78FF}" type="parTrans" cxnId="{F664AF20-E940-4336-B457-15DA78172164}">
      <dgm:prSet/>
      <dgm:spPr/>
      <dgm:t>
        <a:bodyPr/>
        <a:lstStyle/>
        <a:p>
          <a:endParaRPr lang="en-US"/>
        </a:p>
      </dgm:t>
    </dgm:pt>
    <dgm:pt modelId="{F8C55A87-5779-4477-AD73-16721FDB8FF2}" type="sibTrans" cxnId="{F664AF20-E940-4336-B457-15DA78172164}">
      <dgm:prSet/>
      <dgm:spPr/>
      <dgm:t>
        <a:bodyPr/>
        <a:lstStyle/>
        <a:p>
          <a:endParaRPr lang="en-US"/>
        </a:p>
      </dgm:t>
    </dgm:pt>
    <dgm:pt modelId="{2CB9B9B1-AD66-48D4-B2A9-1DB16915F0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סקירה על הכלים</a:t>
          </a:r>
          <a:endParaRPr lang="en-US" dirty="0"/>
        </a:p>
      </dgm:t>
    </dgm:pt>
    <dgm:pt modelId="{3DF3A1B7-18BA-4EFC-9D4B-F87806101BCE}" type="parTrans" cxnId="{BEFB47D8-1453-42D5-BF07-7DB312FECB5C}">
      <dgm:prSet/>
      <dgm:spPr/>
      <dgm:t>
        <a:bodyPr/>
        <a:lstStyle/>
        <a:p>
          <a:endParaRPr lang="en-US"/>
        </a:p>
      </dgm:t>
    </dgm:pt>
    <dgm:pt modelId="{687E99B8-249E-45E2-9A92-44BABF0B0592}" type="sibTrans" cxnId="{BEFB47D8-1453-42D5-BF07-7DB312FECB5C}">
      <dgm:prSet/>
      <dgm:spPr/>
      <dgm:t>
        <a:bodyPr/>
        <a:lstStyle/>
        <a:p>
          <a:endParaRPr lang="en-US"/>
        </a:p>
      </dgm:t>
    </dgm:pt>
    <dgm:pt modelId="{DFD6A584-8EF9-4B3C-99D0-E89B6632B4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סקירה ביולוגית</a:t>
          </a:r>
          <a:br>
            <a:rPr lang="en-US" dirty="0"/>
          </a:br>
          <a:r>
            <a:rPr lang="he-IL" dirty="0"/>
            <a:t>על המושגים</a:t>
          </a:r>
          <a:endParaRPr lang="en-US" dirty="0"/>
        </a:p>
      </dgm:t>
    </dgm:pt>
    <dgm:pt modelId="{DDB1256B-CD76-475A-A9FA-E7E5590D2DFA}" type="parTrans" cxnId="{E49C5CF3-371A-4311-BAA7-A5B36AE745B2}">
      <dgm:prSet/>
      <dgm:spPr/>
      <dgm:t>
        <a:bodyPr/>
        <a:lstStyle/>
        <a:p>
          <a:endParaRPr lang="en-US"/>
        </a:p>
      </dgm:t>
    </dgm:pt>
    <dgm:pt modelId="{FC6DCBEF-3909-4747-ACA8-0BBEC5D9A73B}" type="sibTrans" cxnId="{E49C5CF3-371A-4311-BAA7-A5B36AE745B2}">
      <dgm:prSet/>
      <dgm:spPr/>
      <dgm:t>
        <a:bodyPr/>
        <a:lstStyle/>
        <a:p>
          <a:endParaRPr lang="en-US"/>
        </a:p>
      </dgm:t>
    </dgm:pt>
    <dgm:pt modelId="{CCBA2956-F6CB-44BE-A7C2-C01D7836EA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הבעיה שרוצים לפתור</a:t>
          </a:r>
          <a:endParaRPr lang="en-US" dirty="0"/>
        </a:p>
      </dgm:t>
    </dgm:pt>
    <dgm:pt modelId="{678F596B-25AD-45A0-A703-50764811E197}" type="parTrans" cxnId="{D21B8EFD-5574-4CA5-8C22-CCA52FF1B52A}">
      <dgm:prSet/>
      <dgm:spPr/>
      <dgm:t>
        <a:bodyPr/>
        <a:lstStyle/>
        <a:p>
          <a:endParaRPr lang="en-US"/>
        </a:p>
      </dgm:t>
    </dgm:pt>
    <dgm:pt modelId="{F5EAA541-2307-4BD3-9265-FFDB554282F0}" type="sibTrans" cxnId="{D21B8EFD-5574-4CA5-8C22-CCA52FF1B52A}">
      <dgm:prSet/>
      <dgm:spPr/>
      <dgm:t>
        <a:bodyPr/>
        <a:lstStyle/>
        <a:p>
          <a:endParaRPr lang="en-US"/>
        </a:p>
      </dgm:t>
    </dgm:pt>
    <dgm:pt modelId="{E7FD18A1-62E1-41C6-94F2-2BCEAE931FDA}" type="pres">
      <dgm:prSet presAssocID="{F36381E5-545A-4072-9BD7-74F6C99C523A}" presName="root" presStyleCnt="0">
        <dgm:presLayoutVars>
          <dgm:dir/>
          <dgm:resizeHandles val="exact"/>
        </dgm:presLayoutVars>
      </dgm:prSet>
      <dgm:spPr/>
    </dgm:pt>
    <dgm:pt modelId="{5664B999-362B-4ABC-8BA6-5817BE5851A8}" type="pres">
      <dgm:prSet presAssocID="{98DC2B86-95CB-4060-95D9-F926CD29E6BB}" presName="compNode" presStyleCnt="0"/>
      <dgm:spPr/>
    </dgm:pt>
    <dgm:pt modelId="{1F7DB932-C4B1-4205-80F9-ABE71C2C2F0F}" type="pres">
      <dgm:prSet presAssocID="{98DC2B86-95CB-4060-95D9-F926CD29E6BB}" presName="iconBgRect" presStyleLbl="bgShp" presStyleIdx="0" presStyleCnt="6" custLinFactNeighborX="-11200" custLinFactNeighborY="-1246"/>
      <dgm:spPr/>
    </dgm:pt>
    <dgm:pt modelId="{40107240-9C49-4DB9-83E3-C4098D655E93}" type="pres">
      <dgm:prSet presAssocID="{98DC2B86-95CB-4060-95D9-F926CD29E6BB}" presName="iconRect" presStyleLbl="node1" presStyleIdx="0" presStyleCnt="6" custLinFactNeighborX="-13150" custLinFactNeighborY="-9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2B5AE23E-4BE0-476A-B70B-1719BD35B860}" type="pres">
      <dgm:prSet presAssocID="{98DC2B86-95CB-4060-95D9-F926CD29E6BB}" presName="spaceRect" presStyleCnt="0"/>
      <dgm:spPr/>
    </dgm:pt>
    <dgm:pt modelId="{BDC1C95C-44AB-469D-9E7C-8EB321290B31}" type="pres">
      <dgm:prSet presAssocID="{98DC2B86-95CB-4060-95D9-F926CD29E6BB}" presName="textRect" presStyleLbl="revTx" presStyleIdx="0" presStyleCnt="6" custLinFactNeighborX="-23456" custLinFactNeighborY="-29373">
        <dgm:presLayoutVars>
          <dgm:chMax val="1"/>
          <dgm:chPref val="1"/>
        </dgm:presLayoutVars>
      </dgm:prSet>
      <dgm:spPr/>
    </dgm:pt>
    <dgm:pt modelId="{43ED6146-5197-4519-BC34-2E0814AEBD11}" type="pres">
      <dgm:prSet presAssocID="{CCB6F685-1286-420F-B179-F5F1A668B086}" presName="sibTrans" presStyleCnt="0"/>
      <dgm:spPr/>
    </dgm:pt>
    <dgm:pt modelId="{157BE3F4-8354-43E7-AF23-F47F23A5F30B}" type="pres">
      <dgm:prSet presAssocID="{DD9C9FA0-776D-4994-B21E-85B467B08BCE}" presName="compNode" presStyleCnt="0"/>
      <dgm:spPr/>
    </dgm:pt>
    <dgm:pt modelId="{AEFF8F8E-C7C6-42E7-A6CD-5F9F8E91AAB5}" type="pres">
      <dgm:prSet presAssocID="{DD9C9FA0-776D-4994-B21E-85B467B08BCE}" presName="iconBgRect" presStyleLbl="bgShp" presStyleIdx="1" presStyleCnt="6" custLinFactX="126056" custLinFactNeighborX="200000" custLinFactNeighborY="-4947"/>
      <dgm:spPr/>
    </dgm:pt>
    <dgm:pt modelId="{79125982-A105-4170-9410-58238E9F3AD3}" type="pres">
      <dgm:prSet presAssocID="{DD9C9FA0-776D-4994-B21E-85B467B08BCE}" presName="iconRect" presStyleLbl="node1" presStyleIdx="1" presStyleCnt="6" custLinFactX="268274" custLinFactNeighborX="300000" custLinFactNeighborY="-86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849BABF3-A857-471D-A973-40E8FE0BFCB3}" type="pres">
      <dgm:prSet presAssocID="{DD9C9FA0-776D-4994-B21E-85B467B08BCE}" presName="spaceRect" presStyleCnt="0"/>
      <dgm:spPr/>
    </dgm:pt>
    <dgm:pt modelId="{CBB05F8F-C4A2-49BC-BF46-305FF5D906A3}" type="pres">
      <dgm:prSet presAssocID="{DD9C9FA0-776D-4994-B21E-85B467B08BCE}" presName="textRect" presStyleLbl="revTx" presStyleIdx="1" presStyleCnt="6" custLinFactNeighborX="-19014" custLinFactNeighborY="-9499">
        <dgm:presLayoutVars>
          <dgm:chMax val="1"/>
          <dgm:chPref val="1"/>
        </dgm:presLayoutVars>
      </dgm:prSet>
      <dgm:spPr/>
    </dgm:pt>
    <dgm:pt modelId="{1F4B69EC-406A-4AA7-AED4-8D9F06A3CC25}" type="pres">
      <dgm:prSet presAssocID="{7354E154-CCCA-439A-ACDB-FC6BE3DD8ABA}" presName="sibTrans" presStyleCnt="0"/>
      <dgm:spPr/>
    </dgm:pt>
    <dgm:pt modelId="{CA3F5CFF-D15D-4782-A016-99AB4378A29D}" type="pres">
      <dgm:prSet presAssocID="{7F907492-1169-4B46-8C79-22D5978F830D}" presName="compNode" presStyleCnt="0"/>
      <dgm:spPr/>
    </dgm:pt>
    <dgm:pt modelId="{D607F78F-DA3D-4C85-A6C6-238CB594E0C6}" type="pres">
      <dgm:prSet presAssocID="{7F907492-1169-4B46-8C79-22D5978F830D}" presName="iconBgRect" presStyleLbl="bgShp" presStyleIdx="2" presStyleCnt="6" custLinFactX="107227" custLinFactNeighborX="200000" custLinFactNeighborY="-6798"/>
      <dgm:spPr/>
    </dgm:pt>
    <dgm:pt modelId="{6AFD2342-16C1-4A34-AB35-66B7A2145FF0}" type="pres">
      <dgm:prSet presAssocID="{7F907492-1169-4B46-8C79-22D5978F830D}" presName="iconRect" presStyleLbl="node1" presStyleIdx="2" presStyleCnt="6" custLinFactX="235458" custLinFactNeighborX="300000" custLinFactNeighborY="-1184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E6F8E9A8-62CA-4DD5-B1D3-D03A08F5B251}" type="pres">
      <dgm:prSet presAssocID="{7F907492-1169-4B46-8C79-22D5978F830D}" presName="spaceRect" presStyleCnt="0"/>
      <dgm:spPr/>
    </dgm:pt>
    <dgm:pt modelId="{6388D34F-0DF4-4163-80E8-2593AC1F51AF}" type="pres">
      <dgm:prSet presAssocID="{7F907492-1169-4B46-8C79-22D5978F830D}" presName="textRect" presStyleLbl="revTx" presStyleIdx="2" presStyleCnt="6" custLinFactNeighborX="-27355" custLinFactNeighborY="-6323">
        <dgm:presLayoutVars>
          <dgm:chMax val="1"/>
          <dgm:chPref val="1"/>
        </dgm:presLayoutVars>
      </dgm:prSet>
      <dgm:spPr/>
    </dgm:pt>
    <dgm:pt modelId="{48B7AA14-B8BA-4A9A-B03B-67E0655BDD65}" type="pres">
      <dgm:prSet presAssocID="{F8C55A87-5779-4477-AD73-16721FDB8FF2}" presName="sibTrans" presStyleCnt="0"/>
      <dgm:spPr/>
    </dgm:pt>
    <dgm:pt modelId="{B0C58B20-F92D-4B6C-82B9-613713835660}" type="pres">
      <dgm:prSet presAssocID="{2CB9B9B1-AD66-48D4-B2A9-1DB16915F0B5}" presName="compNode" presStyleCnt="0"/>
      <dgm:spPr/>
    </dgm:pt>
    <dgm:pt modelId="{A341F728-C5C1-4F4E-BA5F-76849C8BB8AD}" type="pres">
      <dgm:prSet presAssocID="{2CB9B9B1-AD66-48D4-B2A9-1DB16915F0B5}" presName="iconBgRect" presStyleLbl="bgShp" presStyleIdx="3" presStyleCnt="6" custLinFactX="-200000" custLinFactNeighborX="-211963" custLinFactNeighborY="-320"/>
      <dgm:spPr/>
    </dgm:pt>
    <dgm:pt modelId="{438D7376-1922-440A-A7B1-7FF52CD751DD}" type="pres">
      <dgm:prSet presAssocID="{2CB9B9B1-AD66-48D4-B2A9-1DB16915F0B5}" presName="iconRect" presStyleLbl="node1" presStyleIdx="3" presStyleCnt="6" custLinFactX="-320762" custLinFactNeighborX="-400000" custLinFactNeighborY="-55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E92F0BEE-E2E2-407D-9FF8-A0BC405AC143}" type="pres">
      <dgm:prSet presAssocID="{2CB9B9B1-AD66-48D4-B2A9-1DB16915F0B5}" presName="spaceRect" presStyleCnt="0"/>
      <dgm:spPr/>
    </dgm:pt>
    <dgm:pt modelId="{9D2982E7-A491-45C2-96CA-3156B5028BFB}" type="pres">
      <dgm:prSet presAssocID="{2CB9B9B1-AD66-48D4-B2A9-1DB16915F0B5}" presName="textRect" presStyleLbl="revTx" presStyleIdx="3" presStyleCnt="6" custLinFactNeighborX="-32903" custLinFactNeighborY="-10556">
        <dgm:presLayoutVars>
          <dgm:chMax val="1"/>
          <dgm:chPref val="1"/>
        </dgm:presLayoutVars>
      </dgm:prSet>
      <dgm:spPr/>
    </dgm:pt>
    <dgm:pt modelId="{7685A88C-6979-4769-869B-C1021AE0A904}" type="pres">
      <dgm:prSet presAssocID="{687E99B8-249E-45E2-9A92-44BABF0B0592}" presName="sibTrans" presStyleCnt="0"/>
      <dgm:spPr/>
    </dgm:pt>
    <dgm:pt modelId="{E01ED69D-982E-487F-90DE-D11E6E2127DA}" type="pres">
      <dgm:prSet presAssocID="{DFD6A584-8EF9-4B3C-99D0-E89B6632B4B1}" presName="compNode" presStyleCnt="0"/>
      <dgm:spPr/>
    </dgm:pt>
    <dgm:pt modelId="{6AF5B842-A1AD-455B-B959-E5D28182656D}" type="pres">
      <dgm:prSet presAssocID="{DFD6A584-8EF9-4B3C-99D0-E89B6632B4B1}" presName="iconBgRect" presStyleLbl="bgShp" presStyleIdx="4" presStyleCnt="6" custLinFactX="-200000" custLinFactNeighborX="-227314" custLinFactNeighborY="2073"/>
      <dgm:spPr/>
    </dgm:pt>
    <dgm:pt modelId="{0B315FC9-E9C0-41B8-9911-D39E9923C331}" type="pres">
      <dgm:prSet presAssocID="{DFD6A584-8EF9-4B3C-99D0-E89B6632B4B1}" presName="iconRect" presStyleLbl="node1" presStyleIdx="4" presStyleCnt="6" custLinFactX="-344743" custLinFactNeighborX="-400000" custLinFactNeighborY="361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1E6FD77A-80B5-4885-9254-D3798B8ED56D}" type="pres">
      <dgm:prSet presAssocID="{DFD6A584-8EF9-4B3C-99D0-E89B6632B4B1}" presName="spaceRect" presStyleCnt="0"/>
      <dgm:spPr/>
    </dgm:pt>
    <dgm:pt modelId="{6EE731F3-DEC1-4612-A0BF-AB6659332AD8}" type="pres">
      <dgm:prSet presAssocID="{DFD6A584-8EF9-4B3C-99D0-E89B6632B4B1}" presName="textRect" presStyleLbl="revTx" presStyleIdx="4" presStyleCnt="6" custLinFactNeighborX="-47343" custLinFactNeighborY="-13379">
        <dgm:presLayoutVars>
          <dgm:chMax val="1"/>
          <dgm:chPref val="1"/>
        </dgm:presLayoutVars>
      </dgm:prSet>
      <dgm:spPr/>
    </dgm:pt>
    <dgm:pt modelId="{362B2865-E600-46EF-9BFA-B87D8742B20D}" type="pres">
      <dgm:prSet presAssocID="{FC6DCBEF-3909-4747-ACA8-0BBEC5D9A73B}" presName="sibTrans" presStyleCnt="0"/>
      <dgm:spPr/>
    </dgm:pt>
    <dgm:pt modelId="{50934135-4C6B-4DDF-917C-FBFE9F106A46}" type="pres">
      <dgm:prSet presAssocID="{CCBA2956-F6CB-44BE-A7C2-C01D7836EA17}" presName="compNode" presStyleCnt="0"/>
      <dgm:spPr/>
    </dgm:pt>
    <dgm:pt modelId="{FD1F83C8-7394-41FE-AB12-D563D9DA18E2}" type="pres">
      <dgm:prSet presAssocID="{CCBA2956-F6CB-44BE-A7C2-C01D7836EA17}" presName="iconBgRect" presStyleLbl="bgShp" presStyleIdx="5" presStyleCnt="6" custLinFactX="-13043" custLinFactNeighborX="-100000" custLinFactNeighborY="-5706"/>
      <dgm:spPr/>
    </dgm:pt>
    <dgm:pt modelId="{3FE0782C-A792-482B-A18A-1F7EC602C289}" type="pres">
      <dgm:prSet presAssocID="{CCBA2956-F6CB-44BE-A7C2-C01D7836EA17}" presName="iconRect" presStyleLbl="node1" presStyleIdx="5" presStyleCnt="6" custLinFactX="-97018" custLinFactNeighborX="-100000" custLinFactNeighborY="-994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 outline"/>
        </a:ext>
      </dgm:extLst>
    </dgm:pt>
    <dgm:pt modelId="{FB996D71-A18E-4201-8DA3-A500AED56CE5}" type="pres">
      <dgm:prSet presAssocID="{CCBA2956-F6CB-44BE-A7C2-C01D7836EA17}" presName="spaceRect" presStyleCnt="0"/>
      <dgm:spPr/>
    </dgm:pt>
    <dgm:pt modelId="{C1526BF0-85F9-4A6C-A581-E131F7151DBD}" type="pres">
      <dgm:prSet presAssocID="{CCBA2956-F6CB-44BE-A7C2-C01D7836EA17}" presName="textRect" presStyleLbl="revTx" presStyleIdx="5" presStyleCnt="6" custLinFactNeighborX="-71021" custLinFactNeighborY="-16816">
        <dgm:presLayoutVars>
          <dgm:chMax val="1"/>
          <dgm:chPref val="1"/>
        </dgm:presLayoutVars>
      </dgm:prSet>
      <dgm:spPr/>
    </dgm:pt>
  </dgm:ptLst>
  <dgm:cxnLst>
    <dgm:cxn modelId="{F664AF20-E940-4336-B457-15DA78172164}" srcId="{F36381E5-545A-4072-9BD7-74F6C99C523A}" destId="{7F907492-1169-4B46-8C79-22D5978F830D}" srcOrd="2" destOrd="0" parTransId="{2964816E-7601-41BC-B7AE-3D9EB7AA78FF}" sibTransId="{F8C55A87-5779-4477-AD73-16721FDB8FF2}"/>
    <dgm:cxn modelId="{25D63E3F-9B65-43E2-BFEB-7D9F2153FF81}" type="presOf" srcId="{DFD6A584-8EF9-4B3C-99D0-E89B6632B4B1}" destId="{6EE731F3-DEC1-4612-A0BF-AB6659332AD8}" srcOrd="0" destOrd="0" presId="urn:microsoft.com/office/officeart/2018/5/layout/IconCircleLabelList"/>
    <dgm:cxn modelId="{D7D8E05D-87E8-4446-BC0B-93F7C8B93820}" srcId="{F36381E5-545A-4072-9BD7-74F6C99C523A}" destId="{DD9C9FA0-776D-4994-B21E-85B467B08BCE}" srcOrd="1" destOrd="0" parTransId="{A4D0AB73-0173-4E03-8B39-41BEBFADEA95}" sibTransId="{7354E154-CCCA-439A-ACDB-FC6BE3DD8ABA}"/>
    <dgm:cxn modelId="{55E60A42-B949-4B5E-8B47-372C1F182942}" srcId="{F36381E5-545A-4072-9BD7-74F6C99C523A}" destId="{98DC2B86-95CB-4060-95D9-F926CD29E6BB}" srcOrd="0" destOrd="0" parTransId="{90F3BE22-E989-4128-9195-B5C9DC130591}" sibTransId="{CCB6F685-1286-420F-B179-F5F1A668B086}"/>
    <dgm:cxn modelId="{BC47AC68-3CF6-4ADB-AA8A-114B6C21F89A}" type="presOf" srcId="{F36381E5-545A-4072-9BD7-74F6C99C523A}" destId="{E7FD18A1-62E1-41C6-94F2-2BCEAE931FDA}" srcOrd="0" destOrd="0" presId="urn:microsoft.com/office/officeart/2018/5/layout/IconCircleLabelList"/>
    <dgm:cxn modelId="{B23521B3-B5AD-46F3-895E-7F015CD7BFB3}" type="presOf" srcId="{98DC2B86-95CB-4060-95D9-F926CD29E6BB}" destId="{BDC1C95C-44AB-469D-9E7C-8EB321290B31}" srcOrd="0" destOrd="0" presId="urn:microsoft.com/office/officeart/2018/5/layout/IconCircleLabelList"/>
    <dgm:cxn modelId="{AECD29BA-13D8-47C2-8159-123CE44CA289}" type="presOf" srcId="{CCBA2956-F6CB-44BE-A7C2-C01D7836EA17}" destId="{C1526BF0-85F9-4A6C-A581-E131F7151DBD}" srcOrd="0" destOrd="0" presId="urn:microsoft.com/office/officeart/2018/5/layout/IconCircleLabelList"/>
    <dgm:cxn modelId="{BEFB47D8-1453-42D5-BF07-7DB312FECB5C}" srcId="{F36381E5-545A-4072-9BD7-74F6C99C523A}" destId="{2CB9B9B1-AD66-48D4-B2A9-1DB16915F0B5}" srcOrd="3" destOrd="0" parTransId="{3DF3A1B7-18BA-4EFC-9D4B-F87806101BCE}" sibTransId="{687E99B8-249E-45E2-9A92-44BABF0B0592}"/>
    <dgm:cxn modelId="{E49C5CF3-371A-4311-BAA7-A5B36AE745B2}" srcId="{F36381E5-545A-4072-9BD7-74F6C99C523A}" destId="{DFD6A584-8EF9-4B3C-99D0-E89B6632B4B1}" srcOrd="4" destOrd="0" parTransId="{DDB1256B-CD76-475A-A9FA-E7E5590D2DFA}" sibTransId="{FC6DCBEF-3909-4747-ACA8-0BBEC5D9A73B}"/>
    <dgm:cxn modelId="{E4F71CF4-C67E-4681-98FA-56D1A72B4798}" type="presOf" srcId="{DD9C9FA0-776D-4994-B21E-85B467B08BCE}" destId="{CBB05F8F-C4A2-49BC-BF46-305FF5D906A3}" srcOrd="0" destOrd="0" presId="urn:microsoft.com/office/officeart/2018/5/layout/IconCircleLabelList"/>
    <dgm:cxn modelId="{982B0DF7-B212-4A69-B72F-3950B109C2B5}" type="presOf" srcId="{2CB9B9B1-AD66-48D4-B2A9-1DB16915F0B5}" destId="{9D2982E7-A491-45C2-96CA-3156B5028BFB}" srcOrd="0" destOrd="0" presId="urn:microsoft.com/office/officeart/2018/5/layout/IconCircleLabelList"/>
    <dgm:cxn modelId="{D21B8EFD-5574-4CA5-8C22-CCA52FF1B52A}" srcId="{F36381E5-545A-4072-9BD7-74F6C99C523A}" destId="{CCBA2956-F6CB-44BE-A7C2-C01D7836EA17}" srcOrd="5" destOrd="0" parTransId="{678F596B-25AD-45A0-A703-50764811E197}" sibTransId="{F5EAA541-2307-4BD3-9265-FFDB554282F0}"/>
    <dgm:cxn modelId="{F73628FF-3B7E-4CE2-A215-57E573218B30}" type="presOf" srcId="{7F907492-1169-4B46-8C79-22D5978F830D}" destId="{6388D34F-0DF4-4163-80E8-2593AC1F51AF}" srcOrd="0" destOrd="0" presId="urn:microsoft.com/office/officeart/2018/5/layout/IconCircleLabelList"/>
    <dgm:cxn modelId="{9F987DDC-5654-467C-8EFA-FFB6E07D2B08}" type="presParOf" srcId="{E7FD18A1-62E1-41C6-94F2-2BCEAE931FDA}" destId="{5664B999-362B-4ABC-8BA6-5817BE5851A8}" srcOrd="0" destOrd="0" presId="urn:microsoft.com/office/officeart/2018/5/layout/IconCircleLabelList"/>
    <dgm:cxn modelId="{26495209-C18F-4584-86F9-A2FF50FA31A6}" type="presParOf" srcId="{5664B999-362B-4ABC-8BA6-5817BE5851A8}" destId="{1F7DB932-C4B1-4205-80F9-ABE71C2C2F0F}" srcOrd="0" destOrd="0" presId="urn:microsoft.com/office/officeart/2018/5/layout/IconCircleLabelList"/>
    <dgm:cxn modelId="{1F9BDAA5-FDC4-4F8B-99C1-0BBF29245293}" type="presParOf" srcId="{5664B999-362B-4ABC-8BA6-5817BE5851A8}" destId="{40107240-9C49-4DB9-83E3-C4098D655E93}" srcOrd="1" destOrd="0" presId="urn:microsoft.com/office/officeart/2018/5/layout/IconCircleLabelList"/>
    <dgm:cxn modelId="{1CA39E27-1421-4090-A03E-6BB262C0AD65}" type="presParOf" srcId="{5664B999-362B-4ABC-8BA6-5817BE5851A8}" destId="{2B5AE23E-4BE0-476A-B70B-1719BD35B860}" srcOrd="2" destOrd="0" presId="urn:microsoft.com/office/officeart/2018/5/layout/IconCircleLabelList"/>
    <dgm:cxn modelId="{DB6EE23E-FA7A-40C8-BF7E-8D4A87A5F97F}" type="presParOf" srcId="{5664B999-362B-4ABC-8BA6-5817BE5851A8}" destId="{BDC1C95C-44AB-469D-9E7C-8EB321290B31}" srcOrd="3" destOrd="0" presId="urn:microsoft.com/office/officeart/2018/5/layout/IconCircleLabelList"/>
    <dgm:cxn modelId="{3CCCB532-56D2-40F8-AE7D-7528963B73D3}" type="presParOf" srcId="{E7FD18A1-62E1-41C6-94F2-2BCEAE931FDA}" destId="{43ED6146-5197-4519-BC34-2E0814AEBD11}" srcOrd="1" destOrd="0" presId="urn:microsoft.com/office/officeart/2018/5/layout/IconCircleLabelList"/>
    <dgm:cxn modelId="{2BF9E265-737E-4016-8B06-85EF1E327F6B}" type="presParOf" srcId="{E7FD18A1-62E1-41C6-94F2-2BCEAE931FDA}" destId="{157BE3F4-8354-43E7-AF23-F47F23A5F30B}" srcOrd="2" destOrd="0" presId="urn:microsoft.com/office/officeart/2018/5/layout/IconCircleLabelList"/>
    <dgm:cxn modelId="{AADFBEA3-C73C-44F0-9766-4E94ABFBB536}" type="presParOf" srcId="{157BE3F4-8354-43E7-AF23-F47F23A5F30B}" destId="{AEFF8F8E-C7C6-42E7-A6CD-5F9F8E91AAB5}" srcOrd="0" destOrd="0" presId="urn:microsoft.com/office/officeart/2018/5/layout/IconCircleLabelList"/>
    <dgm:cxn modelId="{DD56EAF3-AD16-4253-A5C7-7F12379CBACA}" type="presParOf" srcId="{157BE3F4-8354-43E7-AF23-F47F23A5F30B}" destId="{79125982-A105-4170-9410-58238E9F3AD3}" srcOrd="1" destOrd="0" presId="urn:microsoft.com/office/officeart/2018/5/layout/IconCircleLabelList"/>
    <dgm:cxn modelId="{60AF00E7-4AB2-4D68-9983-C0A7BA756486}" type="presParOf" srcId="{157BE3F4-8354-43E7-AF23-F47F23A5F30B}" destId="{849BABF3-A857-471D-A973-40E8FE0BFCB3}" srcOrd="2" destOrd="0" presId="urn:microsoft.com/office/officeart/2018/5/layout/IconCircleLabelList"/>
    <dgm:cxn modelId="{10A66F65-DF83-479E-8CCC-B195C206934C}" type="presParOf" srcId="{157BE3F4-8354-43E7-AF23-F47F23A5F30B}" destId="{CBB05F8F-C4A2-49BC-BF46-305FF5D906A3}" srcOrd="3" destOrd="0" presId="urn:microsoft.com/office/officeart/2018/5/layout/IconCircleLabelList"/>
    <dgm:cxn modelId="{A4D4C118-3B42-4BD4-BDF3-5349269A915D}" type="presParOf" srcId="{E7FD18A1-62E1-41C6-94F2-2BCEAE931FDA}" destId="{1F4B69EC-406A-4AA7-AED4-8D9F06A3CC25}" srcOrd="3" destOrd="0" presId="urn:microsoft.com/office/officeart/2018/5/layout/IconCircleLabelList"/>
    <dgm:cxn modelId="{8F66A824-BA21-4703-8318-C424DE5DDA67}" type="presParOf" srcId="{E7FD18A1-62E1-41C6-94F2-2BCEAE931FDA}" destId="{CA3F5CFF-D15D-4782-A016-99AB4378A29D}" srcOrd="4" destOrd="0" presId="urn:microsoft.com/office/officeart/2018/5/layout/IconCircleLabelList"/>
    <dgm:cxn modelId="{EEB30F1F-A94D-4182-9DBA-7F42D3482176}" type="presParOf" srcId="{CA3F5CFF-D15D-4782-A016-99AB4378A29D}" destId="{D607F78F-DA3D-4C85-A6C6-238CB594E0C6}" srcOrd="0" destOrd="0" presId="urn:microsoft.com/office/officeart/2018/5/layout/IconCircleLabelList"/>
    <dgm:cxn modelId="{C0D89989-D7B9-4438-A1C5-3324307951A4}" type="presParOf" srcId="{CA3F5CFF-D15D-4782-A016-99AB4378A29D}" destId="{6AFD2342-16C1-4A34-AB35-66B7A2145FF0}" srcOrd="1" destOrd="0" presId="urn:microsoft.com/office/officeart/2018/5/layout/IconCircleLabelList"/>
    <dgm:cxn modelId="{ABB22F98-AC0B-4B1E-A4B7-582C674AB7CE}" type="presParOf" srcId="{CA3F5CFF-D15D-4782-A016-99AB4378A29D}" destId="{E6F8E9A8-62CA-4DD5-B1D3-D03A08F5B251}" srcOrd="2" destOrd="0" presId="urn:microsoft.com/office/officeart/2018/5/layout/IconCircleLabelList"/>
    <dgm:cxn modelId="{17E5D5FD-A42D-43DC-9B0B-7EE62E5234A7}" type="presParOf" srcId="{CA3F5CFF-D15D-4782-A016-99AB4378A29D}" destId="{6388D34F-0DF4-4163-80E8-2593AC1F51AF}" srcOrd="3" destOrd="0" presId="urn:microsoft.com/office/officeart/2018/5/layout/IconCircleLabelList"/>
    <dgm:cxn modelId="{04B9B255-9BC6-4E40-85CA-D2DC6139F3EC}" type="presParOf" srcId="{E7FD18A1-62E1-41C6-94F2-2BCEAE931FDA}" destId="{48B7AA14-B8BA-4A9A-B03B-67E0655BDD65}" srcOrd="5" destOrd="0" presId="urn:microsoft.com/office/officeart/2018/5/layout/IconCircleLabelList"/>
    <dgm:cxn modelId="{2470AC68-74DD-4EE0-863E-61072F152FF3}" type="presParOf" srcId="{E7FD18A1-62E1-41C6-94F2-2BCEAE931FDA}" destId="{B0C58B20-F92D-4B6C-82B9-613713835660}" srcOrd="6" destOrd="0" presId="urn:microsoft.com/office/officeart/2018/5/layout/IconCircleLabelList"/>
    <dgm:cxn modelId="{011A386F-7CD6-4BC5-8182-20873D16DE1D}" type="presParOf" srcId="{B0C58B20-F92D-4B6C-82B9-613713835660}" destId="{A341F728-C5C1-4F4E-BA5F-76849C8BB8AD}" srcOrd="0" destOrd="0" presId="urn:microsoft.com/office/officeart/2018/5/layout/IconCircleLabelList"/>
    <dgm:cxn modelId="{270332E1-A693-41AE-B215-A1E03D9ABDAD}" type="presParOf" srcId="{B0C58B20-F92D-4B6C-82B9-613713835660}" destId="{438D7376-1922-440A-A7B1-7FF52CD751DD}" srcOrd="1" destOrd="0" presId="urn:microsoft.com/office/officeart/2018/5/layout/IconCircleLabelList"/>
    <dgm:cxn modelId="{0081BC7A-E18A-44DB-A770-985E694A2C04}" type="presParOf" srcId="{B0C58B20-F92D-4B6C-82B9-613713835660}" destId="{E92F0BEE-E2E2-407D-9FF8-A0BC405AC143}" srcOrd="2" destOrd="0" presId="urn:microsoft.com/office/officeart/2018/5/layout/IconCircleLabelList"/>
    <dgm:cxn modelId="{0E6BC8D4-B230-4275-80D5-BE2E3C0BC270}" type="presParOf" srcId="{B0C58B20-F92D-4B6C-82B9-613713835660}" destId="{9D2982E7-A491-45C2-96CA-3156B5028BFB}" srcOrd="3" destOrd="0" presId="urn:microsoft.com/office/officeart/2018/5/layout/IconCircleLabelList"/>
    <dgm:cxn modelId="{584C4051-5254-44A2-B7EF-D4A673988124}" type="presParOf" srcId="{E7FD18A1-62E1-41C6-94F2-2BCEAE931FDA}" destId="{7685A88C-6979-4769-869B-C1021AE0A904}" srcOrd="7" destOrd="0" presId="urn:microsoft.com/office/officeart/2018/5/layout/IconCircleLabelList"/>
    <dgm:cxn modelId="{45034342-066C-41B0-979A-17A6ACF75976}" type="presParOf" srcId="{E7FD18A1-62E1-41C6-94F2-2BCEAE931FDA}" destId="{E01ED69D-982E-487F-90DE-D11E6E2127DA}" srcOrd="8" destOrd="0" presId="urn:microsoft.com/office/officeart/2018/5/layout/IconCircleLabelList"/>
    <dgm:cxn modelId="{DE474740-E2A8-4CEB-9BB8-C55F2AEF0CDE}" type="presParOf" srcId="{E01ED69D-982E-487F-90DE-D11E6E2127DA}" destId="{6AF5B842-A1AD-455B-B959-E5D28182656D}" srcOrd="0" destOrd="0" presId="urn:microsoft.com/office/officeart/2018/5/layout/IconCircleLabelList"/>
    <dgm:cxn modelId="{D8CF941E-DA61-41C7-9D1E-D016438C4C69}" type="presParOf" srcId="{E01ED69D-982E-487F-90DE-D11E6E2127DA}" destId="{0B315FC9-E9C0-41B8-9911-D39E9923C331}" srcOrd="1" destOrd="0" presId="urn:microsoft.com/office/officeart/2018/5/layout/IconCircleLabelList"/>
    <dgm:cxn modelId="{21363F07-5B57-4DA5-A173-376D674E334D}" type="presParOf" srcId="{E01ED69D-982E-487F-90DE-D11E6E2127DA}" destId="{1E6FD77A-80B5-4885-9254-D3798B8ED56D}" srcOrd="2" destOrd="0" presId="urn:microsoft.com/office/officeart/2018/5/layout/IconCircleLabelList"/>
    <dgm:cxn modelId="{340A4C9F-5048-4BE4-99BB-936ABC572B6C}" type="presParOf" srcId="{E01ED69D-982E-487F-90DE-D11E6E2127DA}" destId="{6EE731F3-DEC1-4612-A0BF-AB6659332AD8}" srcOrd="3" destOrd="0" presId="urn:microsoft.com/office/officeart/2018/5/layout/IconCircleLabelList"/>
    <dgm:cxn modelId="{A3BD438F-3F5B-485C-B498-DDC3DD326F06}" type="presParOf" srcId="{E7FD18A1-62E1-41C6-94F2-2BCEAE931FDA}" destId="{362B2865-E600-46EF-9BFA-B87D8742B20D}" srcOrd="9" destOrd="0" presId="urn:microsoft.com/office/officeart/2018/5/layout/IconCircleLabelList"/>
    <dgm:cxn modelId="{96C698C5-750F-407A-8006-A988582B9EC1}" type="presParOf" srcId="{E7FD18A1-62E1-41C6-94F2-2BCEAE931FDA}" destId="{50934135-4C6B-4DDF-917C-FBFE9F106A46}" srcOrd="10" destOrd="0" presId="urn:microsoft.com/office/officeart/2018/5/layout/IconCircleLabelList"/>
    <dgm:cxn modelId="{F215D279-DC5A-4025-A7CE-7D43E2CCC47D}" type="presParOf" srcId="{50934135-4C6B-4DDF-917C-FBFE9F106A46}" destId="{FD1F83C8-7394-41FE-AB12-D563D9DA18E2}" srcOrd="0" destOrd="0" presId="urn:microsoft.com/office/officeart/2018/5/layout/IconCircleLabelList"/>
    <dgm:cxn modelId="{DBC7C27F-D7EB-491E-9B33-34EBA8998A41}" type="presParOf" srcId="{50934135-4C6B-4DDF-917C-FBFE9F106A46}" destId="{3FE0782C-A792-482B-A18A-1F7EC602C289}" srcOrd="1" destOrd="0" presId="urn:microsoft.com/office/officeart/2018/5/layout/IconCircleLabelList"/>
    <dgm:cxn modelId="{F40C3E4F-74D9-4209-AE3D-9A154610D23D}" type="presParOf" srcId="{50934135-4C6B-4DDF-917C-FBFE9F106A46}" destId="{FB996D71-A18E-4201-8DA3-A500AED56CE5}" srcOrd="2" destOrd="0" presId="urn:microsoft.com/office/officeart/2018/5/layout/IconCircleLabelList"/>
    <dgm:cxn modelId="{A13CB352-6340-45B1-B4E2-CF14A09DB173}" type="presParOf" srcId="{50934135-4C6B-4DDF-917C-FBFE9F106A46}" destId="{C1526BF0-85F9-4A6C-A581-E131F7151D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381E5-545A-4072-9BD7-74F6C99C5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DC2B86-95CB-4060-95D9-F926CD29E6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תוצאות + סיכום</a:t>
          </a:r>
          <a:br>
            <a:rPr lang="en-US" dirty="0"/>
          </a:br>
          <a:r>
            <a:rPr lang="he-IL" dirty="0"/>
            <a:t>לייק וקומנט </a:t>
          </a:r>
          <a:br>
            <a:rPr lang="en-US" dirty="0"/>
          </a:br>
          <a:r>
            <a:rPr lang="he-IL" dirty="0"/>
            <a:t>ותלחצו על הפעמון</a:t>
          </a:r>
          <a:endParaRPr lang="en-US" dirty="0"/>
        </a:p>
      </dgm:t>
    </dgm:pt>
    <dgm:pt modelId="{90F3BE22-E989-4128-9195-B5C9DC130591}" type="parTrans" cxnId="{55E60A42-B949-4B5E-8B47-372C1F182942}">
      <dgm:prSet/>
      <dgm:spPr/>
      <dgm:t>
        <a:bodyPr/>
        <a:lstStyle/>
        <a:p>
          <a:endParaRPr lang="en-US"/>
        </a:p>
      </dgm:t>
    </dgm:pt>
    <dgm:pt modelId="{CCB6F685-1286-420F-B179-F5F1A668B086}" type="sibTrans" cxnId="{55E60A42-B949-4B5E-8B47-372C1F182942}">
      <dgm:prSet/>
      <dgm:spPr/>
      <dgm:t>
        <a:bodyPr/>
        <a:lstStyle/>
        <a:p>
          <a:endParaRPr lang="en-US"/>
        </a:p>
      </dgm:t>
    </dgm:pt>
    <dgm:pt modelId="{DD9C9FA0-776D-4994-B21E-85B467B08B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הסבר שלבי האלגוריתם</a:t>
          </a:r>
          <a:endParaRPr lang="en-US" dirty="0"/>
        </a:p>
      </dgm:t>
    </dgm:pt>
    <dgm:pt modelId="{A4D0AB73-0173-4E03-8B39-41BEBFADEA95}" type="parTrans" cxnId="{D7D8E05D-87E8-4446-BC0B-93F7C8B93820}">
      <dgm:prSet/>
      <dgm:spPr/>
      <dgm:t>
        <a:bodyPr/>
        <a:lstStyle/>
        <a:p>
          <a:endParaRPr lang="en-US"/>
        </a:p>
      </dgm:t>
    </dgm:pt>
    <dgm:pt modelId="{7354E154-CCCA-439A-ACDB-FC6BE3DD8ABA}" type="sibTrans" cxnId="{D7D8E05D-87E8-4446-BC0B-93F7C8B93820}">
      <dgm:prSet/>
      <dgm:spPr/>
      <dgm:t>
        <a:bodyPr/>
        <a:lstStyle/>
        <a:p>
          <a:endParaRPr lang="en-US"/>
        </a:p>
      </dgm:t>
    </dgm:pt>
    <dgm:pt modelId="{7F907492-1169-4B46-8C79-22D5978F83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אלגוריתם - הליבה</a:t>
          </a:r>
          <a:endParaRPr lang="en-US" dirty="0"/>
        </a:p>
      </dgm:t>
    </dgm:pt>
    <dgm:pt modelId="{2964816E-7601-41BC-B7AE-3D9EB7AA78FF}" type="parTrans" cxnId="{F664AF20-E940-4336-B457-15DA78172164}">
      <dgm:prSet/>
      <dgm:spPr/>
      <dgm:t>
        <a:bodyPr/>
        <a:lstStyle/>
        <a:p>
          <a:endParaRPr lang="en-US"/>
        </a:p>
      </dgm:t>
    </dgm:pt>
    <dgm:pt modelId="{F8C55A87-5779-4477-AD73-16721FDB8FF2}" type="sibTrans" cxnId="{F664AF20-E940-4336-B457-15DA78172164}">
      <dgm:prSet/>
      <dgm:spPr/>
      <dgm:t>
        <a:bodyPr/>
        <a:lstStyle/>
        <a:p>
          <a:endParaRPr lang="en-US"/>
        </a:p>
      </dgm:t>
    </dgm:pt>
    <dgm:pt modelId="{2CB9B9B1-AD66-48D4-B2A9-1DB16915F0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סקירה על הכלים</a:t>
          </a:r>
          <a:endParaRPr lang="en-US" dirty="0"/>
        </a:p>
      </dgm:t>
    </dgm:pt>
    <dgm:pt modelId="{3DF3A1B7-18BA-4EFC-9D4B-F87806101BCE}" type="parTrans" cxnId="{BEFB47D8-1453-42D5-BF07-7DB312FECB5C}">
      <dgm:prSet/>
      <dgm:spPr/>
      <dgm:t>
        <a:bodyPr/>
        <a:lstStyle/>
        <a:p>
          <a:endParaRPr lang="en-US"/>
        </a:p>
      </dgm:t>
    </dgm:pt>
    <dgm:pt modelId="{687E99B8-249E-45E2-9A92-44BABF0B0592}" type="sibTrans" cxnId="{BEFB47D8-1453-42D5-BF07-7DB312FECB5C}">
      <dgm:prSet/>
      <dgm:spPr/>
      <dgm:t>
        <a:bodyPr/>
        <a:lstStyle/>
        <a:p>
          <a:endParaRPr lang="en-US"/>
        </a:p>
      </dgm:t>
    </dgm:pt>
    <dgm:pt modelId="{DFD6A584-8EF9-4B3C-99D0-E89B6632B4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סקירה ביולוגית</a:t>
          </a:r>
          <a:br>
            <a:rPr lang="en-US" dirty="0"/>
          </a:br>
          <a:r>
            <a:rPr lang="he-IL" dirty="0"/>
            <a:t>על המושגים</a:t>
          </a:r>
          <a:endParaRPr lang="en-US" dirty="0"/>
        </a:p>
      </dgm:t>
    </dgm:pt>
    <dgm:pt modelId="{DDB1256B-CD76-475A-A9FA-E7E5590D2DFA}" type="parTrans" cxnId="{E49C5CF3-371A-4311-BAA7-A5B36AE745B2}">
      <dgm:prSet/>
      <dgm:spPr/>
      <dgm:t>
        <a:bodyPr/>
        <a:lstStyle/>
        <a:p>
          <a:endParaRPr lang="en-US"/>
        </a:p>
      </dgm:t>
    </dgm:pt>
    <dgm:pt modelId="{FC6DCBEF-3909-4747-ACA8-0BBEC5D9A73B}" type="sibTrans" cxnId="{E49C5CF3-371A-4311-BAA7-A5B36AE745B2}">
      <dgm:prSet/>
      <dgm:spPr/>
      <dgm:t>
        <a:bodyPr/>
        <a:lstStyle/>
        <a:p>
          <a:endParaRPr lang="en-US"/>
        </a:p>
      </dgm:t>
    </dgm:pt>
    <dgm:pt modelId="{CCBA2956-F6CB-44BE-A7C2-C01D7836EA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הבעיה שרוצים לפתור</a:t>
          </a:r>
          <a:endParaRPr lang="en-US" dirty="0"/>
        </a:p>
      </dgm:t>
    </dgm:pt>
    <dgm:pt modelId="{678F596B-25AD-45A0-A703-50764811E197}" type="parTrans" cxnId="{D21B8EFD-5574-4CA5-8C22-CCA52FF1B52A}">
      <dgm:prSet/>
      <dgm:spPr/>
      <dgm:t>
        <a:bodyPr/>
        <a:lstStyle/>
        <a:p>
          <a:endParaRPr lang="en-US"/>
        </a:p>
      </dgm:t>
    </dgm:pt>
    <dgm:pt modelId="{F5EAA541-2307-4BD3-9265-FFDB554282F0}" type="sibTrans" cxnId="{D21B8EFD-5574-4CA5-8C22-CCA52FF1B52A}">
      <dgm:prSet/>
      <dgm:spPr/>
      <dgm:t>
        <a:bodyPr/>
        <a:lstStyle/>
        <a:p>
          <a:endParaRPr lang="en-US"/>
        </a:p>
      </dgm:t>
    </dgm:pt>
    <dgm:pt modelId="{E7FD18A1-62E1-41C6-94F2-2BCEAE931FDA}" type="pres">
      <dgm:prSet presAssocID="{F36381E5-545A-4072-9BD7-74F6C99C523A}" presName="root" presStyleCnt="0">
        <dgm:presLayoutVars>
          <dgm:dir/>
          <dgm:resizeHandles val="exact"/>
        </dgm:presLayoutVars>
      </dgm:prSet>
      <dgm:spPr/>
    </dgm:pt>
    <dgm:pt modelId="{5664B999-362B-4ABC-8BA6-5817BE5851A8}" type="pres">
      <dgm:prSet presAssocID="{98DC2B86-95CB-4060-95D9-F926CD29E6BB}" presName="compNode" presStyleCnt="0"/>
      <dgm:spPr/>
    </dgm:pt>
    <dgm:pt modelId="{1F7DB932-C4B1-4205-80F9-ABE71C2C2F0F}" type="pres">
      <dgm:prSet presAssocID="{98DC2B86-95CB-4060-95D9-F926CD29E6BB}" presName="iconBgRect" presStyleLbl="bgShp" presStyleIdx="0" presStyleCnt="6" custLinFactNeighborX="-11200" custLinFactNeighborY="-1246"/>
      <dgm:spPr/>
    </dgm:pt>
    <dgm:pt modelId="{40107240-9C49-4DB9-83E3-C4098D655E93}" type="pres">
      <dgm:prSet presAssocID="{98DC2B86-95CB-4060-95D9-F926CD29E6BB}" presName="iconRect" presStyleLbl="node1" presStyleIdx="0" presStyleCnt="6" custLinFactNeighborX="-13150" custLinFactNeighborY="-9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2B5AE23E-4BE0-476A-B70B-1719BD35B860}" type="pres">
      <dgm:prSet presAssocID="{98DC2B86-95CB-4060-95D9-F926CD29E6BB}" presName="spaceRect" presStyleCnt="0"/>
      <dgm:spPr/>
    </dgm:pt>
    <dgm:pt modelId="{BDC1C95C-44AB-469D-9E7C-8EB321290B31}" type="pres">
      <dgm:prSet presAssocID="{98DC2B86-95CB-4060-95D9-F926CD29E6BB}" presName="textRect" presStyleLbl="revTx" presStyleIdx="0" presStyleCnt="6" custLinFactNeighborX="-23456" custLinFactNeighborY="-29373">
        <dgm:presLayoutVars>
          <dgm:chMax val="1"/>
          <dgm:chPref val="1"/>
        </dgm:presLayoutVars>
      </dgm:prSet>
      <dgm:spPr/>
    </dgm:pt>
    <dgm:pt modelId="{43ED6146-5197-4519-BC34-2E0814AEBD11}" type="pres">
      <dgm:prSet presAssocID="{CCB6F685-1286-420F-B179-F5F1A668B086}" presName="sibTrans" presStyleCnt="0"/>
      <dgm:spPr/>
    </dgm:pt>
    <dgm:pt modelId="{157BE3F4-8354-43E7-AF23-F47F23A5F30B}" type="pres">
      <dgm:prSet presAssocID="{DD9C9FA0-776D-4994-B21E-85B467B08BCE}" presName="compNode" presStyleCnt="0"/>
      <dgm:spPr/>
    </dgm:pt>
    <dgm:pt modelId="{AEFF8F8E-C7C6-42E7-A6CD-5F9F8E91AAB5}" type="pres">
      <dgm:prSet presAssocID="{DD9C9FA0-776D-4994-B21E-85B467B08BCE}" presName="iconBgRect" presStyleLbl="bgShp" presStyleIdx="1" presStyleCnt="6" custLinFactX="126056" custLinFactNeighborX="200000" custLinFactNeighborY="-4947"/>
      <dgm:spPr/>
    </dgm:pt>
    <dgm:pt modelId="{79125982-A105-4170-9410-58238E9F3AD3}" type="pres">
      <dgm:prSet presAssocID="{DD9C9FA0-776D-4994-B21E-85B467B08BCE}" presName="iconRect" presStyleLbl="node1" presStyleIdx="1" presStyleCnt="6" custLinFactX="268274" custLinFactNeighborX="300000" custLinFactNeighborY="-86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849BABF3-A857-471D-A973-40E8FE0BFCB3}" type="pres">
      <dgm:prSet presAssocID="{DD9C9FA0-776D-4994-B21E-85B467B08BCE}" presName="spaceRect" presStyleCnt="0"/>
      <dgm:spPr/>
    </dgm:pt>
    <dgm:pt modelId="{CBB05F8F-C4A2-49BC-BF46-305FF5D906A3}" type="pres">
      <dgm:prSet presAssocID="{DD9C9FA0-776D-4994-B21E-85B467B08BCE}" presName="textRect" presStyleLbl="revTx" presStyleIdx="1" presStyleCnt="6" custLinFactNeighborX="-19014" custLinFactNeighborY="-9499">
        <dgm:presLayoutVars>
          <dgm:chMax val="1"/>
          <dgm:chPref val="1"/>
        </dgm:presLayoutVars>
      </dgm:prSet>
      <dgm:spPr/>
    </dgm:pt>
    <dgm:pt modelId="{1F4B69EC-406A-4AA7-AED4-8D9F06A3CC25}" type="pres">
      <dgm:prSet presAssocID="{7354E154-CCCA-439A-ACDB-FC6BE3DD8ABA}" presName="sibTrans" presStyleCnt="0"/>
      <dgm:spPr/>
    </dgm:pt>
    <dgm:pt modelId="{CA3F5CFF-D15D-4782-A016-99AB4378A29D}" type="pres">
      <dgm:prSet presAssocID="{7F907492-1169-4B46-8C79-22D5978F830D}" presName="compNode" presStyleCnt="0"/>
      <dgm:spPr/>
    </dgm:pt>
    <dgm:pt modelId="{D607F78F-DA3D-4C85-A6C6-238CB594E0C6}" type="pres">
      <dgm:prSet presAssocID="{7F907492-1169-4B46-8C79-22D5978F830D}" presName="iconBgRect" presStyleLbl="bgShp" presStyleIdx="2" presStyleCnt="6" custLinFactX="107227" custLinFactNeighborX="200000" custLinFactNeighborY="-6798"/>
      <dgm:spPr/>
    </dgm:pt>
    <dgm:pt modelId="{6AFD2342-16C1-4A34-AB35-66B7A2145FF0}" type="pres">
      <dgm:prSet presAssocID="{7F907492-1169-4B46-8C79-22D5978F830D}" presName="iconRect" presStyleLbl="node1" presStyleIdx="2" presStyleCnt="6" custLinFactX="235458" custLinFactNeighborX="300000" custLinFactNeighborY="-1184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E6F8E9A8-62CA-4DD5-B1D3-D03A08F5B251}" type="pres">
      <dgm:prSet presAssocID="{7F907492-1169-4B46-8C79-22D5978F830D}" presName="spaceRect" presStyleCnt="0"/>
      <dgm:spPr/>
    </dgm:pt>
    <dgm:pt modelId="{6388D34F-0DF4-4163-80E8-2593AC1F51AF}" type="pres">
      <dgm:prSet presAssocID="{7F907492-1169-4B46-8C79-22D5978F830D}" presName="textRect" presStyleLbl="revTx" presStyleIdx="2" presStyleCnt="6" custLinFactNeighborX="-27355" custLinFactNeighborY="-6323">
        <dgm:presLayoutVars>
          <dgm:chMax val="1"/>
          <dgm:chPref val="1"/>
        </dgm:presLayoutVars>
      </dgm:prSet>
      <dgm:spPr/>
    </dgm:pt>
    <dgm:pt modelId="{48B7AA14-B8BA-4A9A-B03B-67E0655BDD65}" type="pres">
      <dgm:prSet presAssocID="{F8C55A87-5779-4477-AD73-16721FDB8FF2}" presName="sibTrans" presStyleCnt="0"/>
      <dgm:spPr/>
    </dgm:pt>
    <dgm:pt modelId="{B0C58B20-F92D-4B6C-82B9-613713835660}" type="pres">
      <dgm:prSet presAssocID="{2CB9B9B1-AD66-48D4-B2A9-1DB16915F0B5}" presName="compNode" presStyleCnt="0"/>
      <dgm:spPr/>
    </dgm:pt>
    <dgm:pt modelId="{A341F728-C5C1-4F4E-BA5F-76849C8BB8AD}" type="pres">
      <dgm:prSet presAssocID="{2CB9B9B1-AD66-48D4-B2A9-1DB16915F0B5}" presName="iconBgRect" presStyleLbl="bgShp" presStyleIdx="3" presStyleCnt="6" custLinFactX="-200000" custLinFactNeighborX="-211963" custLinFactNeighborY="-320"/>
      <dgm:spPr/>
    </dgm:pt>
    <dgm:pt modelId="{438D7376-1922-440A-A7B1-7FF52CD751DD}" type="pres">
      <dgm:prSet presAssocID="{2CB9B9B1-AD66-48D4-B2A9-1DB16915F0B5}" presName="iconRect" presStyleLbl="node1" presStyleIdx="3" presStyleCnt="6" custLinFactX="-320762" custLinFactNeighborX="-400000" custLinFactNeighborY="-55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E92F0BEE-E2E2-407D-9FF8-A0BC405AC143}" type="pres">
      <dgm:prSet presAssocID="{2CB9B9B1-AD66-48D4-B2A9-1DB16915F0B5}" presName="spaceRect" presStyleCnt="0"/>
      <dgm:spPr/>
    </dgm:pt>
    <dgm:pt modelId="{9D2982E7-A491-45C2-96CA-3156B5028BFB}" type="pres">
      <dgm:prSet presAssocID="{2CB9B9B1-AD66-48D4-B2A9-1DB16915F0B5}" presName="textRect" presStyleLbl="revTx" presStyleIdx="3" presStyleCnt="6" custLinFactNeighborX="-32903" custLinFactNeighborY="-10556">
        <dgm:presLayoutVars>
          <dgm:chMax val="1"/>
          <dgm:chPref val="1"/>
        </dgm:presLayoutVars>
      </dgm:prSet>
      <dgm:spPr/>
    </dgm:pt>
    <dgm:pt modelId="{7685A88C-6979-4769-869B-C1021AE0A904}" type="pres">
      <dgm:prSet presAssocID="{687E99B8-249E-45E2-9A92-44BABF0B0592}" presName="sibTrans" presStyleCnt="0"/>
      <dgm:spPr/>
    </dgm:pt>
    <dgm:pt modelId="{E01ED69D-982E-487F-90DE-D11E6E2127DA}" type="pres">
      <dgm:prSet presAssocID="{DFD6A584-8EF9-4B3C-99D0-E89B6632B4B1}" presName="compNode" presStyleCnt="0"/>
      <dgm:spPr/>
    </dgm:pt>
    <dgm:pt modelId="{6AF5B842-A1AD-455B-B959-E5D28182656D}" type="pres">
      <dgm:prSet presAssocID="{DFD6A584-8EF9-4B3C-99D0-E89B6632B4B1}" presName="iconBgRect" presStyleLbl="bgShp" presStyleIdx="4" presStyleCnt="6" custLinFactX="-200000" custLinFactNeighborX="-227314" custLinFactNeighborY="2073"/>
      <dgm:spPr/>
    </dgm:pt>
    <dgm:pt modelId="{0B315FC9-E9C0-41B8-9911-D39E9923C331}" type="pres">
      <dgm:prSet presAssocID="{DFD6A584-8EF9-4B3C-99D0-E89B6632B4B1}" presName="iconRect" presStyleLbl="node1" presStyleIdx="4" presStyleCnt="6" custLinFactX="-344743" custLinFactNeighborX="-400000" custLinFactNeighborY="361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1E6FD77A-80B5-4885-9254-D3798B8ED56D}" type="pres">
      <dgm:prSet presAssocID="{DFD6A584-8EF9-4B3C-99D0-E89B6632B4B1}" presName="spaceRect" presStyleCnt="0"/>
      <dgm:spPr/>
    </dgm:pt>
    <dgm:pt modelId="{6EE731F3-DEC1-4612-A0BF-AB6659332AD8}" type="pres">
      <dgm:prSet presAssocID="{DFD6A584-8EF9-4B3C-99D0-E89B6632B4B1}" presName="textRect" presStyleLbl="revTx" presStyleIdx="4" presStyleCnt="6" custLinFactNeighborX="-47343" custLinFactNeighborY="-13379">
        <dgm:presLayoutVars>
          <dgm:chMax val="1"/>
          <dgm:chPref val="1"/>
        </dgm:presLayoutVars>
      </dgm:prSet>
      <dgm:spPr/>
    </dgm:pt>
    <dgm:pt modelId="{362B2865-E600-46EF-9BFA-B87D8742B20D}" type="pres">
      <dgm:prSet presAssocID="{FC6DCBEF-3909-4747-ACA8-0BBEC5D9A73B}" presName="sibTrans" presStyleCnt="0"/>
      <dgm:spPr/>
    </dgm:pt>
    <dgm:pt modelId="{50934135-4C6B-4DDF-917C-FBFE9F106A46}" type="pres">
      <dgm:prSet presAssocID="{CCBA2956-F6CB-44BE-A7C2-C01D7836EA17}" presName="compNode" presStyleCnt="0"/>
      <dgm:spPr/>
    </dgm:pt>
    <dgm:pt modelId="{FD1F83C8-7394-41FE-AB12-D563D9DA18E2}" type="pres">
      <dgm:prSet presAssocID="{CCBA2956-F6CB-44BE-A7C2-C01D7836EA17}" presName="iconBgRect" presStyleLbl="bgShp" presStyleIdx="5" presStyleCnt="6" custLinFactX="-13043" custLinFactNeighborX="-100000" custLinFactNeighborY="-5706"/>
      <dgm:spPr/>
    </dgm:pt>
    <dgm:pt modelId="{3FE0782C-A792-482B-A18A-1F7EC602C289}" type="pres">
      <dgm:prSet presAssocID="{CCBA2956-F6CB-44BE-A7C2-C01D7836EA17}" presName="iconRect" presStyleLbl="node1" presStyleIdx="5" presStyleCnt="6" custLinFactX="-97018" custLinFactNeighborX="-100000" custLinFactNeighborY="-994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 outline"/>
        </a:ext>
      </dgm:extLst>
    </dgm:pt>
    <dgm:pt modelId="{FB996D71-A18E-4201-8DA3-A500AED56CE5}" type="pres">
      <dgm:prSet presAssocID="{CCBA2956-F6CB-44BE-A7C2-C01D7836EA17}" presName="spaceRect" presStyleCnt="0"/>
      <dgm:spPr/>
    </dgm:pt>
    <dgm:pt modelId="{C1526BF0-85F9-4A6C-A581-E131F7151DBD}" type="pres">
      <dgm:prSet presAssocID="{CCBA2956-F6CB-44BE-A7C2-C01D7836EA17}" presName="textRect" presStyleLbl="revTx" presStyleIdx="5" presStyleCnt="6" custLinFactNeighborX="-71021" custLinFactNeighborY="-16816">
        <dgm:presLayoutVars>
          <dgm:chMax val="1"/>
          <dgm:chPref val="1"/>
        </dgm:presLayoutVars>
      </dgm:prSet>
      <dgm:spPr/>
    </dgm:pt>
  </dgm:ptLst>
  <dgm:cxnLst>
    <dgm:cxn modelId="{F664AF20-E940-4336-B457-15DA78172164}" srcId="{F36381E5-545A-4072-9BD7-74F6C99C523A}" destId="{7F907492-1169-4B46-8C79-22D5978F830D}" srcOrd="2" destOrd="0" parTransId="{2964816E-7601-41BC-B7AE-3D9EB7AA78FF}" sibTransId="{F8C55A87-5779-4477-AD73-16721FDB8FF2}"/>
    <dgm:cxn modelId="{25D63E3F-9B65-43E2-BFEB-7D9F2153FF81}" type="presOf" srcId="{DFD6A584-8EF9-4B3C-99D0-E89B6632B4B1}" destId="{6EE731F3-DEC1-4612-A0BF-AB6659332AD8}" srcOrd="0" destOrd="0" presId="urn:microsoft.com/office/officeart/2018/5/layout/IconCircleLabelList"/>
    <dgm:cxn modelId="{D7D8E05D-87E8-4446-BC0B-93F7C8B93820}" srcId="{F36381E5-545A-4072-9BD7-74F6C99C523A}" destId="{DD9C9FA0-776D-4994-B21E-85B467B08BCE}" srcOrd="1" destOrd="0" parTransId="{A4D0AB73-0173-4E03-8B39-41BEBFADEA95}" sibTransId="{7354E154-CCCA-439A-ACDB-FC6BE3DD8ABA}"/>
    <dgm:cxn modelId="{55E60A42-B949-4B5E-8B47-372C1F182942}" srcId="{F36381E5-545A-4072-9BD7-74F6C99C523A}" destId="{98DC2B86-95CB-4060-95D9-F926CD29E6BB}" srcOrd="0" destOrd="0" parTransId="{90F3BE22-E989-4128-9195-B5C9DC130591}" sibTransId="{CCB6F685-1286-420F-B179-F5F1A668B086}"/>
    <dgm:cxn modelId="{BC47AC68-3CF6-4ADB-AA8A-114B6C21F89A}" type="presOf" srcId="{F36381E5-545A-4072-9BD7-74F6C99C523A}" destId="{E7FD18A1-62E1-41C6-94F2-2BCEAE931FDA}" srcOrd="0" destOrd="0" presId="urn:microsoft.com/office/officeart/2018/5/layout/IconCircleLabelList"/>
    <dgm:cxn modelId="{B23521B3-B5AD-46F3-895E-7F015CD7BFB3}" type="presOf" srcId="{98DC2B86-95CB-4060-95D9-F926CD29E6BB}" destId="{BDC1C95C-44AB-469D-9E7C-8EB321290B31}" srcOrd="0" destOrd="0" presId="urn:microsoft.com/office/officeart/2018/5/layout/IconCircleLabelList"/>
    <dgm:cxn modelId="{AECD29BA-13D8-47C2-8159-123CE44CA289}" type="presOf" srcId="{CCBA2956-F6CB-44BE-A7C2-C01D7836EA17}" destId="{C1526BF0-85F9-4A6C-A581-E131F7151DBD}" srcOrd="0" destOrd="0" presId="urn:microsoft.com/office/officeart/2018/5/layout/IconCircleLabelList"/>
    <dgm:cxn modelId="{BEFB47D8-1453-42D5-BF07-7DB312FECB5C}" srcId="{F36381E5-545A-4072-9BD7-74F6C99C523A}" destId="{2CB9B9B1-AD66-48D4-B2A9-1DB16915F0B5}" srcOrd="3" destOrd="0" parTransId="{3DF3A1B7-18BA-4EFC-9D4B-F87806101BCE}" sibTransId="{687E99B8-249E-45E2-9A92-44BABF0B0592}"/>
    <dgm:cxn modelId="{E49C5CF3-371A-4311-BAA7-A5B36AE745B2}" srcId="{F36381E5-545A-4072-9BD7-74F6C99C523A}" destId="{DFD6A584-8EF9-4B3C-99D0-E89B6632B4B1}" srcOrd="4" destOrd="0" parTransId="{DDB1256B-CD76-475A-A9FA-E7E5590D2DFA}" sibTransId="{FC6DCBEF-3909-4747-ACA8-0BBEC5D9A73B}"/>
    <dgm:cxn modelId="{E4F71CF4-C67E-4681-98FA-56D1A72B4798}" type="presOf" srcId="{DD9C9FA0-776D-4994-B21E-85B467B08BCE}" destId="{CBB05F8F-C4A2-49BC-BF46-305FF5D906A3}" srcOrd="0" destOrd="0" presId="urn:microsoft.com/office/officeart/2018/5/layout/IconCircleLabelList"/>
    <dgm:cxn modelId="{982B0DF7-B212-4A69-B72F-3950B109C2B5}" type="presOf" srcId="{2CB9B9B1-AD66-48D4-B2A9-1DB16915F0B5}" destId="{9D2982E7-A491-45C2-96CA-3156B5028BFB}" srcOrd="0" destOrd="0" presId="urn:microsoft.com/office/officeart/2018/5/layout/IconCircleLabelList"/>
    <dgm:cxn modelId="{D21B8EFD-5574-4CA5-8C22-CCA52FF1B52A}" srcId="{F36381E5-545A-4072-9BD7-74F6C99C523A}" destId="{CCBA2956-F6CB-44BE-A7C2-C01D7836EA17}" srcOrd="5" destOrd="0" parTransId="{678F596B-25AD-45A0-A703-50764811E197}" sibTransId="{F5EAA541-2307-4BD3-9265-FFDB554282F0}"/>
    <dgm:cxn modelId="{F73628FF-3B7E-4CE2-A215-57E573218B30}" type="presOf" srcId="{7F907492-1169-4B46-8C79-22D5978F830D}" destId="{6388D34F-0DF4-4163-80E8-2593AC1F51AF}" srcOrd="0" destOrd="0" presId="urn:microsoft.com/office/officeart/2018/5/layout/IconCircleLabelList"/>
    <dgm:cxn modelId="{9F987DDC-5654-467C-8EFA-FFB6E07D2B08}" type="presParOf" srcId="{E7FD18A1-62E1-41C6-94F2-2BCEAE931FDA}" destId="{5664B999-362B-4ABC-8BA6-5817BE5851A8}" srcOrd="0" destOrd="0" presId="urn:microsoft.com/office/officeart/2018/5/layout/IconCircleLabelList"/>
    <dgm:cxn modelId="{26495209-C18F-4584-86F9-A2FF50FA31A6}" type="presParOf" srcId="{5664B999-362B-4ABC-8BA6-5817BE5851A8}" destId="{1F7DB932-C4B1-4205-80F9-ABE71C2C2F0F}" srcOrd="0" destOrd="0" presId="urn:microsoft.com/office/officeart/2018/5/layout/IconCircleLabelList"/>
    <dgm:cxn modelId="{1F9BDAA5-FDC4-4F8B-99C1-0BBF29245293}" type="presParOf" srcId="{5664B999-362B-4ABC-8BA6-5817BE5851A8}" destId="{40107240-9C49-4DB9-83E3-C4098D655E93}" srcOrd="1" destOrd="0" presId="urn:microsoft.com/office/officeart/2018/5/layout/IconCircleLabelList"/>
    <dgm:cxn modelId="{1CA39E27-1421-4090-A03E-6BB262C0AD65}" type="presParOf" srcId="{5664B999-362B-4ABC-8BA6-5817BE5851A8}" destId="{2B5AE23E-4BE0-476A-B70B-1719BD35B860}" srcOrd="2" destOrd="0" presId="urn:microsoft.com/office/officeart/2018/5/layout/IconCircleLabelList"/>
    <dgm:cxn modelId="{DB6EE23E-FA7A-40C8-BF7E-8D4A87A5F97F}" type="presParOf" srcId="{5664B999-362B-4ABC-8BA6-5817BE5851A8}" destId="{BDC1C95C-44AB-469D-9E7C-8EB321290B31}" srcOrd="3" destOrd="0" presId="urn:microsoft.com/office/officeart/2018/5/layout/IconCircleLabelList"/>
    <dgm:cxn modelId="{3CCCB532-56D2-40F8-AE7D-7528963B73D3}" type="presParOf" srcId="{E7FD18A1-62E1-41C6-94F2-2BCEAE931FDA}" destId="{43ED6146-5197-4519-BC34-2E0814AEBD11}" srcOrd="1" destOrd="0" presId="urn:microsoft.com/office/officeart/2018/5/layout/IconCircleLabelList"/>
    <dgm:cxn modelId="{2BF9E265-737E-4016-8B06-85EF1E327F6B}" type="presParOf" srcId="{E7FD18A1-62E1-41C6-94F2-2BCEAE931FDA}" destId="{157BE3F4-8354-43E7-AF23-F47F23A5F30B}" srcOrd="2" destOrd="0" presId="urn:microsoft.com/office/officeart/2018/5/layout/IconCircleLabelList"/>
    <dgm:cxn modelId="{AADFBEA3-C73C-44F0-9766-4E94ABFBB536}" type="presParOf" srcId="{157BE3F4-8354-43E7-AF23-F47F23A5F30B}" destId="{AEFF8F8E-C7C6-42E7-A6CD-5F9F8E91AAB5}" srcOrd="0" destOrd="0" presId="urn:microsoft.com/office/officeart/2018/5/layout/IconCircleLabelList"/>
    <dgm:cxn modelId="{DD56EAF3-AD16-4253-A5C7-7F12379CBACA}" type="presParOf" srcId="{157BE3F4-8354-43E7-AF23-F47F23A5F30B}" destId="{79125982-A105-4170-9410-58238E9F3AD3}" srcOrd="1" destOrd="0" presId="urn:microsoft.com/office/officeart/2018/5/layout/IconCircleLabelList"/>
    <dgm:cxn modelId="{60AF00E7-4AB2-4D68-9983-C0A7BA756486}" type="presParOf" srcId="{157BE3F4-8354-43E7-AF23-F47F23A5F30B}" destId="{849BABF3-A857-471D-A973-40E8FE0BFCB3}" srcOrd="2" destOrd="0" presId="urn:microsoft.com/office/officeart/2018/5/layout/IconCircleLabelList"/>
    <dgm:cxn modelId="{10A66F65-DF83-479E-8CCC-B195C206934C}" type="presParOf" srcId="{157BE3F4-8354-43E7-AF23-F47F23A5F30B}" destId="{CBB05F8F-C4A2-49BC-BF46-305FF5D906A3}" srcOrd="3" destOrd="0" presId="urn:microsoft.com/office/officeart/2018/5/layout/IconCircleLabelList"/>
    <dgm:cxn modelId="{A4D4C118-3B42-4BD4-BDF3-5349269A915D}" type="presParOf" srcId="{E7FD18A1-62E1-41C6-94F2-2BCEAE931FDA}" destId="{1F4B69EC-406A-4AA7-AED4-8D9F06A3CC25}" srcOrd="3" destOrd="0" presId="urn:microsoft.com/office/officeart/2018/5/layout/IconCircleLabelList"/>
    <dgm:cxn modelId="{8F66A824-BA21-4703-8318-C424DE5DDA67}" type="presParOf" srcId="{E7FD18A1-62E1-41C6-94F2-2BCEAE931FDA}" destId="{CA3F5CFF-D15D-4782-A016-99AB4378A29D}" srcOrd="4" destOrd="0" presId="urn:microsoft.com/office/officeart/2018/5/layout/IconCircleLabelList"/>
    <dgm:cxn modelId="{EEB30F1F-A94D-4182-9DBA-7F42D3482176}" type="presParOf" srcId="{CA3F5CFF-D15D-4782-A016-99AB4378A29D}" destId="{D607F78F-DA3D-4C85-A6C6-238CB594E0C6}" srcOrd="0" destOrd="0" presId="urn:microsoft.com/office/officeart/2018/5/layout/IconCircleLabelList"/>
    <dgm:cxn modelId="{C0D89989-D7B9-4438-A1C5-3324307951A4}" type="presParOf" srcId="{CA3F5CFF-D15D-4782-A016-99AB4378A29D}" destId="{6AFD2342-16C1-4A34-AB35-66B7A2145FF0}" srcOrd="1" destOrd="0" presId="urn:microsoft.com/office/officeart/2018/5/layout/IconCircleLabelList"/>
    <dgm:cxn modelId="{ABB22F98-AC0B-4B1E-A4B7-582C674AB7CE}" type="presParOf" srcId="{CA3F5CFF-D15D-4782-A016-99AB4378A29D}" destId="{E6F8E9A8-62CA-4DD5-B1D3-D03A08F5B251}" srcOrd="2" destOrd="0" presId="urn:microsoft.com/office/officeart/2018/5/layout/IconCircleLabelList"/>
    <dgm:cxn modelId="{17E5D5FD-A42D-43DC-9B0B-7EE62E5234A7}" type="presParOf" srcId="{CA3F5CFF-D15D-4782-A016-99AB4378A29D}" destId="{6388D34F-0DF4-4163-80E8-2593AC1F51AF}" srcOrd="3" destOrd="0" presId="urn:microsoft.com/office/officeart/2018/5/layout/IconCircleLabelList"/>
    <dgm:cxn modelId="{04B9B255-9BC6-4E40-85CA-D2DC6139F3EC}" type="presParOf" srcId="{E7FD18A1-62E1-41C6-94F2-2BCEAE931FDA}" destId="{48B7AA14-B8BA-4A9A-B03B-67E0655BDD65}" srcOrd="5" destOrd="0" presId="urn:microsoft.com/office/officeart/2018/5/layout/IconCircleLabelList"/>
    <dgm:cxn modelId="{2470AC68-74DD-4EE0-863E-61072F152FF3}" type="presParOf" srcId="{E7FD18A1-62E1-41C6-94F2-2BCEAE931FDA}" destId="{B0C58B20-F92D-4B6C-82B9-613713835660}" srcOrd="6" destOrd="0" presId="urn:microsoft.com/office/officeart/2018/5/layout/IconCircleLabelList"/>
    <dgm:cxn modelId="{011A386F-7CD6-4BC5-8182-20873D16DE1D}" type="presParOf" srcId="{B0C58B20-F92D-4B6C-82B9-613713835660}" destId="{A341F728-C5C1-4F4E-BA5F-76849C8BB8AD}" srcOrd="0" destOrd="0" presId="urn:microsoft.com/office/officeart/2018/5/layout/IconCircleLabelList"/>
    <dgm:cxn modelId="{270332E1-A693-41AE-B215-A1E03D9ABDAD}" type="presParOf" srcId="{B0C58B20-F92D-4B6C-82B9-613713835660}" destId="{438D7376-1922-440A-A7B1-7FF52CD751DD}" srcOrd="1" destOrd="0" presId="urn:microsoft.com/office/officeart/2018/5/layout/IconCircleLabelList"/>
    <dgm:cxn modelId="{0081BC7A-E18A-44DB-A770-985E694A2C04}" type="presParOf" srcId="{B0C58B20-F92D-4B6C-82B9-613713835660}" destId="{E92F0BEE-E2E2-407D-9FF8-A0BC405AC143}" srcOrd="2" destOrd="0" presId="urn:microsoft.com/office/officeart/2018/5/layout/IconCircleLabelList"/>
    <dgm:cxn modelId="{0E6BC8D4-B230-4275-80D5-BE2E3C0BC270}" type="presParOf" srcId="{B0C58B20-F92D-4B6C-82B9-613713835660}" destId="{9D2982E7-A491-45C2-96CA-3156B5028BFB}" srcOrd="3" destOrd="0" presId="urn:microsoft.com/office/officeart/2018/5/layout/IconCircleLabelList"/>
    <dgm:cxn modelId="{584C4051-5254-44A2-B7EF-D4A673988124}" type="presParOf" srcId="{E7FD18A1-62E1-41C6-94F2-2BCEAE931FDA}" destId="{7685A88C-6979-4769-869B-C1021AE0A904}" srcOrd="7" destOrd="0" presId="urn:microsoft.com/office/officeart/2018/5/layout/IconCircleLabelList"/>
    <dgm:cxn modelId="{45034342-066C-41B0-979A-17A6ACF75976}" type="presParOf" srcId="{E7FD18A1-62E1-41C6-94F2-2BCEAE931FDA}" destId="{E01ED69D-982E-487F-90DE-D11E6E2127DA}" srcOrd="8" destOrd="0" presId="urn:microsoft.com/office/officeart/2018/5/layout/IconCircleLabelList"/>
    <dgm:cxn modelId="{DE474740-E2A8-4CEB-9BB8-C55F2AEF0CDE}" type="presParOf" srcId="{E01ED69D-982E-487F-90DE-D11E6E2127DA}" destId="{6AF5B842-A1AD-455B-B959-E5D28182656D}" srcOrd="0" destOrd="0" presId="urn:microsoft.com/office/officeart/2018/5/layout/IconCircleLabelList"/>
    <dgm:cxn modelId="{D8CF941E-DA61-41C7-9D1E-D016438C4C69}" type="presParOf" srcId="{E01ED69D-982E-487F-90DE-D11E6E2127DA}" destId="{0B315FC9-E9C0-41B8-9911-D39E9923C331}" srcOrd="1" destOrd="0" presId="urn:microsoft.com/office/officeart/2018/5/layout/IconCircleLabelList"/>
    <dgm:cxn modelId="{21363F07-5B57-4DA5-A173-376D674E334D}" type="presParOf" srcId="{E01ED69D-982E-487F-90DE-D11E6E2127DA}" destId="{1E6FD77A-80B5-4885-9254-D3798B8ED56D}" srcOrd="2" destOrd="0" presId="urn:microsoft.com/office/officeart/2018/5/layout/IconCircleLabelList"/>
    <dgm:cxn modelId="{340A4C9F-5048-4BE4-99BB-936ABC572B6C}" type="presParOf" srcId="{E01ED69D-982E-487F-90DE-D11E6E2127DA}" destId="{6EE731F3-DEC1-4612-A0BF-AB6659332AD8}" srcOrd="3" destOrd="0" presId="urn:microsoft.com/office/officeart/2018/5/layout/IconCircleLabelList"/>
    <dgm:cxn modelId="{A3BD438F-3F5B-485C-B498-DDC3DD326F06}" type="presParOf" srcId="{E7FD18A1-62E1-41C6-94F2-2BCEAE931FDA}" destId="{362B2865-E600-46EF-9BFA-B87D8742B20D}" srcOrd="9" destOrd="0" presId="urn:microsoft.com/office/officeart/2018/5/layout/IconCircleLabelList"/>
    <dgm:cxn modelId="{96C698C5-750F-407A-8006-A988582B9EC1}" type="presParOf" srcId="{E7FD18A1-62E1-41C6-94F2-2BCEAE931FDA}" destId="{50934135-4C6B-4DDF-917C-FBFE9F106A46}" srcOrd="10" destOrd="0" presId="urn:microsoft.com/office/officeart/2018/5/layout/IconCircleLabelList"/>
    <dgm:cxn modelId="{F215D279-DC5A-4025-A7CE-7D43E2CCC47D}" type="presParOf" srcId="{50934135-4C6B-4DDF-917C-FBFE9F106A46}" destId="{FD1F83C8-7394-41FE-AB12-D563D9DA18E2}" srcOrd="0" destOrd="0" presId="urn:microsoft.com/office/officeart/2018/5/layout/IconCircleLabelList"/>
    <dgm:cxn modelId="{DBC7C27F-D7EB-491E-9B33-34EBA8998A41}" type="presParOf" srcId="{50934135-4C6B-4DDF-917C-FBFE9F106A46}" destId="{3FE0782C-A792-482B-A18A-1F7EC602C289}" srcOrd="1" destOrd="0" presId="urn:microsoft.com/office/officeart/2018/5/layout/IconCircleLabelList"/>
    <dgm:cxn modelId="{F40C3E4F-74D9-4209-AE3D-9A154610D23D}" type="presParOf" srcId="{50934135-4C6B-4DDF-917C-FBFE9F106A46}" destId="{FB996D71-A18E-4201-8DA3-A500AED56CE5}" srcOrd="2" destOrd="0" presId="urn:microsoft.com/office/officeart/2018/5/layout/IconCircleLabelList"/>
    <dgm:cxn modelId="{A13CB352-6340-45B1-B4E2-CF14A09DB173}" type="presParOf" srcId="{50934135-4C6B-4DDF-917C-FBFE9F106A46}" destId="{C1526BF0-85F9-4A6C-A581-E131F7151D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DB932-C4B1-4205-80F9-ABE71C2C2F0F}">
      <dsp:nvSpPr>
        <dsp:cNvPr id="0" name=""/>
        <dsp:cNvSpPr/>
      </dsp:nvSpPr>
      <dsp:spPr>
        <a:xfrm>
          <a:off x="314959" y="762585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07240-9C49-4DB9-83E3-C4098D655E93}">
      <dsp:nvSpPr>
        <dsp:cNvPr id="0" name=""/>
        <dsp:cNvSpPr/>
      </dsp:nvSpPr>
      <dsp:spPr>
        <a:xfrm>
          <a:off x="589090" y="9514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1C95C-44AB-469D-9E7C-8EB321290B31}">
      <dsp:nvSpPr>
        <dsp:cNvPr id="0" name=""/>
        <dsp:cNvSpPr/>
      </dsp:nvSpPr>
      <dsp:spPr>
        <a:xfrm>
          <a:off x="0" y="20047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תוצאות + סיכום</a:t>
          </a:r>
          <a:br>
            <a:rPr lang="en-US" sz="1500" kern="1200" dirty="0"/>
          </a:br>
          <a:r>
            <a:rPr lang="he-IL" sz="1500" kern="1200" dirty="0"/>
            <a:t>לייק וקומנט </a:t>
          </a:r>
          <a:br>
            <a:rPr lang="en-US" sz="1500" kern="1200" dirty="0"/>
          </a:br>
          <a:r>
            <a:rPr lang="he-IL" sz="1500" kern="1200" dirty="0"/>
            <a:t>ותלחצו על הפעמון</a:t>
          </a:r>
          <a:endParaRPr lang="en-US" sz="1500" kern="1200" dirty="0"/>
        </a:p>
      </dsp:txBody>
      <dsp:txXfrm>
        <a:off x="0" y="2004781"/>
        <a:ext cx="1800000" cy="720000"/>
      </dsp:txXfrm>
    </dsp:sp>
    <dsp:sp modelId="{AEFF8F8E-C7C6-42E7-A6CD-5F9F8E91AAB5}">
      <dsp:nvSpPr>
        <dsp:cNvPr id="0" name=""/>
        <dsp:cNvSpPr/>
      </dsp:nvSpPr>
      <dsp:spPr>
        <a:xfrm>
          <a:off x="6133029" y="72194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25982-A105-4170-9410-58238E9F3AD3}">
      <dsp:nvSpPr>
        <dsp:cNvPr id="0" name=""/>
        <dsp:cNvSpPr/>
      </dsp:nvSpPr>
      <dsp:spPr>
        <a:xfrm>
          <a:off x="6367061" y="95594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5F8F-C4A2-49BC-BF46-305FF5D906A3}">
      <dsp:nvSpPr>
        <dsp:cNvPr id="0" name=""/>
        <dsp:cNvSpPr/>
      </dsp:nvSpPr>
      <dsp:spPr>
        <a:xfrm>
          <a:off x="1859683" y="2147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הסבר שלבי האלגוריתם</a:t>
          </a:r>
          <a:endParaRPr lang="en-US" sz="1500" kern="1200" dirty="0"/>
        </a:p>
      </dsp:txBody>
      <dsp:txXfrm>
        <a:off x="1859683" y="2147874"/>
        <a:ext cx="1800000" cy="720000"/>
      </dsp:txXfrm>
    </dsp:sp>
    <dsp:sp modelId="{D607F78F-DA3D-4C85-A6C6-238CB594E0C6}">
      <dsp:nvSpPr>
        <dsp:cNvPr id="0" name=""/>
        <dsp:cNvSpPr/>
      </dsp:nvSpPr>
      <dsp:spPr>
        <a:xfrm>
          <a:off x="8041287" y="701624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D2342-16C1-4A34-AB35-66B7A2145FF0}">
      <dsp:nvSpPr>
        <dsp:cNvPr id="0" name=""/>
        <dsp:cNvSpPr/>
      </dsp:nvSpPr>
      <dsp:spPr>
        <a:xfrm>
          <a:off x="8275320" y="93563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D34F-0DF4-4163-80E8-2593AC1F51AF}">
      <dsp:nvSpPr>
        <dsp:cNvPr id="0" name=""/>
        <dsp:cNvSpPr/>
      </dsp:nvSpPr>
      <dsp:spPr>
        <a:xfrm>
          <a:off x="3824545" y="21707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אלגוריתם - הליבה</a:t>
          </a:r>
          <a:endParaRPr lang="en-US" sz="1500" kern="1200" dirty="0"/>
        </a:p>
      </dsp:txBody>
      <dsp:txXfrm>
        <a:off x="3824545" y="2170741"/>
        <a:ext cx="1800000" cy="720000"/>
      </dsp:txXfrm>
    </dsp:sp>
    <dsp:sp modelId="{A341F728-C5C1-4F4E-BA5F-76849C8BB8AD}">
      <dsp:nvSpPr>
        <dsp:cNvPr id="0" name=""/>
        <dsp:cNvSpPr/>
      </dsp:nvSpPr>
      <dsp:spPr>
        <a:xfrm>
          <a:off x="2259581" y="77275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D7376-1922-440A-A7B1-7FF52CD751DD}">
      <dsp:nvSpPr>
        <dsp:cNvPr id="0" name=""/>
        <dsp:cNvSpPr/>
      </dsp:nvSpPr>
      <dsp:spPr>
        <a:xfrm>
          <a:off x="2476134" y="10067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82E7-A491-45C2-96CA-3156B5028BFB}">
      <dsp:nvSpPr>
        <dsp:cNvPr id="0" name=""/>
        <dsp:cNvSpPr/>
      </dsp:nvSpPr>
      <dsp:spPr>
        <a:xfrm>
          <a:off x="5839681" y="21402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סקירה על הכלים</a:t>
          </a:r>
          <a:endParaRPr lang="en-US" sz="1500" kern="1200" dirty="0"/>
        </a:p>
      </dsp:txBody>
      <dsp:txXfrm>
        <a:off x="5839681" y="2140263"/>
        <a:ext cx="1800000" cy="720000"/>
      </dsp:txXfrm>
    </dsp:sp>
    <dsp:sp modelId="{6AF5B842-A1AD-455B-B959-E5D28182656D}">
      <dsp:nvSpPr>
        <dsp:cNvPr id="0" name=""/>
        <dsp:cNvSpPr/>
      </dsp:nvSpPr>
      <dsp:spPr>
        <a:xfrm>
          <a:off x="4206027" y="79902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15FC9-E9C0-41B8-9911-D39E9923C331}">
      <dsp:nvSpPr>
        <dsp:cNvPr id="0" name=""/>
        <dsp:cNvSpPr/>
      </dsp:nvSpPr>
      <dsp:spPr>
        <a:xfrm>
          <a:off x="4440054" y="103302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731F3-DEC1-4612-A0BF-AB6659332AD8}">
      <dsp:nvSpPr>
        <dsp:cNvPr id="0" name=""/>
        <dsp:cNvSpPr/>
      </dsp:nvSpPr>
      <dsp:spPr>
        <a:xfrm>
          <a:off x="7694761" y="21199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סקירה ביולוגית</a:t>
          </a:r>
          <a:br>
            <a:rPr lang="en-US" sz="1500" kern="1200" dirty="0"/>
          </a:br>
          <a:r>
            <a:rPr lang="he-IL" sz="1500" kern="1200" dirty="0"/>
            <a:t>על המושגים</a:t>
          </a:r>
          <a:endParaRPr lang="en-US" sz="1500" kern="1200" dirty="0"/>
        </a:p>
      </dsp:txBody>
      <dsp:txXfrm>
        <a:off x="7694761" y="2119938"/>
        <a:ext cx="1800000" cy="720000"/>
      </dsp:txXfrm>
    </dsp:sp>
    <dsp:sp modelId="{FD1F83C8-7394-41FE-AB12-D563D9DA18E2}">
      <dsp:nvSpPr>
        <dsp:cNvPr id="0" name=""/>
        <dsp:cNvSpPr/>
      </dsp:nvSpPr>
      <dsp:spPr>
        <a:xfrm>
          <a:off x="9771722" y="713615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0782C-A792-482B-A18A-1F7EC602C289}">
      <dsp:nvSpPr>
        <dsp:cNvPr id="0" name=""/>
        <dsp:cNvSpPr/>
      </dsp:nvSpPr>
      <dsp:spPr>
        <a:xfrm>
          <a:off x="10005721" y="94762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6BF0-85F9-4A6C-A581-E131F7151DBD}">
      <dsp:nvSpPr>
        <dsp:cNvPr id="0" name=""/>
        <dsp:cNvSpPr/>
      </dsp:nvSpPr>
      <dsp:spPr>
        <a:xfrm>
          <a:off x="9383557" y="209519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הבעיה שרוצים לפתור</a:t>
          </a:r>
          <a:endParaRPr lang="en-US" sz="1500" kern="1200" dirty="0"/>
        </a:p>
      </dsp:txBody>
      <dsp:txXfrm>
        <a:off x="9383557" y="209519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DB932-C4B1-4205-80F9-ABE71C2C2F0F}">
      <dsp:nvSpPr>
        <dsp:cNvPr id="0" name=""/>
        <dsp:cNvSpPr/>
      </dsp:nvSpPr>
      <dsp:spPr>
        <a:xfrm>
          <a:off x="314959" y="762585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07240-9C49-4DB9-83E3-C4098D655E93}">
      <dsp:nvSpPr>
        <dsp:cNvPr id="0" name=""/>
        <dsp:cNvSpPr/>
      </dsp:nvSpPr>
      <dsp:spPr>
        <a:xfrm>
          <a:off x="589090" y="9514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1C95C-44AB-469D-9E7C-8EB321290B31}">
      <dsp:nvSpPr>
        <dsp:cNvPr id="0" name=""/>
        <dsp:cNvSpPr/>
      </dsp:nvSpPr>
      <dsp:spPr>
        <a:xfrm>
          <a:off x="0" y="20047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תוצאות + סיכום</a:t>
          </a:r>
          <a:br>
            <a:rPr lang="en-US" sz="1500" kern="1200" dirty="0"/>
          </a:br>
          <a:r>
            <a:rPr lang="he-IL" sz="1500" kern="1200" dirty="0"/>
            <a:t>לייק וקומנט </a:t>
          </a:r>
          <a:br>
            <a:rPr lang="en-US" sz="1500" kern="1200" dirty="0"/>
          </a:br>
          <a:r>
            <a:rPr lang="he-IL" sz="1500" kern="1200" dirty="0"/>
            <a:t>ותלחצו על הפעמון</a:t>
          </a:r>
          <a:endParaRPr lang="en-US" sz="1500" kern="1200" dirty="0"/>
        </a:p>
      </dsp:txBody>
      <dsp:txXfrm>
        <a:off x="0" y="2004781"/>
        <a:ext cx="1800000" cy="720000"/>
      </dsp:txXfrm>
    </dsp:sp>
    <dsp:sp modelId="{AEFF8F8E-C7C6-42E7-A6CD-5F9F8E91AAB5}">
      <dsp:nvSpPr>
        <dsp:cNvPr id="0" name=""/>
        <dsp:cNvSpPr/>
      </dsp:nvSpPr>
      <dsp:spPr>
        <a:xfrm>
          <a:off x="6133029" y="72194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25982-A105-4170-9410-58238E9F3AD3}">
      <dsp:nvSpPr>
        <dsp:cNvPr id="0" name=""/>
        <dsp:cNvSpPr/>
      </dsp:nvSpPr>
      <dsp:spPr>
        <a:xfrm>
          <a:off x="6367061" y="95594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5F8F-C4A2-49BC-BF46-305FF5D906A3}">
      <dsp:nvSpPr>
        <dsp:cNvPr id="0" name=""/>
        <dsp:cNvSpPr/>
      </dsp:nvSpPr>
      <dsp:spPr>
        <a:xfrm>
          <a:off x="1859683" y="2147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הסבר שלבי האלגוריתם</a:t>
          </a:r>
          <a:endParaRPr lang="en-US" sz="1500" kern="1200" dirty="0"/>
        </a:p>
      </dsp:txBody>
      <dsp:txXfrm>
        <a:off x="1859683" y="2147874"/>
        <a:ext cx="1800000" cy="720000"/>
      </dsp:txXfrm>
    </dsp:sp>
    <dsp:sp modelId="{D607F78F-DA3D-4C85-A6C6-238CB594E0C6}">
      <dsp:nvSpPr>
        <dsp:cNvPr id="0" name=""/>
        <dsp:cNvSpPr/>
      </dsp:nvSpPr>
      <dsp:spPr>
        <a:xfrm>
          <a:off x="8041287" y="701624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D2342-16C1-4A34-AB35-66B7A2145FF0}">
      <dsp:nvSpPr>
        <dsp:cNvPr id="0" name=""/>
        <dsp:cNvSpPr/>
      </dsp:nvSpPr>
      <dsp:spPr>
        <a:xfrm>
          <a:off x="8275320" y="93563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D34F-0DF4-4163-80E8-2593AC1F51AF}">
      <dsp:nvSpPr>
        <dsp:cNvPr id="0" name=""/>
        <dsp:cNvSpPr/>
      </dsp:nvSpPr>
      <dsp:spPr>
        <a:xfrm>
          <a:off x="3824545" y="21707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אלגוריתם - הליבה</a:t>
          </a:r>
          <a:endParaRPr lang="en-US" sz="1500" kern="1200" dirty="0"/>
        </a:p>
      </dsp:txBody>
      <dsp:txXfrm>
        <a:off x="3824545" y="2170741"/>
        <a:ext cx="1800000" cy="720000"/>
      </dsp:txXfrm>
    </dsp:sp>
    <dsp:sp modelId="{A341F728-C5C1-4F4E-BA5F-76849C8BB8AD}">
      <dsp:nvSpPr>
        <dsp:cNvPr id="0" name=""/>
        <dsp:cNvSpPr/>
      </dsp:nvSpPr>
      <dsp:spPr>
        <a:xfrm>
          <a:off x="2259581" y="77275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D7376-1922-440A-A7B1-7FF52CD751DD}">
      <dsp:nvSpPr>
        <dsp:cNvPr id="0" name=""/>
        <dsp:cNvSpPr/>
      </dsp:nvSpPr>
      <dsp:spPr>
        <a:xfrm>
          <a:off x="2476134" y="10067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82E7-A491-45C2-96CA-3156B5028BFB}">
      <dsp:nvSpPr>
        <dsp:cNvPr id="0" name=""/>
        <dsp:cNvSpPr/>
      </dsp:nvSpPr>
      <dsp:spPr>
        <a:xfrm>
          <a:off x="5839681" y="21402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סקירה על הכלים</a:t>
          </a:r>
          <a:endParaRPr lang="en-US" sz="1500" kern="1200" dirty="0"/>
        </a:p>
      </dsp:txBody>
      <dsp:txXfrm>
        <a:off x="5839681" y="2140263"/>
        <a:ext cx="1800000" cy="720000"/>
      </dsp:txXfrm>
    </dsp:sp>
    <dsp:sp modelId="{6AF5B842-A1AD-455B-B959-E5D28182656D}">
      <dsp:nvSpPr>
        <dsp:cNvPr id="0" name=""/>
        <dsp:cNvSpPr/>
      </dsp:nvSpPr>
      <dsp:spPr>
        <a:xfrm>
          <a:off x="4206027" y="79902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15FC9-E9C0-41B8-9911-D39E9923C331}">
      <dsp:nvSpPr>
        <dsp:cNvPr id="0" name=""/>
        <dsp:cNvSpPr/>
      </dsp:nvSpPr>
      <dsp:spPr>
        <a:xfrm>
          <a:off x="4440054" y="103302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731F3-DEC1-4612-A0BF-AB6659332AD8}">
      <dsp:nvSpPr>
        <dsp:cNvPr id="0" name=""/>
        <dsp:cNvSpPr/>
      </dsp:nvSpPr>
      <dsp:spPr>
        <a:xfrm>
          <a:off x="7694761" y="21199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סקירה ביולוגית</a:t>
          </a:r>
          <a:br>
            <a:rPr lang="en-US" sz="1500" kern="1200" dirty="0"/>
          </a:br>
          <a:r>
            <a:rPr lang="he-IL" sz="1500" kern="1200" dirty="0"/>
            <a:t>על המושגים</a:t>
          </a:r>
          <a:endParaRPr lang="en-US" sz="1500" kern="1200" dirty="0"/>
        </a:p>
      </dsp:txBody>
      <dsp:txXfrm>
        <a:off x="7694761" y="2119938"/>
        <a:ext cx="1800000" cy="720000"/>
      </dsp:txXfrm>
    </dsp:sp>
    <dsp:sp modelId="{FD1F83C8-7394-41FE-AB12-D563D9DA18E2}">
      <dsp:nvSpPr>
        <dsp:cNvPr id="0" name=""/>
        <dsp:cNvSpPr/>
      </dsp:nvSpPr>
      <dsp:spPr>
        <a:xfrm>
          <a:off x="9771722" y="713615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0782C-A792-482B-A18A-1F7EC602C289}">
      <dsp:nvSpPr>
        <dsp:cNvPr id="0" name=""/>
        <dsp:cNvSpPr/>
      </dsp:nvSpPr>
      <dsp:spPr>
        <a:xfrm>
          <a:off x="10005721" y="94762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6BF0-85F9-4A6C-A581-E131F7151DBD}">
      <dsp:nvSpPr>
        <dsp:cNvPr id="0" name=""/>
        <dsp:cNvSpPr/>
      </dsp:nvSpPr>
      <dsp:spPr>
        <a:xfrm>
          <a:off x="9383557" y="209519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הבעיה שרוצים לפתור</a:t>
          </a:r>
          <a:endParaRPr lang="en-US" sz="1500" kern="1200" dirty="0"/>
        </a:p>
      </dsp:txBody>
      <dsp:txXfrm>
        <a:off x="9383557" y="209519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20249 53,'-20225'0,"20202"0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67,'20229'0,"-20206"0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20249 53,'-20225'0,"20202"0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67,'20229'0,"-20206"0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20249 53,'-20225'0,"20202"0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67,'20229'0,"-20206"0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CA82BCD3-BFE9-9650-1693-804B120AC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846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41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9652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2120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4031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545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4360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9113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05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7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807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139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146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501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7633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648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1797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6081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3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.xml"/><Relationship Id="rId5" Type="http://schemas.openxmlformats.org/officeDocument/2006/relationships/image" Target="../media/image520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52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4.xml"/><Relationship Id="rId5" Type="http://schemas.openxmlformats.org/officeDocument/2006/relationships/image" Target="../media/image530.png"/><Relationship Id="rId4" Type="http://schemas.openxmlformats.org/officeDocument/2006/relationships/customXml" Target="../ink/ink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52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6.xml"/><Relationship Id="rId5" Type="http://schemas.openxmlformats.org/officeDocument/2006/relationships/image" Target="../media/image530.png"/><Relationship Id="rId4" Type="http://schemas.openxmlformats.org/officeDocument/2006/relationships/customXml" Target="../ink/ink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52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8.xml"/><Relationship Id="rId5" Type="http://schemas.openxmlformats.org/officeDocument/2006/relationships/image" Target="../media/image530.png"/><Relationship Id="rId4" Type="http://schemas.openxmlformats.org/officeDocument/2006/relationships/customXml" Target="../ink/ink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9.xml"/><Relationship Id="rId7" Type="http://schemas.openxmlformats.org/officeDocument/2006/relationships/image" Target="../media/image6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0.png"/><Relationship Id="rId5" Type="http://schemas.openxmlformats.org/officeDocument/2006/relationships/customXml" Target="../ink/ink10.xml"/><Relationship Id="rId4" Type="http://schemas.openxmlformats.org/officeDocument/2006/relationships/image" Target="../media/image530.png"/><Relationship Id="rId9" Type="http://schemas.openxmlformats.org/officeDocument/2006/relationships/customXml" Target="../ink/ink1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customXml" Target="../ink/ink13.xml"/><Relationship Id="rId7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0.png"/><Relationship Id="rId5" Type="http://schemas.openxmlformats.org/officeDocument/2006/relationships/customXml" Target="../ink/ink14.xml"/><Relationship Id="rId4" Type="http://schemas.openxmlformats.org/officeDocument/2006/relationships/image" Target="../media/image530.png"/><Relationship Id="rId9" Type="http://schemas.openxmlformats.org/officeDocument/2006/relationships/customXml" Target="../ink/ink1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customXml" Target="../ink/ink17.xml"/><Relationship Id="rId7" Type="http://schemas.openxmlformats.org/officeDocument/2006/relationships/image" Target="../media/image7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0.png"/><Relationship Id="rId5" Type="http://schemas.openxmlformats.org/officeDocument/2006/relationships/customXml" Target="../ink/ink18.xml"/><Relationship Id="rId4" Type="http://schemas.openxmlformats.org/officeDocument/2006/relationships/image" Target="../media/image530.png"/><Relationship Id="rId9" Type="http://schemas.openxmlformats.org/officeDocument/2006/relationships/customXml" Target="../ink/ink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77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807DBBC-D9B0-5C20-3A5B-D7F393D5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44" y="898412"/>
            <a:ext cx="6122671" cy="2828926"/>
          </a:xfrm>
        </p:spPr>
        <p:txBody>
          <a:bodyPr>
            <a:normAutofit fontScale="90000"/>
          </a:bodyPr>
          <a:lstStyle/>
          <a:p>
            <a:r>
              <a:rPr lang="he-IL" sz="16600" dirty="0">
                <a:latin typeface="Aharoni" panose="02010803020104030203" pitchFamily="2" charset="-79"/>
                <a:cs typeface="Aharoni" panose="02010803020104030203" pitchFamily="2" charset="-79"/>
              </a:rPr>
              <a:t>ה- מצגת</a:t>
            </a:r>
            <a:endParaRPr lang="en-US" sz="1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A63E11-6983-F120-57B5-D1F8B1B8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051" y="3917314"/>
            <a:ext cx="3147694" cy="1442086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1800" dirty="0"/>
              <a:t>#ביולוגיה</a:t>
            </a:r>
            <a:br>
              <a:rPr lang="en-US" sz="1800" dirty="0"/>
            </a:br>
            <a:r>
              <a:rPr lang="he-IL" sz="1800" dirty="0"/>
              <a:t>#למידת_מכונה</a:t>
            </a:r>
            <a:br>
              <a:rPr lang="en-US" sz="1800" dirty="0"/>
            </a:br>
            <a:r>
              <a:rPr lang="he-IL" sz="1800" dirty="0"/>
              <a:t>#</a:t>
            </a:r>
            <a:r>
              <a:rPr lang="en-US" sz="1800" dirty="0" err="1"/>
              <a:t>for_you</a:t>
            </a:r>
            <a:br>
              <a:rPr lang="en-US" sz="1800" dirty="0"/>
            </a:br>
            <a:r>
              <a:rPr lang="he-IL" sz="1800" dirty="0"/>
              <a:t>#מה_עשיתי_עם_היד</a:t>
            </a:r>
            <a:br>
              <a:rPr lang="en-US" sz="1800" dirty="0"/>
            </a:br>
            <a:r>
              <a:rPr lang="he-IL" sz="1800" dirty="0"/>
              <a:t>#</a:t>
            </a:r>
            <a:r>
              <a:rPr lang="en-US" sz="1800" dirty="0"/>
              <a:t>HIV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88B02A-C0E0-EDA5-A062-DDFB8DE4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F1B37972-FA50-5038-334A-FCCCE1E5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7" y="1740932"/>
            <a:ext cx="3618468" cy="36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7041-5E9E-729A-0131-C014551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6021A-E6C1-C498-5785-5EB84DAA57DD}"/>
              </a:ext>
            </a:extLst>
          </p:cNvPr>
          <p:cNvSpPr txBox="1"/>
          <p:nvPr/>
        </p:nvSpPr>
        <p:spPr>
          <a:xfrm>
            <a:off x="477937" y="773321"/>
            <a:ext cx="112361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200" dirty="0"/>
              <a:t>ועכשיו אחרי שסיימתי את החלק שירון אמר</a:t>
            </a:r>
            <a:br>
              <a:rPr lang="en-US" sz="3200" dirty="0"/>
            </a:br>
            <a:r>
              <a:rPr lang="he-IL" sz="3200" dirty="0"/>
              <a:t>שהוא לא נותן עליו ציון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B2CBC-E84B-E29F-042D-0034E9C41847}"/>
              </a:ext>
            </a:extLst>
          </p:cNvPr>
          <p:cNvSpPr txBox="1"/>
          <p:nvPr/>
        </p:nvSpPr>
        <p:spPr>
          <a:xfrm>
            <a:off x="2602372" y="3368347"/>
            <a:ext cx="72341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000" dirty="0"/>
              <a:t>בוא נעבור לחלק שלכבודו כולנו התכנסנו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40E8-2C50-FC86-A743-98E83A29A21A}"/>
              </a:ext>
            </a:extLst>
          </p:cNvPr>
          <p:cNvSpPr txBox="1"/>
          <p:nvPr/>
        </p:nvSpPr>
        <p:spPr>
          <a:xfrm>
            <a:off x="601399" y="1920805"/>
            <a:ext cx="11236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למרות שבואו נודה שהוא היה ממש מרשים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0664C-E488-B9D2-2E17-8B9794B9BE18}"/>
              </a:ext>
            </a:extLst>
          </p:cNvPr>
          <p:cNvSpPr txBox="1"/>
          <p:nvPr/>
        </p:nvSpPr>
        <p:spPr>
          <a:xfrm>
            <a:off x="4655917" y="2583021"/>
            <a:ext cx="6094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400" b="1" dirty="0"/>
              <a:t>אבל ממש!!!</a:t>
            </a:r>
            <a:endParaRPr lang="en-US" sz="4400" b="1" dirty="0"/>
          </a:p>
        </p:txBody>
      </p:sp>
      <p:pic>
        <p:nvPicPr>
          <p:cNvPr id="4" name="Picture 3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C3E5D3DC-7CC9-D4ED-3AD1-9D432A30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041" y="4153673"/>
            <a:ext cx="1959918" cy="19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CD75-A23D-4BB6-E140-F15144EC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1532"/>
            <a:ext cx="9601196" cy="1303867"/>
          </a:xfrm>
        </p:spPr>
        <p:txBody>
          <a:bodyPr/>
          <a:lstStyle/>
          <a:p>
            <a:r>
              <a:rPr lang="he-IL" dirty="0"/>
              <a:t>סקירה על הכלים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7A7CF-BF65-B2A0-0B94-2B5E46BB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29D4-95EF-0E16-BCC1-22CCF8011EB4}"/>
              </a:ext>
            </a:extLst>
          </p:cNvPr>
          <p:cNvSpPr txBox="1"/>
          <p:nvPr/>
        </p:nvSpPr>
        <p:spPr>
          <a:xfrm>
            <a:off x="6873238" y="2560318"/>
            <a:ext cx="4023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אלגוריתמים:</a:t>
            </a:r>
          </a:p>
          <a:p>
            <a:pPr algn="r" rtl="1"/>
            <a:r>
              <a:rPr lang="en-US" sz="2800" dirty="0"/>
              <a:t>KNN</a:t>
            </a:r>
            <a:endParaRPr lang="he-IL" sz="2800" dirty="0"/>
          </a:p>
          <a:p>
            <a:pPr algn="r" rtl="1"/>
            <a:r>
              <a:rPr lang="en-US" sz="2800" dirty="0"/>
              <a:t>Random Forest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A59561-FB20-1D26-27E6-03A1247FD58D}"/>
              </a:ext>
            </a:extLst>
          </p:cNvPr>
          <p:cNvCxnSpPr>
            <a:cxnSpLocks/>
          </p:cNvCxnSpPr>
          <p:nvPr/>
        </p:nvCxnSpPr>
        <p:spPr>
          <a:xfrm>
            <a:off x="8426041" y="2560319"/>
            <a:ext cx="0" cy="315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8415B3-19A9-CBB1-22C0-DC0ED336AA00}"/>
              </a:ext>
            </a:extLst>
          </p:cNvPr>
          <p:cNvCxnSpPr>
            <a:cxnSpLocks/>
          </p:cNvCxnSpPr>
          <p:nvPr/>
        </p:nvCxnSpPr>
        <p:spPr>
          <a:xfrm>
            <a:off x="4086451" y="2560318"/>
            <a:ext cx="0" cy="315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E790CA-E83E-2E10-7432-0EA350AB0A29}"/>
              </a:ext>
            </a:extLst>
          </p:cNvPr>
          <p:cNvSpPr txBox="1"/>
          <p:nvPr/>
        </p:nvSpPr>
        <p:spPr>
          <a:xfrm>
            <a:off x="4120742" y="2560318"/>
            <a:ext cx="4217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מאגר נתונים:</a:t>
            </a:r>
          </a:p>
          <a:p>
            <a:pPr algn="r" rtl="1"/>
            <a:r>
              <a:rPr lang="he-IL" sz="2000" dirty="0"/>
              <a:t>השירות הוכשר על מערכי נתונים קיימים ספציפיים לתרופות הזמינות לציבור, ואימות צולב של חמישה דגימות אקראיות של המידע</a:t>
            </a:r>
            <a:br>
              <a:rPr lang="en-US" sz="2000" dirty="0"/>
            </a:br>
            <a:r>
              <a:rPr lang="he-IL" sz="2000" dirty="0"/>
              <a:t>(</a:t>
            </a:r>
            <a:r>
              <a:rPr lang="en-US" sz="2000" dirty="0"/>
              <a:t>five-fold cross-validation</a:t>
            </a:r>
            <a:r>
              <a:rPr lang="he-IL" sz="2000" dirty="0"/>
              <a:t>).</a:t>
            </a:r>
            <a:br>
              <a:rPr lang="en-US" sz="2000" dirty="0"/>
            </a:br>
            <a:r>
              <a:rPr lang="he-IL" sz="2000" dirty="0"/>
              <a:t>וזאת כדי להעריך את האיכות של מודל למידת המכונה.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51A16A-6B68-3D5E-4E79-0BDC2984F592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E2C133-A099-95C5-8E3D-2BAF4260879E}"/>
              </a:ext>
            </a:extLst>
          </p:cNvPr>
          <p:cNvSpPr txBox="1"/>
          <p:nvPr/>
        </p:nvSpPr>
        <p:spPr>
          <a:xfrm>
            <a:off x="692808" y="2564126"/>
            <a:ext cx="33762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שירות אינטרנטי + כלים:</a:t>
            </a:r>
          </a:p>
          <a:p>
            <a:pPr algn="r" rtl="1"/>
            <a:r>
              <a:rPr lang="he-IL" sz="2000" dirty="0"/>
              <a:t>שימוש האלגוריתם למשתמש הקצה.</a:t>
            </a:r>
            <a:br>
              <a:rPr lang="en-US" sz="2000" dirty="0"/>
            </a:br>
            <a:r>
              <a:rPr lang="he-IL" sz="2000" dirty="0"/>
              <a:t>השירות </a:t>
            </a:r>
            <a:r>
              <a:rPr lang="he-IL" sz="2000" b="0" i="0" u="none" strike="noStrike" baseline="0" dirty="0">
                <a:latin typeface="AdvTT86d47313"/>
              </a:rPr>
              <a:t>לחיזוי </a:t>
            </a:r>
            <a:r>
              <a:rPr lang="he-IL" sz="2000" i="0" u="none" strike="noStrike" baseline="0" dirty="0">
                <a:latin typeface="AdvTT86d47313"/>
              </a:rPr>
              <a:t>פנוטיפ</a:t>
            </a:r>
            <a:r>
              <a:rPr lang="he-IL" sz="2000" b="0" i="0" u="none" strike="noStrike" baseline="0" dirty="0">
                <a:latin typeface="AdvTT86d47313"/>
              </a:rPr>
              <a:t> שיכול לשמש כדי </a:t>
            </a:r>
            <a:r>
              <a:rPr lang="he-IL" sz="2000" i="0" u="none" strike="noStrike" baseline="0" dirty="0">
                <a:latin typeface="AdvTT86d47313"/>
              </a:rPr>
              <a:t>להנחות</a:t>
            </a:r>
            <a:r>
              <a:rPr lang="he-IL" sz="2000" b="0" i="0" u="none" strike="noStrike" baseline="0" dirty="0">
                <a:latin typeface="AdvTT86d47313"/>
              </a:rPr>
              <a:t> את </a:t>
            </a:r>
            <a:r>
              <a:rPr lang="he-IL" sz="2000" i="0" u="none" strike="noStrike" baseline="0" dirty="0">
                <a:latin typeface="AdvTT86d47313"/>
              </a:rPr>
              <a:t>בחירת</a:t>
            </a:r>
            <a:r>
              <a:rPr lang="he-IL" sz="2000" b="0" i="0" u="none" strike="noStrike" baseline="0" dirty="0">
                <a:latin typeface="AdvTT86d47313"/>
              </a:rPr>
              <a:t> התרופות לטיפול באנשים עם זיהומים עמידים.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28" name="Picture 4" descr="Dataset or network icon Royalty Free Vector Image">
            <a:extLst>
              <a:ext uri="{FF2B5EF4-FFF2-40B4-BE49-F238E27FC236}">
                <a16:creationId xmlns:a16="http://schemas.microsoft.com/office/drawing/2014/main" id="{C525E297-A168-171F-0792-A9BA20745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0"/>
          <a:stretch/>
        </p:blipFill>
        <p:spPr bwMode="auto">
          <a:xfrm>
            <a:off x="1690912" y="4409365"/>
            <a:ext cx="1590675" cy="15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- Free technology icons">
            <a:extLst>
              <a:ext uri="{FF2B5EF4-FFF2-40B4-BE49-F238E27FC236}">
                <a16:creationId xmlns:a16="http://schemas.microsoft.com/office/drawing/2014/main" id="{0FF3A527-CC78-4146-45F2-98412CEE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15" y="4776068"/>
            <a:ext cx="98552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,009 Dataset Icon Images, Stock Photos &amp; Vectors | Shutterstock">
            <a:extLst>
              <a:ext uri="{FF2B5EF4-FFF2-40B4-BE49-F238E27FC236}">
                <a16:creationId xmlns:a16="http://schemas.microsoft.com/office/drawing/2014/main" id="{9E12C432-CF9C-5945-2436-23567BB4F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b="14565"/>
          <a:stretch/>
        </p:blipFill>
        <p:spPr bwMode="auto">
          <a:xfrm>
            <a:off x="6261435" y="4910104"/>
            <a:ext cx="952157" cy="73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NN Algorithm(things you should know)..! | by Jay Vinay | Medium">
            <a:extLst>
              <a:ext uri="{FF2B5EF4-FFF2-40B4-BE49-F238E27FC236}">
                <a16:creationId xmlns:a16="http://schemas.microsoft.com/office/drawing/2014/main" id="{DDFC14B6-7494-EB10-E268-D23B5A94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0" y="3971636"/>
            <a:ext cx="159799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ndom Forest Algorithm - How It Works and Why It Is So Effective">
            <a:extLst>
              <a:ext uri="{FF2B5EF4-FFF2-40B4-BE49-F238E27FC236}">
                <a16:creationId xmlns:a16="http://schemas.microsoft.com/office/drawing/2014/main" id="{2175300A-A9F2-D315-6853-E383D23A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57" y="4957156"/>
            <a:ext cx="1416191" cy="106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73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2E7-E8FC-78F9-620B-1E21E3AA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903730"/>
            <a:ext cx="10264140" cy="3665220"/>
          </a:xfrm>
        </p:spPr>
        <p:txBody>
          <a:bodyPr>
            <a:normAutofit/>
          </a:bodyPr>
          <a:lstStyle/>
          <a:p>
            <a:r>
              <a:rPr lang="he-IL" sz="4400" dirty="0"/>
              <a:t>תחילה</a:t>
            </a:r>
            <a:br>
              <a:rPr lang="en-US" sz="4400" dirty="0"/>
            </a:br>
            <a:r>
              <a:rPr lang="he-IL" sz="4400" dirty="0"/>
              <a:t>תרשים בניית המודל</a:t>
            </a:r>
            <a:br>
              <a:rPr lang="en-US" sz="4400" dirty="0"/>
            </a:br>
            <a:br>
              <a:rPr lang="en-US" sz="4400" dirty="0"/>
            </a:br>
            <a:r>
              <a:rPr lang="he-IL" sz="2000" dirty="0"/>
              <a:t>אזהרה: התוכן המוצג אינו מומלץ לבעלי לב חלש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2A22-7C97-9071-E7F1-F7880275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B6A2B83-9D60-2916-4EF1-2075AC77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4454525"/>
            <a:ext cx="1654175" cy="16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7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42EF-EC5F-4337-148E-2AA0DCC0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3795-944C-47B8-6ED2-AB81D9E7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5BFD-8EA9-BCB6-75A1-56C2FC25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How to Understand a DataRobot Model: Unlocking How a Model Was Made [Part  7] - DataRobot AI Cloud">
            <a:extLst>
              <a:ext uri="{FF2B5EF4-FFF2-40B4-BE49-F238E27FC236}">
                <a16:creationId xmlns:a16="http://schemas.microsoft.com/office/drawing/2014/main" id="{CE92FD81-8CC8-1E36-79E1-C6B2C219B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514350"/>
            <a:ext cx="115252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D216C-8ADD-33E0-D45E-90DE6881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0" y="704905"/>
            <a:ext cx="5932350" cy="54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451B9-529E-FB74-3DDE-42C38943622D}"/>
              </a:ext>
            </a:extLst>
          </p:cNvPr>
          <p:cNvSpPr txBox="1"/>
          <p:nvPr/>
        </p:nvSpPr>
        <p:spPr>
          <a:xfrm>
            <a:off x="1046797" y="2090172"/>
            <a:ext cx="1009840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המודל הוכשר על מערכי נתונים קיימים ספציפיים לתרופות הזמינות לציבור 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מאגר הנתונים הוא: </a:t>
            </a:r>
            <a:r>
              <a:rPr lang="en-US" sz="2400" dirty="0"/>
              <a:t>Stanford University HIV Drug Resistance Database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42900" indent="-342900" algn="r" rtl="1">
              <a:buFontTx/>
              <a:buChar char="-"/>
            </a:pPr>
            <a:endParaRPr lang="he-IL" sz="2000" dirty="0"/>
          </a:p>
          <a:p>
            <a:pPr algn="r" rtl="1"/>
            <a:r>
              <a:rPr lang="he-IL" sz="2000" dirty="0"/>
              <a:t>מאגר העמידות לתרופות ל-</a:t>
            </a:r>
            <a:r>
              <a:rPr lang="en-US" sz="2000" dirty="0"/>
              <a:t>HIV </a:t>
            </a:r>
            <a:r>
              <a:rPr lang="he-IL" sz="2000" dirty="0"/>
              <a:t> ,הכולל תוצאות בדיקות רגישות לתרופות שנותחו באמצעות מבחן </a:t>
            </a:r>
            <a:r>
              <a:rPr lang="en-US" sz="2000" dirty="0" err="1"/>
              <a:t>PhenoSense</a:t>
            </a:r>
            <a:r>
              <a:rPr lang="en-US" sz="2000" dirty="0"/>
              <a:t> </a:t>
            </a:r>
            <a:r>
              <a:rPr lang="he-IL" sz="2000" dirty="0"/>
              <a:t> והרצפים הויראליים של </a:t>
            </a:r>
            <a:r>
              <a:rPr lang="en-US" sz="2000" dirty="0"/>
              <a:t>PR</a:t>
            </a:r>
            <a:r>
              <a:rPr lang="he-IL" sz="2000" dirty="0"/>
              <a:t> ו</a:t>
            </a:r>
            <a:r>
              <a:rPr lang="en-US" sz="2000" dirty="0"/>
              <a:t>RT</a:t>
            </a:r>
            <a:endParaRPr lang="he-IL" sz="2000" dirty="0"/>
          </a:p>
          <a:p>
            <a:pPr algn="r" rtl="1"/>
            <a:r>
              <a:rPr lang="he-IL" sz="2000" u="sng" dirty="0"/>
              <a:t>הערה</a:t>
            </a:r>
            <a:r>
              <a:rPr lang="he-IL" sz="2000" dirty="0"/>
              <a:t>: </a:t>
            </a:r>
            <a:r>
              <a:rPr lang="en-US" sz="2000" dirty="0" err="1"/>
              <a:t>PhenoSense</a:t>
            </a:r>
            <a:r>
              <a:rPr lang="he-IL" sz="2000" dirty="0"/>
              <a:t> </a:t>
            </a:r>
            <a:r>
              <a:rPr lang="en-US" sz="2000" dirty="0"/>
              <a:t> </a:t>
            </a:r>
            <a:r>
              <a:rPr lang="he-IL" sz="2000" dirty="0"/>
              <a:t>מספקת מדידה ישירה וכמותית של האופן שבו הנגיף של המטופל מגיב לאנטי וירוסים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5FE83-0586-0687-60FD-90B7EFF2E96B}"/>
              </a:ext>
            </a:extLst>
          </p:cNvPr>
          <p:cNvSpPr txBox="1"/>
          <p:nvPr/>
        </p:nvSpPr>
        <p:spPr>
          <a:xfrm>
            <a:off x="1161097" y="5035024"/>
            <a:ext cx="1021079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i="0" u="sng" strike="noStrike" baseline="0" dirty="0">
                <a:latin typeface="AdvTT86d47313"/>
              </a:rPr>
              <a:t>מאגרי הנתונים </a:t>
            </a:r>
            <a:r>
              <a:rPr lang="he-IL" sz="2000" b="1" u="sng" dirty="0">
                <a:latin typeface="AdvTT86d47313"/>
              </a:rPr>
              <a:t>נקלחו מתוצאות בדיקות התנגדות לתרופות הנל</a:t>
            </a:r>
            <a:r>
              <a:rPr lang="he-IL" sz="2000" b="1" i="0" u="sng" strike="noStrike" baseline="0" dirty="0">
                <a:latin typeface="AdvTT86d47313"/>
              </a:rPr>
              <a:t>:</a:t>
            </a:r>
          </a:p>
          <a:p>
            <a:pPr algn="r" rtl="1"/>
            <a:r>
              <a:rPr lang="en-US" sz="1400" b="0" i="0" u="none" strike="noStrike" baseline="0" dirty="0">
                <a:latin typeface="AdvTT86d47313"/>
              </a:rPr>
              <a:t>Eight PR inhibitors, </a:t>
            </a:r>
            <a:r>
              <a:rPr lang="en-US" sz="1400" b="0" i="0" u="none" strike="noStrike" baseline="0" dirty="0" err="1">
                <a:latin typeface="AdvTT86d47313"/>
              </a:rPr>
              <a:t>tazanavir</a:t>
            </a:r>
            <a:r>
              <a:rPr lang="en-US" sz="1400" b="0" i="0" u="none" strike="noStrike" baseline="0" dirty="0">
                <a:latin typeface="AdvTT86d47313"/>
              </a:rPr>
              <a:t> (ATV), indinavir(IDV), nelfinavir (NFV), amprenavir (APV),darunavir(DRV), lopinavir(LPV), tipranavir (TPV) and saquinavir(SQV), were included in the datasets. Ten HIV RT inhibitors(RTIs), including active site (NRTIs) and non-</a:t>
            </a:r>
            <a:r>
              <a:rPr lang="en-US" sz="1400" b="0" i="0" u="none" strike="noStrike" baseline="0" dirty="0" err="1">
                <a:latin typeface="AdvTT86d47313"/>
              </a:rPr>
              <a:t>activesite</a:t>
            </a:r>
            <a:r>
              <a:rPr lang="en-US" sz="1400" b="0" i="0" u="none" strike="noStrike" baseline="0" dirty="0">
                <a:latin typeface="AdvTT86d47313"/>
              </a:rPr>
              <a:t> inhibitors (NNRTIs), nevirapine (NVP), </a:t>
            </a:r>
            <a:r>
              <a:rPr lang="en-US" sz="1400" b="0" i="0" u="none" strike="noStrike" baseline="0" dirty="0" err="1">
                <a:latin typeface="AdvTT86d47313"/>
              </a:rPr>
              <a:t>rilpivirine</a:t>
            </a:r>
            <a:r>
              <a:rPr lang="en-US" sz="1400" b="0" i="0" u="none" strike="noStrike" baseline="0" dirty="0">
                <a:latin typeface="AdvTT86d47313"/>
              </a:rPr>
              <a:t>(RPV), efavirenz (EFV), Etravirine (ETR), lamivudine(3TC), abacavir (ABC), zidovudine (AZT), stavudine(D4T), </a:t>
            </a:r>
            <a:r>
              <a:rPr lang="en-US" sz="1400" b="0" i="0" u="none" strike="noStrike" baseline="0" dirty="0" err="1">
                <a:latin typeface="AdvTT86d47313"/>
              </a:rPr>
              <a:t>didanosine</a:t>
            </a:r>
            <a:r>
              <a:rPr lang="en-US" sz="1400" b="0" i="0" u="none" strike="noStrike" baseline="0" dirty="0">
                <a:latin typeface="AdvTT86d47313"/>
              </a:rPr>
              <a:t> (DDI) and tenofovir (TDF)</a:t>
            </a:r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82166B6-7A2B-6288-1036-DBD4A36E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10" y="2932378"/>
            <a:ext cx="2967036" cy="923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7A0FC-F64F-0F0A-9F4A-336B787A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95" y="2213311"/>
            <a:ext cx="1410117" cy="14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451B9-529E-FB74-3DDE-42C38943622D}"/>
              </a:ext>
            </a:extLst>
          </p:cNvPr>
          <p:cNvSpPr txBox="1"/>
          <p:nvPr/>
        </p:nvSpPr>
        <p:spPr>
          <a:xfrm>
            <a:off x="1129188" y="2176230"/>
            <a:ext cx="9933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u="sng" dirty="0"/>
              <a:t>איך הוחלט אם קיימת התנגדות או לא?</a:t>
            </a:r>
          </a:p>
          <a:p>
            <a:pPr algn="r" rtl="1"/>
            <a:r>
              <a:rPr lang="he-IL" sz="2400" dirty="0"/>
              <a:t>ערכי הרגישות של כל תרופה המדווחת ממערכי הנתונים מתבטאים כשינוי הקפל המוגדר כיחס בין ה-</a:t>
            </a:r>
            <a:r>
              <a:rPr lang="en-US" sz="2400" dirty="0"/>
              <a:t>IC50</a:t>
            </a:r>
            <a:r>
              <a:rPr lang="he-IL" sz="2400" dirty="0"/>
              <a:t> </a:t>
            </a:r>
            <a:r>
              <a:rPr lang="en-US" sz="2400" dirty="0"/>
              <a:t> </a:t>
            </a:r>
            <a:r>
              <a:rPr lang="he-IL" sz="2400" dirty="0"/>
              <a:t>של מוטציה ותקן-פראי שנבדק על ידי מבחן </a:t>
            </a:r>
            <a:r>
              <a:rPr lang="en-US" sz="2400" dirty="0" err="1"/>
              <a:t>PhenoSense</a:t>
            </a:r>
            <a:r>
              <a:rPr lang="he-IL" sz="2400" dirty="0"/>
              <a:t>.</a:t>
            </a:r>
          </a:p>
          <a:p>
            <a:pPr algn="r" rtl="1"/>
            <a:endParaRPr lang="he-IL" sz="2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129188" y="3667686"/>
            <a:ext cx="9933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לכל תרופה יש </a:t>
            </a:r>
            <a:r>
              <a:rPr lang="he-IL" sz="2400" b="1" dirty="0"/>
              <a:t>סף</a:t>
            </a:r>
            <a:r>
              <a:rPr lang="he-IL" sz="2400" dirty="0"/>
              <a:t> ספציפי שקובע מתי הנגיף נחשב עמיד לתרופה זו.</a:t>
            </a:r>
            <a:br>
              <a:rPr lang="en-US" sz="2400" dirty="0"/>
            </a:br>
            <a:r>
              <a:rPr lang="he-IL" sz="2400" dirty="0"/>
              <a:t>ערכי חיתוך התקבלו מהסקה של שלושה מאמרים שונים (מפורטים במאמר).</a:t>
            </a:r>
            <a:br>
              <a:rPr lang="en-US" sz="2400" dirty="0"/>
            </a:br>
            <a:r>
              <a:rPr lang="he-IL" sz="2400" dirty="0"/>
              <a:t>אם העמידות נמוכה מערך החיתוך, המוטנט מסווג כלא עמיד או רגיש לתרופה, ומדווח כ-0.</a:t>
            </a:r>
            <a:br>
              <a:rPr lang="en-US" sz="2400" dirty="0"/>
            </a:br>
            <a:r>
              <a:rPr lang="he-IL" sz="2400" dirty="0"/>
              <a:t>אחרת, המוטנט נחשב כעמיד לתרופה, ומדווח כ-1.</a:t>
            </a:r>
          </a:p>
          <a:p>
            <a:pPr algn="r" rtl="1"/>
            <a:endParaRPr lang="he-IL" sz="2400" dirty="0"/>
          </a:p>
          <a:p>
            <a:pPr algn="r" rtl="1"/>
            <a:endParaRPr lang="he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0C559-8C14-A6A8-A06D-CC54F94E4D0B}"/>
              </a:ext>
            </a:extLst>
          </p:cNvPr>
          <p:cNvSpPr txBox="1"/>
          <p:nvPr/>
        </p:nvSpPr>
        <p:spPr>
          <a:xfrm>
            <a:off x="1575706" y="5277703"/>
            <a:ext cx="6112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cutoff values for PIs were as follows:</a:t>
            </a:r>
          </a:p>
          <a:p>
            <a:r>
              <a:rPr lang="en-US" sz="1200" dirty="0"/>
              <a:t>2.0 for TPV, 3.0 for NFV, SQV, IDV, and ATV, 4.0 for FPV, 9.0 for LPV, and 10.0 for DRV. For NRTIs, the cutoff values were: 1.5 for D4T, TDF, and DDI, and 3.0 for AZT, ABC and 3TC. For the NNRTIs the cutoff was 3.0</a:t>
            </a:r>
          </a:p>
        </p:txBody>
      </p:sp>
    </p:spTree>
    <p:extLst>
      <p:ext uri="{BB962C8B-B14F-4D97-AF65-F5344CB8AC3E}">
        <p14:creationId xmlns:p14="http://schemas.microsoft.com/office/powerpoint/2010/main" val="5021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049178" y="2285999"/>
            <a:ext cx="9933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b="1" u="sng" dirty="0"/>
              <a:t>Feature representation</a:t>
            </a:r>
            <a:endParaRPr lang="he-IL" sz="2400" b="1" u="sng" dirty="0"/>
          </a:p>
          <a:p>
            <a:pPr marL="342900" indent="-342900" algn="r" rtl="1">
              <a:buFontTx/>
              <a:buChar char="-"/>
            </a:pPr>
            <a:r>
              <a:rPr lang="he-IL" sz="2400" b="1" dirty="0"/>
              <a:t>הדאטה הועבר בתור מבני קריסטל של </a:t>
            </a:r>
            <a:r>
              <a:rPr lang="en-US" sz="2400" b="1" dirty="0"/>
              <a:t>HIV</a:t>
            </a:r>
            <a:r>
              <a:rPr lang="he-IL" sz="2400" b="1" dirty="0"/>
              <a:t> </a:t>
            </a:r>
            <a:r>
              <a:rPr lang="en-US" sz="2400" b="1" dirty="0"/>
              <a:t>PR</a:t>
            </a:r>
            <a:r>
              <a:rPr lang="he-IL" sz="2400" b="1" dirty="0"/>
              <a:t> ושל </a:t>
            </a:r>
            <a:r>
              <a:rPr lang="en-US" sz="2400" b="1" dirty="0"/>
              <a:t>RT</a:t>
            </a:r>
            <a:endParaRPr lang="he-IL" sz="2400" b="1" dirty="0"/>
          </a:p>
          <a:p>
            <a:pPr algn="r" rtl="1"/>
            <a:r>
              <a:rPr lang="he-IL" sz="2400" dirty="0"/>
              <a:t>נלקח מ:</a:t>
            </a:r>
            <a:r>
              <a:rPr lang="en-US" sz="2400" dirty="0"/>
              <a:t>PDB (Protein Data Bank at http://www.rcsb.org/pdb/) </a:t>
            </a:r>
            <a:endParaRPr lang="he-IL" sz="2400" dirty="0"/>
          </a:p>
          <a:p>
            <a:pPr algn="r" rtl="1"/>
            <a:endParaRPr lang="he-IL" sz="2400" b="1" dirty="0"/>
          </a:p>
        </p:txBody>
      </p:sp>
      <p:pic>
        <p:nvPicPr>
          <p:cNvPr id="1028" name="Picture 4" descr="Crystal structure of HIV-1 Tat complexed with human P-TEFb | Nature">
            <a:extLst>
              <a:ext uri="{FF2B5EF4-FFF2-40B4-BE49-F238E27FC236}">
                <a16:creationId xmlns:a16="http://schemas.microsoft.com/office/drawing/2014/main" id="{99F8FAA2-064F-BA4B-FCCB-ADF7BBE48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51" b="1"/>
          <a:stretch/>
        </p:blipFill>
        <p:spPr bwMode="auto">
          <a:xfrm>
            <a:off x="2437196" y="3506147"/>
            <a:ext cx="3235497" cy="221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rystal structure of HIV-1 Tat complexed with human P-TEFb | Nature">
            <a:extLst>
              <a:ext uri="{FF2B5EF4-FFF2-40B4-BE49-F238E27FC236}">
                <a16:creationId xmlns:a16="http://schemas.microsoft.com/office/drawing/2014/main" id="{2AA06C27-0F68-5B9B-E3AA-AD42B7597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91"/>
          <a:stretch/>
        </p:blipFill>
        <p:spPr bwMode="auto">
          <a:xfrm>
            <a:off x="6918471" y="3589866"/>
            <a:ext cx="3235497" cy="18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CE140-FAA1-4F70-3293-302DCFC60B07}"/>
              </a:ext>
            </a:extLst>
          </p:cNvPr>
          <p:cNvSpPr txBox="1"/>
          <p:nvPr/>
        </p:nvSpPr>
        <p:spPr>
          <a:xfrm>
            <a:off x="1049178" y="5655083"/>
            <a:ext cx="9933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תזכורת: </a:t>
            </a:r>
            <a:r>
              <a:rPr lang="en-US" sz="2400" dirty="0"/>
              <a:t>HIV PR</a:t>
            </a:r>
            <a:r>
              <a:rPr lang="he-IL" sz="2400" dirty="0"/>
              <a:t> ו</a:t>
            </a:r>
            <a:r>
              <a:rPr lang="en-US" sz="2400" dirty="0"/>
              <a:t>HIV PT</a:t>
            </a:r>
            <a:r>
              <a:rPr lang="he-IL" sz="2400" dirty="0"/>
              <a:t> הינם האנזימים החיוניים למחזור החיים של </a:t>
            </a:r>
            <a:r>
              <a:rPr lang="en-US" sz="2400" dirty="0"/>
              <a:t>HIV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8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129189" y="2285999"/>
            <a:ext cx="9933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/>
              <a:t>Feature representation</a:t>
            </a: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en-US" sz="2400" b="1" dirty="0"/>
              <a:t>Delaunay triangulation </a:t>
            </a:r>
            <a:r>
              <a:rPr lang="he-IL" sz="2400" b="1" dirty="0"/>
              <a:t> </a:t>
            </a:r>
            <a:r>
              <a:rPr lang="he-IL" sz="2400" dirty="0"/>
              <a:t>הוחל כדי לחלץ תת-קבוצה של אינטראקציות מאטומי </a:t>
            </a:r>
            <a:r>
              <a:rPr lang="en-US" sz="2400" dirty="0"/>
              <a:t>Ca</a:t>
            </a:r>
            <a:r>
              <a:rPr lang="he-IL" sz="2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DC4D7-BF24-D4E7-B4C7-E57B0C717BFE}"/>
              </a:ext>
            </a:extLst>
          </p:cNvPr>
          <p:cNvSpPr txBox="1"/>
          <p:nvPr/>
        </p:nvSpPr>
        <p:spPr>
          <a:xfrm>
            <a:off x="1129189" y="3111836"/>
            <a:ext cx="99336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משולש זה מגדיר </a:t>
            </a:r>
            <a:r>
              <a:rPr lang="he-IL" sz="2400" b="1" dirty="0"/>
              <a:t>גרף</a:t>
            </a:r>
            <a:r>
              <a:rPr lang="he-IL" sz="2400" dirty="0"/>
              <a:t> של </a:t>
            </a:r>
            <a:r>
              <a:rPr lang="he-IL" sz="2400" b="1" dirty="0"/>
              <a:t>זוגות של חומצות</a:t>
            </a:r>
            <a:r>
              <a:rPr lang="he-IL" sz="2400" dirty="0"/>
              <a:t> שיש להם </a:t>
            </a:r>
            <a:r>
              <a:rPr lang="he-IL" sz="2400" b="1" dirty="0"/>
              <a:t>אינטראקציות</a:t>
            </a:r>
            <a:r>
              <a:rPr lang="he-IL" sz="2400" dirty="0"/>
              <a:t> ישירות במרחב ובכך מסכם את מבנה החלבון.</a:t>
            </a:r>
          </a:p>
          <a:p>
            <a:pPr algn="r" rtl="1"/>
            <a:endParaRPr lang="he-IL" sz="2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D76A237-775E-B568-869D-603B17A6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79" y="3741005"/>
            <a:ext cx="2259120" cy="22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EA8731-BDDB-DC78-3D9B-A33AD8F5FD1E}"/>
              </a:ext>
            </a:extLst>
          </p:cNvPr>
          <p:cNvSpPr txBox="1"/>
          <p:nvPr/>
        </p:nvSpPr>
        <p:spPr>
          <a:xfrm>
            <a:off x="1129189" y="4312165"/>
            <a:ext cx="44794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dirty="0"/>
              <a:t>שילוש דלוני </a:t>
            </a:r>
            <a:r>
              <a:rPr lang="he-IL" sz="2000" dirty="0"/>
              <a:t>של קבוצת נקודות במישור הוא שילוש של קובצת הנקודות כך שאף נקודה אינה נמצאת בתוך המעגל החוסם את אחד המשולשים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314088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129189" y="2285999"/>
            <a:ext cx="9933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וקטור התכונה נקבע על ידי סכום המרחקים בין אטומי </a:t>
            </a:r>
            <a:r>
              <a:rPr lang="en-US" sz="2400" dirty="0"/>
              <a:t> C</a:t>
            </a:r>
            <a:r>
              <a:rPr lang="el-GR" sz="2400" dirty="0"/>
              <a:t>α </a:t>
            </a:r>
            <a:r>
              <a:rPr lang="he-IL" sz="2400" dirty="0"/>
              <a:t>לאורך כל קשת של משולש</a:t>
            </a:r>
            <a:r>
              <a:rPr lang="en-US" sz="2400" dirty="0"/>
              <a:t> </a:t>
            </a:r>
            <a:r>
              <a:rPr lang="he-IL" sz="2400" dirty="0"/>
              <a:t> </a:t>
            </a:r>
            <a:r>
              <a:rPr lang="en-US" sz="2400" dirty="0"/>
              <a:t>Delaunay   </a:t>
            </a:r>
            <a:r>
              <a:rPr lang="he-IL" sz="2400" dirty="0"/>
              <a:t>, שבו הקשת חיברה בין שתי חומצות אמינו מהסוג הנתון.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4A6E4-ACA6-2F93-3440-81086C6995DD}"/>
              </a:ext>
            </a:extLst>
          </p:cNvPr>
          <p:cNvSpPr txBox="1"/>
          <p:nvPr/>
        </p:nvSpPr>
        <p:spPr>
          <a:xfrm>
            <a:off x="962977" y="3224107"/>
            <a:ext cx="9933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לדוגמא:</a:t>
            </a:r>
          </a:p>
          <a:p>
            <a:pPr algn="r" rtl="1"/>
            <a:r>
              <a:rPr lang="he-IL" sz="2400" dirty="0"/>
              <a:t>אם קשת חיברה </a:t>
            </a:r>
            <a:r>
              <a:rPr lang="en-US" sz="2400" dirty="0"/>
              <a:t>Alanine(A)</a:t>
            </a:r>
            <a:r>
              <a:rPr lang="he-IL" sz="2400" dirty="0"/>
              <a:t>  ל-</a:t>
            </a:r>
            <a:r>
              <a:rPr lang="en-US" sz="2400" dirty="0" err="1"/>
              <a:t>Penylalanine</a:t>
            </a:r>
            <a:r>
              <a:rPr lang="en-US" sz="2400" dirty="0"/>
              <a:t>(F)</a:t>
            </a:r>
            <a:r>
              <a:rPr lang="he-IL" sz="2400" dirty="0"/>
              <a:t> </a:t>
            </a:r>
            <a:br>
              <a:rPr lang="en-US" sz="2400" dirty="0"/>
            </a:br>
            <a:r>
              <a:rPr lang="he-IL" sz="2400" dirty="0"/>
              <a:t>אז לאלמנט של וקטור התכונה עבור הזוג (</a:t>
            </a:r>
            <a:r>
              <a:rPr lang="en-US" sz="2400" dirty="0"/>
              <a:t>A</a:t>
            </a:r>
            <a:r>
              <a:rPr lang="he-IL" sz="2400" dirty="0"/>
              <a:t>,</a:t>
            </a:r>
            <a:r>
              <a:rPr lang="en-US" sz="2400" dirty="0"/>
              <a:t>F</a:t>
            </a:r>
            <a:r>
              <a:rPr lang="he-IL" sz="2400" dirty="0"/>
              <a:t>)</a:t>
            </a:r>
            <a:br>
              <a:rPr lang="en-US" sz="2400" dirty="0"/>
            </a:br>
            <a:r>
              <a:rPr lang="he-IL" sz="2400" dirty="0"/>
              <a:t>התווסף המרחק בין אותו זוג חומצות.</a:t>
            </a:r>
          </a:p>
        </p:txBody>
      </p:sp>
      <p:pic>
        <p:nvPicPr>
          <p:cNvPr id="1026" name="Picture 2" descr="A Delaunay triangulation in the plane, together with the circumcircles... |  Download Scientific Diagram">
            <a:extLst>
              <a:ext uri="{FF2B5EF4-FFF2-40B4-BE49-F238E27FC236}">
                <a16:creationId xmlns:a16="http://schemas.microsoft.com/office/drawing/2014/main" id="{6E8164FF-2CFF-F925-5625-1E7E9228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83" y="3482754"/>
            <a:ext cx="2810827" cy="21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1550CA-BF9E-73E2-C7F6-2CAF81C6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96" y="1201182"/>
            <a:ext cx="7917180" cy="1724898"/>
          </a:xfrm>
        </p:spPr>
        <p:txBody>
          <a:bodyPr>
            <a:normAutofit fontScale="90000"/>
          </a:bodyPr>
          <a:lstStyle/>
          <a:p>
            <a:r>
              <a:rPr lang="he-IL" sz="6600" dirty="0">
                <a:latin typeface="Aharoni" panose="02010803020104030203" pitchFamily="2" charset="-79"/>
                <a:cs typeface="Aharoni" panose="02010803020104030203" pitchFamily="2" charset="-79"/>
              </a:rPr>
              <a:t>והנושא שלנו להיום הוא...</a:t>
            </a:r>
            <a:endParaRPr lang="en-US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DD74F4A-7626-D0A5-1846-0F7EF901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6" name="Picture 2" descr="drum roll energy | Drums, Nutrition, Daft punk">
            <a:extLst>
              <a:ext uri="{FF2B5EF4-FFF2-40B4-BE49-F238E27FC236}">
                <a16:creationId xmlns:a16="http://schemas.microsoft.com/office/drawing/2014/main" id="{D679E2F4-5E89-4542-90DF-875A6149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2926080"/>
            <a:ext cx="4783454" cy="31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962977" y="2179260"/>
            <a:ext cx="99336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הטריאנגולציה מסירה את התלות של הייצוג במקור ובכיוון של מולקולת החלבון. </a:t>
            </a:r>
          </a:p>
          <a:p>
            <a:pPr algn="r" rtl="1"/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ישנם </a:t>
            </a:r>
            <a:r>
              <a:rPr lang="he-IL" sz="2400" b="1" dirty="0"/>
              <a:t>210</a:t>
            </a:r>
            <a:r>
              <a:rPr lang="he-IL" sz="2400" dirty="0"/>
              <a:t> זוגות ייחודיים של חומצות האמינו השונות בחלבונים.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2007A-AB08-24F3-DD32-35EB5BAEAE41}"/>
              </a:ext>
            </a:extLst>
          </p:cNvPr>
          <p:cNvSpPr txBox="1"/>
          <p:nvPr/>
        </p:nvSpPr>
        <p:spPr>
          <a:xfrm>
            <a:off x="1129188" y="4678740"/>
            <a:ext cx="9933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לאחר הרחבת נתוני הגנוטיפ </a:t>
            </a:r>
            <a:r>
              <a:rPr lang="he-IL" sz="2400" b="1" dirty="0"/>
              <a:t>לרצפי חלבון ייחודיים</a:t>
            </a:r>
            <a:br>
              <a:rPr lang="en-US" sz="2400" dirty="0"/>
            </a:br>
            <a:r>
              <a:rPr lang="he-IL" sz="2400" dirty="0"/>
              <a:t> היו 11,314 עד 13,795 רצפים ייחודיים של מוטציות</a:t>
            </a:r>
            <a:r>
              <a:rPr lang="en-US" sz="2400" dirty="0"/>
              <a:t>HIV PR </a:t>
            </a:r>
            <a:br>
              <a:rPr lang="en-US" sz="2400" dirty="0"/>
            </a:br>
            <a:r>
              <a:rPr lang="he-IL" sz="2400" dirty="0"/>
              <a:t>ו4,540 עד 259,347  רצפים של מוטציות </a:t>
            </a:r>
            <a:r>
              <a:rPr lang="en-US" sz="2400" dirty="0"/>
              <a:t>HIV RT</a:t>
            </a:r>
            <a:r>
              <a:rPr lang="he-IL" sz="2400" dirty="0"/>
              <a:t> עבור ערכי העמידות השונים למעכבים.</a:t>
            </a:r>
          </a:p>
          <a:p>
            <a:pPr marL="342900" indent="-342900" algn="ctr" rtl="1">
              <a:buFontTx/>
              <a:buChar char="-"/>
            </a:pPr>
            <a:endParaRPr lang="he-I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7373B-AEEA-D0FB-898E-074906F94B38}"/>
                  </a:ext>
                </a:extLst>
              </p:cNvPr>
              <p:cNvSpPr txBox="1"/>
              <p:nvPr/>
            </p:nvSpPr>
            <p:spPr>
              <a:xfrm>
                <a:off x="2419995" y="3807091"/>
                <a:ext cx="7352006" cy="136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𝐿𝑒𝑛𝑔𝑡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210</m:t>
                      </m:r>
                    </m:oMath>
                  </m:oMathPara>
                </a14:m>
                <a:endParaRPr lang="en-US" sz="1200" dirty="0"/>
              </a:p>
              <a:p>
                <a:pPr algn="ctr" rtl="1"/>
                <a:endParaRPr lang="he-IL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7373B-AEEA-D0FB-898E-074906F94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95" y="3807091"/>
                <a:ext cx="7352006" cy="1363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985D57B-1AC8-2530-3E94-58AA4306E343}"/>
              </a:ext>
            </a:extLst>
          </p:cNvPr>
          <p:cNvSpPr txBox="1"/>
          <p:nvPr/>
        </p:nvSpPr>
        <p:spPr>
          <a:xfrm>
            <a:off x="691628" y="3345426"/>
            <a:ext cx="9933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הסבר חישוב ה210: ישנם 20 חומצות אמינו, ומשום שהסדר לא משנה נקבל:</a:t>
            </a:r>
          </a:p>
        </p:txBody>
      </p:sp>
    </p:spTree>
    <p:extLst>
      <p:ext uri="{BB962C8B-B14F-4D97-AF65-F5344CB8AC3E}">
        <p14:creationId xmlns:p14="http://schemas.microsoft.com/office/powerpoint/2010/main" val="4819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129187" y="2594093"/>
            <a:ext cx="9933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לסיכום תוכן הקשתות הומר לוקטור בגודל 210 אלמנטים.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C7D6D-41BD-18A1-2A39-972685846F83}"/>
              </a:ext>
            </a:extLst>
          </p:cNvPr>
          <p:cNvSpPr txBox="1"/>
          <p:nvPr/>
        </p:nvSpPr>
        <p:spPr>
          <a:xfrm>
            <a:off x="1129187" y="3362235"/>
            <a:ext cx="9933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שגורם לייצוג קומפקטי ויעיל הן של הרצף והן של המבנה.</a:t>
            </a:r>
            <a:br>
              <a:rPr lang="en-US" sz="2400" dirty="0"/>
            </a:br>
            <a:r>
              <a:rPr lang="he-IL" sz="2400" dirty="0"/>
              <a:t>וכך מוריד את היתירות במאגר הנתונים.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C2BEB-AE4A-B900-A539-8A5356A9DAE2}"/>
              </a:ext>
            </a:extLst>
          </p:cNvPr>
          <p:cNvSpPr txBox="1"/>
          <p:nvPr/>
        </p:nvSpPr>
        <p:spPr>
          <a:xfrm>
            <a:off x="1129188" y="4383313"/>
            <a:ext cx="9933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כמו כן הקטין רעשים ושיפר את ביצועי תהליך הלמידה</a:t>
            </a:r>
            <a:r>
              <a:rPr lang="en-US" sz="2400" dirty="0"/>
              <a:t>/</a:t>
            </a:r>
            <a:r>
              <a:rPr lang="he-IL" sz="2400" dirty="0"/>
              <a:t>ניבוי.</a:t>
            </a:r>
          </a:p>
        </p:txBody>
      </p:sp>
    </p:spTree>
    <p:extLst>
      <p:ext uri="{BB962C8B-B14F-4D97-AF65-F5344CB8AC3E}">
        <p14:creationId xmlns:p14="http://schemas.microsoft.com/office/powerpoint/2010/main" val="39849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0D7F-FB06-3387-2B3C-25B2012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800" dirty="0"/>
              <a:t>אלגוריתמים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1879E-A6E5-DFCB-BF5A-A31883616CB0}"/>
              </a:ext>
            </a:extLst>
          </p:cNvPr>
          <p:cNvSpPr txBox="1"/>
          <p:nvPr/>
        </p:nvSpPr>
        <p:spPr>
          <a:xfrm>
            <a:off x="7158988" y="2044005"/>
            <a:ext cx="4023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אלגוריתמים:</a:t>
            </a:r>
          </a:p>
          <a:p>
            <a:pPr algn="r" rtl="1"/>
            <a:r>
              <a:rPr lang="en-US" sz="2800" dirty="0"/>
              <a:t>KNN</a:t>
            </a:r>
            <a:endParaRPr lang="he-IL" sz="2800" dirty="0"/>
          </a:p>
          <a:p>
            <a:pPr algn="r" rtl="1"/>
            <a:r>
              <a:rPr lang="en-US" sz="2800" dirty="0"/>
              <a:t>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3D39-BB2D-184F-4E65-998323A5B5E2}"/>
              </a:ext>
            </a:extLst>
          </p:cNvPr>
          <p:cNvSpPr txBox="1"/>
          <p:nvPr/>
        </p:nvSpPr>
        <p:spPr>
          <a:xfrm>
            <a:off x="1152752" y="3448617"/>
            <a:ext cx="100545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האלגוריתמים ביצעו קלסיפיקציה:</a:t>
            </a:r>
            <a:br>
              <a:rPr lang="en-US" sz="2800" dirty="0"/>
            </a:br>
            <a:r>
              <a:rPr lang="he-IL" sz="2800" dirty="0"/>
              <a:t>- האם הוא מתנגד או למתנגד</a:t>
            </a:r>
            <a:br>
              <a:rPr lang="en-US" sz="2800" dirty="0"/>
            </a:br>
            <a:br>
              <a:rPr lang="en-US" sz="2800" dirty="0"/>
            </a:br>
            <a:r>
              <a:rPr lang="he-IL" sz="2800" dirty="0"/>
              <a:t>אך בו זמנית בדקו את העוצמה היחסית של התנגדות הגוף </a:t>
            </a:r>
            <a:br>
              <a:rPr lang="en-US" sz="2800" dirty="0"/>
            </a:br>
            <a:r>
              <a:rPr lang="he-IL" sz="2800" dirty="0"/>
              <a:t>ולכן בוצעה רגרסיה לינארית בנוסף לקלסיפיקציה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9368F9-3F61-E88F-AC9A-0F6BE6E4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183525"/>
            <a:ext cx="4522767" cy="22215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72AED-0604-505A-93A8-4B694A739639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0D7F-FB06-3387-2B3C-25B2012F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47842"/>
            <a:ext cx="9601196" cy="1303867"/>
          </a:xfrm>
        </p:spPr>
        <p:txBody>
          <a:bodyPr/>
          <a:lstStyle/>
          <a:p>
            <a:r>
              <a:rPr lang="en-US" sz="4000" b="1" u="sng" dirty="0"/>
              <a:t>KNN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1879E-A6E5-DFCB-BF5A-A31883616CB0}"/>
              </a:ext>
            </a:extLst>
          </p:cNvPr>
          <p:cNvSpPr txBox="1"/>
          <p:nvPr/>
        </p:nvSpPr>
        <p:spPr>
          <a:xfrm>
            <a:off x="984662" y="1480176"/>
            <a:ext cx="10054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br>
              <a:rPr lang="en-US" sz="3200" dirty="0"/>
            </a:br>
            <a:r>
              <a:rPr lang="he-IL" sz="3200" dirty="0"/>
              <a:t>אלגוריתם השכן הקרוב או </a:t>
            </a:r>
            <a:r>
              <a:rPr lang="en-US" sz="3200" dirty="0"/>
              <a:t>k-Nearest Neighbors algorithm </a:t>
            </a:r>
            <a:br>
              <a:rPr lang="en-US" sz="3200" dirty="0"/>
            </a:br>
            <a:r>
              <a:rPr lang="he-IL" sz="3200" dirty="0"/>
              <a:t>הוא אלגוריתם חסר פרמטרים לסיווג ולרגרסיה מקומית.</a:t>
            </a:r>
            <a:br>
              <a:rPr lang="en-US" sz="3200" dirty="0"/>
            </a:br>
            <a:r>
              <a:rPr lang="he-IL" sz="3200" dirty="0"/>
              <a:t>בשני המקרים הקלט תלוי ב-</a:t>
            </a:r>
            <a:r>
              <a:rPr lang="en-US" sz="3200" dirty="0"/>
              <a:t>k </a:t>
            </a:r>
            <a:r>
              <a:rPr lang="he-IL" sz="3200" dirty="0"/>
              <a:t> התצפיות הקרובות במרחב התכונות. </a:t>
            </a:r>
            <a:br>
              <a:rPr lang="en-US" sz="3200" dirty="0"/>
            </a:br>
            <a:r>
              <a:rPr lang="en-US" sz="3200" dirty="0"/>
              <a:t>k-NN</a:t>
            </a:r>
            <a:r>
              <a:rPr lang="he-IL" sz="3200" dirty="0"/>
              <a:t> </a:t>
            </a:r>
            <a:r>
              <a:rPr lang="en-US" sz="3200" dirty="0"/>
              <a:t> </a:t>
            </a:r>
            <a:r>
              <a:rPr lang="he-IL" sz="3200" dirty="0"/>
              <a:t>יכול לשמש לסיווג או לרגרסיה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3D39-BB2D-184F-4E65-998323A5B5E2}"/>
              </a:ext>
            </a:extLst>
          </p:cNvPr>
          <p:cNvSpPr txBox="1"/>
          <p:nvPr/>
        </p:nvSpPr>
        <p:spPr>
          <a:xfrm>
            <a:off x="1152752" y="3448617"/>
            <a:ext cx="10054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br>
              <a:rPr lang="en-US" sz="2800" dirty="0"/>
            </a:br>
            <a:br>
              <a:rPr lang="en-US" sz="2800" dirty="0"/>
            </a:br>
            <a:endParaRPr lang="he-I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3198-97E7-596B-466E-C46966CD8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"/>
          <a:stretch/>
        </p:blipFill>
        <p:spPr>
          <a:xfrm>
            <a:off x="4925567" y="4100551"/>
            <a:ext cx="2194659" cy="19978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104DB1-FD8E-86B2-ED8D-189B2B5EFBBD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0D7F-FB06-3387-2B3C-25B2012F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47842"/>
            <a:ext cx="9601196" cy="1303867"/>
          </a:xfrm>
        </p:spPr>
        <p:txBody>
          <a:bodyPr/>
          <a:lstStyle/>
          <a:p>
            <a:r>
              <a:rPr lang="en-US" sz="4000" b="1" u="sng" dirty="0"/>
              <a:t>KNN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1879E-A6E5-DFCB-BF5A-A31883616CB0}"/>
              </a:ext>
            </a:extLst>
          </p:cNvPr>
          <p:cNvSpPr txBox="1"/>
          <p:nvPr/>
        </p:nvSpPr>
        <p:spPr>
          <a:xfrm>
            <a:off x="995603" y="2099653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u="sng" dirty="0"/>
              <a:t>בניסוי שלנו האלגוריתם שומש באופן הבא: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3D39-BB2D-184F-4E65-998323A5B5E2}"/>
              </a:ext>
            </a:extLst>
          </p:cNvPr>
          <p:cNvSpPr txBox="1"/>
          <p:nvPr/>
        </p:nvSpPr>
        <p:spPr>
          <a:xfrm>
            <a:off x="1152752" y="3448617"/>
            <a:ext cx="10054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br>
              <a:rPr lang="en-US" sz="2800" dirty="0"/>
            </a:br>
            <a:br>
              <a:rPr lang="en-US" sz="2800" dirty="0"/>
            </a:br>
            <a:endParaRPr lang="he-IL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104DB1-FD8E-86B2-ED8D-189B2B5EFBBD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D98C443-22DE-B04E-BF43-8F0742EB3904}"/>
              </a:ext>
            </a:extLst>
          </p:cNvPr>
          <p:cNvSpPr txBox="1"/>
          <p:nvPr/>
        </p:nvSpPr>
        <p:spPr>
          <a:xfrm>
            <a:off x="1152752" y="2880308"/>
            <a:ext cx="10054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KNN</a:t>
            </a:r>
            <a:r>
              <a:rPr lang="he-IL" sz="3200" dirty="0"/>
              <a:t> מוצא את ה-</a:t>
            </a:r>
            <a:r>
              <a:rPr lang="en-US" sz="3200" dirty="0"/>
              <a:t>K </a:t>
            </a:r>
            <a:r>
              <a:rPr lang="he-IL" sz="3200" dirty="0"/>
              <a:t> השכנים הקרובים ביותר לנקודת שאילתה ומדווח על סיווגם לפי הצבעת רוב או על הממוצע של ערך ההתנגדות שלהם.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39A72-9C4A-907B-5A3F-D1D66D8BD0BC}"/>
              </a:ext>
            </a:extLst>
          </p:cNvPr>
          <p:cNvSpPr txBox="1"/>
          <p:nvPr/>
        </p:nvSpPr>
        <p:spPr>
          <a:xfrm>
            <a:off x="1068706" y="4173573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K</a:t>
            </a:r>
            <a:r>
              <a:rPr lang="he-IL" sz="3200" dirty="0"/>
              <a:t> נבחר להיות 6 הן עבור סיווג והן עבור רגרסיה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779A5-1802-4C12-9274-732B1FD23CBD}"/>
              </a:ext>
            </a:extLst>
          </p:cNvPr>
          <p:cNvSpPr txBox="1"/>
          <p:nvPr/>
        </p:nvSpPr>
        <p:spPr>
          <a:xfrm>
            <a:off x="1152752" y="4914437"/>
            <a:ext cx="10054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היתרון בשימוש ב</a:t>
            </a:r>
            <a:r>
              <a:rPr lang="en-US" sz="3200" dirty="0"/>
              <a:t>KNN</a:t>
            </a:r>
            <a:r>
              <a:rPr lang="he-IL" sz="3200" dirty="0"/>
              <a:t> הוא ששלב הלמידה הוא </a:t>
            </a:r>
            <a:r>
              <a:rPr lang="he-IL" sz="3200" b="1" dirty="0"/>
              <a:t>מהיר</a:t>
            </a:r>
            <a:r>
              <a:rPr lang="he-IL" sz="3200" dirty="0"/>
              <a:t> מאוד</a:t>
            </a:r>
          </a:p>
          <a:p>
            <a:pPr algn="ctr" rtl="1"/>
            <a:r>
              <a:rPr lang="he-IL" sz="3200" dirty="0"/>
              <a:t>כמו כן הוספת נתונים לדאטה </a:t>
            </a:r>
            <a:r>
              <a:rPr lang="he-IL" sz="3200" b="1" dirty="0"/>
              <a:t>לא דורשת אימון נוסף</a:t>
            </a:r>
            <a:br>
              <a:rPr lang="en-US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642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Random Forest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2414-6418-5435-3B30-E73D04A8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25BB9-1ED5-79E8-782B-F44927F4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A4FB-F28F-A0E4-6099-5CA70BB2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C39B0-78A4-AA35-E205-3B8A78AEBED2}"/>
              </a:ext>
            </a:extLst>
          </p:cNvPr>
          <p:cNvSpPr txBox="1"/>
          <p:nvPr/>
        </p:nvSpPr>
        <p:spPr>
          <a:xfrm>
            <a:off x="1295402" y="2171700"/>
            <a:ext cx="972311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3200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יער אקראי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- הוא מבנה נתונים המופעל על למידת מכונה המפתח מספר גדול של עצי החלטה אקראיים המנתחים קבוצות של משתנים.</a:t>
            </a:r>
            <a:endParaRPr lang="he-IL" sz="32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r"/>
            <a:endParaRPr lang="he-IL" sz="32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r"/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אלגוריתם מסוג זה מסייע בשיפור הדרכים בהן טכנולוגיות מנתחות נתונים מורכבים.</a:t>
            </a:r>
          </a:p>
          <a:p>
            <a:pPr algn="r"/>
            <a:endParaRPr lang="he-IL" sz="32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r"/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הפלט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של היער האקראי היא המחלקה שנבחרה על ידי רוב העצים</a:t>
            </a:r>
          </a:p>
          <a:p>
            <a:pPr algn="l"/>
            <a:endParaRPr lang="he-IL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78B15-48CB-95A4-8BD4-01618EADAEE1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A4FB-F28F-A0E4-6099-5CA70BB2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C39B0-78A4-AA35-E205-3B8A78AEBED2}"/>
              </a:ext>
            </a:extLst>
          </p:cNvPr>
          <p:cNvSpPr txBox="1"/>
          <p:nvPr/>
        </p:nvSpPr>
        <p:spPr>
          <a:xfrm>
            <a:off x="1295402" y="2171700"/>
            <a:ext cx="97231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3200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עץ החלטה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- מבנה נתונים מבוסס החלטות לפי אטריביוטים שונים, וקובע את העלים לפי בחירת הרוב של תת מבנה הנתונים שבחרנו.</a:t>
            </a:r>
            <a:endParaRPr lang="he-IL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78B15-48CB-95A4-8BD4-01618EADAEE1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CB5AA9D-5501-33C1-8171-12D440AE8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1"/>
          <a:stretch/>
        </p:blipFill>
        <p:spPr>
          <a:xfrm>
            <a:off x="1369177" y="3351702"/>
            <a:ext cx="4267949" cy="2385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B132B2-CCDC-5E5D-6C26-9C439102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29" y="3480281"/>
            <a:ext cx="4502294" cy="21162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3209E9-A222-9ADB-9C48-B4013535DA2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637126" y="4538410"/>
            <a:ext cx="683403" cy="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976958-6122-A5B0-071E-34EE90CEACC4}"/>
              </a:ext>
            </a:extLst>
          </p:cNvPr>
          <p:cNvSpPr txBox="1"/>
          <p:nvPr/>
        </p:nvSpPr>
        <p:spPr>
          <a:xfrm>
            <a:off x="4624587" y="5777660"/>
            <a:ext cx="306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נלקח מהרצאתו של ד"ר רם משולם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A4FB-F28F-A0E4-6099-5CA70BB2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C39B0-78A4-AA35-E205-3B8A78AEBED2}"/>
              </a:ext>
            </a:extLst>
          </p:cNvPr>
          <p:cNvSpPr txBox="1"/>
          <p:nvPr/>
        </p:nvSpPr>
        <p:spPr>
          <a:xfrm>
            <a:off x="1295401" y="2171700"/>
            <a:ext cx="972311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3200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בניית יער רנדומלי</a:t>
            </a:r>
            <a:br>
              <a:rPr lang="en-US" sz="3200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he-IL" sz="3200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שלבים:</a:t>
            </a:r>
            <a:endParaRPr lang="he-IL" sz="3200" u="sng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r"/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1. נבחר תתי קבוצות של שורות ממבנה הנתונים המקורי</a:t>
            </a:r>
            <a:br>
              <a:rPr lang="en-US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he-IL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(בדגש על רנדומליות ועל כך ששורה יכולה ללהילקח פעמיים לאותו  תת קבוצה)</a:t>
            </a:r>
            <a:endParaRPr lang="he-IL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78B15-48CB-95A4-8BD4-01618EADAEE1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A0854E-7F79-7CF3-9373-E060835093FD}"/>
              </a:ext>
            </a:extLst>
          </p:cNvPr>
          <p:cNvSpPr txBox="1"/>
          <p:nvPr/>
        </p:nvSpPr>
        <p:spPr>
          <a:xfrm>
            <a:off x="1295401" y="3605774"/>
            <a:ext cx="97231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he-IL" sz="3200" u="sng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r"/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2. לכל תת  קבוצה נבנה עץ החלטות</a:t>
            </a:r>
            <a:endParaRPr lang="he-IL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57338-142A-3A6E-2834-CB83351F8F1D}"/>
              </a:ext>
            </a:extLst>
          </p:cNvPr>
          <p:cNvSpPr txBox="1"/>
          <p:nvPr/>
        </p:nvSpPr>
        <p:spPr>
          <a:xfrm>
            <a:off x="1295401" y="4796536"/>
            <a:ext cx="972311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3. ובהינתן קלט לסיווג  - המודל שלנו יריץ את כל  עצי ההחלטה </a:t>
            </a:r>
            <a:br>
              <a:rPr lang="en-US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והפלט יהיה תשובת הרוב.</a:t>
            </a:r>
            <a:br>
              <a:rPr lang="en-US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he-IL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A71468-8B30-1503-829E-F9F31FBD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8" y="3475567"/>
            <a:ext cx="2055961" cy="358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6A464C-9C79-535B-4DEF-5B2806D2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51" y="4082986"/>
            <a:ext cx="1871106" cy="648830"/>
          </a:xfrm>
          <a:prstGeom prst="rect">
            <a:avLst/>
          </a:prstGeom>
        </p:spPr>
      </p:pic>
      <p:pic>
        <p:nvPicPr>
          <p:cNvPr id="1026" name="Picture 2" descr="Vote for the best albums of 2021 : All Songs Considered : NPR">
            <a:extLst>
              <a:ext uri="{FF2B5EF4-FFF2-40B4-BE49-F238E27FC236}">
                <a16:creationId xmlns:a16="http://schemas.microsoft.com/office/drawing/2014/main" id="{67EBFAD3-8049-BF9F-FF9A-80B28CC4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5360025"/>
            <a:ext cx="903565" cy="71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11AD39-5B61-5158-AE35-E85D872E9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5036">
            <a:off x="790150" y="3499252"/>
            <a:ext cx="2552921" cy="3429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666FB3-432F-9F7A-E9AD-F0D77E666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58395">
            <a:off x="872710" y="3510871"/>
            <a:ext cx="2545301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4B5C1-3851-5327-4FD8-8F6E445C0E40}"/>
              </a:ext>
            </a:extLst>
          </p:cNvPr>
          <p:cNvSpPr txBox="1"/>
          <p:nvPr/>
        </p:nvSpPr>
        <p:spPr>
          <a:xfrm>
            <a:off x="964642" y="2285999"/>
            <a:ext cx="103196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לדוגמה:</a:t>
            </a:r>
          </a:p>
          <a:p>
            <a:pPr algn="r"/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אם </a:t>
            </a:r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חמישה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עצים אקראיים מספקים מידע על אותו משתנה,</a:t>
            </a:r>
            <a:br>
              <a:rPr lang="en-US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וארבעה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מהם </a:t>
            </a:r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מסכימים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</a:t>
            </a:r>
            <a:br>
              <a:rPr lang="en-US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אלגוריתם למידת המכונה </a:t>
            </a:r>
            <a:r>
              <a:rPr lang="he-IL" sz="3200" dirty="0">
                <a:solidFill>
                  <a:srgbClr val="222222"/>
                </a:solidFill>
                <a:latin typeface="Verdana" panose="020B0604030504040204" pitchFamily="34" charset="0"/>
              </a:rPr>
              <a:t>יחזיר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את בחירת </a:t>
            </a:r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"רוב הקולות"..</a:t>
            </a:r>
            <a:endParaRPr lang="he-IL" sz="320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plant&#10;&#10;Description automatically generated">
            <a:extLst>
              <a:ext uri="{FF2B5EF4-FFF2-40B4-BE49-F238E27FC236}">
                <a16:creationId xmlns:a16="http://schemas.microsoft.com/office/drawing/2014/main" id="{25E3A678-72C2-C20A-E746-35938E23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24" y="3946525"/>
            <a:ext cx="2056341" cy="20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5FAE15-BD25-E84D-5CA7-DA22BB1B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977035"/>
            <a:ext cx="7305675" cy="51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54A-02DD-0D36-DC3F-A0729850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85F2-5A94-9E23-F3D0-DB73052E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6AAE-B7D5-B38C-8C10-22A9FD2D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8" name="Picture 6" descr="Apa itu HIV AIDS? - Website Kalurahan Patalan">
            <a:extLst>
              <a:ext uri="{FF2B5EF4-FFF2-40B4-BE49-F238E27FC236}">
                <a16:creationId xmlns:a16="http://schemas.microsoft.com/office/drawing/2014/main" id="{D0B1E0B0-EC49-0494-ECA6-2CF11455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9" y="-631340"/>
            <a:ext cx="12203429" cy="79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oy, doll, vector graphics, clipart&#10;&#10;Description automatically generated">
            <a:extLst>
              <a:ext uri="{FF2B5EF4-FFF2-40B4-BE49-F238E27FC236}">
                <a16:creationId xmlns:a16="http://schemas.microsoft.com/office/drawing/2014/main" id="{FE282C1D-7EFE-3AA8-5EF4-FF8724C9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804806"/>
            <a:ext cx="4165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24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Random Forest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CF5915-B93E-46A4-1926-77BFAE35410A}"/>
              </a:ext>
            </a:extLst>
          </p:cNvPr>
          <p:cNvSpPr txBox="1"/>
          <p:nvPr/>
        </p:nvSpPr>
        <p:spPr>
          <a:xfrm>
            <a:off x="995603" y="2099653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u="sng" dirty="0"/>
              <a:t>בניסוי שלנו האלגוריתם שומש באופן הבא: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E9FC1-36B3-F74E-F303-14797BEB6053}"/>
              </a:ext>
            </a:extLst>
          </p:cNvPr>
          <p:cNvSpPr txBox="1"/>
          <p:nvPr/>
        </p:nvSpPr>
        <p:spPr>
          <a:xfrm>
            <a:off x="1068706" y="2818745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תתי העצים נבנו באופן אקראי ממערך האימון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2726F-AE8A-BFE1-1A31-582F816791D2}"/>
              </a:ext>
            </a:extLst>
          </p:cNvPr>
          <p:cNvSpPr txBox="1"/>
          <p:nvPr/>
        </p:nvSpPr>
        <p:spPr>
          <a:xfrm>
            <a:off x="1068706" y="3496228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מספר העצים נבחר להיות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300FC-5CD0-E267-DDA1-1717CCA0E108}"/>
              </a:ext>
            </a:extLst>
          </p:cNvPr>
          <p:cNvSpPr txBox="1"/>
          <p:nvPr/>
        </p:nvSpPr>
        <p:spPr>
          <a:xfrm>
            <a:off x="1068706" y="4260415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הקריטריון לאיכות פיצול העצים נקבע להיות השגיאה הממוצעת בריבוע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DD3864-F7A5-6949-1967-8F29074A7431}"/>
                  </a:ext>
                </a:extLst>
              </p:cNvPr>
              <p:cNvSpPr txBox="1"/>
              <p:nvPr/>
            </p:nvSpPr>
            <p:spPr>
              <a:xfrm>
                <a:off x="1068706" y="4857123"/>
                <a:ext cx="10054586" cy="176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𝐸𝑟𝑟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 rtl="1"/>
                <a:endParaRPr lang="he-IL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DD3864-F7A5-6949-1967-8F29074A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06" y="4857123"/>
                <a:ext cx="10054586" cy="1760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EAA150-1328-6DB3-E494-6A573F0692DB}"/>
              </a:ext>
            </a:extLst>
          </p:cNvPr>
          <p:cNvSpPr txBox="1"/>
          <p:nvPr/>
        </p:nvSpPr>
        <p:spPr>
          <a:xfrm>
            <a:off x="1420398" y="5044871"/>
            <a:ext cx="2932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/>
              <a:t>הערה:</a:t>
            </a:r>
          </a:p>
          <a:p>
            <a:pPr algn="ctr" rtl="1"/>
            <a:r>
              <a:rPr lang="he-IL" sz="1600" dirty="0"/>
              <a:t>אותו נבדק על השורות בדאטה </a:t>
            </a:r>
          </a:p>
          <a:p>
            <a:pPr algn="ctr" rtl="1"/>
            <a:r>
              <a:rPr lang="he-IL" sz="1600" dirty="0"/>
              <a:t>שלא נלקחו בשל הרנדומליות</a:t>
            </a:r>
          </a:p>
        </p:txBody>
      </p:sp>
    </p:spTree>
    <p:extLst>
      <p:ext uri="{BB962C8B-B14F-4D97-AF65-F5344CB8AC3E}">
        <p14:creationId xmlns:p14="http://schemas.microsoft.com/office/powerpoint/2010/main" val="21249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Cross-Validation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EE9FC1-36B3-F74E-F303-14797BEB6053}"/>
              </a:ext>
            </a:extLst>
          </p:cNvPr>
          <p:cNvSpPr txBox="1"/>
          <p:nvPr/>
        </p:nvSpPr>
        <p:spPr>
          <a:xfrm>
            <a:off x="1068706" y="2034755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נעשה </a:t>
            </a:r>
            <a:r>
              <a:rPr lang="he-IL" sz="3200" b="1" dirty="0"/>
              <a:t>אימות צולב </a:t>
            </a:r>
            <a:r>
              <a:rPr lang="he-IL" sz="3200" dirty="0"/>
              <a:t>עם 5 קפלים רנדומליים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2726F-AE8A-BFE1-1A31-582F816791D2}"/>
              </a:ext>
            </a:extLst>
          </p:cNvPr>
          <p:cNvSpPr txBox="1"/>
          <p:nvPr/>
        </p:nvSpPr>
        <p:spPr>
          <a:xfrm>
            <a:off x="1068706" y="2619530"/>
            <a:ext cx="1005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אימות זה נעשה על מנת להעריך את איכות המודלים של למידת המכונה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8178A5-91C3-7941-5FEA-652BAAF1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25" y="3204305"/>
            <a:ext cx="4373000" cy="30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187C0-A40D-EE46-B38E-FC109EE806D7}"/>
              </a:ext>
            </a:extLst>
          </p:cNvPr>
          <p:cNvSpPr txBox="1"/>
          <p:nvPr/>
        </p:nvSpPr>
        <p:spPr>
          <a:xfrm rot="1488598">
            <a:off x="8306091" y="4065340"/>
            <a:ext cx="324286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400" b="1" u="sng" dirty="0"/>
              <a:t>הערת צד: </a:t>
            </a:r>
          </a:p>
          <a:p>
            <a:pPr algn="ctr" rtl="1"/>
            <a:r>
              <a:rPr lang="he-IL" sz="1400" dirty="0"/>
              <a:t>הוזכר במאמר כי שיטה זו נוסתה במאמר הקודם</a:t>
            </a:r>
            <a:br>
              <a:rPr lang="en-US" sz="1400" dirty="0"/>
            </a:br>
            <a:r>
              <a:rPr lang="he-IL" sz="1400" dirty="0"/>
              <a:t>שיטה זו הראתה שאימות צולב 5 היה מדד סטטיסטי מתאים לאיכות עבור מערך הנתונים הזה</a:t>
            </a:r>
          </a:p>
        </p:txBody>
      </p:sp>
    </p:spTree>
    <p:extLst>
      <p:ext uri="{BB962C8B-B14F-4D97-AF65-F5344CB8AC3E}">
        <p14:creationId xmlns:p14="http://schemas.microsoft.com/office/powerpoint/2010/main" val="11869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Cross-Validation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EBFFD8-F785-70C7-8FE6-CF7241AED560}"/>
              </a:ext>
            </a:extLst>
          </p:cNvPr>
          <p:cNvSpPr txBox="1"/>
          <p:nvPr/>
        </p:nvSpPr>
        <p:spPr>
          <a:xfrm>
            <a:off x="1068706" y="2034755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בסוף האימות חושבה השגיאה הממוצעת על פני 5 הבדיקות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821A9-4DEC-35A2-B3F9-113EC2FD8D15}"/>
              </a:ext>
            </a:extLst>
          </p:cNvPr>
          <p:cNvSpPr txBox="1"/>
          <p:nvPr/>
        </p:nvSpPr>
        <p:spPr>
          <a:xfrm>
            <a:off x="3212466" y="2607620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לצורך הקלסיפיקציה חושבו: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F3D9B-0775-FEF1-46C3-403376B7D709}"/>
              </a:ext>
            </a:extLst>
          </p:cNvPr>
          <p:cNvSpPr txBox="1"/>
          <p:nvPr/>
        </p:nvSpPr>
        <p:spPr>
          <a:xfrm>
            <a:off x="0" y="3201031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Accuracy = [TP + TN] \ [TP + TN + FP + FN]</a:t>
            </a:r>
            <a:endParaRPr lang="he-IL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B57BD-1726-1521-B1DA-81326F2FAE7C}"/>
              </a:ext>
            </a:extLst>
          </p:cNvPr>
          <p:cNvSpPr txBox="1"/>
          <p:nvPr/>
        </p:nvSpPr>
        <p:spPr>
          <a:xfrm>
            <a:off x="-1499726" y="3794442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Sensitivity = TP \ [TP + FN]</a:t>
            </a:r>
            <a:endParaRPr lang="he-IL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A423C-318A-A882-CE01-6DD71DCA68AC}"/>
              </a:ext>
            </a:extLst>
          </p:cNvPr>
          <p:cNvSpPr txBox="1"/>
          <p:nvPr/>
        </p:nvSpPr>
        <p:spPr>
          <a:xfrm>
            <a:off x="-1398267" y="4379217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Specificity = TN \ [TN + FP]</a:t>
            </a:r>
            <a:endParaRPr lang="he-IL" sz="3200" dirty="0"/>
          </a:p>
        </p:txBody>
      </p:sp>
      <p:pic>
        <p:nvPicPr>
          <p:cNvPr id="7172" name="Picture 4" descr="Sensitivity and specificity - Wikipedia">
            <a:extLst>
              <a:ext uri="{FF2B5EF4-FFF2-40B4-BE49-F238E27FC236}">
                <a16:creationId xmlns:a16="http://schemas.microsoft.com/office/drawing/2014/main" id="{6507FAFB-916C-DBF8-A1E1-6149CC986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894" b="882"/>
          <a:stretch/>
        </p:blipFill>
        <p:spPr bwMode="auto">
          <a:xfrm>
            <a:off x="6091058" y="3826072"/>
            <a:ext cx="2875280" cy="1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ensitivity and specificity - Wikipedia">
            <a:extLst>
              <a:ext uri="{FF2B5EF4-FFF2-40B4-BE49-F238E27FC236}">
                <a16:creationId xmlns:a16="http://schemas.microsoft.com/office/drawing/2014/main" id="{619C7430-EB2B-68CB-0530-6636E2B5C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" t="7621" r="7194" b="41454"/>
          <a:stretch/>
        </p:blipFill>
        <p:spPr bwMode="auto">
          <a:xfrm>
            <a:off x="8966338" y="3338622"/>
            <a:ext cx="2458580" cy="269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הכלים שאיתם מומשו האלגוריתמים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EBFFD8-F785-70C7-8FE6-CF7241AED560}"/>
              </a:ext>
            </a:extLst>
          </p:cNvPr>
          <p:cNvSpPr txBox="1"/>
          <p:nvPr/>
        </p:nvSpPr>
        <p:spPr>
          <a:xfrm>
            <a:off x="1160146" y="2044411"/>
            <a:ext cx="10054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dirty="0"/>
              <a:t>הקוד מומש בשפת </a:t>
            </a:r>
            <a:r>
              <a:rPr lang="en-US" sz="3200" dirty="0"/>
              <a:t>Python</a:t>
            </a:r>
            <a:r>
              <a:rPr lang="he-IL" sz="3200" dirty="0"/>
              <a:t>.</a:t>
            </a:r>
            <a:br>
              <a:rPr lang="en-US" sz="3200" dirty="0"/>
            </a:br>
            <a:r>
              <a:rPr lang="he-IL" sz="3200" dirty="0"/>
              <a:t>הספריות ששומשו: </a:t>
            </a:r>
          </a:p>
          <a:p>
            <a:pPr marL="457200" indent="-457200" algn="r" rtl="1">
              <a:buFontTx/>
              <a:buChar char="-"/>
            </a:pPr>
            <a:r>
              <a:rPr lang="en-US" sz="3200" dirty="0" err="1"/>
              <a:t>BioPython</a:t>
            </a:r>
            <a:r>
              <a:rPr lang="en-US" sz="3200" dirty="0"/>
              <a:t> </a:t>
            </a:r>
            <a:r>
              <a:rPr lang="he-IL" sz="3200" dirty="0"/>
              <a:t> - לניתוח נתוני רצף</a:t>
            </a:r>
          </a:p>
          <a:p>
            <a:pPr marL="457200" indent="-457200" algn="r" rtl="1">
              <a:buFontTx/>
              <a:buChar char="-"/>
            </a:pPr>
            <a:r>
              <a:rPr lang="en-US" sz="3200" dirty="0"/>
              <a:t>SciPy </a:t>
            </a:r>
            <a:r>
              <a:rPr lang="he-IL" sz="3200" dirty="0"/>
              <a:t> - </a:t>
            </a:r>
            <a:r>
              <a:rPr lang="en-US" sz="3200" dirty="0"/>
              <a:t>Delaunay triangulation</a:t>
            </a:r>
            <a:endParaRPr lang="he-IL" sz="3200" dirty="0"/>
          </a:p>
          <a:p>
            <a:pPr marL="457200" indent="-457200" algn="r" rtl="1">
              <a:buFontTx/>
              <a:buChar char="-"/>
            </a:pPr>
            <a:r>
              <a:rPr lang="en-US" sz="3200" dirty="0"/>
              <a:t>NumPy </a:t>
            </a:r>
            <a:r>
              <a:rPr lang="he-IL" sz="3200" dirty="0"/>
              <a:t> - </a:t>
            </a:r>
            <a:r>
              <a:rPr lang="en-US" sz="3200" dirty="0"/>
              <a:t> vector operations</a:t>
            </a:r>
            <a:br>
              <a:rPr lang="en-US" sz="3200" dirty="0"/>
            </a:br>
            <a:endParaRPr lang="he-IL" sz="3200" dirty="0"/>
          </a:p>
          <a:p>
            <a:pPr algn="r" rtl="1"/>
            <a:r>
              <a:rPr lang="he-IL" sz="2400" dirty="0"/>
              <a:t>ארכיטקטורת האפליקציה מורכבת מ:</a:t>
            </a:r>
            <a:r>
              <a:rPr lang="en-US" sz="2400" dirty="0"/>
              <a:t>HTML PHP </a:t>
            </a:r>
            <a:r>
              <a:rPr lang="he-IL" sz="2400" dirty="0"/>
              <a:t> ו-</a:t>
            </a:r>
            <a:r>
              <a:rPr lang="en-US" sz="2400" dirty="0"/>
              <a:t>Python, </a:t>
            </a:r>
            <a:r>
              <a:rPr lang="he-IL" sz="2400" dirty="0"/>
              <a:t> לצורך ניתוח.</a:t>
            </a:r>
          </a:p>
        </p:txBody>
      </p:sp>
      <p:pic>
        <p:nvPicPr>
          <p:cNvPr id="8196" name="Picture 4" descr="SciPy project logo.">
            <a:extLst>
              <a:ext uri="{FF2B5EF4-FFF2-40B4-BE49-F238E27FC236}">
                <a16:creationId xmlns:a16="http://schemas.microsoft.com/office/drawing/2014/main" id="{4EB253C7-CC25-75A7-A900-5BEEF477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1" y="3312584"/>
            <a:ext cx="1640839" cy="6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iopython - Wikipedia">
            <a:extLst>
              <a:ext uri="{FF2B5EF4-FFF2-40B4-BE49-F238E27FC236}">
                <a16:creationId xmlns:a16="http://schemas.microsoft.com/office/drawing/2014/main" id="{1BB00F0D-B9A2-0B9B-9EBB-EFECC794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85" y="2217301"/>
            <a:ext cx="1456670" cy="97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NumPy - Wikipedia">
            <a:extLst>
              <a:ext uri="{FF2B5EF4-FFF2-40B4-BE49-F238E27FC236}">
                <a16:creationId xmlns:a16="http://schemas.microsoft.com/office/drawing/2014/main" id="{40594A27-43E0-5784-BC52-00E606A1F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4043678"/>
            <a:ext cx="1936900" cy="8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, computer, electronics&#10;&#10;Description automatically generated">
            <a:extLst>
              <a:ext uri="{FF2B5EF4-FFF2-40B4-BE49-F238E27FC236}">
                <a16:creationId xmlns:a16="http://schemas.microsoft.com/office/drawing/2014/main" id="{977BB97D-20A8-DD6F-E433-2B7DD5123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1" y="4819065"/>
            <a:ext cx="1283332" cy="12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81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e-IL" sz="4000" dirty="0"/>
              <a:t>מערך השיעור</a:t>
            </a:r>
            <a:endParaRPr lang="en-US" sz="40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25C9374-5B04-4313-0BEF-0D28F147EE7D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528320" y="1981200"/>
          <a:ext cx="12548870" cy="371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9220" name="Picture 4" descr="Check Mark Tick - Free vector graphic on Pixabay">
            <a:extLst>
              <a:ext uri="{FF2B5EF4-FFF2-40B4-BE49-F238E27FC236}">
                <a16:creationId xmlns:a16="http://schemas.microsoft.com/office/drawing/2014/main" id="{564BA8F1-0A88-DD09-19A9-79ED1C67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545" y="2706592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ck Mark Tick - Free vector graphic on Pixabay">
            <a:extLst>
              <a:ext uri="{FF2B5EF4-FFF2-40B4-BE49-F238E27FC236}">
                <a16:creationId xmlns:a16="http://schemas.microsoft.com/office/drawing/2014/main" id="{A05DA0FC-281C-1EBC-7723-4D6E05931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25" y="2706592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eck Mark Tick - Free vector graphic on Pixabay">
            <a:extLst>
              <a:ext uri="{FF2B5EF4-FFF2-40B4-BE49-F238E27FC236}">
                <a16:creationId xmlns:a16="http://schemas.microsoft.com/office/drawing/2014/main" id="{F58F85F9-D887-E989-13E8-6502B3F1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30" y="2801269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eck Mark Tick - Free vector graphic on Pixabay">
            <a:extLst>
              <a:ext uri="{FF2B5EF4-FFF2-40B4-BE49-F238E27FC236}">
                <a16:creationId xmlns:a16="http://schemas.microsoft.com/office/drawing/2014/main" id="{2995D6A8-6049-E6F6-79C4-10F787A5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73" y="2801269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eck Mark Tick - Free vector graphic on Pixabay">
            <a:extLst>
              <a:ext uri="{FF2B5EF4-FFF2-40B4-BE49-F238E27FC236}">
                <a16:creationId xmlns:a16="http://schemas.microsoft.com/office/drawing/2014/main" id="{B0F6469F-E968-B6DB-D2C8-75D18F59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7" y="2788664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תוצאות הניסוי - רגרסיה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20AA03-44D9-1AE6-84BB-B63AA5CA0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8"/>
          <a:stretch/>
        </p:blipFill>
        <p:spPr>
          <a:xfrm>
            <a:off x="731520" y="2054119"/>
            <a:ext cx="5669280" cy="3995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5B4A0F-321C-6453-0388-4A3763C5A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310" y="2054119"/>
            <a:ext cx="4059288" cy="2339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68139C-1769-4DB2-C739-61DB2FE8B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30" y="4212330"/>
            <a:ext cx="4267570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תוצאות הניסוי - רגרסיה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20AA03-44D9-1AE6-84BB-B63AA5CA0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8"/>
          <a:stretch/>
        </p:blipFill>
        <p:spPr>
          <a:xfrm>
            <a:off x="731520" y="2054119"/>
            <a:ext cx="5669280" cy="3995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FB6DDF-3EEA-427D-20CA-41FA1162A7F3}"/>
              </a:ext>
            </a:extLst>
          </p:cNvPr>
          <p:cNvSpPr txBox="1"/>
          <p:nvPr/>
        </p:nvSpPr>
        <p:spPr>
          <a:xfrm>
            <a:off x="6534788" y="2054119"/>
            <a:ext cx="47326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תוצאות ה</a:t>
            </a:r>
            <a:r>
              <a:rPr lang="en-US" dirty="0"/>
              <a:t>KNN</a:t>
            </a:r>
            <a:r>
              <a:rPr lang="he-IL" dirty="0"/>
              <a:t> וה</a:t>
            </a:r>
            <a:r>
              <a:rPr lang="en-US" dirty="0"/>
              <a:t>RF</a:t>
            </a:r>
            <a:r>
              <a:rPr lang="he-IL" dirty="0"/>
              <a:t> שובצעו על סט הנתונים מבוסס גנוטיפ-פנוטיפ</a:t>
            </a:r>
            <a:br>
              <a:rPr lang="en-US" dirty="0"/>
            </a:br>
            <a:r>
              <a:rPr lang="he-IL" dirty="0"/>
              <a:t>עבור </a:t>
            </a:r>
            <a:r>
              <a:rPr lang="en-US" dirty="0"/>
              <a:t>HIV</a:t>
            </a:r>
            <a:r>
              <a:rPr lang="he-IL" dirty="0"/>
              <a:t> </a:t>
            </a:r>
            <a:r>
              <a:rPr lang="en-US" dirty="0"/>
              <a:t>RT</a:t>
            </a:r>
            <a:r>
              <a:rPr lang="he-IL" dirty="0"/>
              <a:t> ו</a:t>
            </a:r>
            <a:r>
              <a:rPr lang="en-US" dirty="0"/>
              <a:t>PR</a:t>
            </a:r>
            <a:r>
              <a:rPr lang="he-IL" dirty="0"/>
              <a:t> לחיזוי ההתנגדות היה מדוייק למדי.</a:t>
            </a:r>
            <a:br>
              <a:rPr lang="en-US" dirty="0"/>
            </a:b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BFC04-DAF1-5FF4-F628-D354AEFE1B58}"/>
              </a:ext>
            </a:extLst>
          </p:cNvPr>
          <p:cNvSpPr txBox="1"/>
          <p:nvPr/>
        </p:nvSpPr>
        <p:spPr>
          <a:xfrm>
            <a:off x="6534788" y="3224107"/>
            <a:ext cx="47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הערה: סט הנתונים הינו הממוצע של 5 הקפלים שלנו. </a:t>
            </a:r>
            <a:endParaRPr lang="he-IL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B0EC2-7D03-950C-65F2-4D284A02FA17}"/>
              </a:ext>
            </a:extLst>
          </p:cNvPr>
          <p:cNvSpPr txBox="1"/>
          <p:nvPr/>
        </p:nvSpPr>
        <p:spPr>
          <a:xfrm>
            <a:off x="6095999" y="3679838"/>
            <a:ext cx="5433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/>
              <a:t>נבחין כי עבור 8 מעכבים של </a:t>
            </a:r>
            <a:r>
              <a:rPr lang="en-US" sz="2000" dirty="0"/>
              <a:t>HIV PR</a:t>
            </a:r>
            <a:r>
              <a:rPr lang="he-IL" sz="2000" dirty="0"/>
              <a:t> ערכי הדיוק הם:</a:t>
            </a:r>
            <a:br>
              <a:rPr lang="en-US" sz="2000" dirty="0"/>
            </a:br>
            <a:r>
              <a:rPr lang="en-US" sz="2000" b="1" dirty="0"/>
              <a:t>KNN</a:t>
            </a:r>
            <a:r>
              <a:rPr lang="he-IL" sz="2000" dirty="0"/>
              <a:t> :. 0.719-0.928</a:t>
            </a:r>
          </a:p>
          <a:p>
            <a:pPr algn="ctr" rtl="1"/>
            <a:r>
              <a:rPr lang="en-US" sz="2000" b="1" dirty="0"/>
              <a:t>RF</a:t>
            </a:r>
            <a:r>
              <a:rPr lang="he-IL" sz="2000" dirty="0"/>
              <a:t> : 0.772-0.953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DE3C3-CEC8-6953-6317-854AB127D8C6}"/>
              </a:ext>
            </a:extLst>
          </p:cNvPr>
          <p:cNvSpPr txBox="1"/>
          <p:nvPr/>
        </p:nvSpPr>
        <p:spPr>
          <a:xfrm>
            <a:off x="6534788" y="4756550"/>
            <a:ext cx="4732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כמו כן נבחין כי סטיות התקן קטנות ממש מ0.05 (למעט </a:t>
            </a:r>
            <a:r>
              <a:rPr lang="en-US" sz="2000" dirty="0"/>
              <a:t>TPV</a:t>
            </a:r>
            <a:r>
              <a:rPr lang="he-I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7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תוצאות הניסוי - רגרסיה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E68139C-1769-4DB2-C739-61DB2FE8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76" y="2895499"/>
            <a:ext cx="5505084" cy="2546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F6BD5C-B488-111C-61D3-46DEEC4CD0E6}"/>
              </a:ext>
            </a:extLst>
          </p:cNvPr>
          <p:cNvSpPr txBox="1"/>
          <p:nvPr/>
        </p:nvSpPr>
        <p:spPr>
          <a:xfrm>
            <a:off x="6095999" y="3103959"/>
            <a:ext cx="47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נבחין כי הערכים הטובים ביותר הינם בטבלה 3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848FD-3BC7-4CF0-C0E8-70070265A6F4}"/>
              </a:ext>
            </a:extLst>
          </p:cNvPr>
          <p:cNvSpPr txBox="1"/>
          <p:nvPr/>
        </p:nvSpPr>
        <p:spPr>
          <a:xfrm>
            <a:off x="6202952" y="3654383"/>
            <a:ext cx="5433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/>
              <a:t>נבחין כי עבור 4 של </a:t>
            </a:r>
            <a:r>
              <a:rPr lang="en-US" sz="2000" dirty="0"/>
              <a:t>NNRIS</a:t>
            </a:r>
            <a:r>
              <a:rPr lang="he-IL" sz="2000" dirty="0"/>
              <a:t> ערכי הדיוק הם:</a:t>
            </a:r>
            <a:br>
              <a:rPr lang="en-US" sz="2000" dirty="0"/>
            </a:br>
            <a:r>
              <a:rPr lang="en-US" sz="2000" b="1" dirty="0"/>
              <a:t>RF</a:t>
            </a:r>
            <a:r>
              <a:rPr lang="he-IL" sz="2000" dirty="0"/>
              <a:t> : 0.937–0.995</a:t>
            </a:r>
          </a:p>
          <a:p>
            <a:pPr algn="ctr" rtl="1"/>
            <a:r>
              <a:rPr lang="en-US" sz="2000" b="1" dirty="0"/>
              <a:t>KNN</a:t>
            </a:r>
            <a:r>
              <a:rPr lang="he-IL" sz="2000" dirty="0"/>
              <a:t> :0.895–0.980</a:t>
            </a:r>
          </a:p>
        </p:txBody>
      </p:sp>
    </p:spTree>
    <p:extLst>
      <p:ext uri="{BB962C8B-B14F-4D97-AF65-F5344CB8AC3E}">
        <p14:creationId xmlns:p14="http://schemas.microsoft.com/office/powerpoint/2010/main" val="136863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תוצאות הניסוי - רגרסיה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6BD5C-B488-111C-61D3-46DEEC4CD0E6}"/>
              </a:ext>
            </a:extLst>
          </p:cNvPr>
          <p:cNvSpPr txBox="1"/>
          <p:nvPr/>
        </p:nvSpPr>
        <p:spPr>
          <a:xfrm>
            <a:off x="6095999" y="2036774"/>
            <a:ext cx="473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מסקנה:</a:t>
            </a:r>
            <a:endParaRPr lang="he-IL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848FD-3BC7-4CF0-C0E8-70070265A6F4}"/>
              </a:ext>
            </a:extLst>
          </p:cNvPr>
          <p:cNvSpPr txBox="1"/>
          <p:nvPr/>
        </p:nvSpPr>
        <p:spPr>
          <a:xfrm>
            <a:off x="1488438" y="2676527"/>
            <a:ext cx="94081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גם</a:t>
            </a:r>
            <a:r>
              <a:rPr lang="en-US" sz="2800" dirty="0"/>
              <a:t>KNN </a:t>
            </a:r>
            <a:r>
              <a:rPr lang="he-IL" sz="2800" dirty="0"/>
              <a:t> וגם</a:t>
            </a:r>
            <a:r>
              <a:rPr lang="en-US" sz="2800" dirty="0"/>
              <a:t>RF </a:t>
            </a:r>
            <a:r>
              <a:rPr lang="he-IL" sz="2800" dirty="0"/>
              <a:t> משפרות את ערכי הרגרסיה הלינארית</a:t>
            </a:r>
            <a:r>
              <a:rPr lang="en-US" sz="2800" dirty="0"/>
              <a:t> </a:t>
            </a:r>
            <a:r>
              <a:rPr lang="he-IL" sz="2800" dirty="0"/>
              <a:t>ומציגות סטיות תקן סבירות על פני חישובים עם רגרסיה רב ליניארית.</a:t>
            </a:r>
          </a:p>
          <a:p>
            <a:pPr algn="ctr" rtl="1"/>
            <a:br>
              <a:rPr lang="en-US" sz="3200" dirty="0"/>
            </a:br>
            <a:r>
              <a:rPr lang="he-IL" sz="3200" dirty="0"/>
              <a:t>לכן, לקידוד מבוסס גרף עם רגרסיה היו </a:t>
            </a:r>
            <a:r>
              <a:rPr lang="he-IL" sz="3200" b="1" dirty="0"/>
              <a:t>תחזיות</a:t>
            </a:r>
            <a:r>
              <a:rPr lang="he-IL" sz="3200" dirty="0"/>
              <a:t> יוצאות דופן של עמידות </a:t>
            </a:r>
            <a:r>
              <a:rPr lang="he-IL" sz="3200" b="1" dirty="0"/>
              <a:t>לשמונה מעכבי</a:t>
            </a:r>
            <a:r>
              <a:rPr lang="en-US" sz="3200" b="1" dirty="0"/>
              <a:t>PR </a:t>
            </a:r>
            <a:r>
              <a:rPr lang="he-IL" sz="3200" b="1" dirty="0"/>
              <a:t> ועשרה מעכבי </a:t>
            </a:r>
            <a:r>
              <a:rPr lang="en-US" sz="3200" b="1" dirty="0"/>
              <a:t>RT</a:t>
            </a:r>
            <a:r>
              <a:rPr lang="he-IL" sz="3200" b="1" dirty="0"/>
              <a:t>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0BE5F75-9555-E2E4-1B88-7185FC3A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1" y="4507398"/>
            <a:ext cx="1605599" cy="16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EEC4217-1BB3-FEF6-435C-372658C7B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37060"/>
            <a:ext cx="7955280" cy="4041682"/>
          </a:xfrm>
          <a:prstGeom prst="rect">
            <a:avLst/>
          </a:prstGeom>
        </p:spPr>
      </p:pic>
      <p:pic>
        <p:nvPicPr>
          <p:cNvPr id="7" name="Picture 4" descr="Sensitivity and specificity - Wikipedia">
            <a:extLst>
              <a:ext uri="{FF2B5EF4-FFF2-40B4-BE49-F238E27FC236}">
                <a16:creationId xmlns:a16="http://schemas.microsoft.com/office/drawing/2014/main" id="{4929192A-1AA8-F789-BDB0-C460805D6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2404" b="882"/>
          <a:stretch/>
        </p:blipFill>
        <p:spPr bwMode="auto">
          <a:xfrm>
            <a:off x="9509761" y="2353330"/>
            <a:ext cx="1813872" cy="15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nsitivity and specificity - Wikipedia">
            <a:extLst>
              <a:ext uri="{FF2B5EF4-FFF2-40B4-BE49-F238E27FC236}">
                <a16:creationId xmlns:a16="http://schemas.microsoft.com/office/drawing/2014/main" id="{0C0326DA-E273-4FF1-8769-5AF5950DB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2" t="79849" r="5894" b="882"/>
          <a:stretch/>
        </p:blipFill>
        <p:spPr bwMode="auto">
          <a:xfrm>
            <a:off x="9528309" y="4298971"/>
            <a:ext cx="1795324" cy="15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1401800" y="3216320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7800" y="3108680"/>
                <a:ext cx="7635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1423760" y="3074120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0120" y="2966120"/>
                <a:ext cx="7634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6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8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2A785D2-E2E9-5D2E-2DAD-6B212B8AB018}"/>
              </a:ext>
            </a:extLst>
          </p:cNvPr>
          <p:cNvSpPr txBox="1">
            <a:spLocks/>
          </p:cNvSpPr>
          <p:nvPr/>
        </p:nvSpPr>
        <p:spPr>
          <a:xfrm>
            <a:off x="2803575" y="1298146"/>
            <a:ext cx="6581674" cy="19292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2800" kern="1200" cap="none" spc="15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Automated prediction of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HIV drug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resistance from genotype data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D4B243-2C18-AFC7-DCAA-E6D9CDEED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644" y="5601998"/>
            <a:ext cx="7131605" cy="69900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ChenHsiang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Shen1,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Xiaxia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Yu2, Robert W. Harrison1,2 and Irene T. Weber1</a:t>
            </a:r>
          </a:p>
          <a:p>
            <a:pPr algn="l" rtl="1"/>
            <a:r>
              <a:rPr lang="he-IL" sz="1800" dirty="0">
                <a:solidFill>
                  <a:schemeClr val="bg2">
                    <a:lumMod val="10000"/>
                  </a:schemeClr>
                </a:solidFill>
              </a:rPr>
              <a:t>פורסם באתר: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Spring Link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4D35B0-A610-9B9E-3778-245936472920}"/>
              </a:ext>
            </a:extLst>
          </p:cNvPr>
          <p:cNvSpPr txBox="1">
            <a:spLocks/>
          </p:cNvSpPr>
          <p:nvPr/>
        </p:nvSpPr>
        <p:spPr>
          <a:xfrm>
            <a:off x="3614497" y="3928794"/>
            <a:ext cx="5185410" cy="9953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br>
              <a:rPr lang="en-US" sz="2800" dirty="0">
                <a:solidFill>
                  <a:srgbClr val="FFFFFF"/>
                </a:solidFill>
                <a:latin typeface="Tenorite (Headings)"/>
              </a:rPr>
            </a:br>
            <a:r>
              <a:rPr lang="he-IL" sz="2800" dirty="0">
                <a:solidFill>
                  <a:srgbClr val="FFFFFF"/>
                </a:solidFill>
                <a:latin typeface="Tenorite (Headings)"/>
              </a:rPr>
              <a:t>חיזוי אוטומטי</a:t>
            </a:r>
            <a:br>
              <a:rPr lang="en-US" sz="2800" dirty="0">
                <a:solidFill>
                  <a:srgbClr val="FFFFFF"/>
                </a:solidFill>
                <a:latin typeface="Tenorite (Headings)"/>
              </a:rPr>
            </a:br>
            <a:r>
              <a:rPr lang="he-IL" sz="2800" dirty="0">
                <a:solidFill>
                  <a:srgbClr val="FFFFFF"/>
                </a:solidFill>
                <a:latin typeface="Tenorite (Headings)"/>
              </a:rPr>
              <a:t>להתנגדות תרופת </a:t>
            </a:r>
            <a:r>
              <a:rPr lang="en-US" sz="2800" dirty="0">
                <a:solidFill>
                  <a:srgbClr val="FFFFFF"/>
                </a:solidFill>
                <a:latin typeface="Tenorite (Headings)"/>
              </a:rPr>
              <a:t>HIV</a:t>
            </a:r>
            <a:br>
              <a:rPr lang="en-US" sz="2800" dirty="0">
                <a:solidFill>
                  <a:srgbClr val="FFFFFF"/>
                </a:solidFill>
                <a:latin typeface="Tenorite (Headings)"/>
              </a:rPr>
            </a:br>
            <a:r>
              <a:rPr lang="he-IL" sz="2800" dirty="0">
                <a:solidFill>
                  <a:srgbClr val="FFFFFF"/>
                </a:solidFill>
                <a:latin typeface="Tenorite (Headings)"/>
              </a:rPr>
              <a:t>מבוסס מידע מה-גֵנוֹטִיפּ </a:t>
            </a:r>
            <a:endParaRPr lang="en-US" sz="2800" dirty="0">
              <a:solidFill>
                <a:srgbClr val="FFFFFF"/>
              </a:solidFill>
              <a:latin typeface="Tenorite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178DF-DA53-0E8D-5A64-88E35A5B9CF1}"/>
              </a:ext>
            </a:extLst>
          </p:cNvPr>
          <p:cNvSpPr txBox="1">
            <a:spLocks/>
          </p:cNvSpPr>
          <p:nvPr/>
        </p:nvSpPr>
        <p:spPr>
          <a:xfrm>
            <a:off x="4249922" y="4866132"/>
            <a:ext cx="3688980" cy="44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2800" dirty="0">
                <a:solidFill>
                  <a:srgbClr val="FFFFFF"/>
                </a:solidFill>
                <a:latin typeface="Tenorite (Headings)"/>
              </a:rPr>
              <a:t>מציג: שגיב ענתבי</a:t>
            </a:r>
            <a:endParaRPr lang="en-US" sz="2800" dirty="0">
              <a:solidFill>
                <a:srgbClr val="FFFFFF"/>
              </a:solidFill>
              <a:latin typeface="Tenorit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10335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Sensitivity and specificity - Wikipedia">
            <a:extLst>
              <a:ext uri="{FF2B5EF4-FFF2-40B4-BE49-F238E27FC236}">
                <a16:creationId xmlns:a16="http://schemas.microsoft.com/office/drawing/2014/main" id="{4929192A-1AA8-F789-BDB0-C460805D6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2404" b="882"/>
          <a:stretch/>
        </p:blipFill>
        <p:spPr bwMode="auto">
          <a:xfrm>
            <a:off x="9509761" y="2353330"/>
            <a:ext cx="1813872" cy="15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nsitivity and specificity - Wikipedia">
            <a:extLst>
              <a:ext uri="{FF2B5EF4-FFF2-40B4-BE49-F238E27FC236}">
                <a16:creationId xmlns:a16="http://schemas.microsoft.com/office/drawing/2014/main" id="{0C0326DA-E273-4FF1-8769-5AF5950DB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2" t="79849" r="5894" b="882"/>
          <a:stretch/>
        </p:blipFill>
        <p:spPr bwMode="auto">
          <a:xfrm>
            <a:off x="9528309" y="4298971"/>
            <a:ext cx="1795324" cy="15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1B0BD-DCD4-B854-9402-46517D40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83315"/>
            <a:ext cx="7865795" cy="4032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1423760" y="3074120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120" y="2966120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1401800" y="3216320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800" y="3108680"/>
                <a:ext cx="7635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6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Sensitivity and specificity - Wikipedia">
            <a:extLst>
              <a:ext uri="{FF2B5EF4-FFF2-40B4-BE49-F238E27FC236}">
                <a16:creationId xmlns:a16="http://schemas.microsoft.com/office/drawing/2014/main" id="{4929192A-1AA8-F789-BDB0-C460805D6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2404" b="882"/>
          <a:stretch/>
        </p:blipFill>
        <p:spPr bwMode="auto">
          <a:xfrm>
            <a:off x="9509761" y="2353330"/>
            <a:ext cx="1813872" cy="15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nsitivity and specificity - Wikipedia">
            <a:extLst>
              <a:ext uri="{FF2B5EF4-FFF2-40B4-BE49-F238E27FC236}">
                <a16:creationId xmlns:a16="http://schemas.microsoft.com/office/drawing/2014/main" id="{0C0326DA-E273-4FF1-8769-5AF5950DB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2" t="79849" r="5894" b="882"/>
          <a:stretch/>
        </p:blipFill>
        <p:spPr bwMode="auto">
          <a:xfrm>
            <a:off x="9528309" y="4298971"/>
            <a:ext cx="1795324" cy="15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0BD05-A53F-6512-7294-5CB1AA08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72" y="2078627"/>
            <a:ext cx="7613616" cy="3946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1423760" y="3074120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120" y="2966120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1401800" y="3216320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800" y="3108680"/>
                <a:ext cx="7635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1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RF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Sensitivity and specificity - Wikipedia">
            <a:extLst>
              <a:ext uri="{FF2B5EF4-FFF2-40B4-BE49-F238E27FC236}">
                <a16:creationId xmlns:a16="http://schemas.microsoft.com/office/drawing/2014/main" id="{4929192A-1AA8-F789-BDB0-C460805D6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2404" b="882"/>
          <a:stretch/>
        </p:blipFill>
        <p:spPr bwMode="auto">
          <a:xfrm>
            <a:off x="9509761" y="2353330"/>
            <a:ext cx="1813872" cy="15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nsitivity and specificity - Wikipedia">
            <a:extLst>
              <a:ext uri="{FF2B5EF4-FFF2-40B4-BE49-F238E27FC236}">
                <a16:creationId xmlns:a16="http://schemas.microsoft.com/office/drawing/2014/main" id="{0C0326DA-E273-4FF1-8769-5AF5950DB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2" t="79849" r="5894" b="882"/>
          <a:stretch/>
        </p:blipFill>
        <p:spPr bwMode="auto">
          <a:xfrm>
            <a:off x="9528309" y="4298971"/>
            <a:ext cx="1795324" cy="15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779FC-C58E-752F-A91B-4019F2F7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171558"/>
            <a:ext cx="7704186" cy="3893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1423760" y="3074120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120" y="2966120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1401800" y="3216320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800" y="3108680"/>
                <a:ext cx="7635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10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KNN+RF</a:t>
            </a:r>
            <a:r>
              <a:rPr lang="he-IL" sz="3600" b="1" u="sng" dirty="0"/>
              <a:t> 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D779FC-C58E-752F-A91B-4019F2F7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88"/>
          <a:stretch/>
        </p:blipFill>
        <p:spPr>
          <a:xfrm>
            <a:off x="2455854" y="4181543"/>
            <a:ext cx="7704186" cy="1694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2584213" y="5084105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573" y="4976105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2562253" y="5226305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253" y="5118665"/>
                <a:ext cx="76359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09E3FA3-3C0D-232C-327D-7EC68D3C83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6249"/>
          <a:stretch/>
        </p:blipFill>
        <p:spPr>
          <a:xfrm>
            <a:off x="2455854" y="2074747"/>
            <a:ext cx="7704186" cy="17124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14:cNvPr>
              <p14:cNvContentPartPr/>
              <p14:nvPr/>
            </p14:nvContentPartPr>
            <p14:xfrm>
              <a:off x="2684556" y="3059047"/>
              <a:ext cx="7289656" cy="457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0916" y="-10610934"/>
                <a:ext cx="7397296" cy="274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14:cNvPr>
              <p14:cNvContentPartPr/>
              <p14:nvPr/>
            </p14:nvContentPartPr>
            <p14:xfrm>
              <a:off x="2662596" y="3201247"/>
              <a:ext cx="7290702" cy="4571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8596" y="-10468734"/>
                <a:ext cx="7398342" cy="274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4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KNN+RF</a:t>
            </a:r>
            <a:r>
              <a:rPr lang="he-IL" sz="3600" b="1" u="sng" dirty="0"/>
              <a:t> 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BAD8F3-4D71-BFC2-A131-0CB0D43BB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38"/>
          <a:stretch/>
        </p:blipFill>
        <p:spPr>
          <a:xfrm>
            <a:off x="2495740" y="4162214"/>
            <a:ext cx="7704186" cy="1796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2584213" y="5084105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573" y="4976105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2562253" y="5226305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253" y="5118665"/>
                <a:ext cx="76359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54377F4-689B-D6CC-1142-0FFFBBE069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453"/>
          <a:stretch/>
        </p:blipFill>
        <p:spPr>
          <a:xfrm>
            <a:off x="2562253" y="2114763"/>
            <a:ext cx="7615713" cy="1739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14:cNvPr>
              <p14:cNvContentPartPr/>
              <p14:nvPr/>
            </p14:nvContentPartPr>
            <p14:xfrm>
              <a:off x="2684556" y="3059047"/>
              <a:ext cx="7289656" cy="457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0916" y="-10610934"/>
                <a:ext cx="7397296" cy="274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14:cNvPr>
              <p14:cNvContentPartPr/>
              <p14:nvPr/>
            </p14:nvContentPartPr>
            <p14:xfrm>
              <a:off x="2662596" y="3201247"/>
              <a:ext cx="7290702" cy="4571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8596" y="-10468734"/>
                <a:ext cx="7398342" cy="274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6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KNN+RF</a:t>
            </a:r>
            <a:r>
              <a:rPr lang="he-IL" sz="3600" b="1" u="sng" dirty="0"/>
              <a:t> 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DF0C1BB-1051-E04A-EDD6-39603F77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45" y="4048422"/>
            <a:ext cx="7817366" cy="1743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2584213" y="5084105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573" y="4976105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2562253" y="5226305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253" y="5118665"/>
                <a:ext cx="76359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2416F9A-8784-0ACA-9558-79CE2C8EDE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1" b="54837"/>
          <a:stretch/>
        </p:blipFill>
        <p:spPr>
          <a:xfrm>
            <a:off x="2604691" y="2124796"/>
            <a:ext cx="7372429" cy="1730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14:cNvPr>
              <p14:cNvContentPartPr/>
              <p14:nvPr/>
            </p14:nvContentPartPr>
            <p14:xfrm>
              <a:off x="2684556" y="3059047"/>
              <a:ext cx="7289656" cy="457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0916" y="-10610934"/>
                <a:ext cx="7397296" cy="274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14:cNvPr>
              <p14:cNvContentPartPr/>
              <p14:nvPr/>
            </p14:nvContentPartPr>
            <p14:xfrm>
              <a:off x="2662596" y="3201247"/>
              <a:ext cx="7290702" cy="4571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8596" y="-10468734"/>
                <a:ext cx="7398342" cy="274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7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6BD5C-B488-111C-61D3-46DEEC4CD0E6}"/>
              </a:ext>
            </a:extLst>
          </p:cNvPr>
          <p:cNvSpPr txBox="1"/>
          <p:nvPr/>
        </p:nvSpPr>
        <p:spPr>
          <a:xfrm>
            <a:off x="1167766" y="3224107"/>
            <a:ext cx="98564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b="1" u="sng" dirty="0"/>
              <a:t>מסקנה:</a:t>
            </a:r>
          </a:p>
          <a:p>
            <a:pPr algn="r" rtl="1"/>
            <a:r>
              <a:rPr lang="he-IL" sz="3200" dirty="0"/>
              <a:t>תוצאות אלו מצביעות על כך ששני האלגוריתמים מתפקדים היטב עם הנתונים הממדיים הגבוהים ומספר רב של דוגמאות אימון. </a:t>
            </a:r>
          </a:p>
          <a:p>
            <a:pPr algn="r" rtl="1"/>
            <a:endParaRPr lang="he-IL" sz="3600" dirty="0"/>
          </a:p>
          <a:p>
            <a:pPr algn="r" rtl="1"/>
            <a:r>
              <a:rPr lang="he-IL" sz="2400" dirty="0"/>
              <a:t>הערה: לא הוצגו תוצאות הניסויים הקודמים </a:t>
            </a:r>
            <a:br>
              <a:rPr lang="en-US" sz="2400" dirty="0"/>
            </a:br>
            <a:r>
              <a:rPr lang="he-IL" sz="2400" dirty="0"/>
              <a:t>אך הוצג כי הניסוי הקודם השתמש בשיטות לקלסיפיקציה בעזרת </a:t>
            </a:r>
            <a:r>
              <a:rPr lang="en-US" sz="2400" dirty="0"/>
              <a:t>SVM</a:t>
            </a:r>
            <a:r>
              <a:rPr lang="he-IL" sz="2400" dirty="0"/>
              <a:t> וב-</a:t>
            </a:r>
            <a:r>
              <a:rPr lang="en-US" sz="2400" dirty="0"/>
              <a:t>ANN</a:t>
            </a:r>
            <a:r>
              <a:rPr lang="he-IL" sz="2400" dirty="0"/>
              <a:t> </a:t>
            </a:r>
          </a:p>
          <a:p>
            <a:pPr algn="r" rtl="1"/>
            <a:endParaRPr lang="he-IL" sz="3600" dirty="0"/>
          </a:p>
          <a:p>
            <a:pPr algn="r" rtl="1"/>
            <a:endParaRPr lang="he-I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5AC8E-AF39-C80D-4BD8-C68090FA20F3}"/>
              </a:ext>
            </a:extLst>
          </p:cNvPr>
          <p:cNvSpPr txBox="1"/>
          <p:nvPr/>
        </p:nvSpPr>
        <p:spPr>
          <a:xfrm>
            <a:off x="3499487" y="2256727"/>
            <a:ext cx="7397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בניסוי כעת קיבלנו רמת דיוק קטלוג של : 0.981-0.998</a:t>
            </a:r>
          </a:p>
          <a:p>
            <a:pPr algn="r" rtl="1"/>
            <a:r>
              <a:rPr lang="he-IL" sz="2800" dirty="0"/>
              <a:t>לעומת הניסוי הקודם שבו רמת הדיוק הייתה : 0.93-0.99</a:t>
            </a:r>
          </a:p>
          <a:p>
            <a:pPr algn="r" rtl="1"/>
            <a:endParaRPr lang="he-IL" sz="28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1AD12FD-3CB9-45D6-FA8F-713D10F1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4306333"/>
            <a:ext cx="1682753" cy="1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מסקנה כללית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6BD5C-B488-111C-61D3-46DEEC4CD0E6}"/>
              </a:ext>
            </a:extLst>
          </p:cNvPr>
          <p:cNvSpPr txBox="1"/>
          <p:nvPr/>
        </p:nvSpPr>
        <p:spPr>
          <a:xfrm>
            <a:off x="1040130" y="2113278"/>
            <a:ext cx="98564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b="1" u="sng" dirty="0"/>
              <a:t>מסקנה:</a:t>
            </a:r>
          </a:p>
          <a:p>
            <a:pPr algn="ctr" rtl="1"/>
            <a:endParaRPr lang="he-IL" sz="3600" b="1" u="sng" dirty="0"/>
          </a:p>
          <a:p>
            <a:pPr algn="ctr" rtl="1"/>
            <a:r>
              <a:rPr lang="he-IL" sz="3600" dirty="0"/>
              <a:t>היישום של השיטה ליצירת הוקטור לשימוש בלמידת מכונה לשימוש באלגוריתמים שהראנו, מספק </a:t>
            </a:r>
            <a:r>
              <a:rPr lang="he-IL" sz="3600" b="1" dirty="0"/>
              <a:t>חיזוי מדויק </a:t>
            </a:r>
            <a:r>
              <a:rPr lang="he-IL" sz="3600" dirty="0"/>
              <a:t>של עמידות לתרופות </a:t>
            </a:r>
            <a:r>
              <a:rPr lang="en-US" sz="3600" dirty="0"/>
              <a:t>HIV</a:t>
            </a:r>
            <a:r>
              <a:rPr lang="he-IL" sz="3600" dirty="0"/>
              <a:t> מנתוני גנוטיפ</a:t>
            </a:r>
            <a:endParaRPr lang="he-IL" sz="4000" dirty="0"/>
          </a:p>
          <a:p>
            <a:pPr algn="ctr" rtl="1"/>
            <a:endParaRPr lang="he-IL" sz="3200" dirty="0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BEC9559-EB8C-233D-6E10-06D47655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" y="4401609"/>
            <a:ext cx="1654172" cy="16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סיכום הניסוי - תמונתי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C3EF1F-1EA1-B2BA-9DE2-A1415C8A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70" y="2092959"/>
            <a:ext cx="4251549" cy="3916455"/>
          </a:xfrm>
          <a:prstGeom prst="rect">
            <a:avLst/>
          </a:prstGeom>
        </p:spPr>
      </p:pic>
      <p:pic>
        <p:nvPicPr>
          <p:cNvPr id="5" name="Picture 4" descr="Dataset or network icon Royalty Free Vector Image">
            <a:extLst>
              <a:ext uri="{FF2B5EF4-FFF2-40B4-BE49-F238E27FC236}">
                <a16:creationId xmlns:a16="http://schemas.microsoft.com/office/drawing/2014/main" id="{9D9AD3C3-716F-630B-B4BB-C5F9C1848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0"/>
          <a:stretch/>
        </p:blipFill>
        <p:spPr bwMode="auto">
          <a:xfrm>
            <a:off x="2406918" y="4677746"/>
            <a:ext cx="1590675" cy="15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tabase - Free technology icons">
            <a:extLst>
              <a:ext uri="{FF2B5EF4-FFF2-40B4-BE49-F238E27FC236}">
                <a16:creationId xmlns:a16="http://schemas.microsoft.com/office/drawing/2014/main" id="{02D052DF-1C68-2024-437A-48A74B61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52" y="2285999"/>
            <a:ext cx="98552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3,009 Dataset Icon Images, Stock Photos &amp; Vectors | Shutterstock">
            <a:extLst>
              <a:ext uri="{FF2B5EF4-FFF2-40B4-BE49-F238E27FC236}">
                <a16:creationId xmlns:a16="http://schemas.microsoft.com/office/drawing/2014/main" id="{C7B0F95E-F88D-B82C-7007-5C7794B74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b="14565"/>
          <a:stretch/>
        </p:blipFill>
        <p:spPr bwMode="auto">
          <a:xfrm>
            <a:off x="3093529" y="2409987"/>
            <a:ext cx="952157" cy="73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NN Algorithm(things you should know)..! | by Jay Vinay | Medium">
            <a:extLst>
              <a:ext uri="{FF2B5EF4-FFF2-40B4-BE49-F238E27FC236}">
                <a16:creationId xmlns:a16="http://schemas.microsoft.com/office/drawing/2014/main" id="{CF1DB1B7-B4A0-A9A8-60B5-561CC6CB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52" y="3637277"/>
            <a:ext cx="1285239" cy="7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andom Forest Algorithm - How It Works and Why It Is So Effective">
            <a:extLst>
              <a:ext uri="{FF2B5EF4-FFF2-40B4-BE49-F238E27FC236}">
                <a16:creationId xmlns:a16="http://schemas.microsoft.com/office/drawing/2014/main" id="{25591AA4-63D5-473C-E3F7-794740DB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12" y="3519349"/>
            <a:ext cx="1214089" cy="9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07AFDE3-2629-22CA-7E3A-CF2B2765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88" y="3595902"/>
            <a:ext cx="1314603" cy="9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53EC7389-117C-048A-8C24-18E73A6E4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1524" y="4677745"/>
            <a:ext cx="1506353" cy="15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9F5A-EF62-9D40-F2D7-C3E10440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49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D1542-90C2-8237-1CEA-FDBEC7CB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02" y="765653"/>
            <a:ext cx="8623144" cy="53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81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e-IL" sz="4000" dirty="0"/>
              <a:t>מערך השיעור</a:t>
            </a:r>
            <a:endParaRPr lang="en-US" sz="40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25C9374-5B04-4313-0BEF-0D28F147EE7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546539133"/>
              </p:ext>
            </p:extLst>
          </p:nvPr>
        </p:nvGraphicFramePr>
        <p:xfrm>
          <a:off x="528320" y="1981200"/>
          <a:ext cx="12548870" cy="371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Picture 3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52E1A5C4-53BF-29AC-3480-C02677EC2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325" y="4505325"/>
            <a:ext cx="1628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EA18-C953-B145-4747-E86F2571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1587"/>
            <a:ext cx="9601196" cy="1303867"/>
          </a:xfrm>
        </p:spPr>
        <p:txBody>
          <a:bodyPr>
            <a:normAutofit/>
          </a:bodyPr>
          <a:lstStyle/>
          <a:p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הצגת הבעיה + הסבר מושגים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8BC8-3829-72F6-8751-D73F7250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37EF3-9EC4-761C-4873-EEEAF0535B1B}"/>
              </a:ext>
            </a:extLst>
          </p:cNvPr>
          <p:cNvSpPr txBox="1"/>
          <p:nvPr/>
        </p:nvSpPr>
        <p:spPr>
          <a:xfrm>
            <a:off x="1571455" y="1945454"/>
            <a:ext cx="8549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800" b="0" i="0" u="none" strike="noStrike" baseline="0" dirty="0">
                <a:latin typeface="AdvTT86d47313"/>
              </a:rPr>
              <a:t>/HIV</a:t>
            </a:r>
            <a:r>
              <a:rPr lang="he-IL" sz="2800" b="0" i="0" u="none" strike="noStrike" baseline="0" dirty="0">
                <a:latin typeface="AdvTT86d47313"/>
              </a:rPr>
              <a:t>איידס היא מחלה הנגרמת על ידי כשל חיסוני אנושי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235E2-409D-06C8-93F2-B7754DC0740F}"/>
              </a:ext>
            </a:extLst>
          </p:cNvPr>
          <p:cNvSpPr txBox="1"/>
          <p:nvPr/>
        </p:nvSpPr>
        <p:spPr>
          <a:xfrm>
            <a:off x="519896" y="2487924"/>
            <a:ext cx="108339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400" dirty="0" err="1">
                <a:latin typeface="Times New Roman (Body)"/>
              </a:rPr>
              <a:t>בהיעדר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חיסון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יעיל</a:t>
            </a:r>
            <a:r>
              <a:rPr lang="en-US" sz="2400" dirty="0">
                <a:latin typeface="Times New Roman (Body)"/>
              </a:rPr>
              <a:t> </a:t>
            </a:r>
            <a:r>
              <a:rPr lang="he-IL" sz="2400" dirty="0">
                <a:latin typeface="Times New Roman (Body)"/>
              </a:rPr>
              <a:t>ל-</a:t>
            </a:r>
            <a:r>
              <a:rPr lang="en-US" sz="2400" dirty="0">
                <a:latin typeface="Times New Roman (Body)"/>
              </a:rPr>
              <a:t>HIV</a:t>
            </a:r>
            <a:r>
              <a:rPr lang="he-IL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הטיפול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הנוכחי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בחולי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איידסHIV</a:t>
            </a:r>
            <a:r>
              <a:rPr lang="en-US" sz="2400" dirty="0">
                <a:latin typeface="Times New Roman (Body)"/>
              </a:rPr>
              <a:t>/</a:t>
            </a:r>
            <a:r>
              <a:rPr lang="he-IL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מסתמך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על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טיפול</a:t>
            </a:r>
            <a:br>
              <a:rPr lang="en-US" sz="2400" dirty="0">
                <a:latin typeface="Times New Roman (Body)"/>
              </a:rPr>
            </a:br>
            <a:r>
              <a:rPr lang="en-US" sz="2400" dirty="0" err="1">
                <a:latin typeface="Times New Roman (Body)"/>
              </a:rPr>
              <a:t>אנטי-רטרו-ויראלי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פעיל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במיוחד</a:t>
            </a:r>
            <a:r>
              <a:rPr lang="en-US" sz="2400" dirty="0">
                <a:latin typeface="Times New Roman (Body)"/>
              </a:rPr>
              <a:t>(HAART)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0C2E1-1DF4-A4F9-57BD-F774F7FD09E4}"/>
              </a:ext>
            </a:extLst>
          </p:cNvPr>
          <p:cNvSpPr txBox="1"/>
          <p:nvPr/>
        </p:nvSpPr>
        <p:spPr>
          <a:xfrm>
            <a:off x="2060486" y="3233203"/>
            <a:ext cx="75715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400" b="1" dirty="0">
                <a:latin typeface="Times New Roman (Body)"/>
              </a:rPr>
              <a:t>HAART</a:t>
            </a:r>
            <a:r>
              <a:rPr lang="he-IL" sz="2400" dirty="0">
                <a:latin typeface="Times New Roman (Body)"/>
              </a:rPr>
              <a:t> 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משתמשת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בשילוב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של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תרופות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המכוונות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לשלבים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שונים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במחזור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החיים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הנגיפי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כדי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להאריך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את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חיי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החולים</a:t>
            </a:r>
            <a:endParaRPr lang="en-US" sz="2400" dirty="0">
              <a:latin typeface="Times New Roman (Body)"/>
            </a:endParaRPr>
          </a:p>
        </p:txBody>
      </p:sp>
      <p:pic>
        <p:nvPicPr>
          <p:cNvPr id="4098" name="Picture 2" descr="HAART meds: Implications for the older adult patient - Clinical Advisor">
            <a:extLst>
              <a:ext uri="{FF2B5EF4-FFF2-40B4-BE49-F238E27FC236}">
                <a16:creationId xmlns:a16="http://schemas.microsoft.com/office/drawing/2014/main" id="{40833A36-95BC-39D3-6204-C1146C431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0218"/>
            <a:ext cx="2508763" cy="140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D32C5D-3934-78AC-1C85-70DF06CA6CD8}"/>
              </a:ext>
            </a:extLst>
          </p:cNvPr>
          <p:cNvSpPr txBox="1"/>
          <p:nvPr/>
        </p:nvSpPr>
        <p:spPr>
          <a:xfrm>
            <a:off x="1571455" y="4154472"/>
            <a:ext cx="8824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יעדי התרופה הינה האנזימים הוויראליים 1-</a:t>
            </a:r>
            <a:r>
              <a:rPr lang="en-US" sz="2400" dirty="0"/>
              <a:t>HIV</a:t>
            </a:r>
            <a:r>
              <a:rPr lang="he-IL" sz="2400" dirty="0"/>
              <a:t> המכונים: </a:t>
            </a:r>
            <a:r>
              <a:rPr lang="en-US" sz="2400" b="1" dirty="0"/>
              <a:t>PR</a:t>
            </a:r>
            <a:r>
              <a:rPr lang="he-IL" sz="2400" dirty="0"/>
              <a:t>, ו</a:t>
            </a:r>
            <a:r>
              <a:rPr lang="en-US" sz="2400" b="1" dirty="0"/>
              <a:t>RT</a:t>
            </a:r>
            <a:br>
              <a:rPr lang="en-US" sz="2400" dirty="0"/>
            </a:br>
            <a:r>
              <a:rPr lang="he-IL" sz="2400" dirty="0"/>
              <a:t>האינזימים </a:t>
            </a:r>
            <a:r>
              <a:rPr lang="he-IL" sz="2400" b="1" dirty="0"/>
              <a:t>נחסמים ע"י מעכבי </a:t>
            </a:r>
            <a:r>
              <a:rPr lang="en-US" sz="2400" b="1" dirty="0"/>
              <a:t>PR</a:t>
            </a:r>
            <a:r>
              <a:rPr lang="he-IL" sz="2400" b="1" dirty="0"/>
              <a:t> וע"י מעכבי </a:t>
            </a:r>
            <a:r>
              <a:rPr lang="en-US" sz="2400" b="1" dirty="0"/>
              <a:t>RT</a:t>
            </a:r>
            <a:r>
              <a:rPr lang="he-IL" sz="2400" dirty="0"/>
              <a:t> – ובכך מגנים על הגוף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34E86-BDE8-048F-D49A-5BF3732058E6}"/>
              </a:ext>
            </a:extLst>
          </p:cNvPr>
          <p:cNvSpPr txBox="1"/>
          <p:nvPr/>
        </p:nvSpPr>
        <p:spPr>
          <a:xfrm>
            <a:off x="2614190" y="5081771"/>
            <a:ext cx="6963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400" dirty="0" err="1"/>
              <a:t>כיום</a:t>
            </a:r>
            <a:r>
              <a:rPr lang="en-US" sz="2400" dirty="0"/>
              <a:t>, </a:t>
            </a:r>
            <a:r>
              <a:rPr lang="en-US" sz="2400" dirty="0" err="1"/>
              <a:t>בדיקות</a:t>
            </a:r>
            <a:r>
              <a:rPr lang="en-US" sz="2400" dirty="0"/>
              <a:t> </a:t>
            </a:r>
            <a:r>
              <a:rPr lang="en-US" sz="2400" b="1" dirty="0" err="1"/>
              <a:t>גנוטיפיות</a:t>
            </a:r>
            <a:r>
              <a:rPr lang="en-US" sz="2400" dirty="0"/>
              <a:t> </a:t>
            </a:r>
            <a:r>
              <a:rPr lang="en-US" sz="2400" b="1" dirty="0" err="1"/>
              <a:t>ופנוטיפיות</a:t>
            </a:r>
            <a:r>
              <a:rPr lang="en-US" sz="2400" dirty="0"/>
              <a:t> </a:t>
            </a:r>
            <a:r>
              <a:rPr lang="en-US" sz="2400" dirty="0" err="1"/>
              <a:t>הן</a:t>
            </a:r>
            <a:r>
              <a:rPr lang="en-US" sz="2400" dirty="0"/>
              <a:t> </a:t>
            </a:r>
            <a:r>
              <a:rPr lang="en-US" sz="2400" dirty="0" err="1"/>
              <a:t>שתי</a:t>
            </a:r>
            <a:r>
              <a:rPr lang="en-US" sz="2400" dirty="0"/>
              <a:t> </a:t>
            </a:r>
            <a:r>
              <a:rPr lang="en-US" sz="2400" dirty="0" err="1"/>
              <a:t>השיטות</a:t>
            </a:r>
            <a:r>
              <a:rPr lang="en-US" sz="2400" dirty="0"/>
              <a:t> </a:t>
            </a:r>
            <a:r>
              <a:rPr lang="en-US" sz="2400" dirty="0" err="1"/>
              <a:t>העיקריות</a:t>
            </a:r>
            <a:r>
              <a:rPr lang="en-US" sz="2400" dirty="0"/>
              <a:t> </a:t>
            </a:r>
            <a:r>
              <a:rPr lang="en-US" sz="2400" dirty="0" err="1"/>
              <a:t>להערכת</a:t>
            </a:r>
            <a:r>
              <a:rPr lang="en-US" sz="2400" dirty="0"/>
              <a:t> </a:t>
            </a:r>
            <a:r>
              <a:rPr lang="en-US" sz="2400" dirty="0" err="1"/>
              <a:t>העמידות</a:t>
            </a:r>
            <a:r>
              <a:rPr lang="en-US" sz="2400" dirty="0"/>
              <a:t> </a:t>
            </a:r>
            <a:r>
              <a:rPr lang="en-US" sz="2400" dirty="0" err="1"/>
              <a:t>לתרופות</a:t>
            </a:r>
            <a:r>
              <a:rPr lang="en-US" sz="2400" dirty="0"/>
              <a:t> </a:t>
            </a:r>
            <a:r>
              <a:rPr lang="en-US" sz="2400" dirty="0" err="1"/>
              <a:t>של</a:t>
            </a:r>
            <a:r>
              <a:rPr lang="en-US" sz="2400" dirty="0"/>
              <a:t> </a:t>
            </a:r>
            <a:r>
              <a:rPr lang="en-US" sz="2400" dirty="0" err="1"/>
              <a:t>מוטציות</a:t>
            </a:r>
            <a:r>
              <a:rPr lang="en-US" sz="2400" dirty="0"/>
              <a:t> HIV</a:t>
            </a:r>
          </a:p>
        </p:txBody>
      </p:sp>
      <p:pic>
        <p:nvPicPr>
          <p:cNvPr id="4" name="Picture 3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7E65914-10B6-1BD3-D903-43D770B1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780" y="4426200"/>
            <a:ext cx="2436220" cy="24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C295-A8F1-CDB1-CC16-00EE712B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4B5F9-C985-EDD5-8636-0072F28E1D5B}"/>
              </a:ext>
            </a:extLst>
          </p:cNvPr>
          <p:cNvSpPr txBox="1"/>
          <p:nvPr/>
        </p:nvSpPr>
        <p:spPr>
          <a:xfrm>
            <a:off x="2172180" y="786342"/>
            <a:ext cx="87244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000" dirty="0"/>
              <a:t>מה זה</a:t>
            </a:r>
            <a:r>
              <a:rPr lang="en-US" sz="4000" dirty="0"/>
              <a:t> </a:t>
            </a:r>
            <a:r>
              <a:rPr lang="en-US" sz="4000" dirty="0" err="1"/>
              <a:t>גנוטיפיות</a:t>
            </a:r>
            <a:r>
              <a:rPr lang="en-US" sz="4000" dirty="0"/>
              <a:t> </a:t>
            </a:r>
            <a:r>
              <a:rPr lang="en-US" sz="4000" dirty="0" err="1"/>
              <a:t>ופנוטיפיות</a:t>
            </a:r>
            <a:r>
              <a:rPr lang="he-IL" sz="4000" dirty="0"/>
              <a:t> אתם שואלים?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15A1E-1604-FBAD-23E3-4906CF446854}"/>
              </a:ext>
            </a:extLst>
          </p:cNvPr>
          <p:cNvSpPr txBox="1"/>
          <p:nvPr/>
        </p:nvSpPr>
        <p:spPr>
          <a:xfrm>
            <a:off x="4766118" y="1455088"/>
            <a:ext cx="2988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000" dirty="0"/>
              <a:t>שאלה מעולה!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E7B4B-64E6-637F-7C29-487A48B7315D}"/>
              </a:ext>
            </a:extLst>
          </p:cNvPr>
          <p:cNvSpPr txBox="1"/>
          <p:nvPr/>
        </p:nvSpPr>
        <p:spPr>
          <a:xfrm>
            <a:off x="5407306" y="2372175"/>
            <a:ext cx="8724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b="1" dirty="0"/>
              <a:t>גנוטיפ</a:t>
            </a:r>
            <a:r>
              <a:rPr lang="he-IL" sz="2800" dirty="0"/>
              <a:t> – הינו ההרכב הגנטי של יצור מסויים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40561-39E8-D5B8-6196-EAD1E26E3574}"/>
              </a:ext>
            </a:extLst>
          </p:cNvPr>
          <p:cNvSpPr txBox="1"/>
          <p:nvPr/>
        </p:nvSpPr>
        <p:spPr>
          <a:xfrm>
            <a:off x="6153394" y="3167390"/>
            <a:ext cx="5503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b="1" dirty="0"/>
              <a:t>פנוטיפ</a:t>
            </a:r>
            <a:r>
              <a:rPr lang="he-IL" sz="2800" dirty="0"/>
              <a:t> – התבטאותן של תכונות היצור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9A1F2-67E6-C3C7-E327-EFD0913EE5D7}"/>
              </a:ext>
            </a:extLst>
          </p:cNvPr>
          <p:cNvSpPr txBox="1"/>
          <p:nvPr/>
        </p:nvSpPr>
        <p:spPr>
          <a:xfrm>
            <a:off x="-239214" y="3988512"/>
            <a:ext cx="111358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800" u="sng" dirty="0"/>
              <a:t>לדוגמה:</a:t>
            </a:r>
            <a:br>
              <a:rPr lang="en-US" sz="2800" dirty="0"/>
            </a:br>
            <a:r>
              <a:rPr lang="he-IL" sz="2800" dirty="0"/>
              <a:t>"עיניים כחולות" - זהו תיאור של </a:t>
            </a:r>
            <a:r>
              <a:rPr lang="he-IL" sz="2800" b="1" dirty="0"/>
              <a:t>פנוטיפ</a:t>
            </a:r>
            <a:r>
              <a:rPr lang="he-IL" sz="2800" dirty="0"/>
              <a:t>.</a:t>
            </a:r>
            <a:br>
              <a:rPr lang="en-US" sz="2800" dirty="0"/>
            </a:br>
            <a:r>
              <a:rPr lang="he-IL" sz="2800" b="1" dirty="0"/>
              <a:t>הגנוטיפ</a:t>
            </a:r>
            <a:r>
              <a:rPr lang="he-IL" sz="2800" dirty="0"/>
              <a:t> של אותו אדם (בהקשר לצבע עיניו) הוא מכלול </a:t>
            </a:r>
            <a:br>
              <a:rPr lang="en-US" sz="2800" dirty="0"/>
            </a:br>
            <a:r>
              <a:rPr lang="he-IL" sz="2800" dirty="0"/>
              <a:t>הגנים המשתתפים בקביעת צבע העיניים.</a:t>
            </a:r>
            <a:endParaRPr lang="en-US" sz="2800" dirty="0"/>
          </a:p>
        </p:txBody>
      </p:sp>
      <p:pic>
        <p:nvPicPr>
          <p:cNvPr id="5124" name="Picture 4" descr="Countries With The Most Blue-Eyed People - WorldAtlas">
            <a:extLst>
              <a:ext uri="{FF2B5EF4-FFF2-40B4-BE49-F238E27FC236}">
                <a16:creationId xmlns:a16="http://schemas.microsoft.com/office/drawing/2014/main" id="{5CF0E93D-8397-1F81-3D04-0A93FF37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2" y="3988512"/>
            <a:ext cx="2911997" cy="191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F13D-93C2-84AE-A576-188EC192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343" y="606346"/>
            <a:ext cx="9601196" cy="1303867"/>
          </a:xfrm>
        </p:spPr>
        <p:txBody>
          <a:bodyPr>
            <a:normAutofit/>
          </a:bodyPr>
          <a:lstStyle/>
          <a:p>
            <a:r>
              <a:rPr lang="he-IL" sz="4400" dirty="0"/>
              <a:t>מה בעצם אני אומר לכם פה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278F-09EA-7C07-F87D-F46F0FF6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85155-4F72-2647-161F-3711C4DCAB85}"/>
              </a:ext>
            </a:extLst>
          </p:cNvPr>
          <p:cNvSpPr txBox="1"/>
          <p:nvPr/>
        </p:nvSpPr>
        <p:spPr>
          <a:xfrm>
            <a:off x="1544014" y="1693584"/>
            <a:ext cx="9103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הכלי</a:t>
            </a:r>
            <a:r>
              <a:rPr lang="en-US" sz="2400" dirty="0"/>
              <a:t> </a:t>
            </a:r>
            <a:r>
              <a:rPr lang="en-US" sz="2400" dirty="0" err="1"/>
              <a:t>הנפוץ</a:t>
            </a:r>
            <a:r>
              <a:rPr lang="en-US" sz="2400" dirty="0"/>
              <a:t> </a:t>
            </a:r>
            <a:r>
              <a:rPr lang="en-US" sz="2400" dirty="0" err="1"/>
              <a:t>ביותר</a:t>
            </a:r>
            <a:r>
              <a:rPr lang="en-US" sz="2400" dirty="0"/>
              <a:t> </a:t>
            </a:r>
            <a:r>
              <a:rPr lang="en-US" sz="2400" dirty="0" err="1"/>
              <a:t>הוא</a:t>
            </a:r>
            <a:r>
              <a:rPr lang="en-US" sz="2400" dirty="0"/>
              <a:t> </a:t>
            </a:r>
            <a:r>
              <a:rPr lang="en-US" sz="2400" dirty="0" err="1"/>
              <a:t>הבדיקה</a:t>
            </a:r>
            <a:r>
              <a:rPr lang="en-US" sz="2400" dirty="0"/>
              <a:t> </a:t>
            </a:r>
            <a:r>
              <a:rPr lang="en-US" sz="2400" dirty="0" err="1"/>
              <a:t>הגנוטיפית</a:t>
            </a:r>
            <a:br>
              <a:rPr lang="en-US" sz="2400" dirty="0"/>
            </a:br>
            <a:r>
              <a:rPr lang="en-US" sz="2400" dirty="0" err="1"/>
              <a:t>בה</a:t>
            </a:r>
            <a:r>
              <a:rPr lang="en-US" sz="2400" dirty="0"/>
              <a:t> </a:t>
            </a:r>
            <a:r>
              <a:rPr lang="en-US" sz="2400" dirty="0" err="1"/>
              <a:t>מנתחים</a:t>
            </a:r>
            <a:r>
              <a:rPr lang="en-US" sz="2400" dirty="0"/>
              <a:t> </a:t>
            </a:r>
            <a:r>
              <a:rPr lang="en-US" sz="2400" dirty="0" err="1"/>
              <a:t>את</a:t>
            </a:r>
            <a:r>
              <a:rPr lang="en-US" sz="2400" dirty="0"/>
              <a:t> </a:t>
            </a:r>
            <a:r>
              <a:rPr lang="en-US" sz="2400" dirty="0" err="1"/>
              <a:t>רצף</a:t>
            </a:r>
            <a:r>
              <a:rPr lang="en-US" sz="2400" dirty="0"/>
              <a:t> </a:t>
            </a:r>
            <a:r>
              <a:rPr lang="en-US" sz="2400" dirty="0" err="1"/>
              <a:t>הגנום</a:t>
            </a:r>
            <a:r>
              <a:rPr lang="en-US" sz="2400" dirty="0"/>
              <a:t> </a:t>
            </a:r>
            <a:r>
              <a:rPr lang="en-US" sz="2400" dirty="0" err="1"/>
              <a:t>הנגיפי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עבור</a:t>
            </a:r>
            <a:r>
              <a:rPr lang="en-US" sz="2400" dirty="0"/>
              <a:t> </a:t>
            </a:r>
            <a:r>
              <a:rPr lang="en-US" sz="2400" dirty="0" err="1"/>
              <a:t>נוכחות</a:t>
            </a:r>
            <a:r>
              <a:rPr lang="en-US" sz="2400" dirty="0"/>
              <a:t> </a:t>
            </a:r>
            <a:r>
              <a:rPr lang="en-US" sz="2400" dirty="0" err="1"/>
              <a:t>של</a:t>
            </a:r>
            <a:r>
              <a:rPr lang="en-US" sz="2400" dirty="0"/>
              <a:t> </a:t>
            </a:r>
            <a:r>
              <a:rPr lang="en-US" sz="2400" dirty="0" err="1"/>
              <a:t>מוטציות</a:t>
            </a:r>
            <a:r>
              <a:rPr lang="en-US" sz="2400" dirty="0"/>
              <a:t> </a:t>
            </a:r>
            <a:r>
              <a:rPr lang="en-US" sz="2400" dirty="0" err="1"/>
              <a:t>ידועות</a:t>
            </a:r>
            <a:r>
              <a:rPr lang="en-US" sz="2400" dirty="0"/>
              <a:t> </a:t>
            </a:r>
            <a:r>
              <a:rPr lang="en-US" sz="2400" dirty="0" err="1"/>
              <a:t>של</a:t>
            </a:r>
            <a:r>
              <a:rPr lang="en-US" sz="2400" dirty="0"/>
              <a:t> </a:t>
            </a:r>
            <a:r>
              <a:rPr lang="en-US" sz="2400" dirty="0" err="1"/>
              <a:t>עמידות</a:t>
            </a:r>
            <a:r>
              <a:rPr lang="en-US" sz="2400" dirty="0"/>
              <a:t> </a:t>
            </a:r>
            <a:r>
              <a:rPr lang="en-US" sz="2400" dirty="0" err="1"/>
              <a:t>לתרופות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E9F70-495A-73FF-D1FF-1F126311A37F}"/>
              </a:ext>
            </a:extLst>
          </p:cNvPr>
          <p:cNvSpPr txBox="1"/>
          <p:nvPr/>
        </p:nvSpPr>
        <p:spPr>
          <a:xfrm>
            <a:off x="1544014" y="2988970"/>
            <a:ext cx="9103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dirty="0"/>
              <a:t>תזכורת גנום מורכב מ4 סימבולים – </a:t>
            </a:r>
            <a:r>
              <a:rPr lang="en-US" dirty="0"/>
              <a:t>A , C , G , T</a:t>
            </a:r>
            <a:br>
              <a:rPr lang="en-US" dirty="0"/>
            </a:br>
            <a:r>
              <a:rPr lang="he-IL" dirty="0"/>
              <a:t>נבחין כי ניתן להציגם באמצעות שני ביטים בלבד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09556-16DC-DB43-0845-D9A6FE80A05A}"/>
              </a:ext>
            </a:extLst>
          </p:cNvPr>
          <p:cNvSpPr txBox="1"/>
          <p:nvPr/>
        </p:nvSpPr>
        <p:spPr>
          <a:xfrm>
            <a:off x="1819639" y="3747560"/>
            <a:ext cx="8944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400" dirty="0"/>
              <a:t>כלומר: </a:t>
            </a:r>
            <a:br>
              <a:rPr lang="en-US" sz="2400" dirty="0"/>
            </a:br>
            <a:r>
              <a:rPr lang="en-US" sz="2400" dirty="0" err="1"/>
              <a:t>ניתן</a:t>
            </a:r>
            <a:r>
              <a:rPr lang="en-US" sz="2400" dirty="0"/>
              <a:t> </a:t>
            </a:r>
            <a:r>
              <a:rPr lang="en-US" sz="2400" dirty="0" err="1"/>
              <a:t>לחזות</a:t>
            </a:r>
            <a:r>
              <a:rPr lang="en-US" sz="2400" dirty="0"/>
              <a:t> </a:t>
            </a:r>
            <a:r>
              <a:rPr lang="en-US" sz="2400" dirty="0" err="1"/>
              <a:t>עמידות</a:t>
            </a:r>
            <a:r>
              <a:rPr lang="en-US" sz="2400" dirty="0"/>
              <a:t> </a:t>
            </a:r>
            <a:r>
              <a:rPr lang="en-US" sz="2400" dirty="0" err="1"/>
              <a:t>לתרופות</a:t>
            </a:r>
            <a:r>
              <a:rPr lang="en-US" sz="2400" dirty="0"/>
              <a:t> </a:t>
            </a:r>
            <a:r>
              <a:rPr lang="en-US" sz="2400" dirty="0" err="1"/>
              <a:t>מנוכחות</a:t>
            </a:r>
            <a:r>
              <a:rPr lang="en-US" sz="2400" dirty="0"/>
              <a:t> </a:t>
            </a:r>
            <a:r>
              <a:rPr lang="en-US" sz="2400" dirty="0" err="1"/>
              <a:t>מוטציות</a:t>
            </a:r>
            <a:r>
              <a:rPr lang="en-US" sz="2400" dirty="0"/>
              <a:t> </a:t>
            </a:r>
            <a:r>
              <a:rPr lang="en-US" sz="2400" dirty="0" err="1"/>
              <a:t>ספציפיות</a:t>
            </a:r>
            <a:r>
              <a:rPr lang="en-US" sz="2400" dirty="0"/>
              <a:t> </a:t>
            </a:r>
            <a:r>
              <a:rPr lang="en-US" sz="2400" dirty="0" err="1"/>
              <a:t>בגנום</a:t>
            </a:r>
            <a:r>
              <a:rPr lang="en-US" sz="2400" dirty="0"/>
              <a:t> </a:t>
            </a:r>
            <a:r>
              <a:rPr lang="en-US" sz="2400" dirty="0" err="1"/>
              <a:t>הנגיפי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E6553-278A-897C-9FE0-AC4BC1EFF492}"/>
              </a:ext>
            </a:extLst>
          </p:cNvPr>
          <p:cNvSpPr txBox="1"/>
          <p:nvPr/>
        </p:nvSpPr>
        <p:spPr>
          <a:xfrm>
            <a:off x="2335674" y="4725814"/>
            <a:ext cx="8122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400" b="1" dirty="0">
                <a:latin typeface="Garamond (Body)"/>
              </a:rPr>
              <a:t>אך הבעיה היא:</a:t>
            </a:r>
            <a:br>
              <a:rPr lang="en-US" sz="2400" dirty="0">
                <a:latin typeface="Garamond (Body)"/>
              </a:rPr>
            </a:br>
            <a:r>
              <a:rPr lang="he-IL" sz="2400" dirty="0">
                <a:latin typeface="Garamond (Body)"/>
              </a:rPr>
              <a:t>שקיומן של מוטציות מרובות בשילובים רבים ושונים </a:t>
            </a:r>
            <a:r>
              <a:rPr lang="he-IL" sz="2400" b="1" dirty="0">
                <a:latin typeface="Garamond (Body)"/>
              </a:rPr>
              <a:t>מונע</a:t>
            </a:r>
            <a:r>
              <a:rPr lang="he-IL" sz="2400" dirty="0">
                <a:latin typeface="Garamond (Body)"/>
              </a:rPr>
              <a:t> פרשנות ישירה נאיבית של המוטציות </a:t>
            </a:r>
            <a:r>
              <a:rPr lang="he-IL" sz="2400" b="1" dirty="0">
                <a:latin typeface="Garamond (Body)"/>
              </a:rPr>
              <a:t>ומהווה אתגר גדול</a:t>
            </a:r>
            <a:endParaRPr lang="en-US" sz="2400" b="1" dirty="0"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755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A5DB-A0A7-CC12-64BC-6D3EB066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u="sng" dirty="0"/>
              <a:t>ולכן מטרת העל של המאמר היא:</a:t>
            </a:r>
            <a:endParaRPr lang="en-US" sz="3200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E611-01A1-AB92-364A-C1387FF1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CCFE2-FB42-3E95-8ADC-3F3584064AE9}"/>
              </a:ext>
            </a:extLst>
          </p:cNvPr>
          <p:cNvSpPr txBox="1"/>
          <p:nvPr/>
        </p:nvSpPr>
        <p:spPr>
          <a:xfrm>
            <a:off x="351581" y="2817676"/>
            <a:ext cx="11488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600" b="0" i="0" u="none" strike="noStrike" baseline="0" dirty="0">
                <a:latin typeface="AdvTT86d47313"/>
              </a:rPr>
              <a:t>ליישם שירות אינטרנט לחיזוי </a:t>
            </a:r>
            <a:r>
              <a:rPr lang="he-IL" sz="3600" b="1" i="0" u="none" strike="noStrike" baseline="0" dirty="0">
                <a:latin typeface="AdvTT86d47313"/>
              </a:rPr>
              <a:t>פנוטיפ</a:t>
            </a:r>
            <a:r>
              <a:rPr lang="he-IL" sz="3600" b="0" i="0" u="none" strike="noStrike" baseline="0" dirty="0">
                <a:latin typeface="AdvTT86d47313"/>
              </a:rPr>
              <a:t> </a:t>
            </a:r>
            <a:br>
              <a:rPr lang="en-US" sz="3600" b="0" i="0" u="none" strike="noStrike" baseline="0" dirty="0">
                <a:latin typeface="AdvTT86d47313"/>
              </a:rPr>
            </a:br>
            <a:r>
              <a:rPr lang="he-IL" sz="3600" b="0" i="0" u="none" strike="noStrike" baseline="0" dirty="0">
                <a:latin typeface="AdvTT86d47313"/>
              </a:rPr>
              <a:t>שיכול לשמש כדי </a:t>
            </a:r>
            <a:r>
              <a:rPr lang="he-IL" sz="3600" b="1" i="0" u="none" strike="noStrike" baseline="0" dirty="0">
                <a:latin typeface="AdvTT86d47313"/>
              </a:rPr>
              <a:t>להנחות</a:t>
            </a:r>
            <a:r>
              <a:rPr lang="he-IL" sz="3600" b="0" i="0" u="none" strike="noStrike" baseline="0" dirty="0">
                <a:latin typeface="AdvTT86d47313"/>
              </a:rPr>
              <a:t> את </a:t>
            </a:r>
            <a:r>
              <a:rPr lang="he-IL" sz="3600" b="1" i="0" u="none" strike="noStrike" baseline="0" dirty="0">
                <a:latin typeface="AdvTT86d47313"/>
              </a:rPr>
              <a:t>בחירת</a:t>
            </a:r>
            <a:r>
              <a:rPr lang="he-IL" sz="3600" b="0" i="0" u="none" strike="noStrike" baseline="0" dirty="0">
                <a:latin typeface="AdvTT86d47313"/>
              </a:rPr>
              <a:t> התרופות </a:t>
            </a:r>
            <a:br>
              <a:rPr lang="en-US" sz="3600" b="0" i="0" u="none" strike="noStrike" baseline="0" dirty="0">
                <a:latin typeface="AdvTT86d47313"/>
              </a:rPr>
            </a:br>
            <a:r>
              <a:rPr lang="he-IL" sz="3600" b="0" i="0" u="none" strike="noStrike" baseline="0" dirty="0">
                <a:latin typeface="AdvTT86d47313"/>
              </a:rPr>
              <a:t>לטיפול באנשים עם זיהומים עמידים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84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937</TotalTime>
  <Words>1949</Words>
  <Application>Microsoft Office PowerPoint</Application>
  <PresentationFormat>Widescreen</PresentationFormat>
  <Paragraphs>214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AdvTT86d47313</vt:lpstr>
      <vt:lpstr>Aharoni</vt:lpstr>
      <vt:lpstr>Arial</vt:lpstr>
      <vt:lpstr>Calibri</vt:lpstr>
      <vt:lpstr>Cambria Math</vt:lpstr>
      <vt:lpstr>Garamond</vt:lpstr>
      <vt:lpstr>Garamond (Body)</vt:lpstr>
      <vt:lpstr>Tenorite (Headings)</vt:lpstr>
      <vt:lpstr>Times New Roman (Body)</vt:lpstr>
      <vt:lpstr>Verdana</vt:lpstr>
      <vt:lpstr>Organic</vt:lpstr>
      <vt:lpstr>ה- מצגת</vt:lpstr>
      <vt:lpstr>והנושא שלנו להיום הוא...</vt:lpstr>
      <vt:lpstr>PowerPoint Presentation</vt:lpstr>
      <vt:lpstr>PowerPoint Presentation</vt:lpstr>
      <vt:lpstr>מערך השיעור</vt:lpstr>
      <vt:lpstr>הצגת הבעיה + הסבר מושגים</vt:lpstr>
      <vt:lpstr>PowerPoint Presentation</vt:lpstr>
      <vt:lpstr>מה בעצם אני אומר לכם פה</vt:lpstr>
      <vt:lpstr>ולכן מטרת העל של המאמר היא:</vt:lpstr>
      <vt:lpstr>PowerPoint Presentation</vt:lpstr>
      <vt:lpstr>סקירה על הכלים</vt:lpstr>
      <vt:lpstr>תחילה תרשים בניית המודל  אזהרה: התוכן המוצג אינו מומלץ לבעלי לב חלש</vt:lpstr>
      <vt:lpstr>PowerPoint Presentation</vt:lpstr>
      <vt:lpstr>PowerPoint Presentation</vt:lpstr>
      <vt:lpstr>מאגר הנתונים</vt:lpstr>
      <vt:lpstr>מאגר הנתונים</vt:lpstr>
      <vt:lpstr>מאגר הנתונים</vt:lpstr>
      <vt:lpstr>מאגר הנתונים</vt:lpstr>
      <vt:lpstr>מאגר הנתונים</vt:lpstr>
      <vt:lpstr>מאגר הנתונים</vt:lpstr>
      <vt:lpstr>מאגר הנתונים</vt:lpstr>
      <vt:lpstr>אלגוריתמים</vt:lpstr>
      <vt:lpstr>KNN</vt:lpstr>
      <vt:lpstr>KNN</vt:lpstr>
      <vt:lpstr>Random Forest</vt:lpstr>
      <vt:lpstr>Random Forest</vt:lpstr>
      <vt:lpstr>Random Forest</vt:lpstr>
      <vt:lpstr>Random Forest</vt:lpstr>
      <vt:lpstr>PowerPoint Presentation</vt:lpstr>
      <vt:lpstr>Random Forest</vt:lpstr>
      <vt:lpstr>Cross-Validation</vt:lpstr>
      <vt:lpstr>Cross-Validation</vt:lpstr>
      <vt:lpstr>הכלים שאיתם מומשו האלגוריתמים</vt:lpstr>
      <vt:lpstr>מערך השיעור</vt:lpstr>
      <vt:lpstr>תוצאות הניסוי - רגרסיה</vt:lpstr>
      <vt:lpstr>תוצאות הניסוי - רגרסיה</vt:lpstr>
      <vt:lpstr>תוצאות הניסוי - רגרסיה</vt:lpstr>
      <vt:lpstr>תוצאות הניסוי - רגרסיה</vt:lpstr>
      <vt:lpstr>תוצאות הניסוי – קלסיפיקציה KNN</vt:lpstr>
      <vt:lpstr>תוצאות הניסוי – קלסיפיקציה KNN</vt:lpstr>
      <vt:lpstr>תוצאות הניסוי – קלסיפיקציה KNN</vt:lpstr>
      <vt:lpstr>תוצאות הניסוי – קלסיפיקציה RF</vt:lpstr>
      <vt:lpstr>תוצאות הניסוי – קלסיפיקציה KNN+RF </vt:lpstr>
      <vt:lpstr>תוצאות הניסוי – קלסיפיקציה KNN+RF </vt:lpstr>
      <vt:lpstr>תוצאות הניסוי – קלסיפיקציה KNN+RF </vt:lpstr>
      <vt:lpstr>תוצאות הניסוי – קלסיפיקציה</vt:lpstr>
      <vt:lpstr>תוצאות הניסוי – מסקנה כללית</vt:lpstr>
      <vt:lpstr>סיכום הניסוי - תמונתי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prediction of HIV drug resistance from genotype data </dc:title>
  <dc:creator>Sagiv</dc:creator>
  <cp:lastModifiedBy>Sagiv</cp:lastModifiedBy>
  <cp:revision>256</cp:revision>
  <dcterms:created xsi:type="dcterms:W3CDTF">2022-11-06T17:02:31Z</dcterms:created>
  <dcterms:modified xsi:type="dcterms:W3CDTF">2022-11-30T11:02:22Z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