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embeddedFontLst>
    <p:embeddedFont>
      <p:font typeface="Alexandria Semi Bold" pitchFamily="34" charset="0"/>
      <p:regular r:id="rId17"/>
    </p:embeddedFont>
    <p:embeddedFont>
      <p:font typeface="Alexandria Semi Bold" pitchFamily="34" charset="-122"/>
      <p:regular r:id="rId18"/>
    </p:embeddedFont>
    <p:embeddedFont>
      <p:font typeface="Alexandria Semi Bold" pitchFamily="34" charset="-120"/>
      <p:regular r:id="rId19"/>
    </p:embeddedFont>
    <p:embeddedFont>
      <p:font typeface="Sora Light" pitchFamily="34" charset="0"/>
      <p:regular r:id="rId20"/>
    </p:embeddedFont>
    <p:embeddedFont>
      <p:font typeface="Sora Light" pitchFamily="34" charset="-122"/>
      <p:regular r:id="rId21"/>
    </p:embeddedFont>
    <p:embeddedFont>
      <p:font typeface="Sora Light" pitchFamily="34" charset="-120"/>
      <p:regular r:id="rId22"/>
    </p:embeddedFont>
    <p:embeddedFont>
      <p:font typeface="Calibri" panose="020F0502020204030204" charset="0"/>
      <p:regular r:id="rId23"/>
      <p:bold r:id="rId24"/>
      <p:italic r:id="rId25"/>
      <p:boldItalic r:id="rId26"/>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1.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5.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8.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0.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58309" y="1246108"/>
            <a:ext cx="7627382" cy="1425416"/>
          </a:xfrm>
          <a:prstGeom prst="rect">
            <a:avLst/>
          </a:prstGeom>
          <a:noFill/>
        </p:spPr>
        <p:txBody>
          <a:bodyPr wrap="square" lIns="0" tIns="0" rIns="0" bIns="0" rtlCol="0" anchor="t"/>
          <a:lstStyle/>
          <a:p>
            <a:pPr marL="0" indent="0" algn="l">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Twitter Data Analysis with Python</a:t>
            </a:r>
            <a:endParaRPr lang="en-US" sz="4450" dirty="0"/>
          </a:p>
        </p:txBody>
      </p:sp>
      <p:sp>
        <p:nvSpPr>
          <p:cNvPr id="4" name="Text 1"/>
          <p:cNvSpPr/>
          <p:nvPr/>
        </p:nvSpPr>
        <p:spPr>
          <a:xfrm>
            <a:off x="758309" y="2996446"/>
            <a:ext cx="7627382" cy="1386840"/>
          </a:xfrm>
          <a:prstGeom prst="rect">
            <a:avLst/>
          </a:prstGeom>
          <a:noFill/>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Welcome to this comprehensive guide on analyzing Twitter data using Python. In this presentation, we'll explore how to authenticate with the Twitter API, collect tweets, and perform various analyses to extract meaningful insights from social media data.</a:t>
            </a:r>
            <a:endParaRPr lang="en-US" sz="1700" dirty="0"/>
          </a:p>
        </p:txBody>
      </p:sp>
      <p:sp>
        <p:nvSpPr>
          <p:cNvPr id="5" name="Text 2"/>
          <p:cNvSpPr/>
          <p:nvPr/>
        </p:nvSpPr>
        <p:spPr>
          <a:xfrm>
            <a:off x="758309" y="4627007"/>
            <a:ext cx="7627382" cy="1733550"/>
          </a:xfrm>
          <a:prstGeom prst="rect">
            <a:avLst/>
          </a:prstGeom>
          <a:noFill/>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We'll cover everything from setting up API authentication to creating visualizations that reveal patterns in tweet content, sentiment, and user engagement. Whether you're a data scientist, social media analyst, or Python enthusiast, these techniques will help you harness the power of Twitter data for your research or business needs.</a:t>
            </a:r>
            <a:endParaRPr lang="en-US" sz="1700" dirty="0"/>
          </a:p>
        </p:txBody>
      </p:sp>
      <p:sp>
        <p:nvSpPr>
          <p:cNvPr id="6" name="Shape 3"/>
          <p:cNvSpPr/>
          <p:nvPr/>
        </p:nvSpPr>
        <p:spPr>
          <a:xfrm>
            <a:off x="758309" y="6620470"/>
            <a:ext cx="346591" cy="346591"/>
          </a:xfrm>
          <a:prstGeom prst="roundRect">
            <a:avLst>
              <a:gd name="adj" fmla="val 26380043"/>
            </a:avLst>
          </a:prstGeom>
          <a:noFill/>
          <a:ln w="7620">
            <a:solidFill>
              <a:srgbClr val="FFFFFF"/>
            </a:solidFill>
            <a:prstDash val="solid"/>
          </a:ln>
        </p:spPr>
      </p:sp>
      <p:pic>
        <p:nvPicPr>
          <p:cNvPr id="7" name="Image 1" descr="preencoded.png"/>
          <p:cNvPicPr>
            <a:picLocks noChangeAspect="1"/>
          </p:cNvPicPr>
          <p:nvPr/>
        </p:nvPicPr>
        <p:blipFill>
          <a:blip r:embed="rId2"/>
          <a:stretch>
            <a:fillRect/>
          </a:stretch>
        </p:blipFill>
        <p:spPr>
          <a:xfrm>
            <a:off x="765929" y="6628090"/>
            <a:ext cx="331351" cy="331351"/>
          </a:xfrm>
          <a:prstGeom prst="rect">
            <a:avLst/>
          </a:prstGeom>
        </p:spPr>
      </p:pic>
      <p:sp>
        <p:nvSpPr>
          <p:cNvPr id="8" name="Text 4"/>
          <p:cNvSpPr/>
          <p:nvPr/>
        </p:nvSpPr>
        <p:spPr>
          <a:xfrm>
            <a:off x="1213128" y="6604278"/>
            <a:ext cx="4604385" cy="379214"/>
          </a:xfrm>
          <a:prstGeom prst="rect">
            <a:avLst/>
          </a:prstGeom>
          <a:noFill/>
        </p:spPr>
        <p:txBody>
          <a:bodyPr wrap="none" lIns="0" tIns="0" rIns="0" bIns="0" rtlCol="0" anchor="t"/>
          <a:lstStyle/>
          <a:p>
            <a:pPr marL="0" indent="0" algn="l">
              <a:lnSpc>
                <a:spcPts val="2950"/>
              </a:lnSpc>
              <a:buNone/>
            </a:pPr>
            <a:r>
              <a:rPr lang="en-US" sz="2100" b="1" dirty="0">
                <a:solidFill>
                  <a:srgbClr val="3B3535"/>
                </a:solidFill>
                <a:latin typeface="Sora Bold" pitchFamily="34" charset="0"/>
                <a:ea typeface="Sora Bold" pitchFamily="34" charset="-122"/>
                <a:cs typeface="Sora Bold" pitchFamily="34" charset="-120"/>
              </a:rPr>
              <a:t>by 6395_SHOURYADEEP MANNA</a:t>
            </a:r>
            <a:endParaRPr lang="en-US" sz="2100" dirty="0"/>
          </a:p>
        </p:txBody>
      </p:sp>
      <p:sp>
        <p:nvSpPr>
          <p:cNvPr id="14" name="Text Box 13"/>
          <p:cNvSpPr txBox="1"/>
          <p:nvPr/>
        </p:nvSpPr>
        <p:spPr>
          <a:xfrm>
            <a:off x="279400" y="6565265"/>
            <a:ext cx="6875145" cy="1190625"/>
          </a:xfrm>
          <a:prstGeom prst="rect">
            <a:avLst/>
          </a:prstGeom>
          <a:solidFill>
            <a:srgbClr val="FFFAFA"/>
          </a:solidFill>
        </p:spPr>
        <p:txBody>
          <a:bodyPr wrap="square" rtlCol="0">
            <a:no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59594" y="439698"/>
            <a:ext cx="5701070" cy="525899"/>
          </a:xfrm>
          <a:prstGeom prst="rect">
            <a:avLst/>
          </a:prstGeom>
          <a:noFill/>
        </p:spPr>
        <p:txBody>
          <a:bodyPr wrap="none" lIns="0" tIns="0" rIns="0" bIns="0" rtlCol="0" anchor="t"/>
          <a:lstStyle/>
          <a:p>
            <a:pPr marL="0" indent="0" algn="l">
              <a:lnSpc>
                <a:spcPts val="4100"/>
              </a:lnSpc>
              <a:buNone/>
            </a:pPr>
            <a:r>
              <a:rPr lang="en-US" sz="3300" dirty="0">
                <a:solidFill>
                  <a:srgbClr val="1F1E1E"/>
                </a:solidFill>
                <a:latin typeface="Alexandria Semi Bold" pitchFamily="34" charset="0"/>
                <a:ea typeface="Alexandria Semi Bold" pitchFamily="34" charset="-122"/>
                <a:cs typeface="Alexandria Semi Bold" pitchFamily="34" charset="-120"/>
              </a:rPr>
              <a:t>User Engagement Analysis</a:t>
            </a:r>
            <a:endParaRPr lang="en-US" sz="3300" dirty="0"/>
          </a:p>
        </p:txBody>
      </p:sp>
      <p:pic>
        <p:nvPicPr>
          <p:cNvPr id="3" name="Image 0" descr="preencoded.png"/>
          <p:cNvPicPr>
            <a:picLocks noChangeAspect="1"/>
          </p:cNvPicPr>
          <p:nvPr/>
        </p:nvPicPr>
        <p:blipFill>
          <a:blip r:embed="rId1"/>
          <a:stretch>
            <a:fillRect/>
          </a:stretch>
        </p:blipFill>
        <p:spPr>
          <a:xfrm>
            <a:off x="567055" y="1390650"/>
            <a:ext cx="4413250" cy="4004310"/>
          </a:xfrm>
          <a:prstGeom prst="rect">
            <a:avLst/>
          </a:prstGeom>
        </p:spPr>
      </p:pic>
      <p:pic>
        <p:nvPicPr>
          <p:cNvPr id="4" name="Image 1" descr="preencoded.png"/>
          <p:cNvPicPr>
            <a:picLocks noChangeAspect="1"/>
          </p:cNvPicPr>
          <p:nvPr/>
        </p:nvPicPr>
        <p:blipFill>
          <a:blip r:embed="rId2"/>
          <a:stretch>
            <a:fillRect/>
          </a:stretch>
        </p:blipFill>
        <p:spPr>
          <a:xfrm>
            <a:off x="5108575" y="1390650"/>
            <a:ext cx="4413250" cy="4004310"/>
          </a:xfrm>
          <a:prstGeom prst="rect">
            <a:avLst/>
          </a:prstGeom>
        </p:spPr>
      </p:pic>
      <p:pic>
        <p:nvPicPr>
          <p:cNvPr id="5" name="Image 2" descr="preencoded.png"/>
          <p:cNvPicPr>
            <a:picLocks noChangeAspect="1"/>
          </p:cNvPicPr>
          <p:nvPr/>
        </p:nvPicPr>
        <p:blipFill>
          <a:blip r:embed="rId3"/>
          <a:stretch>
            <a:fillRect/>
          </a:stretch>
        </p:blipFill>
        <p:spPr>
          <a:xfrm>
            <a:off x="9650095" y="1390650"/>
            <a:ext cx="4413250" cy="4004310"/>
          </a:xfrm>
          <a:prstGeom prst="rect">
            <a:avLst/>
          </a:prstGeom>
        </p:spPr>
      </p:pic>
      <p:sp>
        <p:nvSpPr>
          <p:cNvPr id="6" name="Text 1"/>
          <p:cNvSpPr/>
          <p:nvPr/>
        </p:nvSpPr>
        <p:spPr>
          <a:xfrm>
            <a:off x="567214" y="5486122"/>
            <a:ext cx="13511213" cy="511493"/>
          </a:xfrm>
          <a:prstGeom prst="rect">
            <a:avLst/>
          </a:prstGeom>
          <a:noFill/>
        </p:spPr>
        <p:txBody>
          <a:bodyPr wrap="square" lIns="0" tIns="0" rIns="0" bIns="0" rtlCol="0" anchor="t"/>
          <a:lstStyle/>
          <a:p>
            <a:pPr marL="0" indent="0" algn="l">
              <a:lnSpc>
                <a:spcPts val="2000"/>
              </a:lnSpc>
              <a:buNone/>
            </a:pPr>
            <a:r>
              <a:rPr lang="en-US" sz="1250" dirty="0">
                <a:solidFill>
                  <a:srgbClr val="3B3535"/>
                </a:solidFill>
                <a:latin typeface="Sora Light" pitchFamily="34" charset="0"/>
                <a:ea typeface="Sora Light" pitchFamily="34" charset="-122"/>
                <a:cs typeface="Sora Light" pitchFamily="34" charset="-120"/>
              </a:rPr>
              <a:t>Understanding user engagement is crucial for evaluating content performance on Twitter. The code demonstrates several approaches to analyzing engagement metrics, including scatter plots comparing likes vs. retweets and likes vs. replies, as well as bar charts identifying the most active users.</a:t>
            </a:r>
            <a:endParaRPr lang="en-US" sz="1250" dirty="0"/>
          </a:p>
        </p:txBody>
      </p:sp>
      <p:sp>
        <p:nvSpPr>
          <p:cNvPr id="7" name="Text 2"/>
          <p:cNvSpPr/>
          <p:nvPr/>
        </p:nvSpPr>
        <p:spPr>
          <a:xfrm>
            <a:off x="567214" y="6089134"/>
            <a:ext cx="13511213" cy="767239"/>
          </a:xfrm>
          <a:prstGeom prst="rect">
            <a:avLst/>
          </a:prstGeom>
          <a:noFill/>
        </p:spPr>
        <p:txBody>
          <a:bodyPr wrap="square" lIns="0" tIns="0" rIns="0" bIns="0" rtlCol="0" anchor="t"/>
          <a:lstStyle/>
          <a:p>
            <a:pPr marL="0" indent="0" algn="l">
              <a:lnSpc>
                <a:spcPts val="2000"/>
              </a:lnSpc>
              <a:buNone/>
            </a:pPr>
            <a:r>
              <a:rPr lang="en-US" sz="1250" dirty="0">
                <a:solidFill>
                  <a:srgbClr val="3B3535"/>
                </a:solidFill>
                <a:latin typeface="Sora Light" pitchFamily="34" charset="0"/>
                <a:ea typeface="Sora Light" pitchFamily="34" charset="-122"/>
                <a:cs typeface="Sora Light" pitchFamily="34" charset="-120"/>
              </a:rPr>
              <a:t>These visualizations help identify relationships between different engagement metrics and reveal which users are driving the conversation. For example, a strong correlation between likes and retweets might indicate content that resonates well with the audience, while highly active users might be influential voices worth monitoring or engaging with.</a:t>
            </a:r>
            <a:endParaRPr lang="en-US" sz="1250" dirty="0"/>
          </a:p>
        </p:txBody>
      </p:sp>
      <p:sp>
        <p:nvSpPr>
          <p:cNvPr id="8" name="Text 3"/>
          <p:cNvSpPr/>
          <p:nvPr/>
        </p:nvSpPr>
        <p:spPr>
          <a:xfrm>
            <a:off x="567214" y="7035522"/>
            <a:ext cx="13511213" cy="511493"/>
          </a:xfrm>
          <a:prstGeom prst="rect">
            <a:avLst/>
          </a:prstGeom>
          <a:noFill/>
        </p:spPr>
        <p:txBody>
          <a:bodyPr wrap="square" lIns="0" tIns="0" rIns="0" bIns="0" rtlCol="0" anchor="t"/>
          <a:lstStyle/>
          <a:p>
            <a:pPr marL="0" indent="0" algn="l">
              <a:lnSpc>
                <a:spcPts val="2000"/>
              </a:lnSpc>
              <a:buNone/>
            </a:pPr>
            <a:r>
              <a:rPr lang="en-US" sz="1250" dirty="0">
                <a:solidFill>
                  <a:srgbClr val="3B3535"/>
                </a:solidFill>
                <a:latin typeface="Sora Light" pitchFamily="34" charset="0"/>
                <a:ea typeface="Sora Light" pitchFamily="34" charset="-122"/>
                <a:cs typeface="Sora Light" pitchFamily="34" charset="-120"/>
              </a:rPr>
              <a:t>By combining these various analysis techniques, you can gain comprehensive insights into Twitter data that inform social media strategy, market research, or academic studies of online communication.</a:t>
            </a:r>
            <a:endParaRPr lang="en-US" sz="1250" dirty="0"/>
          </a:p>
        </p:txBody>
      </p:sp>
      <p:sp>
        <p:nvSpPr>
          <p:cNvPr id="14" name="Text Box 13"/>
          <p:cNvSpPr txBox="1"/>
          <p:nvPr/>
        </p:nvSpPr>
        <p:spPr>
          <a:xfrm>
            <a:off x="12802870" y="7747000"/>
            <a:ext cx="1750695" cy="456565"/>
          </a:xfrm>
          <a:prstGeom prst="rect">
            <a:avLst/>
          </a:prstGeom>
          <a:solidFill>
            <a:srgbClr val="FFFAFA"/>
          </a:solidFill>
        </p:spPr>
        <p:txBody>
          <a:bodyPr wrap="square" rtlCol="0">
            <a:noAutofit/>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164699" y="902018"/>
            <a:ext cx="6945035" cy="637580"/>
          </a:xfrm>
          <a:prstGeom prst="rect">
            <a:avLst/>
          </a:prstGeom>
          <a:noFill/>
        </p:spPr>
        <p:txBody>
          <a:bodyPr wrap="none" lIns="0" tIns="0" rIns="0" bIns="0" rtlCol="0" anchor="t"/>
          <a:lstStyle/>
          <a:p>
            <a:pPr marL="0" indent="0" algn="l">
              <a:lnSpc>
                <a:spcPts val="5000"/>
              </a:lnSpc>
              <a:buNone/>
            </a:pPr>
            <a:r>
              <a:rPr lang="en-US" sz="4000" dirty="0">
                <a:solidFill>
                  <a:srgbClr val="1F1E1E"/>
                </a:solidFill>
                <a:latin typeface="Alexandria Semi Bold" pitchFamily="34" charset="0"/>
                <a:ea typeface="Alexandria Semi Bold" pitchFamily="34" charset="-122"/>
                <a:cs typeface="Alexandria Semi Bold" pitchFamily="34" charset="-120"/>
              </a:rPr>
              <a:t>Twitter API Authentication</a:t>
            </a:r>
            <a:endParaRPr lang="en-US" sz="4000" dirty="0"/>
          </a:p>
        </p:txBody>
      </p:sp>
      <p:sp>
        <p:nvSpPr>
          <p:cNvPr id="4" name="Shape 1"/>
          <p:cNvSpPr/>
          <p:nvPr/>
        </p:nvSpPr>
        <p:spPr>
          <a:xfrm>
            <a:off x="6164699" y="1830229"/>
            <a:ext cx="3796903" cy="2077760"/>
          </a:xfrm>
          <a:prstGeom prst="roundRect">
            <a:avLst>
              <a:gd name="adj" fmla="val 3918"/>
            </a:avLst>
          </a:prstGeom>
          <a:solidFill>
            <a:srgbClr val="D5DCF6"/>
          </a:solidFill>
          <a:ln w="7620">
            <a:solidFill>
              <a:srgbClr val="BBC2DC"/>
            </a:solidFill>
            <a:prstDash val="solid"/>
          </a:ln>
        </p:spPr>
      </p:sp>
      <p:sp>
        <p:nvSpPr>
          <p:cNvPr id="5" name="Text 2"/>
          <p:cNvSpPr/>
          <p:nvPr/>
        </p:nvSpPr>
        <p:spPr>
          <a:xfrm>
            <a:off x="6366034" y="2031563"/>
            <a:ext cx="2550081" cy="318730"/>
          </a:xfrm>
          <a:prstGeom prst="rect">
            <a:avLst/>
          </a:prstGeom>
          <a:noFill/>
        </p:spPr>
        <p:txBody>
          <a:bodyPr wrap="none" lIns="0" tIns="0" rIns="0" bIns="0" rtlCol="0" anchor="t"/>
          <a:lstStyle/>
          <a:p>
            <a:pPr marL="0" indent="0" algn="l">
              <a:lnSpc>
                <a:spcPts val="2500"/>
              </a:lnSpc>
              <a:buNone/>
            </a:pPr>
            <a:r>
              <a:rPr lang="en-US" sz="2000" dirty="0">
                <a:solidFill>
                  <a:srgbClr val="3B3535"/>
                </a:solidFill>
                <a:latin typeface="Alexandria Semi Bold" pitchFamily="34" charset="0"/>
                <a:ea typeface="Alexandria Semi Bold" pitchFamily="34" charset="-122"/>
                <a:cs typeface="Alexandria Semi Bold" pitchFamily="34" charset="-120"/>
              </a:rPr>
              <a:t>API Credentials</a:t>
            </a:r>
            <a:endParaRPr lang="en-US" sz="2000" dirty="0"/>
          </a:p>
        </p:txBody>
      </p:sp>
      <p:sp>
        <p:nvSpPr>
          <p:cNvPr id="6" name="Text 3"/>
          <p:cNvSpPr/>
          <p:nvPr/>
        </p:nvSpPr>
        <p:spPr>
          <a:xfrm>
            <a:off x="6366034" y="2466499"/>
            <a:ext cx="3394234" cy="930116"/>
          </a:xfrm>
          <a:prstGeom prst="rect">
            <a:avLst/>
          </a:prstGeom>
          <a:noFill/>
        </p:spPr>
        <p:txBody>
          <a:bodyPr wrap="square" lIns="0" tIns="0" rIns="0" bIns="0" rtlCol="0" anchor="t"/>
          <a:lstStyle/>
          <a:p>
            <a:pPr marL="0" indent="0" algn="l">
              <a:lnSpc>
                <a:spcPts val="2400"/>
              </a:lnSpc>
              <a:buNone/>
            </a:pPr>
            <a:r>
              <a:rPr lang="en-US" sz="1500" dirty="0">
                <a:solidFill>
                  <a:srgbClr val="3B3535"/>
                </a:solidFill>
                <a:latin typeface="Sora Light" pitchFamily="34" charset="0"/>
                <a:ea typeface="Sora Light" pitchFamily="34" charset="-122"/>
                <a:cs typeface="Sora Light" pitchFamily="34" charset="-120"/>
              </a:rPr>
              <a:t>Secure your API keys, tokens, and secrets from the Twitter Developer Portal to access the Twitter API.</a:t>
            </a:r>
            <a:endParaRPr lang="en-US" sz="1500" dirty="0"/>
          </a:p>
        </p:txBody>
      </p:sp>
      <p:sp>
        <p:nvSpPr>
          <p:cNvPr id="7" name="Shape 4"/>
          <p:cNvSpPr/>
          <p:nvPr/>
        </p:nvSpPr>
        <p:spPr>
          <a:xfrm>
            <a:off x="10155317" y="1830229"/>
            <a:ext cx="3796903" cy="2077760"/>
          </a:xfrm>
          <a:prstGeom prst="roundRect">
            <a:avLst>
              <a:gd name="adj" fmla="val 3918"/>
            </a:avLst>
          </a:prstGeom>
          <a:solidFill>
            <a:srgbClr val="D5DCF6"/>
          </a:solidFill>
          <a:ln w="7620">
            <a:solidFill>
              <a:srgbClr val="BBC2DC"/>
            </a:solidFill>
            <a:prstDash val="solid"/>
          </a:ln>
        </p:spPr>
      </p:sp>
      <p:sp>
        <p:nvSpPr>
          <p:cNvPr id="8" name="Text 5"/>
          <p:cNvSpPr/>
          <p:nvPr/>
        </p:nvSpPr>
        <p:spPr>
          <a:xfrm>
            <a:off x="10356652" y="2031563"/>
            <a:ext cx="2860238" cy="318730"/>
          </a:xfrm>
          <a:prstGeom prst="rect">
            <a:avLst/>
          </a:prstGeom>
          <a:noFill/>
        </p:spPr>
        <p:txBody>
          <a:bodyPr wrap="none" lIns="0" tIns="0" rIns="0" bIns="0" rtlCol="0" anchor="t"/>
          <a:lstStyle/>
          <a:p>
            <a:pPr marL="0" indent="0" algn="l">
              <a:lnSpc>
                <a:spcPts val="2500"/>
              </a:lnSpc>
              <a:buNone/>
            </a:pPr>
            <a:r>
              <a:rPr lang="en-US" sz="2000" dirty="0">
                <a:solidFill>
                  <a:srgbClr val="3B3535"/>
                </a:solidFill>
                <a:latin typeface="Alexandria Semi Bold" pitchFamily="34" charset="0"/>
                <a:ea typeface="Alexandria Semi Bold" pitchFamily="34" charset="-122"/>
                <a:cs typeface="Alexandria Semi Bold" pitchFamily="34" charset="-120"/>
              </a:rPr>
              <a:t>OAuth Authentication</a:t>
            </a:r>
            <a:endParaRPr lang="en-US" sz="2000" dirty="0"/>
          </a:p>
        </p:txBody>
      </p:sp>
      <p:sp>
        <p:nvSpPr>
          <p:cNvPr id="9" name="Text 6"/>
          <p:cNvSpPr/>
          <p:nvPr/>
        </p:nvSpPr>
        <p:spPr>
          <a:xfrm>
            <a:off x="10356652" y="2466499"/>
            <a:ext cx="3394234" cy="1240155"/>
          </a:xfrm>
          <a:prstGeom prst="rect">
            <a:avLst/>
          </a:prstGeom>
          <a:noFill/>
        </p:spPr>
        <p:txBody>
          <a:bodyPr wrap="square" lIns="0" tIns="0" rIns="0" bIns="0" rtlCol="0" anchor="t"/>
          <a:lstStyle/>
          <a:p>
            <a:pPr marL="0" indent="0" algn="l">
              <a:lnSpc>
                <a:spcPts val="2400"/>
              </a:lnSpc>
              <a:buNone/>
            </a:pPr>
            <a:r>
              <a:rPr lang="en-US" sz="1500" dirty="0">
                <a:solidFill>
                  <a:srgbClr val="3B3535"/>
                </a:solidFill>
                <a:latin typeface="Sora Light" pitchFamily="34" charset="0"/>
                <a:ea typeface="Sora Light" pitchFamily="34" charset="-122"/>
                <a:cs typeface="Sora Light" pitchFamily="34" charset="-120"/>
              </a:rPr>
              <a:t>Use tweepy.OAuth1UserHandler to authenticate with OAuth1 and create an API instance for making requests.</a:t>
            </a:r>
            <a:endParaRPr lang="en-US" sz="1500" dirty="0"/>
          </a:p>
        </p:txBody>
      </p:sp>
      <p:sp>
        <p:nvSpPr>
          <p:cNvPr id="10" name="Shape 7"/>
          <p:cNvSpPr/>
          <p:nvPr/>
        </p:nvSpPr>
        <p:spPr>
          <a:xfrm>
            <a:off x="6164699" y="4101703"/>
            <a:ext cx="7787402" cy="1457682"/>
          </a:xfrm>
          <a:prstGeom prst="roundRect">
            <a:avLst>
              <a:gd name="adj" fmla="val 5584"/>
            </a:avLst>
          </a:prstGeom>
          <a:solidFill>
            <a:srgbClr val="D5DCF6"/>
          </a:solidFill>
          <a:ln w="7620">
            <a:solidFill>
              <a:srgbClr val="BBC2DC"/>
            </a:solidFill>
            <a:prstDash val="solid"/>
          </a:ln>
        </p:spPr>
      </p:sp>
      <p:sp>
        <p:nvSpPr>
          <p:cNvPr id="11" name="Text 8"/>
          <p:cNvSpPr/>
          <p:nvPr/>
        </p:nvSpPr>
        <p:spPr>
          <a:xfrm>
            <a:off x="6366034" y="4303038"/>
            <a:ext cx="2550081" cy="318730"/>
          </a:xfrm>
          <a:prstGeom prst="rect">
            <a:avLst/>
          </a:prstGeom>
          <a:noFill/>
        </p:spPr>
        <p:txBody>
          <a:bodyPr wrap="none" lIns="0" tIns="0" rIns="0" bIns="0" rtlCol="0" anchor="t"/>
          <a:lstStyle/>
          <a:p>
            <a:pPr marL="0" indent="0" algn="l">
              <a:lnSpc>
                <a:spcPts val="2500"/>
              </a:lnSpc>
              <a:buNone/>
            </a:pPr>
            <a:r>
              <a:rPr lang="en-US" sz="2000" dirty="0">
                <a:solidFill>
                  <a:srgbClr val="3B3535"/>
                </a:solidFill>
                <a:latin typeface="Alexandria Semi Bold" pitchFamily="34" charset="0"/>
                <a:ea typeface="Alexandria Semi Bold" pitchFamily="34" charset="-122"/>
                <a:cs typeface="Alexandria Semi Bold" pitchFamily="34" charset="-120"/>
              </a:rPr>
              <a:t>Verification</a:t>
            </a:r>
            <a:endParaRPr lang="en-US" sz="2000" dirty="0"/>
          </a:p>
        </p:txBody>
      </p:sp>
      <p:sp>
        <p:nvSpPr>
          <p:cNvPr id="12" name="Text 9"/>
          <p:cNvSpPr/>
          <p:nvPr/>
        </p:nvSpPr>
        <p:spPr>
          <a:xfrm>
            <a:off x="6366034" y="4737973"/>
            <a:ext cx="7384733" cy="620078"/>
          </a:xfrm>
          <a:prstGeom prst="rect">
            <a:avLst/>
          </a:prstGeom>
          <a:noFill/>
        </p:spPr>
        <p:txBody>
          <a:bodyPr wrap="square" lIns="0" tIns="0" rIns="0" bIns="0" rtlCol="0" anchor="t"/>
          <a:lstStyle/>
          <a:p>
            <a:pPr marL="0" indent="0" algn="l">
              <a:lnSpc>
                <a:spcPts val="2400"/>
              </a:lnSpc>
              <a:buNone/>
            </a:pPr>
            <a:r>
              <a:rPr lang="en-US" sz="1500" dirty="0">
                <a:solidFill>
                  <a:srgbClr val="3B3535"/>
                </a:solidFill>
                <a:latin typeface="Sora Light" pitchFamily="34" charset="0"/>
                <a:ea typeface="Sora Light" pitchFamily="34" charset="-122"/>
                <a:cs typeface="Sora Light" pitchFamily="34" charset="-120"/>
              </a:rPr>
              <a:t>Verify credentials with api.verify_credentials() to ensure proper authentication before making API calls.</a:t>
            </a:r>
            <a:endParaRPr lang="en-US" sz="1500" dirty="0"/>
          </a:p>
        </p:txBody>
      </p:sp>
      <p:sp>
        <p:nvSpPr>
          <p:cNvPr id="13" name="Text 10"/>
          <p:cNvSpPr/>
          <p:nvPr/>
        </p:nvSpPr>
        <p:spPr>
          <a:xfrm>
            <a:off x="6164699" y="5777389"/>
            <a:ext cx="7787402" cy="1550194"/>
          </a:xfrm>
          <a:prstGeom prst="rect">
            <a:avLst/>
          </a:prstGeom>
          <a:noFill/>
        </p:spPr>
        <p:txBody>
          <a:bodyPr wrap="square" lIns="0" tIns="0" rIns="0" bIns="0" rtlCol="0" anchor="t"/>
          <a:lstStyle/>
          <a:p>
            <a:pPr marL="0" indent="0" algn="l">
              <a:lnSpc>
                <a:spcPts val="2400"/>
              </a:lnSpc>
              <a:buNone/>
            </a:pPr>
            <a:r>
              <a:rPr lang="en-US" sz="1500" dirty="0">
                <a:solidFill>
                  <a:srgbClr val="3B3535"/>
                </a:solidFill>
                <a:latin typeface="Sora Light" pitchFamily="34" charset="0"/>
                <a:ea typeface="Sora Light" pitchFamily="34" charset="-122"/>
                <a:cs typeface="Sora Light" pitchFamily="34" charset="-120"/>
              </a:rPr>
              <a:t>The first step in any Twitter data analysis project is authenticating with the Twitter API. This requires obtaining API credentials from the Twitter Developer Portal and using them to create an authenticated session. The code demonstrates how to use Tweepy, a popular Python library for accessing the Twitter API, to handle the authentication process.</a:t>
            </a:r>
            <a:endParaRPr lang="en-US" sz="1500" dirty="0"/>
          </a:p>
        </p:txBody>
      </p:sp>
      <p:sp>
        <p:nvSpPr>
          <p:cNvPr id="14" name="Text Box 13"/>
          <p:cNvSpPr txBox="1"/>
          <p:nvPr/>
        </p:nvSpPr>
        <p:spPr>
          <a:xfrm>
            <a:off x="12802870" y="7747000"/>
            <a:ext cx="1750695" cy="456565"/>
          </a:xfrm>
          <a:prstGeom prst="rect">
            <a:avLst/>
          </a:prstGeom>
          <a:solidFill>
            <a:srgbClr val="FFFAFA"/>
          </a:solidFill>
        </p:spPr>
        <p:txBody>
          <a:bodyPr wrap="square" rtlCol="0">
            <a:no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569714" y="705803"/>
            <a:ext cx="4283869" cy="535424"/>
          </a:xfrm>
          <a:prstGeom prst="rect">
            <a:avLst/>
          </a:prstGeom>
          <a:noFill/>
        </p:spPr>
        <p:txBody>
          <a:bodyPr wrap="none" lIns="0" tIns="0" rIns="0" bIns="0" rtlCol="0" anchor="t"/>
          <a:lstStyle/>
          <a:p>
            <a:pPr marL="0" indent="0" algn="l">
              <a:lnSpc>
                <a:spcPts val="4200"/>
              </a:lnSpc>
              <a:buNone/>
            </a:pPr>
            <a:r>
              <a:rPr lang="en-US" sz="3350" dirty="0">
                <a:solidFill>
                  <a:srgbClr val="1F1E1E"/>
                </a:solidFill>
                <a:latin typeface="Alexandria Semi Bold" pitchFamily="34" charset="0"/>
                <a:ea typeface="Alexandria Semi Bold" pitchFamily="34" charset="-122"/>
                <a:cs typeface="Alexandria Semi Bold" pitchFamily="34" charset="-120"/>
              </a:rPr>
              <a:t>Collecting Tweets</a:t>
            </a:r>
            <a:endParaRPr lang="en-US" sz="3350" dirty="0"/>
          </a:p>
        </p:txBody>
      </p:sp>
      <p:sp>
        <p:nvSpPr>
          <p:cNvPr id="4" name="Shape 1"/>
          <p:cNvSpPr/>
          <p:nvPr/>
        </p:nvSpPr>
        <p:spPr>
          <a:xfrm>
            <a:off x="752832" y="1485305"/>
            <a:ext cx="22860" cy="4813816"/>
          </a:xfrm>
          <a:prstGeom prst="roundRect">
            <a:avLst>
              <a:gd name="adj" fmla="val 299090"/>
            </a:avLst>
          </a:prstGeom>
          <a:solidFill>
            <a:srgbClr val="BBC2DC"/>
          </a:solidFill>
        </p:spPr>
      </p:sp>
      <p:sp>
        <p:nvSpPr>
          <p:cNvPr id="5" name="Shape 2"/>
          <p:cNvSpPr/>
          <p:nvPr/>
        </p:nvSpPr>
        <p:spPr>
          <a:xfrm>
            <a:off x="913090" y="1840111"/>
            <a:ext cx="488275" cy="22860"/>
          </a:xfrm>
          <a:prstGeom prst="roundRect">
            <a:avLst>
              <a:gd name="adj" fmla="val 299090"/>
            </a:avLst>
          </a:prstGeom>
          <a:solidFill>
            <a:srgbClr val="BBC2DC"/>
          </a:solidFill>
        </p:spPr>
      </p:sp>
      <p:sp>
        <p:nvSpPr>
          <p:cNvPr id="6" name="Shape 3"/>
          <p:cNvSpPr/>
          <p:nvPr/>
        </p:nvSpPr>
        <p:spPr>
          <a:xfrm>
            <a:off x="569714" y="1668423"/>
            <a:ext cx="366236" cy="366236"/>
          </a:xfrm>
          <a:prstGeom prst="roundRect">
            <a:avLst>
              <a:gd name="adj" fmla="val 18669"/>
            </a:avLst>
          </a:prstGeom>
          <a:solidFill>
            <a:srgbClr val="D5DCF6"/>
          </a:solidFill>
          <a:ln w="7620">
            <a:solidFill>
              <a:srgbClr val="BBC2DC"/>
            </a:solidFill>
            <a:prstDash val="solid"/>
          </a:ln>
        </p:spPr>
      </p:sp>
      <p:pic>
        <p:nvPicPr>
          <p:cNvPr id="7" name="Image 1" descr="preencoded.png"/>
          <p:cNvPicPr>
            <a:picLocks noChangeAspect="1"/>
          </p:cNvPicPr>
          <p:nvPr/>
        </p:nvPicPr>
        <p:blipFill>
          <a:blip r:embed="rId2"/>
          <a:stretch>
            <a:fillRect/>
          </a:stretch>
        </p:blipFill>
        <p:spPr>
          <a:xfrm>
            <a:off x="624364" y="1690926"/>
            <a:ext cx="256937" cy="321231"/>
          </a:xfrm>
          <a:prstGeom prst="rect">
            <a:avLst/>
          </a:prstGeom>
        </p:spPr>
      </p:pic>
      <p:sp>
        <p:nvSpPr>
          <p:cNvPr id="8" name="Text 4"/>
          <p:cNvSpPr/>
          <p:nvPr/>
        </p:nvSpPr>
        <p:spPr>
          <a:xfrm>
            <a:off x="1566743" y="1648063"/>
            <a:ext cx="2227540" cy="267653"/>
          </a:xfrm>
          <a:prstGeom prst="rect">
            <a:avLst/>
          </a:prstGeom>
          <a:noFill/>
        </p:spPr>
        <p:txBody>
          <a:bodyPr wrap="none" lIns="0" tIns="0" rIns="0" bIns="0" rtlCol="0" anchor="t"/>
          <a:lstStyle/>
          <a:p>
            <a:pPr marL="0" indent="0" algn="l">
              <a:lnSpc>
                <a:spcPts val="2100"/>
              </a:lnSpc>
              <a:buNone/>
            </a:pPr>
            <a:r>
              <a:rPr lang="en-US" sz="1650" dirty="0">
                <a:solidFill>
                  <a:srgbClr val="3B3535"/>
                </a:solidFill>
                <a:latin typeface="Alexandria Semi Bold" pitchFamily="34" charset="0"/>
                <a:ea typeface="Alexandria Semi Bold" pitchFamily="34" charset="-122"/>
                <a:cs typeface="Alexandria Semi Bold" pitchFamily="34" charset="-120"/>
              </a:rPr>
              <a:t>Define Search Query</a:t>
            </a:r>
            <a:endParaRPr lang="en-US" sz="1650" dirty="0"/>
          </a:p>
        </p:txBody>
      </p:sp>
      <p:sp>
        <p:nvSpPr>
          <p:cNvPr id="9" name="Text 5"/>
          <p:cNvSpPr/>
          <p:nvPr/>
        </p:nvSpPr>
        <p:spPr>
          <a:xfrm>
            <a:off x="1566743" y="2013347"/>
            <a:ext cx="7007543" cy="520779"/>
          </a:xfrm>
          <a:prstGeom prst="rect">
            <a:avLst/>
          </a:prstGeom>
          <a:noFill/>
        </p:spPr>
        <p:txBody>
          <a:bodyPr wrap="square" lIns="0" tIns="0" rIns="0" bIns="0" rtlCol="0" anchor="t"/>
          <a:lstStyle/>
          <a:p>
            <a:pPr marL="0" indent="0" algn="l">
              <a:lnSpc>
                <a:spcPts val="2050"/>
              </a:lnSpc>
              <a:buNone/>
            </a:pPr>
            <a:r>
              <a:rPr lang="en-US" sz="1250" dirty="0">
                <a:solidFill>
                  <a:srgbClr val="3B3535"/>
                </a:solidFill>
                <a:latin typeface="Sora Light" pitchFamily="34" charset="0"/>
                <a:ea typeface="Sora Light" pitchFamily="34" charset="-122"/>
                <a:cs typeface="Sora Light" pitchFamily="34" charset="-120"/>
              </a:rPr>
              <a:t>Create a specific query with hashtags, language filters, and exclusions (e.g., "#ShaheedDiwas -is:retweet lang:en")</a:t>
            </a:r>
            <a:endParaRPr lang="en-US" sz="1250" dirty="0"/>
          </a:p>
        </p:txBody>
      </p:sp>
      <p:sp>
        <p:nvSpPr>
          <p:cNvPr id="10" name="Shape 6"/>
          <p:cNvSpPr/>
          <p:nvPr/>
        </p:nvSpPr>
        <p:spPr>
          <a:xfrm>
            <a:off x="913090" y="3214449"/>
            <a:ext cx="488275" cy="22860"/>
          </a:xfrm>
          <a:prstGeom prst="roundRect">
            <a:avLst>
              <a:gd name="adj" fmla="val 299090"/>
            </a:avLst>
          </a:prstGeom>
          <a:solidFill>
            <a:srgbClr val="BBC2DC"/>
          </a:solidFill>
        </p:spPr>
      </p:sp>
      <p:sp>
        <p:nvSpPr>
          <p:cNvPr id="11" name="Shape 7"/>
          <p:cNvSpPr/>
          <p:nvPr/>
        </p:nvSpPr>
        <p:spPr>
          <a:xfrm>
            <a:off x="569714" y="3042761"/>
            <a:ext cx="366236" cy="366236"/>
          </a:xfrm>
          <a:prstGeom prst="roundRect">
            <a:avLst>
              <a:gd name="adj" fmla="val 18669"/>
            </a:avLst>
          </a:prstGeom>
          <a:solidFill>
            <a:srgbClr val="D5DCF6"/>
          </a:solidFill>
          <a:ln w="7620">
            <a:solidFill>
              <a:srgbClr val="BBC2DC"/>
            </a:solidFill>
            <a:prstDash val="solid"/>
          </a:ln>
        </p:spPr>
      </p:sp>
      <p:pic>
        <p:nvPicPr>
          <p:cNvPr id="12" name="Image 2" descr="preencoded.png"/>
          <p:cNvPicPr>
            <a:picLocks noChangeAspect="1"/>
          </p:cNvPicPr>
          <p:nvPr/>
        </p:nvPicPr>
        <p:blipFill>
          <a:blip r:embed="rId3"/>
          <a:stretch>
            <a:fillRect/>
          </a:stretch>
        </p:blipFill>
        <p:spPr>
          <a:xfrm>
            <a:off x="624364" y="3065264"/>
            <a:ext cx="256937" cy="321231"/>
          </a:xfrm>
          <a:prstGeom prst="rect">
            <a:avLst/>
          </a:prstGeom>
        </p:spPr>
      </p:pic>
      <p:sp>
        <p:nvSpPr>
          <p:cNvPr id="13" name="Text 8"/>
          <p:cNvSpPr/>
          <p:nvPr/>
        </p:nvSpPr>
        <p:spPr>
          <a:xfrm>
            <a:off x="1566743" y="3022402"/>
            <a:ext cx="2141934" cy="267653"/>
          </a:xfrm>
          <a:prstGeom prst="rect">
            <a:avLst/>
          </a:prstGeom>
          <a:noFill/>
        </p:spPr>
        <p:txBody>
          <a:bodyPr wrap="none" lIns="0" tIns="0" rIns="0" bIns="0" rtlCol="0" anchor="t"/>
          <a:lstStyle/>
          <a:p>
            <a:pPr marL="0" indent="0" algn="l">
              <a:lnSpc>
                <a:spcPts val="2100"/>
              </a:lnSpc>
              <a:buNone/>
            </a:pPr>
            <a:r>
              <a:rPr lang="en-US" sz="1650" dirty="0">
                <a:solidFill>
                  <a:srgbClr val="3B3535"/>
                </a:solidFill>
                <a:latin typeface="Alexandria Semi Bold" pitchFamily="34" charset="0"/>
                <a:ea typeface="Alexandria Semi Bold" pitchFamily="34" charset="-122"/>
                <a:cs typeface="Alexandria Semi Bold" pitchFamily="34" charset="-120"/>
              </a:rPr>
              <a:t>Fetch Tweets</a:t>
            </a:r>
            <a:endParaRPr lang="en-US" sz="1650" dirty="0"/>
          </a:p>
        </p:txBody>
      </p:sp>
      <p:sp>
        <p:nvSpPr>
          <p:cNvPr id="14" name="Text 9"/>
          <p:cNvSpPr/>
          <p:nvPr/>
        </p:nvSpPr>
        <p:spPr>
          <a:xfrm>
            <a:off x="1566743" y="3387685"/>
            <a:ext cx="7007543" cy="520779"/>
          </a:xfrm>
          <a:prstGeom prst="rect">
            <a:avLst/>
          </a:prstGeom>
          <a:noFill/>
        </p:spPr>
        <p:txBody>
          <a:bodyPr wrap="square" lIns="0" tIns="0" rIns="0" bIns="0" rtlCol="0" anchor="t"/>
          <a:lstStyle/>
          <a:p>
            <a:pPr marL="0" indent="0" algn="l">
              <a:lnSpc>
                <a:spcPts val="2050"/>
              </a:lnSpc>
              <a:buNone/>
            </a:pPr>
            <a:r>
              <a:rPr lang="en-US" sz="1250" dirty="0">
                <a:solidFill>
                  <a:srgbClr val="3B3535"/>
                </a:solidFill>
                <a:latin typeface="Sora Light" pitchFamily="34" charset="0"/>
                <a:ea typeface="Sora Light" pitchFamily="34" charset="-122"/>
                <a:cs typeface="Sora Light" pitchFamily="34" charset="-120"/>
              </a:rPr>
              <a:t>Use client.search_recent_tweets() with parameters for maximum results and desired tweet fields</a:t>
            </a:r>
            <a:endParaRPr lang="en-US" sz="1250" dirty="0"/>
          </a:p>
        </p:txBody>
      </p:sp>
      <p:sp>
        <p:nvSpPr>
          <p:cNvPr id="15" name="Shape 10"/>
          <p:cNvSpPr/>
          <p:nvPr/>
        </p:nvSpPr>
        <p:spPr>
          <a:xfrm>
            <a:off x="913090" y="4588788"/>
            <a:ext cx="488275" cy="22860"/>
          </a:xfrm>
          <a:prstGeom prst="roundRect">
            <a:avLst>
              <a:gd name="adj" fmla="val 299090"/>
            </a:avLst>
          </a:prstGeom>
          <a:solidFill>
            <a:srgbClr val="BBC2DC"/>
          </a:solidFill>
        </p:spPr>
      </p:sp>
      <p:sp>
        <p:nvSpPr>
          <p:cNvPr id="16" name="Shape 11"/>
          <p:cNvSpPr/>
          <p:nvPr/>
        </p:nvSpPr>
        <p:spPr>
          <a:xfrm>
            <a:off x="569714" y="4417100"/>
            <a:ext cx="366236" cy="366236"/>
          </a:xfrm>
          <a:prstGeom prst="roundRect">
            <a:avLst>
              <a:gd name="adj" fmla="val 18669"/>
            </a:avLst>
          </a:prstGeom>
          <a:solidFill>
            <a:srgbClr val="D5DCF6"/>
          </a:solidFill>
          <a:ln w="7620">
            <a:solidFill>
              <a:srgbClr val="BBC2DC"/>
            </a:solidFill>
            <a:prstDash val="solid"/>
          </a:ln>
        </p:spPr>
      </p:sp>
      <p:pic>
        <p:nvPicPr>
          <p:cNvPr id="17" name="Image 3" descr="preencoded.png"/>
          <p:cNvPicPr>
            <a:picLocks noChangeAspect="1"/>
          </p:cNvPicPr>
          <p:nvPr/>
        </p:nvPicPr>
        <p:blipFill>
          <a:blip r:embed="rId4"/>
          <a:stretch>
            <a:fillRect/>
          </a:stretch>
        </p:blipFill>
        <p:spPr>
          <a:xfrm>
            <a:off x="624364" y="4439603"/>
            <a:ext cx="256937" cy="321231"/>
          </a:xfrm>
          <a:prstGeom prst="rect">
            <a:avLst/>
          </a:prstGeom>
        </p:spPr>
      </p:pic>
      <p:sp>
        <p:nvSpPr>
          <p:cNvPr id="18" name="Text 12"/>
          <p:cNvSpPr/>
          <p:nvPr/>
        </p:nvSpPr>
        <p:spPr>
          <a:xfrm>
            <a:off x="1566743" y="4396740"/>
            <a:ext cx="2141934" cy="267653"/>
          </a:xfrm>
          <a:prstGeom prst="rect">
            <a:avLst/>
          </a:prstGeom>
          <a:noFill/>
        </p:spPr>
        <p:txBody>
          <a:bodyPr wrap="none" lIns="0" tIns="0" rIns="0" bIns="0" rtlCol="0" anchor="t"/>
          <a:lstStyle/>
          <a:p>
            <a:pPr marL="0" indent="0" algn="l">
              <a:lnSpc>
                <a:spcPts val="2100"/>
              </a:lnSpc>
              <a:buNone/>
            </a:pPr>
            <a:r>
              <a:rPr lang="en-US" sz="1650" dirty="0">
                <a:solidFill>
                  <a:srgbClr val="3B3535"/>
                </a:solidFill>
                <a:latin typeface="Alexandria Semi Bold" pitchFamily="34" charset="0"/>
                <a:ea typeface="Alexandria Semi Bold" pitchFamily="34" charset="-122"/>
                <a:cs typeface="Alexandria Semi Bold" pitchFamily="34" charset="-120"/>
              </a:rPr>
              <a:t>Handle Rate Limits</a:t>
            </a:r>
            <a:endParaRPr lang="en-US" sz="1650" dirty="0"/>
          </a:p>
        </p:txBody>
      </p:sp>
      <p:sp>
        <p:nvSpPr>
          <p:cNvPr id="19" name="Text 13"/>
          <p:cNvSpPr/>
          <p:nvPr/>
        </p:nvSpPr>
        <p:spPr>
          <a:xfrm>
            <a:off x="1566743" y="4762024"/>
            <a:ext cx="7007543" cy="260390"/>
          </a:xfrm>
          <a:prstGeom prst="rect">
            <a:avLst/>
          </a:prstGeom>
          <a:noFill/>
        </p:spPr>
        <p:txBody>
          <a:bodyPr wrap="none" lIns="0" tIns="0" rIns="0" bIns="0" rtlCol="0" anchor="t"/>
          <a:lstStyle/>
          <a:p>
            <a:pPr marL="0" indent="0" algn="l">
              <a:lnSpc>
                <a:spcPts val="2050"/>
              </a:lnSpc>
              <a:buNone/>
            </a:pPr>
            <a:r>
              <a:rPr lang="en-US" sz="1250" dirty="0">
                <a:solidFill>
                  <a:srgbClr val="3B3535"/>
                </a:solidFill>
                <a:latin typeface="Sora Light" pitchFamily="34" charset="0"/>
                <a:ea typeface="Sora Light" pitchFamily="34" charset="-122"/>
                <a:cs typeface="Sora Light" pitchFamily="34" charset="-120"/>
              </a:rPr>
              <a:t>Implement error handling with time.sleep() to pause when rate limits are exceeded</a:t>
            </a:r>
            <a:endParaRPr lang="en-US" sz="1250" dirty="0"/>
          </a:p>
        </p:txBody>
      </p:sp>
      <p:sp>
        <p:nvSpPr>
          <p:cNvPr id="20" name="Shape 14"/>
          <p:cNvSpPr/>
          <p:nvPr/>
        </p:nvSpPr>
        <p:spPr>
          <a:xfrm>
            <a:off x="913090" y="5702737"/>
            <a:ext cx="488275" cy="22860"/>
          </a:xfrm>
          <a:prstGeom prst="roundRect">
            <a:avLst>
              <a:gd name="adj" fmla="val 299090"/>
            </a:avLst>
          </a:prstGeom>
          <a:solidFill>
            <a:srgbClr val="BBC2DC"/>
          </a:solidFill>
        </p:spPr>
      </p:sp>
      <p:sp>
        <p:nvSpPr>
          <p:cNvPr id="21" name="Shape 15"/>
          <p:cNvSpPr/>
          <p:nvPr/>
        </p:nvSpPr>
        <p:spPr>
          <a:xfrm>
            <a:off x="569714" y="5531048"/>
            <a:ext cx="366236" cy="366236"/>
          </a:xfrm>
          <a:prstGeom prst="roundRect">
            <a:avLst>
              <a:gd name="adj" fmla="val 18669"/>
            </a:avLst>
          </a:prstGeom>
          <a:solidFill>
            <a:srgbClr val="D5DCF6"/>
          </a:solidFill>
          <a:ln w="7620">
            <a:solidFill>
              <a:srgbClr val="BBC2DC"/>
            </a:solidFill>
            <a:prstDash val="solid"/>
          </a:ln>
        </p:spPr>
      </p:sp>
      <p:pic>
        <p:nvPicPr>
          <p:cNvPr id="22" name="Image 4" descr="preencoded.png"/>
          <p:cNvPicPr>
            <a:picLocks noChangeAspect="1"/>
          </p:cNvPicPr>
          <p:nvPr/>
        </p:nvPicPr>
        <p:blipFill>
          <a:blip r:embed="rId5"/>
          <a:stretch>
            <a:fillRect/>
          </a:stretch>
        </p:blipFill>
        <p:spPr>
          <a:xfrm>
            <a:off x="624364" y="5553551"/>
            <a:ext cx="256937" cy="321231"/>
          </a:xfrm>
          <a:prstGeom prst="rect">
            <a:avLst/>
          </a:prstGeom>
        </p:spPr>
      </p:pic>
      <p:sp>
        <p:nvSpPr>
          <p:cNvPr id="23" name="Text 16"/>
          <p:cNvSpPr/>
          <p:nvPr/>
        </p:nvSpPr>
        <p:spPr>
          <a:xfrm>
            <a:off x="1566743" y="5510689"/>
            <a:ext cx="2141934" cy="267653"/>
          </a:xfrm>
          <a:prstGeom prst="rect">
            <a:avLst/>
          </a:prstGeom>
          <a:noFill/>
        </p:spPr>
        <p:txBody>
          <a:bodyPr wrap="none" lIns="0" tIns="0" rIns="0" bIns="0" rtlCol="0" anchor="t"/>
          <a:lstStyle/>
          <a:p>
            <a:pPr marL="0" indent="0" algn="l">
              <a:lnSpc>
                <a:spcPts val="2100"/>
              </a:lnSpc>
              <a:buNone/>
            </a:pPr>
            <a:r>
              <a:rPr lang="en-US" sz="1650" dirty="0">
                <a:solidFill>
                  <a:srgbClr val="3B3535"/>
                </a:solidFill>
                <a:latin typeface="Alexandria Semi Bold" pitchFamily="34" charset="0"/>
                <a:ea typeface="Alexandria Semi Bold" pitchFamily="34" charset="-122"/>
                <a:cs typeface="Alexandria Semi Bold" pitchFamily="34" charset="-120"/>
              </a:rPr>
              <a:t>Store Results</a:t>
            </a:r>
            <a:endParaRPr lang="en-US" sz="1650" dirty="0"/>
          </a:p>
        </p:txBody>
      </p:sp>
      <p:sp>
        <p:nvSpPr>
          <p:cNvPr id="24" name="Text 17"/>
          <p:cNvSpPr/>
          <p:nvPr/>
        </p:nvSpPr>
        <p:spPr>
          <a:xfrm>
            <a:off x="1566743" y="5875973"/>
            <a:ext cx="7007543" cy="260390"/>
          </a:xfrm>
          <a:prstGeom prst="rect">
            <a:avLst/>
          </a:prstGeom>
          <a:noFill/>
        </p:spPr>
        <p:txBody>
          <a:bodyPr wrap="none" lIns="0" tIns="0" rIns="0" bIns="0" rtlCol="0" anchor="t"/>
          <a:lstStyle/>
          <a:p>
            <a:pPr marL="0" indent="0" algn="l">
              <a:lnSpc>
                <a:spcPts val="2050"/>
              </a:lnSpc>
              <a:buNone/>
            </a:pPr>
            <a:r>
              <a:rPr lang="en-US" sz="1250" dirty="0">
                <a:solidFill>
                  <a:srgbClr val="3B3535"/>
                </a:solidFill>
                <a:latin typeface="Sora Light" pitchFamily="34" charset="0"/>
                <a:ea typeface="Sora Light" pitchFamily="34" charset="-122"/>
                <a:cs typeface="Sora Light" pitchFamily="34" charset="-120"/>
              </a:rPr>
              <a:t>Process and store the retrieved tweets for further analysis</a:t>
            </a:r>
            <a:endParaRPr lang="en-US" sz="1250" dirty="0"/>
          </a:p>
        </p:txBody>
      </p:sp>
      <p:sp>
        <p:nvSpPr>
          <p:cNvPr id="25" name="Text 18"/>
          <p:cNvSpPr/>
          <p:nvPr/>
        </p:nvSpPr>
        <p:spPr>
          <a:xfrm>
            <a:off x="569714" y="6482239"/>
            <a:ext cx="8004572" cy="1041559"/>
          </a:xfrm>
          <a:prstGeom prst="rect">
            <a:avLst/>
          </a:prstGeom>
          <a:noFill/>
        </p:spPr>
        <p:txBody>
          <a:bodyPr wrap="square" lIns="0" tIns="0" rIns="0" bIns="0" rtlCol="0" anchor="t"/>
          <a:lstStyle/>
          <a:p>
            <a:pPr marL="0" indent="0" algn="l">
              <a:lnSpc>
                <a:spcPts val="2050"/>
              </a:lnSpc>
              <a:buNone/>
            </a:pPr>
            <a:r>
              <a:rPr lang="en-US" sz="1250" dirty="0">
                <a:solidFill>
                  <a:srgbClr val="3B3535"/>
                </a:solidFill>
                <a:latin typeface="Sora Light" pitchFamily="34" charset="0"/>
                <a:ea typeface="Sora Light" pitchFamily="34" charset="-122"/>
                <a:cs typeface="Sora Light" pitchFamily="34" charset="-120"/>
              </a:rPr>
              <a:t>After authentication, the next step is collecting tweets that match specific criteria. The code demonstrates how to search for recent tweets containing the hashtag "#ShaheedDiwas" while excluding retweets and filtering for English language tweets. It also shows how to handle rate limiting by implementing a waiting period when the API limit is reached.</a:t>
            </a:r>
            <a:endParaRPr lang="en-US" sz="12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58309" y="786051"/>
            <a:ext cx="8301395" cy="712708"/>
          </a:xfrm>
          <a:prstGeom prst="rect">
            <a:avLst/>
          </a:prstGeom>
          <a:noFill/>
        </p:spPr>
        <p:txBody>
          <a:bodyPr wrap="none" lIns="0" tIns="0" rIns="0" bIns="0" rtlCol="0" anchor="t"/>
          <a:lstStyle/>
          <a:p>
            <a:pPr marL="0" indent="0" algn="l">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Data Processing and Storage</a:t>
            </a:r>
            <a:endParaRPr lang="en-US" sz="4450" dirty="0"/>
          </a:p>
        </p:txBody>
      </p:sp>
      <p:pic>
        <p:nvPicPr>
          <p:cNvPr id="3" name="Image 0" descr="preencoded.png"/>
          <p:cNvPicPr>
            <a:picLocks noChangeAspect="1"/>
          </p:cNvPicPr>
          <p:nvPr/>
        </p:nvPicPr>
        <p:blipFill>
          <a:blip r:embed="rId1"/>
          <a:stretch>
            <a:fillRect/>
          </a:stretch>
        </p:blipFill>
        <p:spPr>
          <a:xfrm>
            <a:off x="758309" y="1932027"/>
            <a:ext cx="3278386" cy="866537"/>
          </a:xfrm>
          <a:prstGeom prst="rect">
            <a:avLst/>
          </a:prstGeom>
        </p:spPr>
      </p:pic>
      <p:sp>
        <p:nvSpPr>
          <p:cNvPr id="4" name="Text 1"/>
          <p:cNvSpPr/>
          <p:nvPr/>
        </p:nvSpPr>
        <p:spPr>
          <a:xfrm>
            <a:off x="974884" y="3123486"/>
            <a:ext cx="2845237" cy="356235"/>
          </a:xfrm>
          <a:prstGeom prst="rect">
            <a:avLst/>
          </a:prstGeom>
          <a:noFill/>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Extract Data</a:t>
            </a:r>
            <a:endParaRPr lang="en-US" sz="2200" dirty="0"/>
          </a:p>
        </p:txBody>
      </p:sp>
      <p:sp>
        <p:nvSpPr>
          <p:cNvPr id="5" name="Text 2"/>
          <p:cNvSpPr/>
          <p:nvPr/>
        </p:nvSpPr>
        <p:spPr>
          <a:xfrm>
            <a:off x="974884" y="3609618"/>
            <a:ext cx="2845237" cy="1386840"/>
          </a:xfrm>
          <a:prstGeom prst="rect">
            <a:avLst/>
          </a:prstGeom>
          <a:noFill/>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Pull relevant fields from tweet objects (created_at, text, author_id)</a:t>
            </a:r>
            <a:endParaRPr lang="en-US" sz="1700" dirty="0"/>
          </a:p>
        </p:txBody>
      </p:sp>
      <p:pic>
        <p:nvPicPr>
          <p:cNvPr id="6" name="Image 1" descr="preencoded.png"/>
          <p:cNvPicPr>
            <a:picLocks noChangeAspect="1"/>
          </p:cNvPicPr>
          <p:nvPr/>
        </p:nvPicPr>
        <p:blipFill>
          <a:blip r:embed="rId2"/>
          <a:stretch>
            <a:fillRect/>
          </a:stretch>
        </p:blipFill>
        <p:spPr>
          <a:xfrm>
            <a:off x="4036695" y="1932027"/>
            <a:ext cx="3278505" cy="866537"/>
          </a:xfrm>
          <a:prstGeom prst="rect">
            <a:avLst/>
          </a:prstGeom>
        </p:spPr>
      </p:pic>
      <p:sp>
        <p:nvSpPr>
          <p:cNvPr id="7" name="Text 3"/>
          <p:cNvSpPr/>
          <p:nvPr/>
        </p:nvSpPr>
        <p:spPr>
          <a:xfrm>
            <a:off x="4253270" y="3123486"/>
            <a:ext cx="2845356" cy="712470"/>
          </a:xfrm>
          <a:prstGeom prst="rect">
            <a:avLst/>
          </a:prstGeom>
          <a:noFill/>
        </p:spPr>
        <p:txBody>
          <a:bodyPr wrap="squar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Convert to DataFrame</a:t>
            </a:r>
            <a:endParaRPr lang="en-US" sz="2200" dirty="0"/>
          </a:p>
        </p:txBody>
      </p:sp>
      <p:sp>
        <p:nvSpPr>
          <p:cNvPr id="8" name="Text 4"/>
          <p:cNvSpPr/>
          <p:nvPr/>
        </p:nvSpPr>
        <p:spPr>
          <a:xfrm>
            <a:off x="4253270" y="3965853"/>
            <a:ext cx="2845356" cy="1040130"/>
          </a:xfrm>
          <a:prstGeom prst="rect">
            <a:avLst/>
          </a:prstGeom>
          <a:noFill/>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Transform tweet data into a pandas DataFrame for easier manipulation</a:t>
            </a:r>
            <a:endParaRPr lang="en-US" sz="1700" dirty="0"/>
          </a:p>
        </p:txBody>
      </p:sp>
      <p:pic>
        <p:nvPicPr>
          <p:cNvPr id="9" name="Image 2" descr="preencoded.png"/>
          <p:cNvPicPr>
            <a:picLocks noChangeAspect="1"/>
          </p:cNvPicPr>
          <p:nvPr/>
        </p:nvPicPr>
        <p:blipFill>
          <a:blip r:embed="rId3"/>
          <a:stretch>
            <a:fillRect/>
          </a:stretch>
        </p:blipFill>
        <p:spPr>
          <a:xfrm>
            <a:off x="7315200" y="1932027"/>
            <a:ext cx="3278386" cy="866537"/>
          </a:xfrm>
          <a:prstGeom prst="rect">
            <a:avLst/>
          </a:prstGeom>
        </p:spPr>
      </p:pic>
      <p:sp>
        <p:nvSpPr>
          <p:cNvPr id="10" name="Text 5"/>
          <p:cNvSpPr/>
          <p:nvPr/>
        </p:nvSpPr>
        <p:spPr>
          <a:xfrm>
            <a:off x="7531775" y="3123486"/>
            <a:ext cx="2845237" cy="356235"/>
          </a:xfrm>
          <a:prstGeom prst="rect">
            <a:avLst/>
          </a:prstGeom>
          <a:noFill/>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Save to CSV</a:t>
            </a:r>
            <a:endParaRPr lang="en-US" sz="2200" dirty="0"/>
          </a:p>
        </p:txBody>
      </p:sp>
      <p:sp>
        <p:nvSpPr>
          <p:cNvPr id="11" name="Text 6"/>
          <p:cNvSpPr/>
          <p:nvPr/>
        </p:nvSpPr>
        <p:spPr>
          <a:xfrm>
            <a:off x="7531775" y="3609618"/>
            <a:ext cx="2845237" cy="1040130"/>
          </a:xfrm>
          <a:prstGeom prst="rect">
            <a:avLst/>
          </a:prstGeom>
          <a:noFill/>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Export the DataFrame to a CSV file for persistence and future use</a:t>
            </a:r>
            <a:endParaRPr lang="en-US" sz="1700" dirty="0"/>
          </a:p>
        </p:txBody>
      </p:sp>
      <p:pic>
        <p:nvPicPr>
          <p:cNvPr id="12" name="Image 3" descr="preencoded.png"/>
          <p:cNvPicPr>
            <a:picLocks noChangeAspect="1"/>
          </p:cNvPicPr>
          <p:nvPr/>
        </p:nvPicPr>
        <p:blipFill>
          <a:blip r:embed="rId4"/>
          <a:stretch>
            <a:fillRect/>
          </a:stretch>
        </p:blipFill>
        <p:spPr>
          <a:xfrm>
            <a:off x="10593586" y="1932027"/>
            <a:ext cx="3278505" cy="866537"/>
          </a:xfrm>
          <a:prstGeom prst="rect">
            <a:avLst/>
          </a:prstGeom>
        </p:spPr>
      </p:pic>
      <p:sp>
        <p:nvSpPr>
          <p:cNvPr id="13" name="Text 7"/>
          <p:cNvSpPr/>
          <p:nvPr/>
        </p:nvSpPr>
        <p:spPr>
          <a:xfrm>
            <a:off x="10810161" y="3123486"/>
            <a:ext cx="2845356" cy="356235"/>
          </a:xfrm>
          <a:prstGeom prst="rect">
            <a:avLst/>
          </a:prstGeom>
          <a:noFill/>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Validate Data</a:t>
            </a:r>
            <a:endParaRPr lang="en-US" sz="2200" dirty="0"/>
          </a:p>
        </p:txBody>
      </p:sp>
      <p:sp>
        <p:nvSpPr>
          <p:cNvPr id="14" name="Text 8"/>
          <p:cNvSpPr/>
          <p:nvPr/>
        </p:nvSpPr>
        <p:spPr>
          <a:xfrm>
            <a:off x="10810161" y="3609618"/>
            <a:ext cx="2845356" cy="693420"/>
          </a:xfrm>
          <a:prstGeom prst="rect">
            <a:avLst/>
          </a:prstGeom>
          <a:noFill/>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Check for null values and verify data integrity</a:t>
            </a:r>
            <a:endParaRPr lang="en-US" sz="1700" dirty="0"/>
          </a:p>
        </p:txBody>
      </p:sp>
      <p:sp>
        <p:nvSpPr>
          <p:cNvPr id="15" name="Text 9"/>
          <p:cNvSpPr/>
          <p:nvPr/>
        </p:nvSpPr>
        <p:spPr>
          <a:xfrm>
            <a:off x="758309" y="5466278"/>
            <a:ext cx="13113782" cy="1040130"/>
          </a:xfrm>
          <a:prstGeom prst="rect">
            <a:avLst/>
          </a:prstGeom>
          <a:noFill/>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Once tweets are collected, they need to be processed and stored in a format suitable for analysis. The code shows how to extract relevant information from tweet objects, convert it to a pandas DataFrame, and save it to a CSV file. This approach provides a structured way to work with the data and enables persistence for future analysis sessions.</a:t>
            </a:r>
            <a:endParaRPr lang="en-US" sz="1700" dirty="0"/>
          </a:p>
        </p:txBody>
      </p:sp>
      <p:sp>
        <p:nvSpPr>
          <p:cNvPr id="16" name="Text 10"/>
          <p:cNvSpPr/>
          <p:nvPr/>
        </p:nvSpPr>
        <p:spPr>
          <a:xfrm>
            <a:off x="758309" y="6750129"/>
            <a:ext cx="13113782" cy="693420"/>
          </a:xfrm>
          <a:prstGeom prst="rect">
            <a:avLst/>
          </a:prstGeom>
          <a:noFill/>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The example also demonstrates how to check for missing values in the dataset, which is an important step in ensuring data quality before proceeding with analysis.</a:t>
            </a:r>
            <a:endParaRPr lang="en-US" sz="1700" dirty="0"/>
          </a:p>
        </p:txBody>
      </p:sp>
      <p:sp>
        <p:nvSpPr>
          <p:cNvPr id="17" name="Text Box 16"/>
          <p:cNvSpPr txBox="1"/>
          <p:nvPr/>
        </p:nvSpPr>
        <p:spPr>
          <a:xfrm>
            <a:off x="12802870" y="7747000"/>
            <a:ext cx="1750695" cy="456565"/>
          </a:xfrm>
          <a:prstGeom prst="rect">
            <a:avLst/>
          </a:prstGeom>
          <a:solidFill>
            <a:srgbClr val="FFFAFA"/>
          </a:solidFill>
        </p:spPr>
        <p:txBody>
          <a:bodyPr wrap="square" rtlCol="0">
            <a:noAutofit/>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58309" y="1121212"/>
            <a:ext cx="5990392" cy="712708"/>
          </a:xfrm>
          <a:prstGeom prst="rect">
            <a:avLst/>
          </a:prstGeom>
          <a:noFill/>
        </p:spPr>
        <p:txBody>
          <a:bodyPr wrap="none" lIns="0" tIns="0" rIns="0" bIns="0" rtlCol="0" anchor="t"/>
          <a:lstStyle/>
          <a:p>
            <a:pPr marL="0" indent="0" algn="l">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Basic Tweet Analysis</a:t>
            </a:r>
            <a:endParaRPr lang="en-US" sz="4450" dirty="0"/>
          </a:p>
        </p:txBody>
      </p:sp>
      <p:sp>
        <p:nvSpPr>
          <p:cNvPr id="3" name="Text 1"/>
          <p:cNvSpPr/>
          <p:nvPr/>
        </p:nvSpPr>
        <p:spPr>
          <a:xfrm>
            <a:off x="758309" y="2375416"/>
            <a:ext cx="4154567" cy="714970"/>
          </a:xfrm>
          <a:prstGeom prst="rect">
            <a:avLst/>
          </a:prstGeom>
          <a:noFill/>
        </p:spPr>
        <p:txBody>
          <a:bodyPr wrap="none" lIns="0" tIns="0" rIns="0" bIns="0" rtlCol="0" anchor="t"/>
          <a:lstStyle/>
          <a:p>
            <a:pPr marL="0" indent="0" algn="ctr">
              <a:lnSpc>
                <a:spcPts val="5600"/>
              </a:lnSpc>
              <a:buNone/>
            </a:pPr>
            <a:r>
              <a:rPr lang="en-US" sz="5600" dirty="0">
                <a:solidFill>
                  <a:srgbClr val="3B3535"/>
                </a:solidFill>
                <a:latin typeface="Alexandria Semi Bold" pitchFamily="34" charset="0"/>
                <a:ea typeface="Alexandria Semi Bold" pitchFamily="34" charset="-122"/>
                <a:cs typeface="Alexandria Semi Bold" pitchFamily="34" charset="-120"/>
              </a:rPr>
              <a:t>10</a:t>
            </a:r>
            <a:endParaRPr lang="en-US" sz="5600" dirty="0"/>
          </a:p>
        </p:txBody>
      </p:sp>
      <p:sp>
        <p:nvSpPr>
          <p:cNvPr id="4" name="Text 2"/>
          <p:cNvSpPr/>
          <p:nvPr/>
        </p:nvSpPr>
        <p:spPr>
          <a:xfrm>
            <a:off x="1410176" y="3361015"/>
            <a:ext cx="2850713" cy="356235"/>
          </a:xfrm>
          <a:prstGeom prst="rect">
            <a:avLst/>
          </a:prstGeom>
          <a:noFill/>
        </p:spPr>
        <p:txBody>
          <a:bodyPr wrap="none" lIns="0" tIns="0" rIns="0" bIns="0" rtlCol="0" anchor="t"/>
          <a:lstStyle/>
          <a:p>
            <a:pPr marL="0" indent="0" algn="ctr">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Total Tweets</a:t>
            </a:r>
            <a:endParaRPr lang="en-US" sz="2200" dirty="0"/>
          </a:p>
        </p:txBody>
      </p:sp>
      <p:sp>
        <p:nvSpPr>
          <p:cNvPr id="5" name="Text 3"/>
          <p:cNvSpPr/>
          <p:nvPr/>
        </p:nvSpPr>
        <p:spPr>
          <a:xfrm>
            <a:off x="758309" y="3847148"/>
            <a:ext cx="4154567" cy="693420"/>
          </a:xfrm>
          <a:prstGeom prst="rect">
            <a:avLst/>
          </a:prstGeom>
          <a:noFill/>
        </p:spPr>
        <p:txBody>
          <a:bodyPr wrap="square" lIns="0" tIns="0" rIns="0" bIns="0" rtlCol="0" anchor="t"/>
          <a:lstStyle/>
          <a:p>
            <a:pPr marL="0" indent="0" algn="ctr">
              <a:lnSpc>
                <a:spcPts val="2700"/>
              </a:lnSpc>
              <a:buNone/>
            </a:pPr>
            <a:r>
              <a:rPr lang="en-US" sz="1700" dirty="0">
                <a:solidFill>
                  <a:srgbClr val="3B3535"/>
                </a:solidFill>
                <a:latin typeface="Sora Light" pitchFamily="34" charset="0"/>
                <a:ea typeface="Sora Light" pitchFamily="34" charset="-122"/>
                <a:cs typeface="Sora Light" pitchFamily="34" charset="-120"/>
              </a:rPr>
              <a:t>Number of tweets collected in the sample</a:t>
            </a:r>
            <a:endParaRPr lang="en-US" sz="1700" dirty="0"/>
          </a:p>
        </p:txBody>
      </p:sp>
      <p:sp>
        <p:nvSpPr>
          <p:cNvPr id="6" name="Text 4"/>
          <p:cNvSpPr/>
          <p:nvPr/>
        </p:nvSpPr>
        <p:spPr>
          <a:xfrm>
            <a:off x="5237798" y="2375416"/>
            <a:ext cx="4154686" cy="714970"/>
          </a:xfrm>
          <a:prstGeom prst="rect">
            <a:avLst/>
          </a:prstGeom>
          <a:noFill/>
        </p:spPr>
        <p:txBody>
          <a:bodyPr wrap="none" lIns="0" tIns="0" rIns="0" bIns="0" rtlCol="0" anchor="t"/>
          <a:lstStyle/>
          <a:p>
            <a:pPr marL="0" indent="0" algn="ctr">
              <a:lnSpc>
                <a:spcPts val="5600"/>
              </a:lnSpc>
              <a:buNone/>
            </a:pPr>
            <a:r>
              <a:rPr lang="en-US" sz="5600" dirty="0">
                <a:solidFill>
                  <a:srgbClr val="3B3535"/>
                </a:solidFill>
                <a:latin typeface="Alexandria Semi Bold" pitchFamily="34" charset="0"/>
                <a:ea typeface="Alexandria Semi Bold" pitchFamily="34" charset="-122"/>
                <a:cs typeface="Alexandria Semi Bold" pitchFamily="34" charset="-120"/>
              </a:rPr>
              <a:t>0</a:t>
            </a:r>
            <a:endParaRPr lang="en-US" sz="5600" dirty="0"/>
          </a:p>
        </p:txBody>
      </p:sp>
      <p:sp>
        <p:nvSpPr>
          <p:cNvPr id="7" name="Text 5"/>
          <p:cNvSpPr/>
          <p:nvPr/>
        </p:nvSpPr>
        <p:spPr>
          <a:xfrm>
            <a:off x="5889784" y="3361015"/>
            <a:ext cx="2850713" cy="356235"/>
          </a:xfrm>
          <a:prstGeom prst="rect">
            <a:avLst/>
          </a:prstGeom>
          <a:noFill/>
        </p:spPr>
        <p:txBody>
          <a:bodyPr wrap="none" lIns="0" tIns="0" rIns="0" bIns="0" rtlCol="0" anchor="t"/>
          <a:lstStyle/>
          <a:p>
            <a:pPr marL="0" indent="0" algn="ctr">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Unique Authors</a:t>
            </a:r>
            <a:endParaRPr lang="en-US" sz="2200" dirty="0"/>
          </a:p>
        </p:txBody>
      </p:sp>
      <p:sp>
        <p:nvSpPr>
          <p:cNvPr id="8" name="Text 6"/>
          <p:cNvSpPr/>
          <p:nvPr/>
        </p:nvSpPr>
        <p:spPr>
          <a:xfrm>
            <a:off x="5237798" y="3847148"/>
            <a:ext cx="4154686" cy="693420"/>
          </a:xfrm>
          <a:prstGeom prst="rect">
            <a:avLst/>
          </a:prstGeom>
          <a:noFill/>
        </p:spPr>
        <p:txBody>
          <a:bodyPr wrap="square" lIns="0" tIns="0" rIns="0" bIns="0" rtlCol="0" anchor="t"/>
          <a:lstStyle/>
          <a:p>
            <a:pPr marL="0" indent="0" algn="ctr">
              <a:lnSpc>
                <a:spcPts val="2700"/>
              </a:lnSpc>
              <a:buNone/>
            </a:pPr>
            <a:r>
              <a:rPr lang="en-US" sz="1700" dirty="0">
                <a:solidFill>
                  <a:srgbClr val="3B3535"/>
                </a:solidFill>
                <a:latin typeface="Sora Light" pitchFamily="34" charset="0"/>
                <a:ea typeface="Sora Light" pitchFamily="34" charset="-122"/>
                <a:cs typeface="Sora Light" pitchFamily="34" charset="-120"/>
              </a:rPr>
              <a:t>Number of distinct users who posted tweets</a:t>
            </a:r>
            <a:endParaRPr lang="en-US" sz="1700" dirty="0"/>
          </a:p>
        </p:txBody>
      </p:sp>
      <p:sp>
        <p:nvSpPr>
          <p:cNvPr id="9" name="Text 7"/>
          <p:cNvSpPr/>
          <p:nvPr/>
        </p:nvSpPr>
        <p:spPr>
          <a:xfrm>
            <a:off x="9717405" y="2375416"/>
            <a:ext cx="4154567" cy="714970"/>
          </a:xfrm>
          <a:prstGeom prst="rect">
            <a:avLst/>
          </a:prstGeom>
          <a:noFill/>
        </p:spPr>
        <p:txBody>
          <a:bodyPr wrap="none" lIns="0" tIns="0" rIns="0" bIns="0" rtlCol="0" anchor="t"/>
          <a:lstStyle/>
          <a:p>
            <a:pPr marL="0" indent="0" algn="ctr">
              <a:lnSpc>
                <a:spcPts val="5600"/>
              </a:lnSpc>
              <a:buNone/>
            </a:pPr>
            <a:r>
              <a:rPr lang="en-US" sz="5600" dirty="0">
                <a:solidFill>
                  <a:srgbClr val="3B3535"/>
                </a:solidFill>
                <a:latin typeface="Alexandria Semi Bold" pitchFamily="34" charset="0"/>
                <a:ea typeface="Alexandria Semi Bold" pitchFamily="34" charset="-122"/>
                <a:cs typeface="Alexandria Semi Bold" pitchFamily="34" charset="-120"/>
              </a:rPr>
              <a:t>10</a:t>
            </a:r>
            <a:endParaRPr lang="en-US" sz="5600" dirty="0"/>
          </a:p>
        </p:txBody>
      </p:sp>
      <p:sp>
        <p:nvSpPr>
          <p:cNvPr id="10" name="Text 8"/>
          <p:cNvSpPr/>
          <p:nvPr/>
        </p:nvSpPr>
        <p:spPr>
          <a:xfrm>
            <a:off x="10369272" y="3361015"/>
            <a:ext cx="2850713" cy="356235"/>
          </a:xfrm>
          <a:prstGeom prst="rect">
            <a:avLst/>
          </a:prstGeom>
          <a:noFill/>
        </p:spPr>
        <p:txBody>
          <a:bodyPr wrap="none" lIns="0" tIns="0" rIns="0" bIns="0" rtlCol="0" anchor="t"/>
          <a:lstStyle/>
          <a:p>
            <a:pPr marL="0" indent="0" algn="ctr">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#ShaheedDiwas</a:t>
            </a:r>
            <a:endParaRPr lang="en-US" sz="2200" dirty="0"/>
          </a:p>
        </p:txBody>
      </p:sp>
      <p:sp>
        <p:nvSpPr>
          <p:cNvPr id="11" name="Text 9"/>
          <p:cNvSpPr/>
          <p:nvPr/>
        </p:nvSpPr>
        <p:spPr>
          <a:xfrm>
            <a:off x="9717405" y="3847148"/>
            <a:ext cx="4154567" cy="693420"/>
          </a:xfrm>
          <a:prstGeom prst="rect">
            <a:avLst/>
          </a:prstGeom>
          <a:noFill/>
        </p:spPr>
        <p:txBody>
          <a:bodyPr wrap="square" lIns="0" tIns="0" rIns="0" bIns="0" rtlCol="0" anchor="t"/>
          <a:lstStyle/>
          <a:p>
            <a:pPr marL="0" indent="0" algn="ctr">
              <a:lnSpc>
                <a:spcPts val="2700"/>
              </a:lnSpc>
              <a:buNone/>
            </a:pPr>
            <a:r>
              <a:rPr lang="en-US" sz="1700" dirty="0">
                <a:solidFill>
                  <a:srgbClr val="3B3535"/>
                </a:solidFill>
                <a:latin typeface="Sora Light" pitchFamily="34" charset="0"/>
                <a:ea typeface="Sora Light" pitchFamily="34" charset="-122"/>
                <a:cs typeface="Sora Light" pitchFamily="34" charset="-120"/>
              </a:rPr>
              <a:t>Frequency of the most common hashtag</a:t>
            </a:r>
            <a:endParaRPr lang="en-US" sz="1700" dirty="0"/>
          </a:p>
        </p:txBody>
      </p:sp>
      <p:sp>
        <p:nvSpPr>
          <p:cNvPr id="12" name="Text 10"/>
          <p:cNvSpPr/>
          <p:nvPr/>
        </p:nvSpPr>
        <p:spPr>
          <a:xfrm>
            <a:off x="758309" y="4784288"/>
            <a:ext cx="13113782" cy="1040130"/>
          </a:xfrm>
          <a:prstGeom prst="rect">
            <a:avLst/>
          </a:prstGeom>
          <a:noFill/>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After collecting and processing the tweets, we can perform basic analysis to understand the dataset. The code calculates the total number of tweets collected, counts unique authors, and identifies the most common words used in the tweets. This provides an initial overview of the data and helps identify potential areas for deeper analysis.</a:t>
            </a:r>
            <a:endParaRPr lang="en-US" sz="1700" dirty="0"/>
          </a:p>
        </p:txBody>
      </p:sp>
      <p:sp>
        <p:nvSpPr>
          <p:cNvPr id="13" name="Text 11"/>
          <p:cNvSpPr/>
          <p:nvPr/>
        </p:nvSpPr>
        <p:spPr>
          <a:xfrm>
            <a:off x="758309" y="6068139"/>
            <a:ext cx="13113782" cy="1040130"/>
          </a:xfrm>
          <a:prstGeom prst="rect">
            <a:avLst/>
          </a:prstGeom>
          <a:noFill/>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In this example, we see that "#ShaheedDiwas" appears in all 10 tweets, followed by "https" (links), "Bhagat" and "Singh" (referring to the Indian revolutionary Bhagat Singh), indicating that the tweets are primarily about commemorating Martyrs' Day in India.</a:t>
            </a:r>
            <a:endParaRPr lang="en-US" sz="1700" dirty="0"/>
          </a:p>
        </p:txBody>
      </p:sp>
      <p:sp>
        <p:nvSpPr>
          <p:cNvPr id="14" name="Text Box 13"/>
          <p:cNvSpPr txBox="1"/>
          <p:nvPr/>
        </p:nvSpPr>
        <p:spPr>
          <a:xfrm>
            <a:off x="12802870" y="7747000"/>
            <a:ext cx="1750695" cy="456565"/>
          </a:xfrm>
          <a:prstGeom prst="rect">
            <a:avLst/>
          </a:prstGeom>
          <a:solidFill>
            <a:srgbClr val="FFFAFA"/>
          </a:solidFill>
        </p:spPr>
        <p:txBody>
          <a:bodyPr wrap="square" rtlCol="0">
            <a:noAutofit/>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0652" y="353973"/>
            <a:ext cx="3388281" cy="423505"/>
          </a:xfrm>
          <a:prstGeom prst="rect">
            <a:avLst/>
          </a:prstGeom>
          <a:noFill/>
        </p:spPr>
        <p:txBody>
          <a:bodyPr wrap="none" lIns="0" tIns="0" rIns="0" bIns="0" rtlCol="0" anchor="t"/>
          <a:lstStyle/>
          <a:p>
            <a:pPr marL="0" indent="0" algn="l">
              <a:lnSpc>
                <a:spcPts val="3300"/>
              </a:lnSpc>
              <a:buNone/>
            </a:pPr>
            <a:r>
              <a:rPr lang="en-US" sz="2650" dirty="0">
                <a:solidFill>
                  <a:srgbClr val="1F1E1E"/>
                </a:solidFill>
                <a:latin typeface="Alexandria Semi Bold" pitchFamily="34" charset="0"/>
                <a:ea typeface="Alexandria Semi Bold" pitchFamily="34" charset="-122"/>
                <a:cs typeface="Alexandria Semi Bold" pitchFamily="34" charset="-120"/>
              </a:rPr>
              <a:t>Temporal Analysis</a:t>
            </a:r>
            <a:endParaRPr lang="en-US" sz="2650" dirty="0"/>
          </a:p>
        </p:txBody>
      </p:sp>
      <p:pic>
        <p:nvPicPr>
          <p:cNvPr id="3" name="Image 0" descr="preencoded.png"/>
          <p:cNvPicPr>
            <a:picLocks noChangeAspect="1"/>
          </p:cNvPicPr>
          <p:nvPr/>
        </p:nvPicPr>
        <p:blipFill>
          <a:blip r:embed="rId1"/>
          <a:stretch>
            <a:fillRect/>
          </a:stretch>
        </p:blipFill>
        <p:spPr>
          <a:xfrm>
            <a:off x="450850" y="1035050"/>
            <a:ext cx="13687425" cy="6127750"/>
          </a:xfrm>
          <a:prstGeom prst="rect">
            <a:avLst/>
          </a:prstGeom>
        </p:spPr>
      </p:pic>
      <p:sp>
        <p:nvSpPr>
          <p:cNvPr id="4" name="Text 1"/>
          <p:cNvSpPr/>
          <p:nvPr/>
        </p:nvSpPr>
        <p:spPr>
          <a:xfrm>
            <a:off x="450652" y="7162919"/>
            <a:ext cx="13729097" cy="411718"/>
          </a:xfrm>
          <a:prstGeom prst="rect">
            <a:avLst/>
          </a:prstGeom>
          <a:noFill/>
        </p:spPr>
        <p:txBody>
          <a:bodyPr wrap="square" lIns="0" tIns="0" rIns="0" bIns="0" rtlCol="0" anchor="t"/>
          <a:lstStyle/>
          <a:p>
            <a:pPr marL="0" indent="0" algn="l">
              <a:lnSpc>
                <a:spcPts val="1600"/>
              </a:lnSpc>
              <a:buNone/>
            </a:pPr>
            <a:r>
              <a:rPr lang="en-US" sz="1000" dirty="0">
                <a:solidFill>
                  <a:srgbClr val="3B3535"/>
                </a:solidFill>
                <a:latin typeface="Sora Light" pitchFamily="34" charset="0"/>
                <a:ea typeface="Sora Light" pitchFamily="34" charset="-122"/>
                <a:cs typeface="Sora Light" pitchFamily="34" charset="-120"/>
              </a:rPr>
              <a:t>Understanding when tweets are posted can reveal patterns in user activity and engagement. The code demonstrates how to analyze the temporal distribution of tweets by converting the 'created_at' timestamp to datetime format and resampling the data to count tweets per minute.</a:t>
            </a:r>
            <a:endParaRPr lang="en-US" sz="1000" dirty="0"/>
          </a:p>
        </p:txBody>
      </p:sp>
      <p:sp>
        <p:nvSpPr>
          <p:cNvPr id="5" name="Text 2"/>
          <p:cNvSpPr/>
          <p:nvPr/>
        </p:nvSpPr>
        <p:spPr>
          <a:xfrm>
            <a:off x="450017" y="7669887"/>
            <a:ext cx="13729097" cy="411718"/>
          </a:xfrm>
          <a:prstGeom prst="rect">
            <a:avLst/>
          </a:prstGeom>
          <a:noFill/>
        </p:spPr>
        <p:txBody>
          <a:bodyPr wrap="square" lIns="0" tIns="0" rIns="0" bIns="0" rtlCol="0" anchor="t"/>
          <a:lstStyle/>
          <a:p>
            <a:pPr marL="0" indent="0" algn="l">
              <a:lnSpc>
                <a:spcPts val="1600"/>
              </a:lnSpc>
              <a:buNone/>
            </a:pPr>
            <a:r>
              <a:rPr lang="en-US" sz="1000" dirty="0">
                <a:solidFill>
                  <a:srgbClr val="3B3535"/>
                </a:solidFill>
                <a:latin typeface="Sora Light" pitchFamily="34" charset="0"/>
                <a:ea typeface="Sora Light" pitchFamily="34" charset="-122"/>
                <a:cs typeface="Sora Light" pitchFamily="34" charset="-120"/>
              </a:rPr>
              <a:t>The resulting line chart shows the frequency of tweets over time, which can help identify peak posting times and trends in user activity. This information is valuable for social media managers planning content schedules or researchers studying communication patterns.</a:t>
            </a:r>
            <a:endParaRPr lang="en-US" sz="1000" dirty="0"/>
          </a:p>
        </p:txBody>
      </p:sp>
      <p:sp>
        <p:nvSpPr>
          <p:cNvPr id="14" name="Text Box 13"/>
          <p:cNvSpPr txBox="1"/>
          <p:nvPr/>
        </p:nvSpPr>
        <p:spPr>
          <a:xfrm>
            <a:off x="12802870" y="7747000"/>
            <a:ext cx="1750695" cy="456565"/>
          </a:xfrm>
          <a:prstGeom prst="rect">
            <a:avLst/>
          </a:prstGeom>
          <a:solidFill>
            <a:srgbClr val="FFFAFA"/>
          </a:solidFill>
        </p:spPr>
        <p:txBody>
          <a:bodyPr wrap="square" rtlCol="0">
            <a:noAutofit/>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91039" y="569952"/>
            <a:ext cx="9327713" cy="649486"/>
          </a:xfrm>
          <a:prstGeom prst="rect">
            <a:avLst/>
          </a:prstGeom>
          <a:noFill/>
        </p:spPr>
        <p:txBody>
          <a:bodyPr wrap="none" lIns="0" tIns="0" rIns="0" bIns="0" rtlCol="0" anchor="t"/>
          <a:lstStyle/>
          <a:p>
            <a:pPr marL="0" indent="0" algn="l">
              <a:lnSpc>
                <a:spcPts val="5100"/>
              </a:lnSpc>
              <a:buNone/>
            </a:pPr>
            <a:r>
              <a:rPr lang="en-US" sz="4050" dirty="0">
                <a:solidFill>
                  <a:srgbClr val="1F1E1E"/>
                </a:solidFill>
                <a:latin typeface="Alexandria Semi Bold" pitchFamily="34" charset="0"/>
                <a:ea typeface="Alexandria Semi Bold" pitchFamily="34" charset="-122"/>
                <a:cs typeface="Alexandria Semi Bold" pitchFamily="34" charset="-120"/>
              </a:rPr>
              <a:t>Content Analysis with Word Clouds</a:t>
            </a:r>
            <a:endParaRPr lang="en-US" sz="4050" dirty="0"/>
          </a:p>
        </p:txBody>
      </p:sp>
      <p:pic>
        <p:nvPicPr>
          <p:cNvPr id="3" name="Image 0" descr="preencoded.png"/>
          <p:cNvPicPr>
            <a:picLocks noChangeAspect="1"/>
          </p:cNvPicPr>
          <p:nvPr/>
        </p:nvPicPr>
        <p:blipFill>
          <a:blip r:embed="rId1"/>
          <a:stretch>
            <a:fillRect/>
          </a:stretch>
        </p:blipFill>
        <p:spPr>
          <a:xfrm>
            <a:off x="691039" y="1614249"/>
            <a:ext cx="4218623" cy="2607231"/>
          </a:xfrm>
          <a:prstGeom prst="rect">
            <a:avLst/>
          </a:prstGeom>
        </p:spPr>
      </p:pic>
      <p:sp>
        <p:nvSpPr>
          <p:cNvPr id="4" name="Text 1"/>
          <p:cNvSpPr/>
          <p:nvPr/>
        </p:nvSpPr>
        <p:spPr>
          <a:xfrm>
            <a:off x="691039" y="4468297"/>
            <a:ext cx="3097411" cy="324683"/>
          </a:xfrm>
          <a:prstGeom prst="rect">
            <a:avLst/>
          </a:prstGeom>
          <a:noFill/>
        </p:spPr>
        <p:txBody>
          <a:bodyPr wrap="none" lIns="0" tIns="0" rIns="0" bIns="0" rtlCol="0" anchor="t"/>
          <a:lstStyle/>
          <a:p>
            <a:pPr marL="0" indent="0" algn="l">
              <a:lnSpc>
                <a:spcPts val="2550"/>
              </a:lnSpc>
              <a:buNone/>
            </a:pPr>
            <a:r>
              <a:rPr lang="en-US" sz="2000" dirty="0">
                <a:solidFill>
                  <a:srgbClr val="3B3535"/>
                </a:solidFill>
                <a:latin typeface="Alexandria Semi Bold" pitchFamily="34" charset="0"/>
                <a:ea typeface="Alexandria Semi Bold" pitchFamily="34" charset="-122"/>
                <a:cs typeface="Alexandria Semi Bold" pitchFamily="34" charset="-120"/>
              </a:rPr>
              <a:t>Word Cloud Generation</a:t>
            </a:r>
            <a:endParaRPr lang="en-US" sz="2000" dirty="0"/>
          </a:p>
        </p:txBody>
      </p:sp>
      <p:sp>
        <p:nvSpPr>
          <p:cNvPr id="5" name="Text 2"/>
          <p:cNvSpPr/>
          <p:nvPr/>
        </p:nvSpPr>
        <p:spPr>
          <a:xfrm>
            <a:off x="691039" y="4911447"/>
            <a:ext cx="4218623" cy="1894523"/>
          </a:xfrm>
          <a:prstGeom prst="rect">
            <a:avLst/>
          </a:prstGeom>
          <a:noFill/>
        </p:spPr>
        <p:txBody>
          <a:bodyPr wrap="square" lIns="0" tIns="0" rIns="0" bIns="0" rtlCol="0" anchor="t"/>
          <a:lstStyle/>
          <a:p>
            <a:pPr marL="0" indent="0" algn="l">
              <a:lnSpc>
                <a:spcPts val="2450"/>
              </a:lnSpc>
              <a:buNone/>
            </a:pPr>
            <a:r>
              <a:rPr lang="en-US" sz="1550" dirty="0">
                <a:solidFill>
                  <a:srgbClr val="3B3535"/>
                </a:solidFill>
                <a:latin typeface="Sora Light" pitchFamily="34" charset="0"/>
                <a:ea typeface="Sora Light" pitchFamily="34" charset="-122"/>
                <a:cs typeface="Sora Light" pitchFamily="34" charset="-120"/>
              </a:rPr>
              <a:t>The WordCloud library creates visual representations where word size corresponds to frequency in the dataset. This provides an intuitive way to identify dominant themes and topics in the tweets.</a:t>
            </a:r>
            <a:endParaRPr lang="en-US" sz="1550" dirty="0"/>
          </a:p>
        </p:txBody>
      </p:sp>
      <p:pic>
        <p:nvPicPr>
          <p:cNvPr id="6" name="Image 1" descr="preencoded.png"/>
          <p:cNvPicPr>
            <a:picLocks noChangeAspect="1"/>
          </p:cNvPicPr>
          <p:nvPr/>
        </p:nvPicPr>
        <p:blipFill>
          <a:blip r:embed="rId2"/>
          <a:stretch>
            <a:fillRect/>
          </a:stretch>
        </p:blipFill>
        <p:spPr>
          <a:xfrm>
            <a:off x="5205770" y="1614249"/>
            <a:ext cx="4218742" cy="2607350"/>
          </a:xfrm>
          <a:prstGeom prst="rect">
            <a:avLst/>
          </a:prstGeom>
        </p:spPr>
      </p:pic>
      <p:sp>
        <p:nvSpPr>
          <p:cNvPr id="7" name="Text 3"/>
          <p:cNvSpPr/>
          <p:nvPr/>
        </p:nvSpPr>
        <p:spPr>
          <a:xfrm>
            <a:off x="5205770" y="4468416"/>
            <a:ext cx="2598182" cy="324683"/>
          </a:xfrm>
          <a:prstGeom prst="rect">
            <a:avLst/>
          </a:prstGeom>
          <a:noFill/>
        </p:spPr>
        <p:txBody>
          <a:bodyPr wrap="none" lIns="0" tIns="0" rIns="0" bIns="0" rtlCol="0" anchor="t"/>
          <a:lstStyle/>
          <a:p>
            <a:pPr marL="0" indent="0" algn="l">
              <a:lnSpc>
                <a:spcPts val="2550"/>
              </a:lnSpc>
              <a:buNone/>
            </a:pPr>
            <a:r>
              <a:rPr lang="en-US" sz="2000" dirty="0">
                <a:solidFill>
                  <a:srgbClr val="3B3535"/>
                </a:solidFill>
                <a:latin typeface="Alexandria Semi Bold" pitchFamily="34" charset="0"/>
                <a:ea typeface="Alexandria Semi Bold" pitchFamily="34" charset="-122"/>
                <a:cs typeface="Alexandria Semi Bold" pitchFamily="34" charset="-120"/>
              </a:rPr>
              <a:t>Implementation</a:t>
            </a:r>
            <a:endParaRPr lang="en-US" sz="2000" dirty="0"/>
          </a:p>
        </p:txBody>
      </p:sp>
      <p:sp>
        <p:nvSpPr>
          <p:cNvPr id="8" name="Text 4"/>
          <p:cNvSpPr/>
          <p:nvPr/>
        </p:nvSpPr>
        <p:spPr>
          <a:xfrm>
            <a:off x="5205770" y="4911566"/>
            <a:ext cx="4218742" cy="1894523"/>
          </a:xfrm>
          <a:prstGeom prst="rect">
            <a:avLst/>
          </a:prstGeom>
          <a:noFill/>
        </p:spPr>
        <p:txBody>
          <a:bodyPr wrap="square" lIns="0" tIns="0" rIns="0" bIns="0" rtlCol="0" anchor="t"/>
          <a:lstStyle/>
          <a:p>
            <a:pPr marL="0" indent="0" algn="l">
              <a:lnSpc>
                <a:spcPts val="2450"/>
              </a:lnSpc>
              <a:buNone/>
            </a:pPr>
            <a:r>
              <a:rPr lang="en-US" sz="1550" dirty="0">
                <a:solidFill>
                  <a:srgbClr val="3B3535"/>
                </a:solidFill>
                <a:latin typeface="Sora Light" pitchFamily="34" charset="0"/>
                <a:ea typeface="Sora Light" pitchFamily="34" charset="-122"/>
                <a:cs typeface="Sora Light" pitchFamily="34" charset="-120"/>
              </a:rPr>
              <a:t>The code demonstrates how to generate a word cloud from tweet text using just a few lines of Python. The process involves joining all tweet text and passing it to the WordCloud generator with customized parameters.</a:t>
            </a:r>
            <a:endParaRPr lang="en-US" sz="1550" dirty="0"/>
          </a:p>
        </p:txBody>
      </p:sp>
      <p:pic>
        <p:nvPicPr>
          <p:cNvPr id="9" name="Image 2" descr="preencoded.png"/>
          <p:cNvPicPr>
            <a:picLocks noChangeAspect="1"/>
          </p:cNvPicPr>
          <p:nvPr/>
        </p:nvPicPr>
        <p:blipFill>
          <a:blip r:embed="rId3"/>
          <a:stretch>
            <a:fillRect/>
          </a:stretch>
        </p:blipFill>
        <p:spPr>
          <a:xfrm>
            <a:off x="9720620" y="1614249"/>
            <a:ext cx="4218623" cy="2607231"/>
          </a:xfrm>
          <a:prstGeom prst="rect">
            <a:avLst/>
          </a:prstGeom>
        </p:spPr>
      </p:pic>
      <p:sp>
        <p:nvSpPr>
          <p:cNvPr id="10" name="Text 5"/>
          <p:cNvSpPr/>
          <p:nvPr/>
        </p:nvSpPr>
        <p:spPr>
          <a:xfrm>
            <a:off x="9720620" y="4468297"/>
            <a:ext cx="2598182" cy="324683"/>
          </a:xfrm>
          <a:prstGeom prst="rect">
            <a:avLst/>
          </a:prstGeom>
          <a:noFill/>
        </p:spPr>
        <p:txBody>
          <a:bodyPr wrap="none" lIns="0" tIns="0" rIns="0" bIns="0" rtlCol="0" anchor="t"/>
          <a:lstStyle/>
          <a:p>
            <a:pPr marL="0" indent="0" algn="l">
              <a:lnSpc>
                <a:spcPts val="2550"/>
              </a:lnSpc>
              <a:buNone/>
            </a:pPr>
            <a:r>
              <a:rPr lang="en-US" sz="2000" dirty="0">
                <a:solidFill>
                  <a:srgbClr val="3B3535"/>
                </a:solidFill>
                <a:latin typeface="Alexandria Semi Bold" pitchFamily="34" charset="0"/>
                <a:ea typeface="Alexandria Semi Bold" pitchFamily="34" charset="-122"/>
                <a:cs typeface="Alexandria Semi Bold" pitchFamily="34" charset="-120"/>
              </a:rPr>
              <a:t>Results</a:t>
            </a:r>
            <a:endParaRPr lang="en-US" sz="2000" dirty="0"/>
          </a:p>
        </p:txBody>
      </p:sp>
      <p:sp>
        <p:nvSpPr>
          <p:cNvPr id="11" name="Text 6"/>
          <p:cNvSpPr/>
          <p:nvPr/>
        </p:nvSpPr>
        <p:spPr>
          <a:xfrm>
            <a:off x="9720620" y="4911447"/>
            <a:ext cx="4218623" cy="1894523"/>
          </a:xfrm>
          <a:prstGeom prst="rect">
            <a:avLst/>
          </a:prstGeom>
          <a:noFill/>
        </p:spPr>
        <p:txBody>
          <a:bodyPr wrap="square" lIns="0" tIns="0" rIns="0" bIns="0" rtlCol="0" anchor="t"/>
          <a:lstStyle/>
          <a:p>
            <a:pPr marL="0" indent="0" algn="l">
              <a:lnSpc>
                <a:spcPts val="2450"/>
              </a:lnSpc>
              <a:buNone/>
            </a:pPr>
            <a:r>
              <a:rPr lang="en-US" sz="1550" dirty="0">
                <a:solidFill>
                  <a:srgbClr val="3B3535"/>
                </a:solidFill>
                <a:latin typeface="Sora Light" pitchFamily="34" charset="0"/>
                <a:ea typeface="Sora Light" pitchFamily="34" charset="-122"/>
                <a:cs typeface="Sora Light" pitchFamily="34" charset="-120"/>
              </a:rPr>
              <a:t>The resulting visualization highlights key terms like "ShaheedDiwas," "Bhagat," "Singh," "tribute," and other words related to commemorating Indian freedom fighters, providing immediate insight into the tweet content.</a:t>
            </a:r>
            <a:endParaRPr lang="en-US" sz="1550" dirty="0"/>
          </a:p>
        </p:txBody>
      </p:sp>
      <p:sp>
        <p:nvSpPr>
          <p:cNvPr id="12" name="Text 7"/>
          <p:cNvSpPr/>
          <p:nvPr/>
        </p:nvSpPr>
        <p:spPr>
          <a:xfrm>
            <a:off x="691039" y="7028140"/>
            <a:ext cx="13248323" cy="631507"/>
          </a:xfrm>
          <a:prstGeom prst="rect">
            <a:avLst/>
          </a:prstGeom>
          <a:noFill/>
        </p:spPr>
        <p:txBody>
          <a:bodyPr wrap="square" lIns="0" tIns="0" rIns="0" bIns="0" rtlCol="0" anchor="t"/>
          <a:lstStyle/>
          <a:p>
            <a:pPr marL="0" indent="0" algn="l">
              <a:lnSpc>
                <a:spcPts val="2450"/>
              </a:lnSpc>
              <a:buNone/>
            </a:pPr>
            <a:r>
              <a:rPr lang="en-US" sz="1550" dirty="0">
                <a:solidFill>
                  <a:srgbClr val="3B3535"/>
                </a:solidFill>
                <a:latin typeface="Sora Light" pitchFamily="34" charset="0"/>
                <a:ea typeface="Sora Light" pitchFamily="34" charset="-122"/>
                <a:cs typeface="Sora Light" pitchFamily="34" charset="-120"/>
              </a:rPr>
              <a:t>Word clouds offer a visually appealing way to understand the most common terms in a text corpus. The size of each word in the cloud represents its frequency in the dataset, making it easy to identify dominant themes and topics at a glance.</a:t>
            </a:r>
            <a:endParaRPr lang="en-US" sz="1550" dirty="0"/>
          </a:p>
        </p:txBody>
      </p:sp>
      <p:sp>
        <p:nvSpPr>
          <p:cNvPr id="14" name="Text Box 13"/>
          <p:cNvSpPr txBox="1"/>
          <p:nvPr/>
        </p:nvSpPr>
        <p:spPr>
          <a:xfrm>
            <a:off x="12802870" y="7747000"/>
            <a:ext cx="1750695" cy="456565"/>
          </a:xfrm>
          <a:prstGeom prst="rect">
            <a:avLst/>
          </a:prstGeom>
          <a:solidFill>
            <a:srgbClr val="FFFAFA"/>
          </a:solidFill>
        </p:spPr>
        <p:txBody>
          <a:bodyPr wrap="square" rtlCol="0">
            <a:noAutofit/>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24364" y="490538"/>
            <a:ext cx="4695230" cy="586978"/>
          </a:xfrm>
          <a:prstGeom prst="rect">
            <a:avLst/>
          </a:prstGeom>
          <a:noFill/>
        </p:spPr>
        <p:txBody>
          <a:bodyPr wrap="none" lIns="0" tIns="0" rIns="0" bIns="0" rtlCol="0" anchor="t"/>
          <a:lstStyle/>
          <a:p>
            <a:pPr marL="0" indent="0" algn="l">
              <a:lnSpc>
                <a:spcPts val="4600"/>
              </a:lnSpc>
              <a:buNone/>
            </a:pPr>
            <a:r>
              <a:rPr lang="en-US" sz="3650" dirty="0">
                <a:solidFill>
                  <a:srgbClr val="1F1E1E"/>
                </a:solidFill>
                <a:latin typeface="Alexandria Semi Bold" pitchFamily="34" charset="0"/>
                <a:ea typeface="Alexandria Semi Bold" pitchFamily="34" charset="-122"/>
                <a:cs typeface="Alexandria Semi Bold" pitchFamily="34" charset="-120"/>
              </a:rPr>
              <a:t>Sentiment Analysis</a:t>
            </a:r>
            <a:endParaRPr lang="en-US" sz="3650" dirty="0"/>
          </a:p>
        </p:txBody>
      </p:sp>
      <p:sp>
        <p:nvSpPr>
          <p:cNvPr id="3" name="Text 1"/>
          <p:cNvSpPr/>
          <p:nvPr/>
        </p:nvSpPr>
        <p:spPr>
          <a:xfrm>
            <a:off x="2268974" y="3290292"/>
            <a:ext cx="2347555" cy="293489"/>
          </a:xfrm>
          <a:prstGeom prst="rect">
            <a:avLst/>
          </a:prstGeom>
          <a:noFill/>
        </p:spPr>
        <p:txBody>
          <a:bodyPr wrap="none" lIns="0" tIns="0" rIns="0" bIns="0" rtlCol="0" anchor="t"/>
          <a:lstStyle/>
          <a:p>
            <a:pPr marL="0" indent="0" algn="r">
              <a:lnSpc>
                <a:spcPts val="2300"/>
              </a:lnSpc>
              <a:buNone/>
            </a:pPr>
            <a:r>
              <a:rPr lang="en-US" sz="1800" dirty="0">
                <a:solidFill>
                  <a:srgbClr val="3B3535"/>
                </a:solidFill>
                <a:latin typeface="Alexandria Semi Bold" pitchFamily="34" charset="0"/>
                <a:ea typeface="Alexandria Semi Bold" pitchFamily="34" charset="-122"/>
                <a:cs typeface="Alexandria Semi Bold" pitchFamily="34" charset="-120"/>
              </a:rPr>
              <a:t>Positive</a:t>
            </a:r>
            <a:endParaRPr lang="en-US" sz="1800" dirty="0"/>
          </a:p>
        </p:txBody>
      </p:sp>
      <p:sp>
        <p:nvSpPr>
          <p:cNvPr id="4" name="Text 2"/>
          <p:cNvSpPr/>
          <p:nvPr/>
        </p:nvSpPr>
        <p:spPr>
          <a:xfrm>
            <a:off x="624364" y="3690818"/>
            <a:ext cx="3992166" cy="571024"/>
          </a:xfrm>
          <a:prstGeom prst="rect">
            <a:avLst/>
          </a:prstGeom>
          <a:noFill/>
        </p:spPr>
        <p:txBody>
          <a:bodyPr wrap="square" lIns="0" tIns="0" rIns="0" bIns="0" rtlCol="0" anchor="t"/>
          <a:lstStyle/>
          <a:p>
            <a:pPr marL="0" indent="0" algn="r">
              <a:lnSpc>
                <a:spcPts val="2200"/>
              </a:lnSpc>
              <a:buNone/>
            </a:pPr>
            <a:r>
              <a:rPr lang="en-US" sz="1400" dirty="0">
                <a:solidFill>
                  <a:srgbClr val="3B3535"/>
                </a:solidFill>
                <a:latin typeface="Sora Light" pitchFamily="34" charset="0"/>
                <a:ea typeface="Sora Light" pitchFamily="34" charset="-122"/>
                <a:cs typeface="Sora Light" pitchFamily="34" charset="-120"/>
              </a:rPr>
              <a:t>Tweets expressing admiration, gratitude, or celebration</a:t>
            </a:r>
            <a:endParaRPr lang="en-US" sz="1400" dirty="0"/>
          </a:p>
        </p:txBody>
      </p:sp>
      <p:pic>
        <p:nvPicPr>
          <p:cNvPr id="5" name="Image 0" descr="preencoded.png"/>
          <p:cNvPicPr>
            <a:picLocks noChangeAspect="1"/>
          </p:cNvPicPr>
          <p:nvPr/>
        </p:nvPicPr>
        <p:blipFill>
          <a:blip r:embed="rId1"/>
          <a:stretch>
            <a:fillRect/>
          </a:stretch>
        </p:blipFill>
        <p:spPr>
          <a:xfrm>
            <a:off x="4973360" y="1434346"/>
            <a:ext cx="4683562" cy="4683562"/>
          </a:xfrm>
          <a:prstGeom prst="rect">
            <a:avLst/>
          </a:prstGeom>
        </p:spPr>
      </p:pic>
      <p:pic>
        <p:nvPicPr>
          <p:cNvPr id="6" name="Image 1" descr="preencoded.png"/>
          <p:cNvPicPr>
            <a:picLocks noChangeAspect="1"/>
          </p:cNvPicPr>
          <p:nvPr/>
        </p:nvPicPr>
        <p:blipFill>
          <a:blip r:embed="rId2"/>
          <a:stretch>
            <a:fillRect/>
          </a:stretch>
        </p:blipFill>
        <p:spPr>
          <a:xfrm>
            <a:off x="5566767" y="3327440"/>
            <a:ext cx="266938" cy="333613"/>
          </a:xfrm>
          <a:prstGeom prst="rect">
            <a:avLst/>
          </a:prstGeom>
        </p:spPr>
      </p:pic>
      <p:sp>
        <p:nvSpPr>
          <p:cNvPr id="7" name="Text 3"/>
          <p:cNvSpPr/>
          <p:nvPr/>
        </p:nvSpPr>
        <p:spPr>
          <a:xfrm>
            <a:off x="9924455" y="2052518"/>
            <a:ext cx="2347555" cy="293489"/>
          </a:xfrm>
          <a:prstGeom prst="rect">
            <a:avLst/>
          </a:prstGeom>
          <a:noFill/>
        </p:spPr>
        <p:txBody>
          <a:bodyPr wrap="none" lIns="0" tIns="0" rIns="0" bIns="0" rtlCol="0" anchor="t"/>
          <a:lstStyle/>
          <a:p>
            <a:pPr marL="0" indent="0" algn="l">
              <a:lnSpc>
                <a:spcPts val="2300"/>
              </a:lnSpc>
              <a:buNone/>
            </a:pPr>
            <a:r>
              <a:rPr lang="en-US" sz="1800" dirty="0">
                <a:solidFill>
                  <a:srgbClr val="3B3535"/>
                </a:solidFill>
                <a:latin typeface="Alexandria Semi Bold" pitchFamily="34" charset="0"/>
                <a:ea typeface="Alexandria Semi Bold" pitchFamily="34" charset="-122"/>
                <a:cs typeface="Alexandria Semi Bold" pitchFamily="34" charset="-120"/>
              </a:rPr>
              <a:t>Neutral</a:t>
            </a:r>
            <a:endParaRPr lang="en-US" sz="1800" dirty="0"/>
          </a:p>
        </p:txBody>
      </p:sp>
      <p:sp>
        <p:nvSpPr>
          <p:cNvPr id="8" name="Text 4"/>
          <p:cNvSpPr/>
          <p:nvPr/>
        </p:nvSpPr>
        <p:spPr>
          <a:xfrm>
            <a:off x="9924455" y="2453045"/>
            <a:ext cx="4081582" cy="571024"/>
          </a:xfrm>
          <a:prstGeom prst="rect">
            <a:avLst/>
          </a:prstGeom>
          <a:noFill/>
        </p:spPr>
        <p:txBody>
          <a:bodyPr wrap="square" lIns="0" tIns="0" rIns="0" bIns="0" rtlCol="0" anchor="t"/>
          <a:lstStyle/>
          <a:p>
            <a:pPr marL="0" indent="0" algn="l">
              <a:lnSpc>
                <a:spcPts val="2200"/>
              </a:lnSpc>
              <a:buNone/>
            </a:pPr>
            <a:r>
              <a:rPr lang="en-US" sz="1400" dirty="0">
                <a:solidFill>
                  <a:srgbClr val="3B3535"/>
                </a:solidFill>
                <a:latin typeface="Sora Light" pitchFamily="34" charset="0"/>
                <a:ea typeface="Sora Light" pitchFamily="34" charset="-122"/>
                <a:cs typeface="Sora Light" pitchFamily="34" charset="-120"/>
              </a:rPr>
              <a:t>Factual statements without emotional content</a:t>
            </a:r>
            <a:endParaRPr lang="en-US" sz="1400" dirty="0"/>
          </a:p>
        </p:txBody>
      </p:sp>
      <p:pic>
        <p:nvPicPr>
          <p:cNvPr id="9" name="Image 2" descr="preencoded.png"/>
          <p:cNvPicPr>
            <a:picLocks noChangeAspect="1"/>
          </p:cNvPicPr>
          <p:nvPr/>
        </p:nvPicPr>
        <p:blipFill>
          <a:blip r:embed="rId3"/>
          <a:stretch>
            <a:fillRect/>
          </a:stretch>
        </p:blipFill>
        <p:spPr>
          <a:xfrm>
            <a:off x="4973360" y="1434346"/>
            <a:ext cx="4683562" cy="4683562"/>
          </a:xfrm>
          <a:prstGeom prst="rect">
            <a:avLst/>
          </a:prstGeom>
        </p:spPr>
      </p:pic>
      <p:pic>
        <p:nvPicPr>
          <p:cNvPr id="10" name="Image 3" descr="preencoded.png"/>
          <p:cNvPicPr>
            <a:picLocks noChangeAspect="1"/>
          </p:cNvPicPr>
          <p:nvPr/>
        </p:nvPicPr>
        <p:blipFill>
          <a:blip r:embed="rId4"/>
          <a:stretch>
            <a:fillRect/>
          </a:stretch>
        </p:blipFill>
        <p:spPr>
          <a:xfrm>
            <a:off x="8233053" y="2351723"/>
            <a:ext cx="266938" cy="333613"/>
          </a:xfrm>
          <a:prstGeom prst="rect">
            <a:avLst/>
          </a:prstGeom>
        </p:spPr>
      </p:pic>
      <p:sp>
        <p:nvSpPr>
          <p:cNvPr id="11" name="Text 5"/>
          <p:cNvSpPr/>
          <p:nvPr/>
        </p:nvSpPr>
        <p:spPr>
          <a:xfrm>
            <a:off x="9924455" y="4528066"/>
            <a:ext cx="2347555" cy="293489"/>
          </a:xfrm>
          <a:prstGeom prst="rect">
            <a:avLst/>
          </a:prstGeom>
          <a:noFill/>
        </p:spPr>
        <p:txBody>
          <a:bodyPr wrap="none" lIns="0" tIns="0" rIns="0" bIns="0" rtlCol="0" anchor="t"/>
          <a:lstStyle/>
          <a:p>
            <a:pPr marL="0" indent="0" algn="l">
              <a:lnSpc>
                <a:spcPts val="2300"/>
              </a:lnSpc>
              <a:buNone/>
            </a:pPr>
            <a:r>
              <a:rPr lang="en-US" sz="1800" dirty="0">
                <a:solidFill>
                  <a:srgbClr val="3B3535"/>
                </a:solidFill>
                <a:latin typeface="Alexandria Semi Bold" pitchFamily="34" charset="0"/>
                <a:ea typeface="Alexandria Semi Bold" pitchFamily="34" charset="-122"/>
                <a:cs typeface="Alexandria Semi Bold" pitchFamily="34" charset="-120"/>
              </a:rPr>
              <a:t>Negative</a:t>
            </a:r>
            <a:endParaRPr lang="en-US" sz="1800" dirty="0"/>
          </a:p>
        </p:txBody>
      </p:sp>
      <p:sp>
        <p:nvSpPr>
          <p:cNvPr id="12" name="Text 6"/>
          <p:cNvSpPr/>
          <p:nvPr/>
        </p:nvSpPr>
        <p:spPr>
          <a:xfrm>
            <a:off x="9924455" y="4928592"/>
            <a:ext cx="4081582" cy="571024"/>
          </a:xfrm>
          <a:prstGeom prst="rect">
            <a:avLst/>
          </a:prstGeom>
          <a:noFill/>
        </p:spPr>
        <p:txBody>
          <a:bodyPr wrap="square" lIns="0" tIns="0" rIns="0" bIns="0" rtlCol="0" anchor="t"/>
          <a:lstStyle/>
          <a:p>
            <a:pPr marL="0" indent="0" algn="l">
              <a:lnSpc>
                <a:spcPts val="2200"/>
              </a:lnSpc>
              <a:buNone/>
            </a:pPr>
            <a:r>
              <a:rPr lang="en-US" sz="1400" dirty="0">
                <a:solidFill>
                  <a:srgbClr val="3B3535"/>
                </a:solidFill>
                <a:latin typeface="Sora Light" pitchFamily="34" charset="0"/>
                <a:ea typeface="Sora Light" pitchFamily="34" charset="-122"/>
                <a:cs typeface="Sora Light" pitchFamily="34" charset="-120"/>
              </a:rPr>
              <a:t>Tweets expressing criticism, disappointment, or concern</a:t>
            </a:r>
            <a:endParaRPr lang="en-US" sz="1400" dirty="0"/>
          </a:p>
        </p:txBody>
      </p:sp>
      <p:pic>
        <p:nvPicPr>
          <p:cNvPr id="13" name="Image 4" descr="preencoded.png"/>
          <p:cNvPicPr>
            <a:picLocks noChangeAspect="1"/>
          </p:cNvPicPr>
          <p:nvPr/>
        </p:nvPicPr>
        <p:blipFill>
          <a:blip r:embed="rId5"/>
          <a:stretch>
            <a:fillRect/>
          </a:stretch>
        </p:blipFill>
        <p:spPr>
          <a:xfrm>
            <a:off x="4973360" y="1434346"/>
            <a:ext cx="4683562" cy="4683562"/>
          </a:xfrm>
          <a:prstGeom prst="rect">
            <a:avLst/>
          </a:prstGeom>
        </p:spPr>
      </p:pic>
      <p:pic>
        <p:nvPicPr>
          <p:cNvPr id="14" name="Image 5" descr="preencoded.png"/>
          <p:cNvPicPr>
            <a:picLocks noChangeAspect="1"/>
          </p:cNvPicPr>
          <p:nvPr/>
        </p:nvPicPr>
        <p:blipFill>
          <a:blip r:embed="rId6"/>
          <a:stretch>
            <a:fillRect/>
          </a:stretch>
        </p:blipFill>
        <p:spPr>
          <a:xfrm>
            <a:off x="7744897" y="5148620"/>
            <a:ext cx="266938" cy="333613"/>
          </a:xfrm>
          <a:prstGeom prst="rect">
            <a:avLst/>
          </a:prstGeom>
        </p:spPr>
      </p:pic>
      <p:sp>
        <p:nvSpPr>
          <p:cNvPr id="15" name="Text 7"/>
          <p:cNvSpPr/>
          <p:nvPr/>
        </p:nvSpPr>
        <p:spPr>
          <a:xfrm>
            <a:off x="624364" y="6318528"/>
            <a:ext cx="13381673" cy="856536"/>
          </a:xfrm>
          <a:prstGeom prst="rect">
            <a:avLst/>
          </a:prstGeom>
          <a:noFill/>
        </p:spPr>
        <p:txBody>
          <a:bodyPr wrap="square" lIns="0" tIns="0" rIns="0" bIns="0" rtlCol="0" anchor="t"/>
          <a:lstStyle/>
          <a:p>
            <a:pPr marL="0" indent="0" algn="l">
              <a:lnSpc>
                <a:spcPts val="2200"/>
              </a:lnSpc>
              <a:buNone/>
            </a:pPr>
            <a:r>
              <a:rPr lang="en-US" sz="1400" dirty="0">
                <a:solidFill>
                  <a:srgbClr val="3B3535"/>
                </a:solidFill>
                <a:latin typeface="Sora Light" pitchFamily="34" charset="0"/>
                <a:ea typeface="Sora Light" pitchFamily="34" charset="-122"/>
                <a:cs typeface="Sora Light" pitchFamily="34" charset="-120"/>
              </a:rPr>
              <a:t>Sentiment analysis helps understand the emotional tone of tweets. The code uses TextBlob, a simple natural language processing library, to classify tweets as positive, negative, or neutral based on their content. This classification is performed by analyzing the polarity score of each tweet, which ranges from -1 (negative) to 1 (positive).</a:t>
            </a:r>
            <a:endParaRPr lang="en-US" sz="1400" dirty="0"/>
          </a:p>
        </p:txBody>
      </p:sp>
      <p:sp>
        <p:nvSpPr>
          <p:cNvPr id="16" name="Text 8"/>
          <p:cNvSpPr/>
          <p:nvPr/>
        </p:nvSpPr>
        <p:spPr>
          <a:xfrm>
            <a:off x="624364" y="7375684"/>
            <a:ext cx="13381673" cy="571024"/>
          </a:xfrm>
          <a:prstGeom prst="rect">
            <a:avLst/>
          </a:prstGeom>
          <a:noFill/>
        </p:spPr>
        <p:txBody>
          <a:bodyPr wrap="square" lIns="0" tIns="0" rIns="0" bIns="0" rtlCol="0" anchor="t"/>
          <a:lstStyle/>
          <a:p>
            <a:pPr marL="0" indent="0" algn="l">
              <a:lnSpc>
                <a:spcPts val="2200"/>
              </a:lnSpc>
              <a:buNone/>
            </a:pPr>
            <a:r>
              <a:rPr lang="en-US" sz="1400" dirty="0">
                <a:solidFill>
                  <a:srgbClr val="3B3535"/>
                </a:solidFill>
                <a:latin typeface="Sora Light" pitchFamily="34" charset="0"/>
                <a:ea typeface="Sora Light" pitchFamily="34" charset="-122"/>
                <a:cs typeface="Sora Light" pitchFamily="34" charset="-120"/>
              </a:rPr>
              <a:t>The bar chart visualization shows the distribution of sentiment across the collected tweets, providing insight into how users feel about the topic. This information can be valuable for brands monitoring public perception or researchers studying public opinion on specific issues.</a:t>
            </a:r>
            <a:endParaRPr lang="en-US" sz="1400" dirty="0"/>
          </a:p>
        </p:txBody>
      </p:sp>
      <p:sp>
        <p:nvSpPr>
          <p:cNvPr id="17" name="Text Box 16"/>
          <p:cNvSpPr txBox="1"/>
          <p:nvPr/>
        </p:nvSpPr>
        <p:spPr>
          <a:xfrm>
            <a:off x="12802870" y="7747000"/>
            <a:ext cx="1750695" cy="456565"/>
          </a:xfrm>
          <a:prstGeom prst="rect">
            <a:avLst/>
          </a:prstGeom>
          <a:solidFill>
            <a:srgbClr val="FFFAFA"/>
          </a:solidFill>
        </p:spPr>
        <p:txBody>
          <a:bodyPr wrap="square" rtlCol="0">
            <a:noAutofit/>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73656" y="681871"/>
            <a:ext cx="5065395" cy="633055"/>
          </a:xfrm>
          <a:prstGeom prst="rect">
            <a:avLst/>
          </a:prstGeom>
          <a:noFill/>
        </p:spPr>
        <p:txBody>
          <a:bodyPr wrap="none" lIns="0" tIns="0" rIns="0" bIns="0" rtlCol="0" anchor="t"/>
          <a:lstStyle/>
          <a:p>
            <a:pPr marL="0" indent="0" algn="l">
              <a:lnSpc>
                <a:spcPts val="4950"/>
              </a:lnSpc>
              <a:buNone/>
            </a:pPr>
            <a:r>
              <a:rPr lang="en-US" sz="3950" dirty="0">
                <a:solidFill>
                  <a:srgbClr val="1F1E1E"/>
                </a:solidFill>
                <a:latin typeface="Alexandria Semi Bold" pitchFamily="34" charset="0"/>
                <a:ea typeface="Alexandria Semi Bold" pitchFamily="34" charset="-122"/>
                <a:cs typeface="Alexandria Semi Bold" pitchFamily="34" charset="-120"/>
              </a:rPr>
              <a:t>Hashtag Analysis</a:t>
            </a:r>
            <a:endParaRPr lang="en-US" sz="3950" dirty="0"/>
          </a:p>
        </p:txBody>
      </p:sp>
      <p:sp>
        <p:nvSpPr>
          <p:cNvPr id="3" name="Shape 1"/>
          <p:cNvSpPr/>
          <p:nvPr/>
        </p:nvSpPr>
        <p:spPr>
          <a:xfrm>
            <a:off x="673656" y="1699855"/>
            <a:ext cx="2213729" cy="1124783"/>
          </a:xfrm>
          <a:prstGeom prst="roundRect">
            <a:avLst>
              <a:gd name="adj" fmla="val 7188"/>
            </a:avLst>
          </a:prstGeom>
          <a:solidFill>
            <a:srgbClr val="D5DCF6"/>
          </a:solidFill>
          <a:ln w="7620">
            <a:solidFill>
              <a:srgbClr val="BBC2DC"/>
            </a:solidFill>
            <a:prstDash val="solid"/>
          </a:ln>
        </p:spPr>
      </p:sp>
      <p:pic>
        <p:nvPicPr>
          <p:cNvPr id="4" name="Image 0" descr="preencoded.png"/>
          <p:cNvPicPr>
            <a:picLocks noChangeAspect="1"/>
          </p:cNvPicPr>
          <p:nvPr/>
        </p:nvPicPr>
        <p:blipFill>
          <a:blip r:embed="rId1"/>
          <a:stretch>
            <a:fillRect/>
          </a:stretch>
        </p:blipFill>
        <p:spPr>
          <a:xfrm>
            <a:off x="1645206" y="2093119"/>
            <a:ext cx="270629" cy="338257"/>
          </a:xfrm>
          <a:prstGeom prst="rect">
            <a:avLst/>
          </a:prstGeom>
        </p:spPr>
      </p:pic>
      <p:sp>
        <p:nvSpPr>
          <p:cNvPr id="5" name="Text 2"/>
          <p:cNvSpPr/>
          <p:nvPr/>
        </p:nvSpPr>
        <p:spPr>
          <a:xfrm>
            <a:off x="3079790" y="1892260"/>
            <a:ext cx="2532698" cy="316468"/>
          </a:xfrm>
          <a:prstGeom prst="rect">
            <a:avLst/>
          </a:prstGeom>
          <a:noFill/>
        </p:spPr>
        <p:txBody>
          <a:bodyPr wrap="none" lIns="0" tIns="0" rIns="0" bIns="0" rtlCol="0" anchor="t"/>
          <a:lstStyle/>
          <a:p>
            <a:pPr marL="0" indent="0" algn="l">
              <a:lnSpc>
                <a:spcPts val="2450"/>
              </a:lnSpc>
              <a:buNone/>
            </a:pPr>
            <a:r>
              <a:rPr lang="en-US" sz="1950" dirty="0">
                <a:solidFill>
                  <a:srgbClr val="3B3535"/>
                </a:solidFill>
                <a:latin typeface="Alexandria Semi Bold" pitchFamily="34" charset="0"/>
                <a:ea typeface="Alexandria Semi Bold" pitchFamily="34" charset="-122"/>
                <a:cs typeface="Alexandria Semi Bold" pitchFamily="34" charset="-120"/>
              </a:rPr>
              <a:t>Extract hashtags</a:t>
            </a:r>
            <a:endParaRPr lang="en-US" sz="1950" dirty="0"/>
          </a:p>
        </p:txBody>
      </p:sp>
      <p:sp>
        <p:nvSpPr>
          <p:cNvPr id="6" name="Text 3"/>
          <p:cNvSpPr/>
          <p:nvPr/>
        </p:nvSpPr>
        <p:spPr>
          <a:xfrm>
            <a:off x="3079790" y="2324219"/>
            <a:ext cx="6613565" cy="308015"/>
          </a:xfrm>
          <a:prstGeom prst="rect">
            <a:avLst/>
          </a:prstGeom>
          <a:noFill/>
        </p:spPr>
        <p:txBody>
          <a:bodyPr wrap="none" lIns="0" tIns="0" rIns="0" bIns="0" rtlCol="0" anchor="t"/>
          <a:lstStyle/>
          <a:p>
            <a:pPr marL="0" indent="0" algn="l">
              <a:lnSpc>
                <a:spcPts val="2400"/>
              </a:lnSpc>
              <a:buNone/>
            </a:pPr>
            <a:r>
              <a:rPr lang="en-US" sz="1500" dirty="0">
                <a:solidFill>
                  <a:srgbClr val="3B3535"/>
                </a:solidFill>
                <a:latin typeface="Sora Light" pitchFamily="34" charset="0"/>
                <a:ea typeface="Sora Light" pitchFamily="34" charset="-122"/>
                <a:cs typeface="Sora Light" pitchFamily="34" charset="-120"/>
              </a:rPr>
              <a:t>Use regular expressions to identify and extract hashtags from tweets</a:t>
            </a:r>
            <a:endParaRPr lang="en-US" sz="1500" dirty="0"/>
          </a:p>
        </p:txBody>
      </p:sp>
      <p:sp>
        <p:nvSpPr>
          <p:cNvPr id="7" name="Shape 4"/>
          <p:cNvSpPr/>
          <p:nvPr/>
        </p:nvSpPr>
        <p:spPr>
          <a:xfrm>
            <a:off x="2983587" y="2815114"/>
            <a:ext cx="10876955" cy="11430"/>
          </a:xfrm>
          <a:prstGeom prst="roundRect">
            <a:avLst>
              <a:gd name="adj" fmla="val 707302"/>
            </a:avLst>
          </a:prstGeom>
          <a:solidFill>
            <a:srgbClr val="BBC2DC"/>
          </a:solidFill>
        </p:spPr>
      </p:sp>
      <p:sp>
        <p:nvSpPr>
          <p:cNvPr id="8" name="Shape 5"/>
          <p:cNvSpPr/>
          <p:nvPr/>
        </p:nvSpPr>
        <p:spPr>
          <a:xfrm>
            <a:off x="673656" y="2920841"/>
            <a:ext cx="4427577" cy="1124783"/>
          </a:xfrm>
          <a:prstGeom prst="roundRect">
            <a:avLst>
              <a:gd name="adj" fmla="val 7188"/>
            </a:avLst>
          </a:prstGeom>
          <a:solidFill>
            <a:srgbClr val="D5DCF6"/>
          </a:solidFill>
          <a:ln w="7620">
            <a:solidFill>
              <a:srgbClr val="BBC2DC"/>
            </a:solidFill>
            <a:prstDash val="solid"/>
          </a:ln>
        </p:spPr>
      </p:sp>
      <p:pic>
        <p:nvPicPr>
          <p:cNvPr id="9" name="Image 1" descr="preencoded.png"/>
          <p:cNvPicPr>
            <a:picLocks noChangeAspect="1"/>
          </p:cNvPicPr>
          <p:nvPr/>
        </p:nvPicPr>
        <p:blipFill>
          <a:blip r:embed="rId2"/>
          <a:stretch>
            <a:fillRect/>
          </a:stretch>
        </p:blipFill>
        <p:spPr>
          <a:xfrm>
            <a:off x="2752130" y="3314105"/>
            <a:ext cx="270629" cy="338257"/>
          </a:xfrm>
          <a:prstGeom prst="rect">
            <a:avLst/>
          </a:prstGeom>
        </p:spPr>
      </p:pic>
      <p:sp>
        <p:nvSpPr>
          <p:cNvPr id="10" name="Text 6"/>
          <p:cNvSpPr/>
          <p:nvPr/>
        </p:nvSpPr>
        <p:spPr>
          <a:xfrm>
            <a:off x="5293638" y="3113246"/>
            <a:ext cx="2532698" cy="316468"/>
          </a:xfrm>
          <a:prstGeom prst="rect">
            <a:avLst/>
          </a:prstGeom>
          <a:noFill/>
        </p:spPr>
        <p:txBody>
          <a:bodyPr wrap="none" lIns="0" tIns="0" rIns="0" bIns="0" rtlCol="0" anchor="t"/>
          <a:lstStyle/>
          <a:p>
            <a:pPr marL="0" indent="0" algn="l">
              <a:lnSpc>
                <a:spcPts val="2450"/>
              </a:lnSpc>
              <a:buNone/>
            </a:pPr>
            <a:r>
              <a:rPr lang="en-US" sz="1950" dirty="0">
                <a:solidFill>
                  <a:srgbClr val="3B3535"/>
                </a:solidFill>
                <a:latin typeface="Alexandria Semi Bold" pitchFamily="34" charset="0"/>
                <a:ea typeface="Alexandria Semi Bold" pitchFamily="34" charset="-122"/>
                <a:cs typeface="Alexandria Semi Bold" pitchFamily="34" charset="-120"/>
              </a:rPr>
              <a:t>Count frequencies</a:t>
            </a:r>
            <a:endParaRPr lang="en-US" sz="1950" dirty="0"/>
          </a:p>
        </p:txBody>
      </p:sp>
      <p:sp>
        <p:nvSpPr>
          <p:cNvPr id="11" name="Text 7"/>
          <p:cNvSpPr/>
          <p:nvPr/>
        </p:nvSpPr>
        <p:spPr>
          <a:xfrm>
            <a:off x="5293638" y="3545205"/>
            <a:ext cx="5073372" cy="308015"/>
          </a:xfrm>
          <a:prstGeom prst="rect">
            <a:avLst/>
          </a:prstGeom>
          <a:noFill/>
        </p:spPr>
        <p:txBody>
          <a:bodyPr wrap="none" lIns="0" tIns="0" rIns="0" bIns="0" rtlCol="0" anchor="t"/>
          <a:lstStyle/>
          <a:p>
            <a:pPr marL="0" indent="0" algn="l">
              <a:lnSpc>
                <a:spcPts val="2400"/>
              </a:lnSpc>
              <a:buNone/>
            </a:pPr>
            <a:r>
              <a:rPr lang="en-US" sz="1500" dirty="0">
                <a:solidFill>
                  <a:srgbClr val="3B3535"/>
                </a:solidFill>
                <a:latin typeface="Sora Light" pitchFamily="34" charset="0"/>
                <a:ea typeface="Sora Light" pitchFamily="34" charset="-122"/>
                <a:cs typeface="Sora Light" pitchFamily="34" charset="-120"/>
              </a:rPr>
              <a:t>Tally occurrences of each hashtag across the dataset</a:t>
            </a:r>
            <a:endParaRPr lang="en-US" sz="1500" dirty="0"/>
          </a:p>
        </p:txBody>
      </p:sp>
      <p:sp>
        <p:nvSpPr>
          <p:cNvPr id="12" name="Shape 8"/>
          <p:cNvSpPr/>
          <p:nvPr/>
        </p:nvSpPr>
        <p:spPr>
          <a:xfrm>
            <a:off x="5197435" y="4036100"/>
            <a:ext cx="8663107" cy="11430"/>
          </a:xfrm>
          <a:prstGeom prst="roundRect">
            <a:avLst>
              <a:gd name="adj" fmla="val 707302"/>
            </a:avLst>
          </a:prstGeom>
          <a:solidFill>
            <a:srgbClr val="BBC2DC"/>
          </a:solidFill>
        </p:spPr>
      </p:sp>
      <p:sp>
        <p:nvSpPr>
          <p:cNvPr id="13" name="Shape 9"/>
          <p:cNvSpPr/>
          <p:nvPr/>
        </p:nvSpPr>
        <p:spPr>
          <a:xfrm>
            <a:off x="673656" y="4141827"/>
            <a:ext cx="6641544" cy="1432798"/>
          </a:xfrm>
          <a:prstGeom prst="roundRect">
            <a:avLst>
              <a:gd name="adj" fmla="val 5642"/>
            </a:avLst>
          </a:prstGeom>
          <a:solidFill>
            <a:srgbClr val="D5DCF6"/>
          </a:solidFill>
          <a:ln w="7620">
            <a:solidFill>
              <a:srgbClr val="BBC2DC"/>
            </a:solidFill>
            <a:prstDash val="solid"/>
          </a:ln>
        </p:spPr>
      </p:sp>
      <p:pic>
        <p:nvPicPr>
          <p:cNvPr id="14" name="Image 2" descr="preencoded.png"/>
          <p:cNvPicPr>
            <a:picLocks noChangeAspect="1"/>
          </p:cNvPicPr>
          <p:nvPr/>
        </p:nvPicPr>
        <p:blipFill>
          <a:blip r:embed="rId3"/>
          <a:stretch>
            <a:fillRect/>
          </a:stretch>
        </p:blipFill>
        <p:spPr>
          <a:xfrm>
            <a:off x="3859054" y="4689038"/>
            <a:ext cx="270629" cy="338257"/>
          </a:xfrm>
          <a:prstGeom prst="rect">
            <a:avLst/>
          </a:prstGeom>
        </p:spPr>
      </p:pic>
      <p:sp>
        <p:nvSpPr>
          <p:cNvPr id="15" name="Text 10"/>
          <p:cNvSpPr/>
          <p:nvPr/>
        </p:nvSpPr>
        <p:spPr>
          <a:xfrm>
            <a:off x="7507605" y="4334232"/>
            <a:ext cx="2532698" cy="316468"/>
          </a:xfrm>
          <a:prstGeom prst="rect">
            <a:avLst/>
          </a:prstGeom>
          <a:noFill/>
        </p:spPr>
        <p:txBody>
          <a:bodyPr wrap="none" lIns="0" tIns="0" rIns="0" bIns="0" rtlCol="0" anchor="t"/>
          <a:lstStyle/>
          <a:p>
            <a:pPr marL="0" indent="0" algn="l">
              <a:lnSpc>
                <a:spcPts val="2450"/>
              </a:lnSpc>
              <a:buNone/>
            </a:pPr>
            <a:r>
              <a:rPr lang="en-US" sz="1950" dirty="0">
                <a:solidFill>
                  <a:srgbClr val="3B3535"/>
                </a:solidFill>
                <a:latin typeface="Alexandria Semi Bold" pitchFamily="34" charset="0"/>
                <a:ea typeface="Alexandria Semi Bold" pitchFamily="34" charset="-122"/>
                <a:cs typeface="Alexandria Semi Bold" pitchFamily="34" charset="-120"/>
              </a:rPr>
              <a:t>Visualize results</a:t>
            </a:r>
            <a:endParaRPr lang="en-US" sz="1950" dirty="0"/>
          </a:p>
        </p:txBody>
      </p:sp>
      <p:sp>
        <p:nvSpPr>
          <p:cNvPr id="16" name="Text 11"/>
          <p:cNvSpPr/>
          <p:nvPr/>
        </p:nvSpPr>
        <p:spPr>
          <a:xfrm>
            <a:off x="7507605" y="4766191"/>
            <a:ext cx="6256734" cy="616029"/>
          </a:xfrm>
          <a:prstGeom prst="rect">
            <a:avLst/>
          </a:prstGeom>
          <a:noFill/>
        </p:spPr>
        <p:txBody>
          <a:bodyPr wrap="square" lIns="0" tIns="0" rIns="0" bIns="0" rtlCol="0" anchor="t"/>
          <a:lstStyle/>
          <a:p>
            <a:pPr marL="0" indent="0" algn="l">
              <a:lnSpc>
                <a:spcPts val="2400"/>
              </a:lnSpc>
              <a:buNone/>
            </a:pPr>
            <a:r>
              <a:rPr lang="en-US" sz="1500" dirty="0">
                <a:solidFill>
                  <a:srgbClr val="3B3535"/>
                </a:solidFill>
                <a:latin typeface="Sora Light" pitchFamily="34" charset="0"/>
                <a:ea typeface="Sora Light" pitchFamily="34" charset="-122"/>
                <a:cs typeface="Sora Light" pitchFamily="34" charset="-120"/>
              </a:rPr>
              <a:t>Create horizontal bar charts to display the most popular hashtags</a:t>
            </a:r>
            <a:endParaRPr lang="en-US" sz="1500" dirty="0"/>
          </a:p>
        </p:txBody>
      </p:sp>
      <p:sp>
        <p:nvSpPr>
          <p:cNvPr id="17" name="Text 12"/>
          <p:cNvSpPr/>
          <p:nvPr/>
        </p:nvSpPr>
        <p:spPr>
          <a:xfrm>
            <a:off x="673656" y="5791081"/>
            <a:ext cx="13283089" cy="924044"/>
          </a:xfrm>
          <a:prstGeom prst="rect">
            <a:avLst/>
          </a:prstGeom>
          <a:noFill/>
        </p:spPr>
        <p:txBody>
          <a:bodyPr wrap="square" lIns="0" tIns="0" rIns="0" bIns="0" rtlCol="0" anchor="t"/>
          <a:lstStyle/>
          <a:p>
            <a:pPr marL="0" indent="0" algn="l">
              <a:lnSpc>
                <a:spcPts val="2400"/>
              </a:lnSpc>
              <a:buNone/>
            </a:pPr>
            <a:r>
              <a:rPr lang="en-US" sz="1500" dirty="0">
                <a:solidFill>
                  <a:srgbClr val="3B3535"/>
                </a:solidFill>
                <a:latin typeface="Sora Light" pitchFamily="34" charset="0"/>
                <a:ea typeface="Sora Light" pitchFamily="34" charset="-122"/>
                <a:cs typeface="Sora Light" pitchFamily="34" charset="-120"/>
              </a:rPr>
              <a:t>Hashtags are central to how content is organized and discovered on Twitter. The code demonstrates how to extract hashtags from tweets using regular expressions, count their frequencies, and visualize the results as a horizontal bar chart. This analysis reveals which hashtags are most commonly used alongside the primary search term.</a:t>
            </a:r>
            <a:endParaRPr lang="en-US" sz="1500" dirty="0"/>
          </a:p>
        </p:txBody>
      </p:sp>
      <p:sp>
        <p:nvSpPr>
          <p:cNvPr id="18" name="Text 13"/>
          <p:cNvSpPr/>
          <p:nvPr/>
        </p:nvSpPr>
        <p:spPr>
          <a:xfrm>
            <a:off x="673656" y="6931581"/>
            <a:ext cx="13283089" cy="616029"/>
          </a:xfrm>
          <a:prstGeom prst="rect">
            <a:avLst/>
          </a:prstGeom>
          <a:noFill/>
        </p:spPr>
        <p:txBody>
          <a:bodyPr wrap="square" lIns="0" tIns="0" rIns="0" bIns="0" rtlCol="0" anchor="t"/>
          <a:lstStyle/>
          <a:p>
            <a:pPr marL="0" indent="0" algn="l">
              <a:lnSpc>
                <a:spcPts val="2400"/>
              </a:lnSpc>
              <a:buNone/>
            </a:pPr>
            <a:r>
              <a:rPr lang="en-US" sz="1500" dirty="0">
                <a:solidFill>
                  <a:srgbClr val="3B3535"/>
                </a:solidFill>
                <a:latin typeface="Sora Light" pitchFamily="34" charset="0"/>
                <a:ea typeface="Sora Light" pitchFamily="34" charset="-122"/>
                <a:cs typeface="Sora Light" pitchFamily="34" charset="-120"/>
              </a:rPr>
              <a:t>In the example, we can see that "#ShaheedDiwas" is the most frequent hashtag, followed by others like "#BhagatSingh," "#India," and "#JaiHind," indicating that the tweets are primarily about commemorating Indian freedom fighters and expressing patriotic sentiment.</a:t>
            </a:r>
            <a:endParaRPr lang="en-US" sz="1500" dirty="0"/>
          </a:p>
        </p:txBody>
      </p:sp>
      <p:sp>
        <p:nvSpPr>
          <p:cNvPr id="19" name="Text Box 18"/>
          <p:cNvSpPr txBox="1"/>
          <p:nvPr/>
        </p:nvSpPr>
        <p:spPr>
          <a:xfrm>
            <a:off x="12802870" y="7747000"/>
            <a:ext cx="1750695" cy="456565"/>
          </a:xfrm>
          <a:prstGeom prst="rect">
            <a:avLst/>
          </a:prstGeom>
          <a:solidFill>
            <a:srgbClr val="FFFAFA"/>
          </a:solidFill>
        </p:spPr>
        <p:txBody>
          <a:bodyPr wrap="square" rtlCol="0">
            <a:noAutofit/>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7807</Words>
  <Application>WPS Slides</Application>
  <PresentationFormat>On-screen Show (16:9)</PresentationFormat>
  <Paragraphs>156</Paragraphs>
  <Slides>10</Slides>
  <Notes>10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vt:i4>
      </vt:variant>
    </vt:vector>
  </HeadingPairs>
  <TitlesOfParts>
    <vt:vector size="28" baseType="lpstr">
      <vt:lpstr>Arial</vt:lpstr>
      <vt:lpstr>SimSun</vt:lpstr>
      <vt:lpstr>Wingdings</vt:lpstr>
      <vt:lpstr>Alexandria Semi Bold</vt:lpstr>
      <vt:lpstr>Alexandria Semi Bold</vt:lpstr>
      <vt:lpstr>Alexandria Semi Bold</vt:lpstr>
      <vt:lpstr>Sora Light</vt:lpstr>
      <vt:lpstr>Sora Light</vt:lpstr>
      <vt:lpstr>Sora Light</vt:lpstr>
      <vt:lpstr>Sora Bold</vt:lpstr>
      <vt:lpstr>AMGDT</vt:lpstr>
      <vt:lpstr>Sora Bold</vt:lpstr>
      <vt:lpstr>Sora Bold</vt:lpstr>
      <vt:lpstr>Calibri</vt:lpstr>
      <vt:lpstr>Microsoft YaHei</vt:lpstr>
      <vt:lpstr>Arial Unicode MS</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SHOURYADEEP MANNA</cp:lastModifiedBy>
  <cp:revision>2</cp:revision>
  <dcterms:created xsi:type="dcterms:W3CDTF">2025-04-01T18:35:00Z</dcterms:created>
  <dcterms:modified xsi:type="dcterms:W3CDTF">2025-04-01T18:40:34Z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9A31E7089D91406BA95BB28B10A6216B_12</vt:lpwstr>
  </property>
  <property fmtid="{D5CDD505-2E9C-101B-9397-08002B2CF9AE}" pid="3" name="KSOProductBuildVer">
    <vt:lpwstr>1033-12.2.0.20782</vt:lpwstr>
  </property>
</Properties>
</file>