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PT Serif" panose="020A0703040505020204" pitchFamily="34" charset="0"/>
      <p:bold r:id="rId17"/>
    </p:embeddedFont>
    <p:embeddedFont>
      <p:font typeface="PT Serif" panose="020A0703040505020204" pitchFamily="34" charset="-122"/>
      <p:bold r:id="rId18"/>
    </p:embeddedFont>
    <p:embeddedFont>
      <p:font typeface="PT Serif" panose="020A0703040505020204" pitchFamily="34" charset="-120"/>
      <p:bold r:id="rId19"/>
    </p:embeddedFont>
    <p:embeddedFont>
      <p:font typeface="DM Sans" pitchFamily="34" charset="0"/>
      <p:bold r:id="rId20"/>
    </p:embeddedFont>
    <p:embeddedFont>
      <p:font typeface="DM Sans" pitchFamily="34" charset="-122"/>
      <p:bold r:id="rId21"/>
    </p:embeddedFont>
    <p:embeddedFont>
      <p:font typeface="DM Sans" pitchFamily="34" charset="-120"/>
      <p:bold r:id="rId22"/>
    </p:embeddedFont>
    <p:embeddedFont>
      <p:font typeface="Calibri" panose="020F0502020204030204" charset="0"/>
      <p:regular r:id="rId23"/>
      <p:bold r:id="rId24"/>
      <p:italic r:id="rId25"/>
      <p:boldItalic r:id="rId26"/>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295281"/>
            <a:ext cx="7556421" cy="1488519"/>
          </a:xfrm>
          <a:prstGeom prst="rect">
            <a:avLst/>
          </a:prstGeom>
          <a:noFill/>
        </p:spPr>
        <p:txBody>
          <a:bodyPr wrap="square" lIns="0" tIns="0" rIns="0" bIns="0" rtlCol="0" anchor="t"/>
          <a:lstStyle/>
          <a:p>
            <a:pPr marL="0" indent="0" algn="l">
              <a:lnSpc>
                <a:spcPts val="5850"/>
              </a:lnSpc>
              <a:buNone/>
            </a:pPr>
            <a:r>
              <a:rPr lang="en-US" sz="4650" dirty="0">
                <a:solidFill>
                  <a:srgbClr val="020202"/>
                </a:solidFill>
                <a:latin typeface="PT Serif" panose="020A0703040505020204" pitchFamily="34" charset="0"/>
                <a:ea typeface="PT Serif" panose="020A0703040505020204" pitchFamily="34" charset="-122"/>
                <a:cs typeface="PT Serif" panose="020A0703040505020204" pitchFamily="34" charset="-120"/>
              </a:rPr>
              <a:t>Twitter Engagement Analysis and Prediction</a:t>
            </a:r>
            <a:endParaRPr lang="en-US" sz="4650" dirty="0"/>
          </a:p>
        </p:txBody>
      </p:sp>
      <p:sp>
        <p:nvSpPr>
          <p:cNvPr id="4" name="Text 1"/>
          <p:cNvSpPr/>
          <p:nvPr/>
        </p:nvSpPr>
        <p:spPr>
          <a:xfrm>
            <a:off x="6280190" y="3123962"/>
            <a:ext cx="7556421" cy="1451610"/>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This presentation explores a comprehensive analysis of Twitter engagement data, examining factors that influence likes and retweets. We'll walk through the entire data science workflow from importing libraries to evaluating prediction models.</a:t>
            </a:r>
            <a:endParaRPr lang="en-US" sz="1750" dirty="0"/>
          </a:p>
        </p:txBody>
      </p:sp>
      <p:sp>
        <p:nvSpPr>
          <p:cNvPr id="5" name="Text 2"/>
          <p:cNvSpPr/>
          <p:nvPr/>
        </p:nvSpPr>
        <p:spPr>
          <a:xfrm>
            <a:off x="6280190" y="4830723"/>
            <a:ext cx="7556421" cy="1451610"/>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Our analysis includes data preprocessing, visualization, feature engineering, and model training to predict engagement metrics. By understanding these patterns, we can optimize content strategy and posting times for maximum impact.</a:t>
            </a:r>
            <a:endParaRPr lang="en-US" sz="1750" dirty="0"/>
          </a:p>
        </p:txBody>
      </p:sp>
      <p:sp>
        <p:nvSpPr>
          <p:cNvPr id="6" name="Shape 3"/>
          <p:cNvSpPr/>
          <p:nvPr/>
        </p:nvSpPr>
        <p:spPr>
          <a:xfrm>
            <a:off x="6280190" y="6554391"/>
            <a:ext cx="362903" cy="362903"/>
          </a:xfrm>
          <a:prstGeom prst="roundRect">
            <a:avLst>
              <a:gd name="adj" fmla="val 25194296"/>
            </a:avLst>
          </a:prstGeom>
          <a:noFill/>
          <a:ln w="7620">
            <a:solidFill>
              <a:srgbClr val="FFFFFF"/>
            </a:solidFill>
            <a:prstDash val="solid"/>
          </a:ln>
        </p:spPr>
      </p:sp>
      <p:pic>
        <p:nvPicPr>
          <p:cNvPr id="7" name="Image 1" descr="preencoded.png"/>
          <p:cNvPicPr>
            <a:picLocks noChangeAspect="1"/>
          </p:cNvPicPr>
          <p:nvPr/>
        </p:nvPicPr>
        <p:blipFill>
          <a:blip r:embed="rId2"/>
          <a:stretch>
            <a:fillRect/>
          </a:stretch>
        </p:blipFill>
        <p:spPr>
          <a:xfrm>
            <a:off x="6287810" y="6562011"/>
            <a:ext cx="347663" cy="347663"/>
          </a:xfrm>
          <a:prstGeom prst="rect">
            <a:avLst/>
          </a:prstGeom>
        </p:spPr>
      </p:pic>
      <p:sp>
        <p:nvSpPr>
          <p:cNvPr id="8" name="Text 4"/>
          <p:cNvSpPr/>
          <p:nvPr/>
        </p:nvSpPr>
        <p:spPr>
          <a:xfrm>
            <a:off x="6756440" y="6537484"/>
            <a:ext cx="4459724" cy="396835"/>
          </a:xfrm>
          <a:prstGeom prst="rect">
            <a:avLst/>
          </a:prstGeom>
          <a:noFill/>
        </p:spPr>
        <p:txBody>
          <a:bodyPr wrap="none" lIns="0" tIns="0" rIns="0" bIns="0" rtlCol="0" anchor="t"/>
          <a:lstStyle/>
          <a:p>
            <a:pPr marL="0" indent="0" algn="l">
              <a:lnSpc>
                <a:spcPts val="3100"/>
              </a:lnSpc>
              <a:buNone/>
            </a:pPr>
            <a:r>
              <a:rPr lang="en-US" sz="2200" b="1" dirty="0">
                <a:solidFill>
                  <a:srgbClr val="383838"/>
                </a:solidFill>
                <a:latin typeface="DM Sans Bold" pitchFamily="34" charset="0"/>
                <a:ea typeface="DM Sans Bold" pitchFamily="34" charset="-122"/>
                <a:cs typeface="DM Sans Bold" pitchFamily="34" charset="-120"/>
              </a:rPr>
              <a:t>by 6395_SHOURYADEEP MANNA</a:t>
            </a:r>
            <a:endParaRPr lang="en-US" sz="2200" dirty="0"/>
          </a:p>
        </p:txBody>
      </p:sp>
      <p:sp>
        <p:nvSpPr>
          <p:cNvPr id="9" name="Rectangles 8"/>
          <p:cNvSpPr/>
          <p:nvPr/>
        </p:nvSpPr>
        <p:spPr>
          <a:xfrm>
            <a:off x="6287770" y="6383020"/>
            <a:ext cx="6944360" cy="1155065"/>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
        <p:nvSpPr>
          <p:cNvPr id="20" name="Rectangles 19"/>
          <p:cNvSpPr/>
          <p:nvPr/>
        </p:nvSpPr>
        <p:spPr>
          <a:xfrm>
            <a:off x="8809355" y="7559040"/>
            <a:ext cx="5821045" cy="67056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69225" y="368618"/>
            <a:ext cx="3972520" cy="439936"/>
          </a:xfrm>
          <a:prstGeom prst="rect">
            <a:avLst/>
          </a:prstGeom>
          <a:noFill/>
        </p:spPr>
        <p:txBody>
          <a:bodyPr wrap="none" lIns="0" tIns="0" rIns="0" bIns="0" rtlCol="0" anchor="t"/>
          <a:lstStyle/>
          <a:p>
            <a:pPr marL="0" indent="0" algn="l">
              <a:lnSpc>
                <a:spcPts val="3450"/>
              </a:lnSpc>
              <a:buNone/>
            </a:pPr>
            <a:r>
              <a:rPr lang="en-US" sz="2750" dirty="0">
                <a:solidFill>
                  <a:srgbClr val="020202"/>
                </a:solidFill>
                <a:latin typeface="PT Serif" panose="020A0703040505020204" pitchFamily="34" charset="0"/>
                <a:ea typeface="PT Serif" panose="020A0703040505020204" pitchFamily="34" charset="-122"/>
                <a:cs typeface="PT Serif" panose="020A0703040505020204" pitchFamily="34" charset="-120"/>
              </a:rPr>
              <a:t>Model Evaluation Results</a:t>
            </a:r>
            <a:endParaRPr lang="en-US" sz="2750" dirty="0"/>
          </a:p>
        </p:txBody>
      </p:sp>
      <p:pic>
        <p:nvPicPr>
          <p:cNvPr id="3" name="Image 0" descr="preencoded.png"/>
          <p:cNvPicPr>
            <a:picLocks noChangeAspect="1"/>
          </p:cNvPicPr>
          <p:nvPr/>
        </p:nvPicPr>
        <p:blipFill>
          <a:blip r:embed="rId1"/>
          <a:stretch>
            <a:fillRect/>
          </a:stretch>
        </p:blipFill>
        <p:spPr>
          <a:xfrm>
            <a:off x="469265" y="1076960"/>
            <a:ext cx="9978390" cy="5721350"/>
          </a:xfrm>
          <a:prstGeom prst="rect">
            <a:avLst/>
          </a:prstGeom>
        </p:spPr>
      </p:pic>
      <p:sp>
        <p:nvSpPr>
          <p:cNvPr id="4" name="Shape 1"/>
          <p:cNvSpPr/>
          <p:nvPr/>
        </p:nvSpPr>
        <p:spPr>
          <a:xfrm>
            <a:off x="6766560" y="8341757"/>
            <a:ext cx="134064" cy="134064"/>
          </a:xfrm>
          <a:prstGeom prst="roundRect">
            <a:avLst>
              <a:gd name="adj" fmla="val 13641"/>
            </a:avLst>
          </a:prstGeom>
          <a:solidFill>
            <a:srgbClr val="4D1B00"/>
          </a:solidFill>
        </p:spPr>
      </p:sp>
      <p:sp>
        <p:nvSpPr>
          <p:cNvPr id="5" name="Text 2"/>
          <p:cNvSpPr/>
          <p:nvPr/>
        </p:nvSpPr>
        <p:spPr>
          <a:xfrm>
            <a:off x="6961584" y="8341757"/>
            <a:ext cx="277416" cy="134064"/>
          </a:xfrm>
          <a:prstGeom prst="rect">
            <a:avLst/>
          </a:prstGeom>
          <a:noFill/>
        </p:spPr>
        <p:txBody>
          <a:bodyPr wrap="none" lIns="0" tIns="0" rIns="0" bIns="0" rtlCol="0" anchor="t"/>
          <a:lstStyle/>
          <a:p>
            <a:pPr marL="0" indent="0" algn="l">
              <a:lnSpc>
                <a:spcPts val="1050"/>
              </a:lnSpc>
              <a:buNone/>
            </a:pPr>
            <a:r>
              <a:rPr lang="en-US" sz="1050" dirty="0">
                <a:solidFill>
                  <a:srgbClr val="383838"/>
                </a:solidFill>
                <a:latin typeface="DM Sans" pitchFamily="34" charset="0"/>
                <a:ea typeface="DM Sans" pitchFamily="34" charset="-122"/>
                <a:cs typeface="DM Sans" pitchFamily="34" charset="-120"/>
              </a:rPr>
              <a:t>MAE</a:t>
            </a:r>
            <a:endParaRPr lang="en-US" sz="1050" dirty="0"/>
          </a:p>
        </p:txBody>
      </p:sp>
      <p:sp>
        <p:nvSpPr>
          <p:cNvPr id="6" name="Shape 3"/>
          <p:cNvSpPr/>
          <p:nvPr/>
        </p:nvSpPr>
        <p:spPr>
          <a:xfrm>
            <a:off x="7391400" y="8341757"/>
            <a:ext cx="134064" cy="134064"/>
          </a:xfrm>
          <a:prstGeom prst="roundRect">
            <a:avLst>
              <a:gd name="adj" fmla="val 13641"/>
            </a:avLst>
          </a:prstGeom>
          <a:solidFill>
            <a:srgbClr val="A63A00"/>
          </a:solidFill>
        </p:spPr>
      </p:sp>
      <p:sp>
        <p:nvSpPr>
          <p:cNvPr id="7" name="Text 4"/>
          <p:cNvSpPr/>
          <p:nvPr/>
        </p:nvSpPr>
        <p:spPr>
          <a:xfrm>
            <a:off x="7586424" y="8341757"/>
            <a:ext cx="345758" cy="134064"/>
          </a:xfrm>
          <a:prstGeom prst="rect">
            <a:avLst/>
          </a:prstGeom>
          <a:noFill/>
        </p:spPr>
        <p:txBody>
          <a:bodyPr wrap="none" lIns="0" tIns="0" rIns="0" bIns="0" rtlCol="0" anchor="t"/>
          <a:lstStyle/>
          <a:p>
            <a:pPr marL="0" indent="0" algn="l">
              <a:lnSpc>
                <a:spcPts val="1050"/>
              </a:lnSpc>
              <a:buNone/>
            </a:pPr>
            <a:r>
              <a:rPr lang="en-US" sz="1050" dirty="0">
                <a:solidFill>
                  <a:srgbClr val="383838"/>
                </a:solidFill>
                <a:latin typeface="DM Sans" pitchFamily="34" charset="0"/>
                <a:ea typeface="DM Sans" pitchFamily="34" charset="-122"/>
                <a:cs typeface="DM Sans" pitchFamily="34" charset="-120"/>
              </a:rPr>
              <a:t>RMSE</a:t>
            </a:r>
            <a:endParaRPr lang="en-US" sz="1050" dirty="0"/>
          </a:p>
        </p:txBody>
      </p:sp>
      <p:sp>
        <p:nvSpPr>
          <p:cNvPr id="8" name="Text 5"/>
          <p:cNvSpPr/>
          <p:nvPr/>
        </p:nvSpPr>
        <p:spPr>
          <a:xfrm>
            <a:off x="10890250" y="1258570"/>
            <a:ext cx="3707765" cy="1501140"/>
          </a:xfrm>
          <a:prstGeom prst="rect">
            <a:avLst/>
          </a:prstGeom>
          <a:noFill/>
        </p:spPr>
        <p:txBody>
          <a:bodyPr wrap="square" lIns="0" tIns="0" rIns="0" bIns="0" rtlCol="0" anchor="t"/>
          <a:lstStyle/>
          <a:p>
            <a:pPr marL="0" indent="0" algn="l">
              <a:lnSpc>
                <a:spcPts val="1650"/>
              </a:lnSpc>
              <a:buNone/>
            </a:pPr>
            <a:r>
              <a:rPr lang="en-US" sz="1050" dirty="0">
                <a:solidFill>
                  <a:srgbClr val="383838"/>
                </a:solidFill>
                <a:latin typeface="DM Sans" pitchFamily="34" charset="0"/>
                <a:ea typeface="DM Sans" pitchFamily="34" charset="-122"/>
                <a:cs typeface="DM Sans" pitchFamily="34" charset="-120"/>
              </a:rPr>
              <a:t>All models show similar error metrics, with Random Forest slightly outperforming Linear Regression. However, the negative R² scores (ranging from -0.03 to -0.16) indicate that the models perform worse than simply predicting the mean value.</a:t>
            </a:r>
            <a:endParaRPr lang="en-US" sz="1050" dirty="0"/>
          </a:p>
        </p:txBody>
      </p:sp>
      <p:sp>
        <p:nvSpPr>
          <p:cNvPr id="9" name="Text 6"/>
          <p:cNvSpPr/>
          <p:nvPr/>
        </p:nvSpPr>
        <p:spPr>
          <a:xfrm>
            <a:off x="10890250" y="2759710"/>
            <a:ext cx="3676015" cy="1123315"/>
          </a:xfrm>
          <a:prstGeom prst="rect">
            <a:avLst/>
          </a:prstGeom>
          <a:noFill/>
        </p:spPr>
        <p:txBody>
          <a:bodyPr wrap="square" lIns="0" tIns="0" rIns="0" bIns="0" rtlCol="0" anchor="t"/>
          <a:lstStyle/>
          <a:p>
            <a:pPr marL="0" indent="0" algn="l">
              <a:lnSpc>
                <a:spcPts val="1650"/>
              </a:lnSpc>
              <a:buNone/>
            </a:pPr>
            <a:r>
              <a:rPr lang="en-US" sz="1050" dirty="0">
                <a:solidFill>
                  <a:srgbClr val="383838"/>
                </a:solidFill>
                <a:latin typeface="DM Sans" pitchFamily="34" charset="0"/>
                <a:ea typeface="DM Sans" pitchFamily="34" charset="-122"/>
                <a:cs typeface="DM Sans" pitchFamily="34" charset="-120"/>
              </a:rPr>
              <a:t>These results suggest that predicting social media engagement is challenging with the current feature set. Future work should explore additional features like sentiment analysis, topic modeling, or user network characteristics to improve prediction accuracy.</a:t>
            </a:r>
            <a:endParaRPr lang="en-US" sz="1050" dirty="0"/>
          </a:p>
        </p:txBody>
      </p:sp>
      <p:sp>
        <p:nvSpPr>
          <p:cNvPr id="20" name="Rectangles 19"/>
          <p:cNvSpPr/>
          <p:nvPr/>
        </p:nvSpPr>
        <p:spPr>
          <a:xfrm>
            <a:off x="8809355" y="7559040"/>
            <a:ext cx="5821045" cy="67056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2361" y="623292"/>
            <a:ext cx="7413188" cy="742950"/>
          </a:xfrm>
          <a:prstGeom prst="rect">
            <a:avLst/>
          </a:prstGeom>
          <a:noFill/>
        </p:spPr>
        <p:txBody>
          <a:bodyPr wrap="none" lIns="0" tIns="0" rIns="0" bIns="0" rtlCol="0" anchor="t"/>
          <a:lstStyle/>
          <a:p>
            <a:pPr marL="0" indent="0" algn="l">
              <a:lnSpc>
                <a:spcPts val="5800"/>
              </a:lnSpc>
              <a:buNone/>
            </a:pPr>
            <a:r>
              <a:rPr lang="en-US" sz="4650" dirty="0">
                <a:solidFill>
                  <a:srgbClr val="020202"/>
                </a:solidFill>
                <a:latin typeface="PT Serif" panose="020A0703040505020204" pitchFamily="34" charset="0"/>
                <a:ea typeface="PT Serif" panose="020A0703040505020204" pitchFamily="34" charset="-122"/>
                <a:cs typeface="PT Serif" panose="020A0703040505020204" pitchFamily="34" charset="-120"/>
              </a:rPr>
              <a:t>Setting Up the Environment</a:t>
            </a:r>
            <a:endParaRPr lang="en-US" sz="4650" dirty="0"/>
          </a:p>
        </p:txBody>
      </p:sp>
      <p:sp>
        <p:nvSpPr>
          <p:cNvPr id="4" name="Shape 1"/>
          <p:cNvSpPr/>
          <p:nvPr/>
        </p:nvSpPr>
        <p:spPr>
          <a:xfrm>
            <a:off x="792361" y="1960483"/>
            <a:ext cx="509349" cy="509349"/>
          </a:xfrm>
          <a:prstGeom prst="roundRect">
            <a:avLst>
              <a:gd name="adj" fmla="val 6668"/>
            </a:avLst>
          </a:prstGeom>
          <a:solidFill>
            <a:srgbClr val="F2EEEE"/>
          </a:solidFill>
        </p:spPr>
      </p:sp>
      <p:pic>
        <p:nvPicPr>
          <p:cNvPr id="5" name="Image 1" descr="preencoded.png"/>
          <p:cNvPicPr>
            <a:picLocks noChangeAspect="1"/>
          </p:cNvPicPr>
          <p:nvPr/>
        </p:nvPicPr>
        <p:blipFill>
          <a:blip r:embed="rId2"/>
          <a:stretch>
            <a:fillRect/>
          </a:stretch>
        </p:blipFill>
        <p:spPr>
          <a:xfrm>
            <a:off x="868740" y="1992332"/>
            <a:ext cx="356592" cy="445651"/>
          </a:xfrm>
          <a:prstGeom prst="rect">
            <a:avLst/>
          </a:prstGeom>
        </p:spPr>
      </p:pic>
      <p:sp>
        <p:nvSpPr>
          <p:cNvPr id="6" name="Text 2"/>
          <p:cNvSpPr/>
          <p:nvPr/>
        </p:nvSpPr>
        <p:spPr>
          <a:xfrm>
            <a:off x="1528048" y="1960483"/>
            <a:ext cx="2971562" cy="371475"/>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Data Manipulation</a:t>
            </a:r>
            <a:endParaRPr lang="en-US" sz="2300" dirty="0"/>
          </a:p>
        </p:txBody>
      </p:sp>
      <p:sp>
        <p:nvSpPr>
          <p:cNvPr id="7" name="Text 3"/>
          <p:cNvSpPr/>
          <p:nvPr/>
        </p:nvSpPr>
        <p:spPr>
          <a:xfrm>
            <a:off x="1528048" y="2467689"/>
            <a:ext cx="6823591" cy="362307"/>
          </a:xfrm>
          <a:prstGeom prst="rect">
            <a:avLst/>
          </a:prstGeom>
          <a:noFill/>
        </p:spPr>
        <p:txBody>
          <a:bodyPr wrap="non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Pandas for data handling and NumPy for numerical operations</a:t>
            </a:r>
            <a:endParaRPr lang="en-US" sz="1750" dirty="0"/>
          </a:p>
        </p:txBody>
      </p:sp>
      <p:sp>
        <p:nvSpPr>
          <p:cNvPr id="8" name="Shape 4"/>
          <p:cNvSpPr/>
          <p:nvPr/>
        </p:nvSpPr>
        <p:spPr>
          <a:xfrm>
            <a:off x="792361" y="3311009"/>
            <a:ext cx="509349" cy="509349"/>
          </a:xfrm>
          <a:prstGeom prst="roundRect">
            <a:avLst>
              <a:gd name="adj" fmla="val 6668"/>
            </a:avLst>
          </a:prstGeom>
          <a:solidFill>
            <a:srgbClr val="F2EEEE"/>
          </a:solidFill>
        </p:spPr>
      </p:sp>
      <p:pic>
        <p:nvPicPr>
          <p:cNvPr id="9" name="Image 2" descr="preencoded.png"/>
          <p:cNvPicPr>
            <a:picLocks noChangeAspect="1"/>
          </p:cNvPicPr>
          <p:nvPr/>
        </p:nvPicPr>
        <p:blipFill>
          <a:blip r:embed="rId3"/>
          <a:stretch>
            <a:fillRect/>
          </a:stretch>
        </p:blipFill>
        <p:spPr>
          <a:xfrm>
            <a:off x="868740" y="3342858"/>
            <a:ext cx="356592" cy="445651"/>
          </a:xfrm>
          <a:prstGeom prst="rect">
            <a:avLst/>
          </a:prstGeom>
        </p:spPr>
      </p:pic>
      <p:sp>
        <p:nvSpPr>
          <p:cNvPr id="10" name="Text 5"/>
          <p:cNvSpPr/>
          <p:nvPr/>
        </p:nvSpPr>
        <p:spPr>
          <a:xfrm>
            <a:off x="1528048" y="3311009"/>
            <a:ext cx="2971562" cy="371475"/>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Visualization</a:t>
            </a:r>
            <a:endParaRPr lang="en-US" sz="2300" dirty="0"/>
          </a:p>
        </p:txBody>
      </p:sp>
      <p:sp>
        <p:nvSpPr>
          <p:cNvPr id="11" name="Text 6"/>
          <p:cNvSpPr/>
          <p:nvPr/>
        </p:nvSpPr>
        <p:spPr>
          <a:xfrm>
            <a:off x="1528048" y="3818215"/>
            <a:ext cx="6823591" cy="362307"/>
          </a:xfrm>
          <a:prstGeom prst="rect">
            <a:avLst/>
          </a:prstGeom>
          <a:noFill/>
        </p:spPr>
        <p:txBody>
          <a:bodyPr wrap="non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Matplotlib and Seaborn for creating insightful data visualizations</a:t>
            </a:r>
            <a:endParaRPr lang="en-US" sz="1750" dirty="0"/>
          </a:p>
        </p:txBody>
      </p:sp>
      <p:sp>
        <p:nvSpPr>
          <p:cNvPr id="12" name="Shape 7"/>
          <p:cNvSpPr/>
          <p:nvPr/>
        </p:nvSpPr>
        <p:spPr>
          <a:xfrm>
            <a:off x="792361" y="4661535"/>
            <a:ext cx="509349" cy="509349"/>
          </a:xfrm>
          <a:prstGeom prst="roundRect">
            <a:avLst>
              <a:gd name="adj" fmla="val 6668"/>
            </a:avLst>
          </a:prstGeom>
          <a:solidFill>
            <a:srgbClr val="F2EEEE"/>
          </a:solidFill>
        </p:spPr>
      </p:sp>
      <p:pic>
        <p:nvPicPr>
          <p:cNvPr id="13" name="Image 3" descr="preencoded.png"/>
          <p:cNvPicPr>
            <a:picLocks noChangeAspect="1"/>
          </p:cNvPicPr>
          <p:nvPr/>
        </p:nvPicPr>
        <p:blipFill>
          <a:blip r:embed="rId4"/>
          <a:stretch>
            <a:fillRect/>
          </a:stretch>
        </p:blipFill>
        <p:spPr>
          <a:xfrm>
            <a:off x="868740" y="4693384"/>
            <a:ext cx="356592" cy="445651"/>
          </a:xfrm>
          <a:prstGeom prst="rect">
            <a:avLst/>
          </a:prstGeom>
        </p:spPr>
      </p:pic>
      <p:sp>
        <p:nvSpPr>
          <p:cNvPr id="14" name="Text 8"/>
          <p:cNvSpPr/>
          <p:nvPr/>
        </p:nvSpPr>
        <p:spPr>
          <a:xfrm>
            <a:off x="1528048" y="4661535"/>
            <a:ext cx="2971562" cy="371475"/>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Machine Learning</a:t>
            </a:r>
            <a:endParaRPr lang="en-US" sz="2300" dirty="0"/>
          </a:p>
        </p:txBody>
      </p:sp>
      <p:sp>
        <p:nvSpPr>
          <p:cNvPr id="15" name="Text 9"/>
          <p:cNvSpPr/>
          <p:nvPr/>
        </p:nvSpPr>
        <p:spPr>
          <a:xfrm>
            <a:off x="1528048" y="5168741"/>
            <a:ext cx="6823591" cy="724614"/>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Scikit-learn for preprocessing, model training, and evaluation metrics</a:t>
            </a:r>
            <a:endParaRPr lang="en-US" sz="1750" dirty="0"/>
          </a:p>
        </p:txBody>
      </p:sp>
      <p:sp>
        <p:nvSpPr>
          <p:cNvPr id="16" name="Shape 10"/>
          <p:cNvSpPr/>
          <p:nvPr/>
        </p:nvSpPr>
        <p:spPr>
          <a:xfrm>
            <a:off x="792361" y="6374368"/>
            <a:ext cx="509349" cy="509349"/>
          </a:xfrm>
          <a:prstGeom prst="roundRect">
            <a:avLst>
              <a:gd name="adj" fmla="val 6668"/>
            </a:avLst>
          </a:prstGeom>
          <a:solidFill>
            <a:srgbClr val="F2EEEE"/>
          </a:solidFill>
        </p:spPr>
      </p:sp>
      <p:pic>
        <p:nvPicPr>
          <p:cNvPr id="17" name="Image 4" descr="preencoded.png"/>
          <p:cNvPicPr>
            <a:picLocks noChangeAspect="1"/>
          </p:cNvPicPr>
          <p:nvPr/>
        </p:nvPicPr>
        <p:blipFill>
          <a:blip r:embed="rId5"/>
          <a:stretch>
            <a:fillRect/>
          </a:stretch>
        </p:blipFill>
        <p:spPr>
          <a:xfrm>
            <a:off x="868740" y="6406217"/>
            <a:ext cx="356592" cy="445651"/>
          </a:xfrm>
          <a:prstGeom prst="rect">
            <a:avLst/>
          </a:prstGeom>
        </p:spPr>
      </p:pic>
      <p:sp>
        <p:nvSpPr>
          <p:cNvPr id="18" name="Text 11"/>
          <p:cNvSpPr/>
          <p:nvPr/>
        </p:nvSpPr>
        <p:spPr>
          <a:xfrm>
            <a:off x="1528048" y="6374368"/>
            <a:ext cx="2971562" cy="371475"/>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Text Processing</a:t>
            </a:r>
            <a:endParaRPr lang="en-US" sz="2300" dirty="0"/>
          </a:p>
        </p:txBody>
      </p:sp>
      <p:sp>
        <p:nvSpPr>
          <p:cNvPr id="19" name="Text 12"/>
          <p:cNvSpPr/>
          <p:nvPr/>
        </p:nvSpPr>
        <p:spPr>
          <a:xfrm>
            <a:off x="1528048" y="6881574"/>
            <a:ext cx="6823591" cy="724614"/>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TF-IDF vectorization for converting tweet text into numerical features</a:t>
            </a:r>
            <a:endParaRPr lang="en-US" sz="1750" dirty="0"/>
          </a:p>
        </p:txBody>
      </p:sp>
      <p:sp>
        <p:nvSpPr>
          <p:cNvPr id="20" name="Rectangles 19"/>
          <p:cNvSpPr/>
          <p:nvPr/>
        </p:nvSpPr>
        <p:spPr>
          <a:xfrm>
            <a:off x="8809355" y="7559040"/>
            <a:ext cx="5821045" cy="67056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709493"/>
            <a:ext cx="5954197" cy="744260"/>
          </a:xfrm>
          <a:prstGeom prst="rect">
            <a:avLst/>
          </a:prstGeom>
          <a:noFill/>
        </p:spPr>
        <p:txBody>
          <a:bodyPr wrap="none" lIns="0" tIns="0" rIns="0" bIns="0" rtlCol="0" anchor="t"/>
          <a:lstStyle/>
          <a:p>
            <a:pPr marL="0" indent="0" algn="l">
              <a:lnSpc>
                <a:spcPts val="5850"/>
              </a:lnSpc>
              <a:buNone/>
            </a:pPr>
            <a:r>
              <a:rPr lang="en-US" sz="4650" dirty="0">
                <a:solidFill>
                  <a:srgbClr val="020202"/>
                </a:solidFill>
                <a:latin typeface="PT Serif" panose="020A0703040505020204" pitchFamily="34" charset="0"/>
                <a:ea typeface="PT Serif" panose="020A0703040505020204" pitchFamily="34" charset="-122"/>
                <a:cs typeface="PT Serif" panose="020A0703040505020204" pitchFamily="34" charset="-120"/>
              </a:rPr>
              <a:t>Dataset Preparation</a:t>
            </a:r>
            <a:endParaRPr lang="en-US" sz="4650" dirty="0"/>
          </a:p>
        </p:txBody>
      </p:sp>
      <p:sp>
        <p:nvSpPr>
          <p:cNvPr id="4" name="Shape 1"/>
          <p:cNvSpPr/>
          <p:nvPr/>
        </p:nvSpPr>
        <p:spPr>
          <a:xfrm>
            <a:off x="793790" y="1793915"/>
            <a:ext cx="170021" cy="871061"/>
          </a:xfrm>
          <a:prstGeom prst="roundRect">
            <a:avLst>
              <a:gd name="adj" fmla="val 20012"/>
            </a:avLst>
          </a:prstGeom>
          <a:solidFill>
            <a:srgbClr val="F2EEEE"/>
          </a:solidFill>
        </p:spPr>
      </p:sp>
      <p:sp>
        <p:nvSpPr>
          <p:cNvPr id="5" name="Text 2"/>
          <p:cNvSpPr/>
          <p:nvPr/>
        </p:nvSpPr>
        <p:spPr>
          <a:xfrm>
            <a:off x="1303973" y="1793915"/>
            <a:ext cx="2977039" cy="372070"/>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Loading the Data</a:t>
            </a:r>
            <a:endParaRPr lang="en-US" sz="2300" dirty="0"/>
          </a:p>
        </p:txBody>
      </p:sp>
      <p:sp>
        <p:nvSpPr>
          <p:cNvPr id="6" name="Text 3"/>
          <p:cNvSpPr/>
          <p:nvPr/>
        </p:nvSpPr>
        <p:spPr>
          <a:xfrm>
            <a:off x="1303973" y="2302073"/>
            <a:ext cx="7046238" cy="362903"/>
          </a:xfrm>
          <a:prstGeom prst="rect">
            <a:avLst/>
          </a:prstGeom>
          <a:noFill/>
        </p:spPr>
        <p:txBody>
          <a:bodyPr wrap="non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Importing the Twitter dataset from CSV file using pandas</a:t>
            </a:r>
            <a:endParaRPr lang="en-US" sz="1750" dirty="0"/>
          </a:p>
        </p:txBody>
      </p:sp>
      <p:sp>
        <p:nvSpPr>
          <p:cNvPr id="7" name="Shape 4"/>
          <p:cNvSpPr/>
          <p:nvPr/>
        </p:nvSpPr>
        <p:spPr>
          <a:xfrm>
            <a:off x="1133951" y="2891790"/>
            <a:ext cx="170021" cy="1233964"/>
          </a:xfrm>
          <a:prstGeom prst="roundRect">
            <a:avLst>
              <a:gd name="adj" fmla="val 20012"/>
            </a:avLst>
          </a:prstGeom>
          <a:solidFill>
            <a:srgbClr val="F2EEEE"/>
          </a:solidFill>
        </p:spPr>
      </p:sp>
      <p:sp>
        <p:nvSpPr>
          <p:cNvPr id="8" name="Text 5"/>
          <p:cNvSpPr/>
          <p:nvPr/>
        </p:nvSpPr>
        <p:spPr>
          <a:xfrm>
            <a:off x="1644134" y="2891790"/>
            <a:ext cx="3062049" cy="372070"/>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Timestamp Conversion</a:t>
            </a:r>
            <a:endParaRPr lang="en-US" sz="2300" dirty="0"/>
          </a:p>
        </p:txBody>
      </p:sp>
      <p:sp>
        <p:nvSpPr>
          <p:cNvPr id="9" name="Text 6"/>
          <p:cNvSpPr/>
          <p:nvPr/>
        </p:nvSpPr>
        <p:spPr>
          <a:xfrm>
            <a:off x="1644134" y="3399949"/>
            <a:ext cx="6706076" cy="725805"/>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Converting timestamp strings to datetime objects for temporal analysis</a:t>
            </a:r>
            <a:endParaRPr lang="en-US" sz="1750" dirty="0"/>
          </a:p>
        </p:txBody>
      </p:sp>
      <p:sp>
        <p:nvSpPr>
          <p:cNvPr id="10" name="Shape 7"/>
          <p:cNvSpPr/>
          <p:nvPr/>
        </p:nvSpPr>
        <p:spPr>
          <a:xfrm>
            <a:off x="1474232" y="4352568"/>
            <a:ext cx="170021" cy="1233964"/>
          </a:xfrm>
          <a:prstGeom prst="roundRect">
            <a:avLst>
              <a:gd name="adj" fmla="val 20012"/>
            </a:avLst>
          </a:prstGeom>
          <a:solidFill>
            <a:srgbClr val="F2EEEE"/>
          </a:solidFill>
        </p:spPr>
      </p:sp>
      <p:sp>
        <p:nvSpPr>
          <p:cNvPr id="11" name="Text 8"/>
          <p:cNvSpPr/>
          <p:nvPr/>
        </p:nvSpPr>
        <p:spPr>
          <a:xfrm>
            <a:off x="1984415" y="4352568"/>
            <a:ext cx="2977039" cy="372070"/>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Feature Extraction</a:t>
            </a:r>
            <a:endParaRPr lang="en-US" sz="2300" dirty="0"/>
          </a:p>
        </p:txBody>
      </p:sp>
      <p:sp>
        <p:nvSpPr>
          <p:cNvPr id="12" name="Text 9"/>
          <p:cNvSpPr/>
          <p:nvPr/>
        </p:nvSpPr>
        <p:spPr>
          <a:xfrm>
            <a:off x="1984415" y="4860727"/>
            <a:ext cx="6365796" cy="725805"/>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Creating new features like Hour, Day, Tweet_Length, and Word_Count from existing data</a:t>
            </a:r>
            <a:endParaRPr lang="en-US" sz="1750" dirty="0"/>
          </a:p>
        </p:txBody>
      </p:sp>
      <p:sp>
        <p:nvSpPr>
          <p:cNvPr id="13" name="Text 10"/>
          <p:cNvSpPr/>
          <p:nvPr/>
        </p:nvSpPr>
        <p:spPr>
          <a:xfrm>
            <a:off x="793790" y="6068497"/>
            <a:ext cx="7556421" cy="1451610"/>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The dataset preparation phase establishes the foundation for our analysis by structuring the raw data into a format suitable for exploration and modeling. By extracting time-based features, we can identify patterns in posting times that correlate with engagement levels.</a:t>
            </a:r>
            <a:endParaRPr lang="en-US" sz="1750" dirty="0"/>
          </a:p>
        </p:txBody>
      </p:sp>
      <p:sp>
        <p:nvSpPr>
          <p:cNvPr id="20" name="Rectangles 19"/>
          <p:cNvSpPr/>
          <p:nvPr/>
        </p:nvSpPr>
        <p:spPr>
          <a:xfrm>
            <a:off x="8809355" y="7559040"/>
            <a:ext cx="5821045" cy="67056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33529"/>
          </a:xfrm>
          <a:prstGeom prst="rect">
            <a:avLst/>
          </a:prstGeom>
        </p:spPr>
      </p:pic>
      <p:sp>
        <p:nvSpPr>
          <p:cNvPr id="3" name="Text 0"/>
          <p:cNvSpPr/>
          <p:nvPr/>
        </p:nvSpPr>
        <p:spPr>
          <a:xfrm>
            <a:off x="755333" y="593527"/>
            <a:ext cx="5665589" cy="708184"/>
          </a:xfrm>
          <a:prstGeom prst="rect">
            <a:avLst/>
          </a:prstGeom>
          <a:noFill/>
        </p:spPr>
        <p:txBody>
          <a:bodyPr wrap="none" lIns="0" tIns="0" rIns="0" bIns="0" rtlCol="0" anchor="t"/>
          <a:lstStyle/>
          <a:p>
            <a:pPr marL="0" indent="0" algn="l">
              <a:lnSpc>
                <a:spcPts val="5550"/>
              </a:lnSpc>
              <a:buNone/>
            </a:pPr>
            <a:r>
              <a:rPr lang="en-US" sz="4450" dirty="0">
                <a:solidFill>
                  <a:srgbClr val="020202"/>
                </a:solidFill>
                <a:latin typeface="PT Serif" panose="020A0703040505020204" pitchFamily="34" charset="0"/>
                <a:ea typeface="PT Serif" panose="020A0703040505020204" pitchFamily="34" charset="-122"/>
                <a:cs typeface="PT Serif" panose="020A0703040505020204" pitchFamily="34" charset="-120"/>
              </a:rPr>
              <a:t>Descriptive Statistics</a:t>
            </a:r>
            <a:endParaRPr lang="en-US" sz="4450" dirty="0"/>
          </a:p>
        </p:txBody>
      </p:sp>
      <p:sp>
        <p:nvSpPr>
          <p:cNvPr id="4" name="Shape 1"/>
          <p:cNvSpPr/>
          <p:nvPr/>
        </p:nvSpPr>
        <p:spPr>
          <a:xfrm>
            <a:off x="755333" y="1625441"/>
            <a:ext cx="7633335" cy="3112056"/>
          </a:xfrm>
          <a:prstGeom prst="roundRect">
            <a:avLst>
              <a:gd name="adj" fmla="val 1040"/>
            </a:avLst>
          </a:prstGeom>
          <a:noFill/>
          <a:ln w="7620">
            <a:solidFill>
              <a:srgbClr val="000000">
                <a:alpha val="8000"/>
              </a:srgbClr>
            </a:solidFill>
            <a:prstDash val="solid"/>
          </a:ln>
        </p:spPr>
      </p:sp>
      <p:sp>
        <p:nvSpPr>
          <p:cNvPr id="5" name="Shape 2"/>
          <p:cNvSpPr/>
          <p:nvPr/>
        </p:nvSpPr>
        <p:spPr>
          <a:xfrm>
            <a:off x="762953" y="1633061"/>
            <a:ext cx="7618095" cy="619363"/>
          </a:xfrm>
          <a:prstGeom prst="rect">
            <a:avLst/>
          </a:prstGeom>
          <a:solidFill>
            <a:srgbClr val="FFFFFF">
              <a:alpha val="4000"/>
            </a:srgbClr>
          </a:solidFill>
        </p:spPr>
      </p:sp>
      <p:sp>
        <p:nvSpPr>
          <p:cNvPr id="6" name="Text 3"/>
          <p:cNvSpPr/>
          <p:nvPr/>
        </p:nvSpPr>
        <p:spPr>
          <a:xfrm>
            <a:off x="978694" y="1770102"/>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Mean Retweets</a:t>
            </a:r>
            <a:endParaRPr lang="en-US" sz="1650" dirty="0"/>
          </a:p>
        </p:txBody>
      </p:sp>
      <p:sp>
        <p:nvSpPr>
          <p:cNvPr id="7" name="Text 4"/>
          <p:cNvSpPr/>
          <p:nvPr/>
        </p:nvSpPr>
        <p:spPr>
          <a:xfrm>
            <a:off x="4791551" y="1770102"/>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49.72</a:t>
            </a:r>
            <a:endParaRPr lang="en-US" sz="1650" dirty="0"/>
          </a:p>
        </p:txBody>
      </p:sp>
      <p:sp>
        <p:nvSpPr>
          <p:cNvPr id="8" name="Shape 5"/>
          <p:cNvSpPr/>
          <p:nvPr/>
        </p:nvSpPr>
        <p:spPr>
          <a:xfrm>
            <a:off x="762953" y="2252424"/>
            <a:ext cx="7618095" cy="619363"/>
          </a:xfrm>
          <a:prstGeom prst="rect">
            <a:avLst/>
          </a:prstGeom>
          <a:solidFill>
            <a:srgbClr val="000000">
              <a:alpha val="4000"/>
            </a:srgbClr>
          </a:solidFill>
        </p:spPr>
      </p:sp>
      <p:sp>
        <p:nvSpPr>
          <p:cNvPr id="9" name="Text 6"/>
          <p:cNvSpPr/>
          <p:nvPr/>
        </p:nvSpPr>
        <p:spPr>
          <a:xfrm>
            <a:off x="978694" y="2389465"/>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Mean Likes</a:t>
            </a:r>
            <a:endParaRPr lang="en-US" sz="1650" dirty="0"/>
          </a:p>
        </p:txBody>
      </p:sp>
      <p:sp>
        <p:nvSpPr>
          <p:cNvPr id="10" name="Text 7"/>
          <p:cNvSpPr/>
          <p:nvPr/>
        </p:nvSpPr>
        <p:spPr>
          <a:xfrm>
            <a:off x="4791551" y="2389465"/>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49.93</a:t>
            </a:r>
            <a:endParaRPr lang="en-US" sz="1650" dirty="0"/>
          </a:p>
        </p:txBody>
      </p:sp>
      <p:sp>
        <p:nvSpPr>
          <p:cNvPr id="11" name="Shape 8"/>
          <p:cNvSpPr/>
          <p:nvPr/>
        </p:nvSpPr>
        <p:spPr>
          <a:xfrm>
            <a:off x="762953" y="2871788"/>
            <a:ext cx="7618095" cy="619363"/>
          </a:xfrm>
          <a:prstGeom prst="rect">
            <a:avLst/>
          </a:prstGeom>
          <a:solidFill>
            <a:srgbClr val="FFFFFF">
              <a:alpha val="4000"/>
            </a:srgbClr>
          </a:solidFill>
        </p:spPr>
      </p:sp>
      <p:sp>
        <p:nvSpPr>
          <p:cNvPr id="12" name="Text 9"/>
          <p:cNvSpPr/>
          <p:nvPr/>
        </p:nvSpPr>
        <p:spPr>
          <a:xfrm>
            <a:off x="978694" y="3008828"/>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Average Tweet Length</a:t>
            </a:r>
            <a:endParaRPr lang="en-US" sz="1650" dirty="0"/>
          </a:p>
        </p:txBody>
      </p:sp>
      <p:sp>
        <p:nvSpPr>
          <p:cNvPr id="13" name="Text 10"/>
          <p:cNvSpPr/>
          <p:nvPr/>
        </p:nvSpPr>
        <p:spPr>
          <a:xfrm>
            <a:off x="4791551" y="3008828"/>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226.89 characters</a:t>
            </a:r>
            <a:endParaRPr lang="en-US" sz="1650" dirty="0"/>
          </a:p>
        </p:txBody>
      </p:sp>
      <p:sp>
        <p:nvSpPr>
          <p:cNvPr id="14" name="Shape 11"/>
          <p:cNvSpPr/>
          <p:nvPr/>
        </p:nvSpPr>
        <p:spPr>
          <a:xfrm>
            <a:off x="762953" y="3491151"/>
            <a:ext cx="7618095" cy="619363"/>
          </a:xfrm>
          <a:prstGeom prst="rect">
            <a:avLst/>
          </a:prstGeom>
          <a:solidFill>
            <a:srgbClr val="000000">
              <a:alpha val="4000"/>
            </a:srgbClr>
          </a:solidFill>
        </p:spPr>
      </p:sp>
      <p:sp>
        <p:nvSpPr>
          <p:cNvPr id="15" name="Text 12"/>
          <p:cNvSpPr/>
          <p:nvPr/>
        </p:nvSpPr>
        <p:spPr>
          <a:xfrm>
            <a:off x="978694" y="3628192"/>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Average Word Count</a:t>
            </a:r>
            <a:endParaRPr lang="en-US" sz="1650" dirty="0"/>
          </a:p>
        </p:txBody>
      </p:sp>
      <p:sp>
        <p:nvSpPr>
          <p:cNvPr id="16" name="Text 13"/>
          <p:cNvSpPr/>
          <p:nvPr/>
        </p:nvSpPr>
        <p:spPr>
          <a:xfrm>
            <a:off x="4791551" y="3628192"/>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33.99 words</a:t>
            </a:r>
            <a:endParaRPr lang="en-US" sz="1650" dirty="0"/>
          </a:p>
        </p:txBody>
      </p:sp>
      <p:sp>
        <p:nvSpPr>
          <p:cNvPr id="17" name="Shape 14"/>
          <p:cNvSpPr/>
          <p:nvPr/>
        </p:nvSpPr>
        <p:spPr>
          <a:xfrm>
            <a:off x="762953" y="4110514"/>
            <a:ext cx="7618095" cy="619363"/>
          </a:xfrm>
          <a:prstGeom prst="rect">
            <a:avLst/>
          </a:prstGeom>
          <a:solidFill>
            <a:srgbClr val="FFFFFF">
              <a:alpha val="4000"/>
            </a:srgbClr>
          </a:solidFill>
        </p:spPr>
      </p:sp>
      <p:sp>
        <p:nvSpPr>
          <p:cNvPr id="18" name="Text 15"/>
          <p:cNvSpPr/>
          <p:nvPr/>
        </p:nvSpPr>
        <p:spPr>
          <a:xfrm>
            <a:off x="978694" y="4247555"/>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Date Range</a:t>
            </a:r>
            <a:endParaRPr lang="en-US" sz="1650" dirty="0"/>
          </a:p>
        </p:txBody>
      </p:sp>
      <p:sp>
        <p:nvSpPr>
          <p:cNvPr id="19" name="Text 16"/>
          <p:cNvSpPr/>
          <p:nvPr/>
        </p:nvSpPr>
        <p:spPr>
          <a:xfrm>
            <a:off x="4791551" y="4247555"/>
            <a:ext cx="3373755" cy="345281"/>
          </a:xfrm>
          <a:prstGeom prst="rect">
            <a:avLst/>
          </a:prstGeom>
          <a:noFill/>
        </p:spPr>
        <p:txBody>
          <a:bodyPr wrap="non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Jan 1 - May 15, 2023</a:t>
            </a:r>
            <a:endParaRPr lang="en-US" sz="1650" dirty="0"/>
          </a:p>
        </p:txBody>
      </p:sp>
      <p:sp>
        <p:nvSpPr>
          <p:cNvPr id="20" name="Text 17"/>
          <p:cNvSpPr/>
          <p:nvPr/>
        </p:nvSpPr>
        <p:spPr>
          <a:xfrm>
            <a:off x="755333" y="4980265"/>
            <a:ext cx="7633335" cy="1381125"/>
          </a:xfrm>
          <a:prstGeom prst="rect">
            <a:avLst/>
          </a:prstGeom>
          <a:noFill/>
        </p:spPr>
        <p:txBody>
          <a:bodyPr wrap="squar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Our dataset contains 10,000 tweets with engagement metrics ranging from 0 to 100 likes and retweets. The distribution shows most tweets receive moderate engagement, with fewer tweets achieving very high or very low engagement levels.</a:t>
            </a:r>
            <a:endParaRPr lang="en-US" sz="1650" dirty="0"/>
          </a:p>
        </p:txBody>
      </p:sp>
      <p:sp>
        <p:nvSpPr>
          <p:cNvPr id="21" name="Text 18"/>
          <p:cNvSpPr/>
          <p:nvPr/>
        </p:nvSpPr>
        <p:spPr>
          <a:xfrm>
            <a:off x="755333" y="6604159"/>
            <a:ext cx="7633335" cy="1035844"/>
          </a:xfrm>
          <a:prstGeom prst="rect">
            <a:avLst/>
          </a:prstGeom>
          <a:noFill/>
        </p:spPr>
        <p:txBody>
          <a:bodyPr wrap="square" lIns="0" tIns="0" rIns="0" bIns="0" rtlCol="0" anchor="t"/>
          <a:lstStyle/>
          <a:p>
            <a:pPr marL="0" indent="0" algn="l">
              <a:lnSpc>
                <a:spcPts val="2700"/>
              </a:lnSpc>
              <a:buNone/>
            </a:pPr>
            <a:r>
              <a:rPr lang="en-US" sz="1650" dirty="0">
                <a:solidFill>
                  <a:srgbClr val="383838"/>
                </a:solidFill>
                <a:latin typeface="DM Sans" pitchFamily="34" charset="0"/>
                <a:ea typeface="DM Sans" pitchFamily="34" charset="-122"/>
                <a:cs typeface="DM Sans" pitchFamily="34" charset="-120"/>
              </a:rPr>
              <a:t>The most liked tweet received 100 likes with only 24 retweets, while the most retweeted post had 100 retweets but only 20 likes, suggesting different content types drive different engagement metrics.</a:t>
            </a:r>
            <a:endParaRPr lang="en-US" sz="1650" dirty="0"/>
          </a:p>
        </p:txBody>
      </p:sp>
      <p:sp>
        <p:nvSpPr>
          <p:cNvPr id="22" name="Rectangles 21"/>
          <p:cNvSpPr/>
          <p:nvPr/>
        </p:nvSpPr>
        <p:spPr>
          <a:xfrm>
            <a:off x="8809355" y="7559040"/>
            <a:ext cx="5821045" cy="67056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841421"/>
            <a:ext cx="9063633" cy="744260"/>
          </a:xfrm>
          <a:prstGeom prst="rect">
            <a:avLst/>
          </a:prstGeom>
          <a:noFill/>
        </p:spPr>
        <p:txBody>
          <a:bodyPr wrap="none" lIns="0" tIns="0" rIns="0" bIns="0" rtlCol="0" anchor="t"/>
          <a:lstStyle/>
          <a:p>
            <a:pPr marL="0" indent="0" algn="l">
              <a:lnSpc>
                <a:spcPts val="5850"/>
              </a:lnSpc>
              <a:buNone/>
            </a:pPr>
            <a:r>
              <a:rPr lang="en-US" sz="4650" dirty="0">
                <a:solidFill>
                  <a:srgbClr val="020202"/>
                </a:solidFill>
                <a:latin typeface="PT Serif" panose="020A0703040505020204" pitchFamily="34" charset="0"/>
                <a:ea typeface="PT Serif" panose="020A0703040505020204" pitchFamily="34" charset="-122"/>
                <a:cs typeface="PT Serif" panose="020A0703040505020204" pitchFamily="34" charset="-120"/>
              </a:rPr>
              <a:t>Engagement Distribution Analysis</a:t>
            </a:r>
            <a:endParaRPr lang="en-US" sz="4650" dirty="0"/>
          </a:p>
        </p:txBody>
      </p:sp>
      <p:sp>
        <p:nvSpPr>
          <p:cNvPr id="3" name="Text 1"/>
          <p:cNvSpPr/>
          <p:nvPr/>
        </p:nvSpPr>
        <p:spPr>
          <a:xfrm>
            <a:off x="793790" y="3152656"/>
            <a:ext cx="2977039" cy="372070"/>
          </a:xfrm>
          <a:prstGeom prst="rect">
            <a:avLst/>
          </a:prstGeom>
          <a:noFill/>
        </p:spPr>
        <p:txBody>
          <a:bodyPr wrap="none" lIns="0" tIns="0" rIns="0" bIns="0" rtlCol="0" anchor="t"/>
          <a:lstStyle/>
          <a:p>
            <a:pPr marL="0" indent="0" algn="l">
              <a:lnSpc>
                <a:spcPts val="2900"/>
              </a:lnSpc>
              <a:buNone/>
            </a:pPr>
            <a:r>
              <a:rPr lang="en-US" sz="2300" dirty="0">
                <a:solidFill>
                  <a:srgbClr val="020202"/>
                </a:solidFill>
                <a:latin typeface="PT Serif" panose="020A0703040505020204" pitchFamily="34" charset="0"/>
                <a:ea typeface="PT Serif" panose="020A0703040505020204" pitchFamily="34" charset="-122"/>
                <a:cs typeface="PT Serif" panose="020A0703040505020204" pitchFamily="34" charset="-120"/>
              </a:rPr>
              <a:t>Likes Distribution</a:t>
            </a:r>
            <a:endParaRPr lang="en-US" sz="2300" dirty="0"/>
          </a:p>
        </p:txBody>
      </p:sp>
      <p:sp>
        <p:nvSpPr>
          <p:cNvPr id="4" name="Text 2"/>
          <p:cNvSpPr/>
          <p:nvPr/>
        </p:nvSpPr>
        <p:spPr>
          <a:xfrm>
            <a:off x="793790" y="3751540"/>
            <a:ext cx="6244709" cy="1451610"/>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The histogram reveals a relatively normal distribution of likes across tweets, with most tweets receiving between 25-75 likes. The mean value of 49.93 likes suggests a balanced distribution.</a:t>
            </a:r>
            <a:endParaRPr lang="en-US" sz="1750" dirty="0"/>
          </a:p>
        </p:txBody>
      </p:sp>
      <p:sp>
        <p:nvSpPr>
          <p:cNvPr id="5" name="Text 3"/>
          <p:cNvSpPr/>
          <p:nvPr/>
        </p:nvSpPr>
        <p:spPr>
          <a:xfrm>
            <a:off x="7599521" y="3152656"/>
            <a:ext cx="2977039" cy="372070"/>
          </a:xfrm>
          <a:prstGeom prst="rect">
            <a:avLst/>
          </a:prstGeom>
          <a:noFill/>
        </p:spPr>
        <p:txBody>
          <a:bodyPr wrap="none" lIns="0" tIns="0" rIns="0" bIns="0" rtlCol="0" anchor="t"/>
          <a:lstStyle/>
          <a:p>
            <a:pPr marL="0" indent="0" algn="l">
              <a:lnSpc>
                <a:spcPts val="2900"/>
              </a:lnSpc>
              <a:buNone/>
            </a:pPr>
            <a:r>
              <a:rPr lang="en-US" sz="2300" dirty="0">
                <a:solidFill>
                  <a:srgbClr val="020202"/>
                </a:solidFill>
                <a:latin typeface="PT Serif" panose="020A0703040505020204" pitchFamily="34" charset="0"/>
                <a:ea typeface="PT Serif" panose="020A0703040505020204" pitchFamily="34" charset="-122"/>
                <a:cs typeface="PT Serif" panose="020A0703040505020204" pitchFamily="34" charset="-120"/>
              </a:rPr>
              <a:t>Retweets Distribution</a:t>
            </a:r>
            <a:endParaRPr lang="en-US" sz="2300" dirty="0"/>
          </a:p>
        </p:txBody>
      </p:sp>
      <p:sp>
        <p:nvSpPr>
          <p:cNvPr id="6" name="Text 4"/>
          <p:cNvSpPr/>
          <p:nvPr/>
        </p:nvSpPr>
        <p:spPr>
          <a:xfrm>
            <a:off x="7599521" y="3751540"/>
            <a:ext cx="6244709" cy="1451610"/>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Similar to likes, retweets follow a normal distribution with a mean of 49.72. The standard deviation of 28.95 indicates moderate variability in how content gets shared across the platform.</a:t>
            </a:r>
            <a:endParaRPr lang="en-US" sz="1750" dirty="0"/>
          </a:p>
        </p:txBody>
      </p:sp>
      <p:sp>
        <p:nvSpPr>
          <p:cNvPr id="7" name="Text 5"/>
          <p:cNvSpPr/>
          <p:nvPr/>
        </p:nvSpPr>
        <p:spPr>
          <a:xfrm>
            <a:off x="793790" y="5662374"/>
            <a:ext cx="13042821" cy="725805"/>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Understanding these distributions helps establish baseline expectations for tweet performance and identifies outliers that might contain valuable insights about highly engaging content.</a:t>
            </a:r>
            <a:endParaRPr lang="en-US" sz="1750" dirty="0"/>
          </a:p>
        </p:txBody>
      </p:sp>
      <p:sp>
        <p:nvSpPr>
          <p:cNvPr id="20" name="Rectangles 19"/>
          <p:cNvSpPr/>
          <p:nvPr/>
        </p:nvSpPr>
        <p:spPr>
          <a:xfrm>
            <a:off x="8809355" y="7559040"/>
            <a:ext cx="5821045" cy="67056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120735"/>
            <a:ext cx="8459986" cy="744260"/>
          </a:xfrm>
          <a:prstGeom prst="rect">
            <a:avLst/>
          </a:prstGeom>
          <a:noFill/>
        </p:spPr>
        <p:txBody>
          <a:bodyPr wrap="none" lIns="0" tIns="0" rIns="0" bIns="0" rtlCol="0" anchor="t"/>
          <a:lstStyle/>
          <a:p>
            <a:pPr marL="0" indent="0" algn="l">
              <a:lnSpc>
                <a:spcPts val="5850"/>
              </a:lnSpc>
              <a:buNone/>
            </a:pPr>
            <a:r>
              <a:rPr lang="en-US" sz="4650" dirty="0">
                <a:solidFill>
                  <a:srgbClr val="020202"/>
                </a:solidFill>
                <a:latin typeface="PT Serif" panose="020A0703040505020204" pitchFamily="34" charset="0"/>
                <a:ea typeface="PT Serif" panose="020A0703040505020204" pitchFamily="34" charset="-122"/>
                <a:cs typeface="PT Serif" panose="020A0703040505020204" pitchFamily="34" charset="-120"/>
              </a:rPr>
              <a:t>Content Length vs. Engagement</a:t>
            </a:r>
            <a:endParaRPr lang="en-US" sz="4650" dirty="0"/>
          </a:p>
        </p:txBody>
      </p:sp>
      <p:pic>
        <p:nvPicPr>
          <p:cNvPr id="3" name="Image 0" descr="preencoded.png"/>
          <p:cNvPicPr>
            <a:picLocks noChangeAspect="1"/>
          </p:cNvPicPr>
          <p:nvPr/>
        </p:nvPicPr>
        <p:blipFill>
          <a:blip r:embed="rId1"/>
          <a:stretch>
            <a:fillRect/>
          </a:stretch>
        </p:blipFill>
        <p:spPr>
          <a:xfrm>
            <a:off x="793790" y="2318623"/>
            <a:ext cx="4120753" cy="2546747"/>
          </a:xfrm>
          <a:prstGeom prst="rect">
            <a:avLst/>
          </a:prstGeom>
        </p:spPr>
      </p:pic>
      <p:sp>
        <p:nvSpPr>
          <p:cNvPr id="4" name="Text 1"/>
          <p:cNvSpPr/>
          <p:nvPr/>
        </p:nvSpPr>
        <p:spPr>
          <a:xfrm>
            <a:off x="793790" y="5148858"/>
            <a:ext cx="2987278" cy="372070"/>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Tweet Length vs. Likes</a:t>
            </a:r>
            <a:endParaRPr lang="en-US" sz="2300" dirty="0"/>
          </a:p>
        </p:txBody>
      </p:sp>
      <p:sp>
        <p:nvSpPr>
          <p:cNvPr id="5" name="Text 2"/>
          <p:cNvSpPr/>
          <p:nvPr/>
        </p:nvSpPr>
        <p:spPr>
          <a:xfrm>
            <a:off x="793790" y="5657017"/>
            <a:ext cx="4120753" cy="1451610"/>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The scatter plot shows no strong linear correlation between tweet length and like count, suggesting that content quality matters more than quantity.</a:t>
            </a:r>
            <a:endParaRPr lang="en-US" sz="1750" dirty="0"/>
          </a:p>
        </p:txBody>
      </p:sp>
      <p:pic>
        <p:nvPicPr>
          <p:cNvPr id="6" name="Image 1" descr="preencoded.png"/>
          <p:cNvPicPr>
            <a:picLocks noChangeAspect="1"/>
          </p:cNvPicPr>
          <p:nvPr/>
        </p:nvPicPr>
        <p:blipFill>
          <a:blip r:embed="rId2"/>
          <a:stretch>
            <a:fillRect/>
          </a:stretch>
        </p:blipFill>
        <p:spPr>
          <a:xfrm>
            <a:off x="5254704" y="2318623"/>
            <a:ext cx="4120872" cy="2546866"/>
          </a:xfrm>
          <a:prstGeom prst="rect">
            <a:avLst/>
          </a:prstGeom>
        </p:spPr>
      </p:pic>
      <p:sp>
        <p:nvSpPr>
          <p:cNvPr id="7" name="Text 3"/>
          <p:cNvSpPr/>
          <p:nvPr/>
        </p:nvSpPr>
        <p:spPr>
          <a:xfrm>
            <a:off x="5254704" y="5148977"/>
            <a:ext cx="3501509" cy="372070"/>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Tweet Length vs. Retweets</a:t>
            </a:r>
            <a:endParaRPr lang="en-US" sz="2300" dirty="0"/>
          </a:p>
        </p:txBody>
      </p:sp>
      <p:sp>
        <p:nvSpPr>
          <p:cNvPr id="8" name="Text 4"/>
          <p:cNvSpPr/>
          <p:nvPr/>
        </p:nvSpPr>
        <p:spPr>
          <a:xfrm>
            <a:off x="5254704" y="5657136"/>
            <a:ext cx="4120872" cy="1451610"/>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Similar to likes, retweet counts don't show a clear relationship with tweet length, indicating other factors drive sharing behavior.</a:t>
            </a:r>
            <a:endParaRPr lang="en-US" sz="1750" dirty="0"/>
          </a:p>
        </p:txBody>
      </p:sp>
      <p:pic>
        <p:nvPicPr>
          <p:cNvPr id="9" name="Image 2" descr="preencoded.png"/>
          <p:cNvPicPr>
            <a:picLocks noChangeAspect="1"/>
          </p:cNvPicPr>
          <p:nvPr/>
        </p:nvPicPr>
        <p:blipFill>
          <a:blip r:embed="rId3"/>
          <a:stretch>
            <a:fillRect/>
          </a:stretch>
        </p:blipFill>
        <p:spPr>
          <a:xfrm>
            <a:off x="9715738" y="2318623"/>
            <a:ext cx="4120753" cy="2546747"/>
          </a:xfrm>
          <a:prstGeom prst="rect">
            <a:avLst/>
          </a:prstGeom>
        </p:spPr>
      </p:pic>
      <p:sp>
        <p:nvSpPr>
          <p:cNvPr id="10" name="Text 5"/>
          <p:cNvSpPr/>
          <p:nvPr/>
        </p:nvSpPr>
        <p:spPr>
          <a:xfrm>
            <a:off x="9715738" y="5148858"/>
            <a:ext cx="2977039" cy="372070"/>
          </a:xfrm>
          <a:prstGeom prst="rect">
            <a:avLst/>
          </a:prstGeom>
          <a:noFill/>
        </p:spPr>
        <p:txBody>
          <a:bodyPr wrap="none" lIns="0" tIns="0" rIns="0" bIns="0" rtlCol="0" anchor="t"/>
          <a:lstStyle/>
          <a:p>
            <a:pPr marL="0" indent="0" algn="l">
              <a:lnSpc>
                <a:spcPts val="2900"/>
              </a:lnSpc>
              <a:buNone/>
            </a:pPr>
            <a:r>
              <a:rPr lang="en-US" sz="2300" dirty="0">
                <a:solidFill>
                  <a:srgbClr val="383838"/>
                </a:solidFill>
                <a:latin typeface="PT Serif" panose="020A0703040505020204" pitchFamily="34" charset="0"/>
                <a:ea typeface="PT Serif" panose="020A0703040505020204" pitchFamily="34" charset="-122"/>
                <a:cs typeface="PT Serif" panose="020A0703040505020204" pitchFamily="34" charset="-120"/>
              </a:rPr>
              <a:t>Word Count Analysis</a:t>
            </a:r>
            <a:endParaRPr lang="en-US" sz="2300" dirty="0"/>
          </a:p>
        </p:txBody>
      </p:sp>
      <p:sp>
        <p:nvSpPr>
          <p:cNvPr id="11" name="Text 6"/>
          <p:cNvSpPr/>
          <p:nvPr/>
        </p:nvSpPr>
        <p:spPr>
          <a:xfrm>
            <a:off x="9715738" y="5657017"/>
            <a:ext cx="4120753" cy="1451610"/>
          </a:xfrm>
          <a:prstGeom prst="rect">
            <a:avLst/>
          </a:prstGeom>
          <a:noFill/>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The average tweet contains approximately 34 words, with a range from 12 to 48 words across the dataset.</a:t>
            </a:r>
            <a:endParaRPr lang="en-US" sz="1750" dirty="0"/>
          </a:p>
        </p:txBody>
      </p:sp>
      <p:sp>
        <p:nvSpPr>
          <p:cNvPr id="20" name="Rectangles 19"/>
          <p:cNvSpPr/>
          <p:nvPr/>
        </p:nvSpPr>
        <p:spPr>
          <a:xfrm>
            <a:off x="8809355" y="7559040"/>
            <a:ext cx="5821045" cy="67056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84702" y="893088"/>
            <a:ext cx="7351395" cy="654606"/>
          </a:xfrm>
          <a:prstGeom prst="rect">
            <a:avLst/>
          </a:prstGeom>
          <a:noFill/>
        </p:spPr>
        <p:txBody>
          <a:bodyPr wrap="none" lIns="0" tIns="0" rIns="0" bIns="0" rtlCol="0" anchor="t"/>
          <a:lstStyle/>
          <a:p>
            <a:pPr marL="0" indent="0" algn="l">
              <a:lnSpc>
                <a:spcPts val="5150"/>
              </a:lnSpc>
              <a:buNone/>
            </a:pPr>
            <a:r>
              <a:rPr lang="en-US" sz="4100" dirty="0">
                <a:solidFill>
                  <a:srgbClr val="020202"/>
                </a:solidFill>
                <a:latin typeface="PT Serif" panose="020A0703040505020204" pitchFamily="34" charset="0"/>
                <a:ea typeface="PT Serif" panose="020A0703040505020204" pitchFamily="34" charset="-122"/>
                <a:cs typeface="PT Serif" panose="020A0703040505020204" pitchFamily="34" charset="-120"/>
              </a:rPr>
              <a:t>Temporal Engagement Patterns</a:t>
            </a:r>
            <a:endParaRPr lang="en-US" sz="4100" dirty="0"/>
          </a:p>
        </p:txBody>
      </p:sp>
      <p:sp>
        <p:nvSpPr>
          <p:cNvPr id="4" name="Shape 1"/>
          <p:cNvSpPr/>
          <p:nvPr/>
        </p:nvSpPr>
        <p:spPr>
          <a:xfrm>
            <a:off x="6409134" y="1846898"/>
            <a:ext cx="22860" cy="5489615"/>
          </a:xfrm>
          <a:prstGeom prst="roundRect">
            <a:avLst>
              <a:gd name="adj" fmla="val 130920"/>
            </a:avLst>
          </a:prstGeom>
          <a:solidFill>
            <a:srgbClr val="D8D4D4"/>
          </a:solidFill>
        </p:spPr>
      </p:sp>
      <p:sp>
        <p:nvSpPr>
          <p:cNvPr id="5" name="Shape 2"/>
          <p:cNvSpPr/>
          <p:nvPr/>
        </p:nvSpPr>
        <p:spPr>
          <a:xfrm>
            <a:off x="6610707" y="2284333"/>
            <a:ext cx="598527" cy="22860"/>
          </a:xfrm>
          <a:prstGeom prst="roundRect">
            <a:avLst>
              <a:gd name="adj" fmla="val 130920"/>
            </a:avLst>
          </a:prstGeom>
          <a:solidFill>
            <a:srgbClr val="D8D4D4"/>
          </a:solidFill>
        </p:spPr>
      </p:sp>
      <p:sp>
        <p:nvSpPr>
          <p:cNvPr id="6" name="Shape 3"/>
          <p:cNvSpPr/>
          <p:nvPr/>
        </p:nvSpPr>
        <p:spPr>
          <a:xfrm>
            <a:off x="6184702" y="2071330"/>
            <a:ext cx="448866" cy="448866"/>
          </a:xfrm>
          <a:prstGeom prst="roundRect">
            <a:avLst>
              <a:gd name="adj" fmla="val 6668"/>
            </a:avLst>
          </a:prstGeom>
          <a:solidFill>
            <a:srgbClr val="F2EEEE"/>
          </a:solidFill>
        </p:spPr>
      </p:sp>
      <p:pic>
        <p:nvPicPr>
          <p:cNvPr id="7" name="Image 1" descr="preencoded.png"/>
          <p:cNvPicPr>
            <a:picLocks noChangeAspect="1"/>
          </p:cNvPicPr>
          <p:nvPr/>
        </p:nvPicPr>
        <p:blipFill>
          <a:blip r:embed="rId2"/>
          <a:stretch>
            <a:fillRect/>
          </a:stretch>
        </p:blipFill>
        <p:spPr>
          <a:xfrm>
            <a:off x="6252031" y="2099370"/>
            <a:ext cx="314206" cy="392787"/>
          </a:xfrm>
          <a:prstGeom prst="rect">
            <a:avLst/>
          </a:prstGeom>
        </p:spPr>
      </p:pic>
      <p:sp>
        <p:nvSpPr>
          <p:cNvPr id="8" name="Text 4"/>
          <p:cNvSpPr/>
          <p:nvPr/>
        </p:nvSpPr>
        <p:spPr>
          <a:xfrm>
            <a:off x="7406759" y="2046327"/>
            <a:ext cx="2992874" cy="327184"/>
          </a:xfrm>
          <a:prstGeom prst="rect">
            <a:avLst/>
          </a:prstGeom>
          <a:noFill/>
        </p:spPr>
        <p:txBody>
          <a:bodyPr wrap="none" lIns="0" tIns="0" rIns="0" bIns="0" rtlCol="0" anchor="t"/>
          <a:lstStyle/>
          <a:p>
            <a:pPr marL="0" indent="0" algn="l">
              <a:lnSpc>
                <a:spcPts val="2550"/>
              </a:lnSpc>
              <a:buNone/>
            </a:pPr>
            <a:r>
              <a:rPr lang="en-US" sz="2050" dirty="0">
                <a:solidFill>
                  <a:srgbClr val="383838"/>
                </a:solidFill>
                <a:latin typeface="PT Serif" panose="020A0703040505020204" pitchFamily="34" charset="0"/>
                <a:ea typeface="PT Serif" panose="020A0703040505020204" pitchFamily="34" charset="-122"/>
                <a:cs typeface="PT Serif" panose="020A0703040505020204" pitchFamily="34" charset="-120"/>
              </a:rPr>
              <a:t>Daily Engagement Trends</a:t>
            </a:r>
            <a:endParaRPr lang="en-US" sz="2050" dirty="0"/>
          </a:p>
        </p:txBody>
      </p:sp>
      <p:sp>
        <p:nvSpPr>
          <p:cNvPr id="9" name="Text 5"/>
          <p:cNvSpPr/>
          <p:nvPr/>
        </p:nvSpPr>
        <p:spPr>
          <a:xfrm>
            <a:off x="7406759" y="2493169"/>
            <a:ext cx="6525339" cy="957620"/>
          </a:xfrm>
          <a:prstGeom prst="rect">
            <a:avLst/>
          </a:prstGeom>
          <a:noFill/>
        </p:spPr>
        <p:txBody>
          <a:bodyPr wrap="square" lIns="0" tIns="0" rIns="0" bIns="0" rtlCol="0" anchor="t"/>
          <a:lstStyle/>
          <a:p>
            <a:pPr marL="0" indent="0" algn="l">
              <a:lnSpc>
                <a:spcPts val="2500"/>
              </a:lnSpc>
              <a:buNone/>
            </a:pPr>
            <a:r>
              <a:rPr lang="en-US" sz="1550" dirty="0">
                <a:solidFill>
                  <a:srgbClr val="383838"/>
                </a:solidFill>
                <a:latin typeface="DM Sans" pitchFamily="34" charset="0"/>
                <a:ea typeface="DM Sans" pitchFamily="34" charset="-122"/>
                <a:cs typeface="DM Sans" pitchFamily="34" charset="-120"/>
              </a:rPr>
              <a:t>Time-series analysis reveals fluctuating engagement patterns throughout the analyzed period (January-May 2023), with certain days showing significant spikes in both likes and retweets.</a:t>
            </a:r>
            <a:endParaRPr lang="en-US" sz="1550" dirty="0"/>
          </a:p>
        </p:txBody>
      </p:sp>
      <p:sp>
        <p:nvSpPr>
          <p:cNvPr id="10" name="Shape 6"/>
          <p:cNvSpPr/>
          <p:nvPr/>
        </p:nvSpPr>
        <p:spPr>
          <a:xfrm>
            <a:off x="6610707" y="4287083"/>
            <a:ext cx="598527" cy="22860"/>
          </a:xfrm>
          <a:prstGeom prst="roundRect">
            <a:avLst>
              <a:gd name="adj" fmla="val 130920"/>
            </a:avLst>
          </a:prstGeom>
          <a:solidFill>
            <a:srgbClr val="D8D4D4"/>
          </a:solidFill>
        </p:spPr>
      </p:sp>
      <p:sp>
        <p:nvSpPr>
          <p:cNvPr id="11" name="Shape 7"/>
          <p:cNvSpPr/>
          <p:nvPr/>
        </p:nvSpPr>
        <p:spPr>
          <a:xfrm>
            <a:off x="6184702" y="4074081"/>
            <a:ext cx="448866" cy="448866"/>
          </a:xfrm>
          <a:prstGeom prst="roundRect">
            <a:avLst>
              <a:gd name="adj" fmla="val 6668"/>
            </a:avLst>
          </a:prstGeom>
          <a:solidFill>
            <a:srgbClr val="F2EEEE"/>
          </a:solidFill>
        </p:spPr>
      </p:sp>
      <p:pic>
        <p:nvPicPr>
          <p:cNvPr id="12" name="Image 2" descr="preencoded.png"/>
          <p:cNvPicPr>
            <a:picLocks noChangeAspect="1"/>
          </p:cNvPicPr>
          <p:nvPr/>
        </p:nvPicPr>
        <p:blipFill>
          <a:blip r:embed="rId3"/>
          <a:stretch>
            <a:fillRect/>
          </a:stretch>
        </p:blipFill>
        <p:spPr>
          <a:xfrm>
            <a:off x="6252031" y="4102120"/>
            <a:ext cx="314206" cy="392787"/>
          </a:xfrm>
          <a:prstGeom prst="rect">
            <a:avLst/>
          </a:prstGeom>
        </p:spPr>
      </p:pic>
      <p:sp>
        <p:nvSpPr>
          <p:cNvPr id="13" name="Text 8"/>
          <p:cNvSpPr/>
          <p:nvPr/>
        </p:nvSpPr>
        <p:spPr>
          <a:xfrm>
            <a:off x="7406759" y="4049078"/>
            <a:ext cx="3360301" cy="327184"/>
          </a:xfrm>
          <a:prstGeom prst="rect">
            <a:avLst/>
          </a:prstGeom>
          <a:noFill/>
        </p:spPr>
        <p:txBody>
          <a:bodyPr wrap="none" lIns="0" tIns="0" rIns="0" bIns="0" rtlCol="0" anchor="t"/>
          <a:lstStyle/>
          <a:p>
            <a:pPr marL="0" indent="0" algn="l">
              <a:lnSpc>
                <a:spcPts val="2550"/>
              </a:lnSpc>
              <a:buNone/>
            </a:pPr>
            <a:r>
              <a:rPr lang="en-US" sz="2050" dirty="0">
                <a:solidFill>
                  <a:srgbClr val="383838"/>
                </a:solidFill>
                <a:latin typeface="PT Serif" panose="020A0703040505020204" pitchFamily="34" charset="0"/>
                <a:ea typeface="PT Serif" panose="020A0703040505020204" pitchFamily="34" charset="-122"/>
                <a:cs typeface="PT Serif" panose="020A0703040505020204" pitchFamily="34" charset="-120"/>
              </a:rPr>
              <a:t>Hourly Engagement Analysis</a:t>
            </a:r>
            <a:endParaRPr lang="en-US" sz="2050" dirty="0"/>
          </a:p>
        </p:txBody>
      </p:sp>
      <p:sp>
        <p:nvSpPr>
          <p:cNvPr id="14" name="Text 9"/>
          <p:cNvSpPr/>
          <p:nvPr/>
        </p:nvSpPr>
        <p:spPr>
          <a:xfrm>
            <a:off x="7406759" y="4495919"/>
            <a:ext cx="6525339" cy="957620"/>
          </a:xfrm>
          <a:prstGeom prst="rect">
            <a:avLst/>
          </a:prstGeom>
          <a:noFill/>
        </p:spPr>
        <p:txBody>
          <a:bodyPr wrap="square" lIns="0" tIns="0" rIns="0" bIns="0" rtlCol="0" anchor="t"/>
          <a:lstStyle/>
          <a:p>
            <a:pPr marL="0" indent="0" algn="l">
              <a:lnSpc>
                <a:spcPts val="2500"/>
              </a:lnSpc>
              <a:buNone/>
            </a:pPr>
            <a:r>
              <a:rPr lang="en-US" sz="1550" dirty="0">
                <a:solidFill>
                  <a:srgbClr val="383838"/>
                </a:solidFill>
                <a:latin typeface="DM Sans" pitchFamily="34" charset="0"/>
                <a:ea typeface="DM Sans" pitchFamily="34" charset="-122"/>
                <a:cs typeface="DM Sans" pitchFamily="34" charset="-120"/>
              </a:rPr>
              <a:t>Bar charts of average likes and retweets by hour identify optimal posting times when audience engagement peaks, providing actionable insights for content scheduling.</a:t>
            </a:r>
            <a:endParaRPr lang="en-US" sz="1550" dirty="0"/>
          </a:p>
        </p:txBody>
      </p:sp>
      <p:sp>
        <p:nvSpPr>
          <p:cNvPr id="15" name="Shape 10"/>
          <p:cNvSpPr/>
          <p:nvPr/>
        </p:nvSpPr>
        <p:spPr>
          <a:xfrm>
            <a:off x="6610707" y="6289834"/>
            <a:ext cx="598527" cy="22860"/>
          </a:xfrm>
          <a:prstGeom prst="roundRect">
            <a:avLst>
              <a:gd name="adj" fmla="val 130920"/>
            </a:avLst>
          </a:prstGeom>
          <a:solidFill>
            <a:srgbClr val="D8D4D4"/>
          </a:solidFill>
        </p:spPr>
      </p:sp>
      <p:sp>
        <p:nvSpPr>
          <p:cNvPr id="16" name="Shape 11"/>
          <p:cNvSpPr/>
          <p:nvPr/>
        </p:nvSpPr>
        <p:spPr>
          <a:xfrm>
            <a:off x="6184702" y="6076831"/>
            <a:ext cx="448866" cy="448866"/>
          </a:xfrm>
          <a:prstGeom prst="roundRect">
            <a:avLst>
              <a:gd name="adj" fmla="val 6668"/>
            </a:avLst>
          </a:prstGeom>
          <a:solidFill>
            <a:srgbClr val="F2EEEE"/>
          </a:solidFill>
        </p:spPr>
      </p:sp>
      <p:pic>
        <p:nvPicPr>
          <p:cNvPr id="17" name="Image 3" descr="preencoded.png"/>
          <p:cNvPicPr>
            <a:picLocks noChangeAspect="1"/>
          </p:cNvPicPr>
          <p:nvPr/>
        </p:nvPicPr>
        <p:blipFill>
          <a:blip r:embed="rId4"/>
          <a:stretch>
            <a:fillRect/>
          </a:stretch>
        </p:blipFill>
        <p:spPr>
          <a:xfrm>
            <a:off x="6252031" y="6104870"/>
            <a:ext cx="314206" cy="392787"/>
          </a:xfrm>
          <a:prstGeom prst="rect">
            <a:avLst/>
          </a:prstGeom>
        </p:spPr>
      </p:pic>
      <p:sp>
        <p:nvSpPr>
          <p:cNvPr id="18" name="Text 12"/>
          <p:cNvSpPr/>
          <p:nvPr/>
        </p:nvSpPr>
        <p:spPr>
          <a:xfrm>
            <a:off x="7406759" y="6051828"/>
            <a:ext cx="2618661" cy="327184"/>
          </a:xfrm>
          <a:prstGeom prst="rect">
            <a:avLst/>
          </a:prstGeom>
          <a:noFill/>
        </p:spPr>
        <p:txBody>
          <a:bodyPr wrap="none" lIns="0" tIns="0" rIns="0" bIns="0" rtlCol="0" anchor="t"/>
          <a:lstStyle/>
          <a:p>
            <a:pPr marL="0" indent="0" algn="l">
              <a:lnSpc>
                <a:spcPts val="2550"/>
              </a:lnSpc>
              <a:buNone/>
            </a:pPr>
            <a:r>
              <a:rPr lang="en-US" sz="2050" dirty="0">
                <a:solidFill>
                  <a:srgbClr val="383838"/>
                </a:solidFill>
                <a:latin typeface="PT Serif" panose="020A0703040505020204" pitchFamily="34" charset="0"/>
                <a:ea typeface="PT Serif" panose="020A0703040505020204" pitchFamily="34" charset="-122"/>
                <a:cs typeface="PT Serif" panose="020A0703040505020204" pitchFamily="34" charset="-120"/>
              </a:rPr>
              <a:t>Long-term Trends</a:t>
            </a:r>
            <a:endParaRPr lang="en-US" sz="2050" dirty="0"/>
          </a:p>
        </p:txBody>
      </p:sp>
      <p:sp>
        <p:nvSpPr>
          <p:cNvPr id="19" name="Text 13"/>
          <p:cNvSpPr/>
          <p:nvPr/>
        </p:nvSpPr>
        <p:spPr>
          <a:xfrm>
            <a:off x="7406759" y="6498669"/>
            <a:ext cx="6525339" cy="638413"/>
          </a:xfrm>
          <a:prstGeom prst="rect">
            <a:avLst/>
          </a:prstGeom>
          <a:noFill/>
        </p:spPr>
        <p:txBody>
          <a:bodyPr wrap="square" lIns="0" tIns="0" rIns="0" bIns="0" rtlCol="0" anchor="t"/>
          <a:lstStyle/>
          <a:p>
            <a:pPr marL="0" indent="0" algn="l">
              <a:lnSpc>
                <a:spcPts val="2500"/>
              </a:lnSpc>
              <a:buNone/>
            </a:pPr>
            <a:r>
              <a:rPr lang="en-US" sz="1550" dirty="0">
                <a:solidFill>
                  <a:srgbClr val="383838"/>
                </a:solidFill>
                <a:latin typeface="DM Sans" pitchFamily="34" charset="0"/>
                <a:ea typeface="DM Sans" pitchFamily="34" charset="-122"/>
                <a:cs typeface="DM Sans" pitchFamily="34" charset="-120"/>
              </a:rPr>
              <a:t>The data shows engagement patterns that could be correlated with external events or platform algorithm changes during the study period.</a:t>
            </a:r>
            <a:endParaRPr lang="en-US" sz="1550" dirty="0"/>
          </a:p>
        </p:txBody>
      </p:sp>
      <p:sp>
        <p:nvSpPr>
          <p:cNvPr id="20" name="Rectangles 19"/>
          <p:cNvSpPr/>
          <p:nvPr/>
        </p:nvSpPr>
        <p:spPr>
          <a:xfrm>
            <a:off x="8809355" y="7559040"/>
            <a:ext cx="5821045" cy="67056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198727"/>
          </a:xfrm>
          <a:prstGeom prst="rect">
            <a:avLst/>
          </a:prstGeom>
        </p:spPr>
      </p:pic>
      <p:sp>
        <p:nvSpPr>
          <p:cNvPr id="3" name="Text 0"/>
          <p:cNvSpPr/>
          <p:nvPr/>
        </p:nvSpPr>
        <p:spPr>
          <a:xfrm>
            <a:off x="615553" y="2682954"/>
            <a:ext cx="6694289" cy="577096"/>
          </a:xfrm>
          <a:prstGeom prst="rect">
            <a:avLst/>
          </a:prstGeom>
          <a:noFill/>
        </p:spPr>
        <p:txBody>
          <a:bodyPr wrap="none" lIns="0" tIns="0" rIns="0" bIns="0" rtlCol="0" anchor="t"/>
          <a:lstStyle/>
          <a:p>
            <a:pPr marL="0" indent="0" algn="l">
              <a:lnSpc>
                <a:spcPts val="4500"/>
              </a:lnSpc>
              <a:buNone/>
            </a:pPr>
            <a:r>
              <a:rPr lang="en-US" sz="3600" dirty="0">
                <a:solidFill>
                  <a:srgbClr val="020202"/>
                </a:solidFill>
                <a:latin typeface="PT Serif" panose="020A0703040505020204" pitchFamily="34" charset="0"/>
                <a:ea typeface="PT Serif" panose="020A0703040505020204" pitchFamily="34" charset="-122"/>
                <a:cs typeface="PT Serif" panose="020A0703040505020204" pitchFamily="34" charset="-120"/>
              </a:rPr>
              <a:t>Data Preprocessing for Modeling</a:t>
            </a:r>
            <a:endParaRPr lang="en-US" sz="3600" dirty="0"/>
          </a:p>
        </p:txBody>
      </p:sp>
      <p:pic>
        <p:nvPicPr>
          <p:cNvPr id="4" name="Image 1" descr="preencoded.png"/>
          <p:cNvPicPr>
            <a:picLocks noChangeAspect="1"/>
          </p:cNvPicPr>
          <p:nvPr/>
        </p:nvPicPr>
        <p:blipFill>
          <a:blip r:embed="rId2"/>
          <a:stretch>
            <a:fillRect/>
          </a:stretch>
        </p:blipFill>
        <p:spPr>
          <a:xfrm>
            <a:off x="615553" y="3523893"/>
            <a:ext cx="879396" cy="1055370"/>
          </a:xfrm>
          <a:prstGeom prst="rect">
            <a:avLst/>
          </a:prstGeom>
        </p:spPr>
      </p:pic>
      <p:sp>
        <p:nvSpPr>
          <p:cNvPr id="5" name="Text 1"/>
          <p:cNvSpPr/>
          <p:nvPr/>
        </p:nvSpPr>
        <p:spPr>
          <a:xfrm>
            <a:off x="1758791" y="3699748"/>
            <a:ext cx="2308622" cy="288488"/>
          </a:xfrm>
          <a:prstGeom prst="rect">
            <a:avLst/>
          </a:prstGeom>
          <a:noFill/>
        </p:spPr>
        <p:txBody>
          <a:bodyPr wrap="none" lIns="0" tIns="0" rIns="0" bIns="0" rtlCol="0" anchor="t"/>
          <a:lstStyle/>
          <a:p>
            <a:pPr marL="0" indent="0" algn="l">
              <a:lnSpc>
                <a:spcPts val="2250"/>
              </a:lnSpc>
              <a:buNone/>
            </a:pPr>
            <a:r>
              <a:rPr lang="en-US" sz="1800" dirty="0">
                <a:solidFill>
                  <a:srgbClr val="383838"/>
                </a:solidFill>
                <a:latin typeface="PT Serif" panose="020A0703040505020204" pitchFamily="34" charset="0"/>
                <a:ea typeface="PT Serif" panose="020A0703040505020204" pitchFamily="34" charset="-122"/>
                <a:cs typeface="PT Serif" panose="020A0703040505020204" pitchFamily="34" charset="-120"/>
              </a:rPr>
              <a:t>Text Vectorization</a:t>
            </a:r>
            <a:endParaRPr lang="en-US" sz="1800" dirty="0"/>
          </a:p>
        </p:txBody>
      </p:sp>
      <p:sp>
        <p:nvSpPr>
          <p:cNvPr id="6" name="Text 2"/>
          <p:cNvSpPr/>
          <p:nvPr/>
        </p:nvSpPr>
        <p:spPr>
          <a:xfrm>
            <a:off x="1758791" y="4093726"/>
            <a:ext cx="12256056" cy="281345"/>
          </a:xfrm>
          <a:prstGeom prst="rect">
            <a:avLst/>
          </a:prstGeom>
          <a:noFill/>
        </p:spPr>
        <p:txBody>
          <a:bodyPr wrap="none" lIns="0" tIns="0" rIns="0" bIns="0" rtlCol="0" anchor="t"/>
          <a:lstStyle/>
          <a:p>
            <a:pPr marL="0" indent="0" algn="l">
              <a:lnSpc>
                <a:spcPts val="2200"/>
              </a:lnSpc>
              <a:buNone/>
            </a:pPr>
            <a:r>
              <a:rPr lang="en-US" sz="1350" dirty="0">
                <a:solidFill>
                  <a:srgbClr val="383838"/>
                </a:solidFill>
                <a:latin typeface="DM Sans" pitchFamily="34" charset="0"/>
                <a:ea typeface="DM Sans" pitchFamily="34" charset="-122"/>
                <a:cs typeface="DM Sans" pitchFamily="34" charset="-120"/>
              </a:rPr>
              <a:t>Converting tweet text into numerical features using TF-IDF vectorization with 1,000 maximum features</a:t>
            </a:r>
            <a:endParaRPr lang="en-US" sz="1350" dirty="0"/>
          </a:p>
        </p:txBody>
      </p:sp>
      <p:pic>
        <p:nvPicPr>
          <p:cNvPr id="7" name="Image 2" descr="preencoded.png"/>
          <p:cNvPicPr>
            <a:picLocks noChangeAspect="1"/>
          </p:cNvPicPr>
          <p:nvPr/>
        </p:nvPicPr>
        <p:blipFill>
          <a:blip r:embed="rId3"/>
          <a:stretch>
            <a:fillRect/>
          </a:stretch>
        </p:blipFill>
        <p:spPr>
          <a:xfrm>
            <a:off x="615553" y="4579263"/>
            <a:ext cx="879396" cy="1055370"/>
          </a:xfrm>
          <a:prstGeom prst="rect">
            <a:avLst/>
          </a:prstGeom>
        </p:spPr>
      </p:pic>
      <p:sp>
        <p:nvSpPr>
          <p:cNvPr id="8" name="Text 3"/>
          <p:cNvSpPr/>
          <p:nvPr/>
        </p:nvSpPr>
        <p:spPr>
          <a:xfrm>
            <a:off x="1758791" y="4755118"/>
            <a:ext cx="2308622" cy="288488"/>
          </a:xfrm>
          <a:prstGeom prst="rect">
            <a:avLst/>
          </a:prstGeom>
          <a:noFill/>
        </p:spPr>
        <p:txBody>
          <a:bodyPr wrap="none" lIns="0" tIns="0" rIns="0" bIns="0" rtlCol="0" anchor="t"/>
          <a:lstStyle/>
          <a:p>
            <a:pPr marL="0" indent="0" algn="l">
              <a:lnSpc>
                <a:spcPts val="2250"/>
              </a:lnSpc>
              <a:buNone/>
            </a:pPr>
            <a:r>
              <a:rPr lang="en-US" sz="1800" dirty="0">
                <a:solidFill>
                  <a:srgbClr val="383838"/>
                </a:solidFill>
                <a:latin typeface="PT Serif" panose="020A0703040505020204" pitchFamily="34" charset="0"/>
                <a:ea typeface="PT Serif" panose="020A0703040505020204" pitchFamily="34" charset="-122"/>
                <a:cs typeface="PT Serif" panose="020A0703040505020204" pitchFamily="34" charset="-120"/>
              </a:rPr>
              <a:t>Feature Selection</a:t>
            </a:r>
            <a:endParaRPr lang="en-US" sz="1800" dirty="0"/>
          </a:p>
        </p:txBody>
      </p:sp>
      <p:sp>
        <p:nvSpPr>
          <p:cNvPr id="9" name="Text 4"/>
          <p:cNvSpPr/>
          <p:nvPr/>
        </p:nvSpPr>
        <p:spPr>
          <a:xfrm>
            <a:off x="1758791" y="5149096"/>
            <a:ext cx="12256056" cy="281345"/>
          </a:xfrm>
          <a:prstGeom prst="rect">
            <a:avLst/>
          </a:prstGeom>
          <a:noFill/>
        </p:spPr>
        <p:txBody>
          <a:bodyPr wrap="none" lIns="0" tIns="0" rIns="0" bIns="0" rtlCol="0" anchor="t"/>
          <a:lstStyle/>
          <a:p>
            <a:pPr marL="0" indent="0" algn="l">
              <a:lnSpc>
                <a:spcPts val="2200"/>
              </a:lnSpc>
              <a:buNone/>
            </a:pPr>
            <a:r>
              <a:rPr lang="en-US" sz="1350" dirty="0">
                <a:solidFill>
                  <a:srgbClr val="383838"/>
                </a:solidFill>
                <a:latin typeface="DM Sans" pitchFamily="34" charset="0"/>
                <a:ea typeface="DM Sans" pitchFamily="34" charset="-122"/>
                <a:cs typeface="DM Sans" pitchFamily="34" charset="-120"/>
              </a:rPr>
              <a:t>Combining numerical features (Hour, Day, Tweet_Length, Word_Count) with text features for comprehensive analysis</a:t>
            </a:r>
            <a:endParaRPr lang="en-US" sz="1350" dirty="0"/>
          </a:p>
        </p:txBody>
      </p:sp>
      <p:pic>
        <p:nvPicPr>
          <p:cNvPr id="10" name="Image 3" descr="preencoded.png"/>
          <p:cNvPicPr>
            <a:picLocks noChangeAspect="1"/>
          </p:cNvPicPr>
          <p:nvPr/>
        </p:nvPicPr>
        <p:blipFill>
          <a:blip r:embed="rId4"/>
          <a:stretch>
            <a:fillRect/>
          </a:stretch>
        </p:blipFill>
        <p:spPr>
          <a:xfrm>
            <a:off x="615553" y="5634633"/>
            <a:ext cx="879396" cy="1055370"/>
          </a:xfrm>
          <a:prstGeom prst="rect">
            <a:avLst/>
          </a:prstGeom>
        </p:spPr>
      </p:pic>
      <p:sp>
        <p:nvSpPr>
          <p:cNvPr id="11" name="Text 5"/>
          <p:cNvSpPr/>
          <p:nvPr/>
        </p:nvSpPr>
        <p:spPr>
          <a:xfrm>
            <a:off x="1758791" y="5810488"/>
            <a:ext cx="2308622" cy="288488"/>
          </a:xfrm>
          <a:prstGeom prst="rect">
            <a:avLst/>
          </a:prstGeom>
          <a:noFill/>
        </p:spPr>
        <p:txBody>
          <a:bodyPr wrap="none" lIns="0" tIns="0" rIns="0" bIns="0" rtlCol="0" anchor="t"/>
          <a:lstStyle/>
          <a:p>
            <a:pPr marL="0" indent="0" algn="l">
              <a:lnSpc>
                <a:spcPts val="2250"/>
              </a:lnSpc>
              <a:buNone/>
            </a:pPr>
            <a:r>
              <a:rPr lang="en-US" sz="1800" dirty="0">
                <a:solidFill>
                  <a:srgbClr val="383838"/>
                </a:solidFill>
                <a:latin typeface="PT Serif" panose="020A0703040505020204" pitchFamily="34" charset="0"/>
                <a:ea typeface="PT Serif" panose="020A0703040505020204" pitchFamily="34" charset="-122"/>
                <a:cs typeface="PT Serif" panose="020A0703040505020204" pitchFamily="34" charset="-120"/>
              </a:rPr>
              <a:t>Standardization</a:t>
            </a:r>
            <a:endParaRPr lang="en-US" sz="1800" dirty="0"/>
          </a:p>
        </p:txBody>
      </p:sp>
      <p:sp>
        <p:nvSpPr>
          <p:cNvPr id="12" name="Text 6"/>
          <p:cNvSpPr/>
          <p:nvPr/>
        </p:nvSpPr>
        <p:spPr>
          <a:xfrm>
            <a:off x="1758791" y="6204466"/>
            <a:ext cx="12256056" cy="281345"/>
          </a:xfrm>
          <a:prstGeom prst="rect">
            <a:avLst/>
          </a:prstGeom>
          <a:noFill/>
        </p:spPr>
        <p:txBody>
          <a:bodyPr wrap="none" lIns="0" tIns="0" rIns="0" bIns="0" rtlCol="0" anchor="t"/>
          <a:lstStyle/>
          <a:p>
            <a:pPr marL="0" indent="0" algn="l">
              <a:lnSpc>
                <a:spcPts val="2200"/>
              </a:lnSpc>
              <a:buNone/>
            </a:pPr>
            <a:r>
              <a:rPr lang="en-US" sz="1350" dirty="0">
                <a:solidFill>
                  <a:srgbClr val="383838"/>
                </a:solidFill>
                <a:latin typeface="DM Sans" pitchFamily="34" charset="0"/>
                <a:ea typeface="DM Sans" pitchFamily="34" charset="-122"/>
                <a:cs typeface="DM Sans" pitchFamily="34" charset="-120"/>
              </a:rPr>
              <a:t>Scaling numerical features to have zero mean and unit variance using StandardScaler</a:t>
            </a:r>
            <a:endParaRPr lang="en-US" sz="1350" dirty="0"/>
          </a:p>
        </p:txBody>
      </p:sp>
      <p:pic>
        <p:nvPicPr>
          <p:cNvPr id="13" name="Image 4" descr="preencoded.png"/>
          <p:cNvPicPr>
            <a:picLocks noChangeAspect="1"/>
          </p:cNvPicPr>
          <p:nvPr/>
        </p:nvPicPr>
        <p:blipFill>
          <a:blip r:embed="rId5"/>
          <a:stretch>
            <a:fillRect/>
          </a:stretch>
        </p:blipFill>
        <p:spPr>
          <a:xfrm>
            <a:off x="615553" y="6690003"/>
            <a:ext cx="879396" cy="1055370"/>
          </a:xfrm>
          <a:prstGeom prst="rect">
            <a:avLst/>
          </a:prstGeom>
        </p:spPr>
      </p:pic>
      <p:sp>
        <p:nvSpPr>
          <p:cNvPr id="14" name="Text 7"/>
          <p:cNvSpPr/>
          <p:nvPr/>
        </p:nvSpPr>
        <p:spPr>
          <a:xfrm>
            <a:off x="1758791" y="6865858"/>
            <a:ext cx="2308622" cy="288488"/>
          </a:xfrm>
          <a:prstGeom prst="rect">
            <a:avLst/>
          </a:prstGeom>
          <a:noFill/>
        </p:spPr>
        <p:txBody>
          <a:bodyPr wrap="none" lIns="0" tIns="0" rIns="0" bIns="0" rtlCol="0" anchor="t"/>
          <a:lstStyle/>
          <a:p>
            <a:pPr marL="0" indent="0" algn="l">
              <a:lnSpc>
                <a:spcPts val="2250"/>
              </a:lnSpc>
              <a:buNone/>
            </a:pPr>
            <a:r>
              <a:rPr lang="en-US" sz="1800" dirty="0">
                <a:solidFill>
                  <a:srgbClr val="383838"/>
                </a:solidFill>
                <a:latin typeface="PT Serif" panose="020A0703040505020204" pitchFamily="34" charset="0"/>
                <a:ea typeface="PT Serif" panose="020A0703040505020204" pitchFamily="34" charset="-122"/>
                <a:cs typeface="PT Serif" panose="020A0703040505020204" pitchFamily="34" charset="-120"/>
              </a:rPr>
              <a:t>Train-Test Split</a:t>
            </a:r>
            <a:endParaRPr lang="en-US" sz="1800" dirty="0"/>
          </a:p>
        </p:txBody>
      </p:sp>
      <p:sp>
        <p:nvSpPr>
          <p:cNvPr id="15" name="Text 8"/>
          <p:cNvSpPr/>
          <p:nvPr/>
        </p:nvSpPr>
        <p:spPr>
          <a:xfrm>
            <a:off x="1758791" y="7259836"/>
            <a:ext cx="12256056" cy="281345"/>
          </a:xfrm>
          <a:prstGeom prst="rect">
            <a:avLst/>
          </a:prstGeom>
          <a:noFill/>
        </p:spPr>
        <p:txBody>
          <a:bodyPr wrap="none" lIns="0" tIns="0" rIns="0" bIns="0" rtlCol="0" anchor="t"/>
          <a:lstStyle/>
          <a:p>
            <a:pPr marL="0" indent="0" algn="l">
              <a:lnSpc>
                <a:spcPts val="2200"/>
              </a:lnSpc>
              <a:buNone/>
            </a:pPr>
            <a:r>
              <a:rPr lang="en-US" sz="1350" dirty="0">
                <a:solidFill>
                  <a:srgbClr val="383838"/>
                </a:solidFill>
                <a:latin typeface="DM Sans" pitchFamily="34" charset="0"/>
                <a:ea typeface="DM Sans" pitchFamily="34" charset="-122"/>
                <a:cs typeface="DM Sans" pitchFamily="34" charset="-120"/>
              </a:rPr>
              <a:t>Dividing data into 80% training and 20% testing sets for model evaluation</a:t>
            </a:r>
            <a:endParaRPr lang="en-US" sz="1350" dirty="0"/>
          </a:p>
        </p:txBody>
      </p:sp>
      <p:sp>
        <p:nvSpPr>
          <p:cNvPr id="20" name="Rectangles 19"/>
          <p:cNvSpPr/>
          <p:nvPr/>
        </p:nvSpPr>
        <p:spPr>
          <a:xfrm>
            <a:off x="8809355" y="7559040"/>
            <a:ext cx="5821045" cy="67056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83392" y="559475"/>
            <a:ext cx="5932527" cy="653415"/>
          </a:xfrm>
          <a:prstGeom prst="rect">
            <a:avLst/>
          </a:prstGeom>
          <a:noFill/>
        </p:spPr>
        <p:txBody>
          <a:bodyPr wrap="none" lIns="0" tIns="0" rIns="0" bIns="0" rtlCol="0" anchor="t"/>
          <a:lstStyle/>
          <a:p>
            <a:pPr marL="0" indent="0" algn="l">
              <a:lnSpc>
                <a:spcPts val="5100"/>
              </a:lnSpc>
              <a:buNone/>
            </a:pPr>
            <a:r>
              <a:rPr lang="en-US" sz="4100" dirty="0">
                <a:solidFill>
                  <a:srgbClr val="020202"/>
                </a:solidFill>
                <a:latin typeface="PT Serif" panose="020A0703040505020204" pitchFamily="34" charset="0"/>
                <a:ea typeface="PT Serif" panose="020A0703040505020204" pitchFamily="34" charset="-122"/>
                <a:cs typeface="PT Serif" panose="020A0703040505020204" pitchFamily="34" charset="-120"/>
              </a:rPr>
              <a:t>Model Training Approach</a:t>
            </a:r>
            <a:endParaRPr lang="en-US" sz="4100" dirty="0"/>
          </a:p>
        </p:txBody>
      </p:sp>
      <p:sp>
        <p:nvSpPr>
          <p:cNvPr id="4" name="Shape 1"/>
          <p:cNvSpPr/>
          <p:nvPr/>
        </p:nvSpPr>
        <p:spPr>
          <a:xfrm>
            <a:off x="6183392" y="1511498"/>
            <a:ext cx="3775472" cy="3651766"/>
          </a:xfrm>
          <a:prstGeom prst="roundRect">
            <a:avLst>
              <a:gd name="adj" fmla="val 818"/>
            </a:avLst>
          </a:prstGeom>
          <a:solidFill>
            <a:srgbClr val="F2EEEE"/>
          </a:solidFill>
        </p:spPr>
      </p:sp>
      <p:sp>
        <p:nvSpPr>
          <p:cNvPr id="5" name="Text 2"/>
          <p:cNvSpPr/>
          <p:nvPr/>
        </p:nvSpPr>
        <p:spPr>
          <a:xfrm>
            <a:off x="6382464" y="1710571"/>
            <a:ext cx="2613779" cy="326588"/>
          </a:xfrm>
          <a:prstGeom prst="rect">
            <a:avLst/>
          </a:prstGeom>
          <a:noFill/>
        </p:spPr>
        <p:txBody>
          <a:bodyPr wrap="none" lIns="0" tIns="0" rIns="0" bIns="0" rtlCol="0" anchor="t"/>
          <a:lstStyle/>
          <a:p>
            <a:pPr marL="0" indent="0" algn="l">
              <a:lnSpc>
                <a:spcPts val="2550"/>
              </a:lnSpc>
              <a:buNone/>
            </a:pPr>
            <a:r>
              <a:rPr lang="en-US" sz="2050" dirty="0">
                <a:solidFill>
                  <a:srgbClr val="383838"/>
                </a:solidFill>
                <a:latin typeface="PT Serif" panose="020A0703040505020204" pitchFamily="34" charset="0"/>
                <a:ea typeface="PT Serif" panose="020A0703040505020204" pitchFamily="34" charset="-122"/>
                <a:cs typeface="PT Serif" panose="020A0703040505020204" pitchFamily="34" charset="-120"/>
              </a:rPr>
              <a:t>Linear Regression</a:t>
            </a:r>
            <a:endParaRPr lang="en-US" sz="2050" dirty="0"/>
          </a:p>
        </p:txBody>
      </p:sp>
      <p:sp>
        <p:nvSpPr>
          <p:cNvPr id="6" name="Text 3"/>
          <p:cNvSpPr/>
          <p:nvPr/>
        </p:nvSpPr>
        <p:spPr>
          <a:xfrm>
            <a:off x="6382464" y="2156579"/>
            <a:ext cx="3377327" cy="1274445"/>
          </a:xfrm>
          <a:prstGeom prst="rect">
            <a:avLst/>
          </a:prstGeom>
          <a:noFill/>
        </p:spPr>
        <p:txBody>
          <a:bodyPr wrap="square" lIns="0" tIns="0" rIns="0" bIns="0" rtlCol="0" anchor="t"/>
          <a:lstStyle/>
          <a:p>
            <a:pPr marL="0" indent="0" algn="l">
              <a:lnSpc>
                <a:spcPts val="2500"/>
              </a:lnSpc>
              <a:buNone/>
            </a:pPr>
            <a:r>
              <a:rPr lang="en-US" sz="1550" dirty="0">
                <a:solidFill>
                  <a:srgbClr val="383838"/>
                </a:solidFill>
                <a:latin typeface="DM Sans" pitchFamily="34" charset="0"/>
                <a:ea typeface="DM Sans" pitchFamily="34" charset="-122"/>
                <a:cs typeface="DM Sans" pitchFamily="34" charset="-120"/>
              </a:rPr>
              <a:t>Simple parametric model assuming linear relationship between features and target variables (likes and retweets)</a:t>
            </a:r>
            <a:endParaRPr lang="en-US" sz="1550" dirty="0"/>
          </a:p>
        </p:txBody>
      </p:sp>
      <p:sp>
        <p:nvSpPr>
          <p:cNvPr id="7" name="Text 4"/>
          <p:cNvSpPr/>
          <p:nvPr/>
        </p:nvSpPr>
        <p:spPr>
          <a:xfrm>
            <a:off x="6382464" y="3550444"/>
            <a:ext cx="3377327" cy="318611"/>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Fast training and prediction</a:t>
            </a:r>
            <a:endParaRPr lang="en-US" sz="1550" dirty="0"/>
          </a:p>
        </p:txBody>
      </p:sp>
      <p:sp>
        <p:nvSpPr>
          <p:cNvPr id="8" name="Text 5"/>
          <p:cNvSpPr/>
          <p:nvPr/>
        </p:nvSpPr>
        <p:spPr>
          <a:xfrm>
            <a:off x="6382464" y="3938707"/>
            <a:ext cx="3377327" cy="318611"/>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Highly interpretable coefficients</a:t>
            </a:r>
            <a:endParaRPr lang="en-US" sz="1550" dirty="0"/>
          </a:p>
        </p:txBody>
      </p:sp>
      <p:sp>
        <p:nvSpPr>
          <p:cNvPr id="9" name="Text 6"/>
          <p:cNvSpPr/>
          <p:nvPr/>
        </p:nvSpPr>
        <p:spPr>
          <a:xfrm>
            <a:off x="6382464" y="4326969"/>
            <a:ext cx="3377327" cy="637223"/>
          </a:xfrm>
          <a:prstGeom prst="rect">
            <a:avLst/>
          </a:prstGeom>
          <a:noFill/>
        </p:spPr>
        <p:txBody>
          <a:bodyPr wrap="squar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Serves as baseline for comparison</a:t>
            </a:r>
            <a:endParaRPr lang="en-US" sz="1550" dirty="0"/>
          </a:p>
        </p:txBody>
      </p:sp>
      <p:sp>
        <p:nvSpPr>
          <p:cNvPr id="10" name="Shape 7"/>
          <p:cNvSpPr/>
          <p:nvPr/>
        </p:nvSpPr>
        <p:spPr>
          <a:xfrm>
            <a:off x="10157936" y="1511498"/>
            <a:ext cx="3775472" cy="3651766"/>
          </a:xfrm>
          <a:prstGeom prst="roundRect">
            <a:avLst>
              <a:gd name="adj" fmla="val 818"/>
            </a:avLst>
          </a:prstGeom>
          <a:solidFill>
            <a:srgbClr val="F2EEEE"/>
          </a:solidFill>
        </p:spPr>
      </p:sp>
      <p:sp>
        <p:nvSpPr>
          <p:cNvPr id="11" name="Text 8"/>
          <p:cNvSpPr/>
          <p:nvPr/>
        </p:nvSpPr>
        <p:spPr>
          <a:xfrm>
            <a:off x="10357009" y="1710571"/>
            <a:ext cx="2957989" cy="326588"/>
          </a:xfrm>
          <a:prstGeom prst="rect">
            <a:avLst/>
          </a:prstGeom>
          <a:noFill/>
        </p:spPr>
        <p:txBody>
          <a:bodyPr wrap="none" lIns="0" tIns="0" rIns="0" bIns="0" rtlCol="0" anchor="t"/>
          <a:lstStyle/>
          <a:p>
            <a:pPr marL="0" indent="0" algn="l">
              <a:lnSpc>
                <a:spcPts val="2550"/>
              </a:lnSpc>
              <a:buNone/>
            </a:pPr>
            <a:r>
              <a:rPr lang="en-US" sz="2050" dirty="0">
                <a:solidFill>
                  <a:srgbClr val="383838"/>
                </a:solidFill>
                <a:latin typeface="PT Serif" panose="020A0703040505020204" pitchFamily="34" charset="0"/>
                <a:ea typeface="PT Serif" panose="020A0703040505020204" pitchFamily="34" charset="-122"/>
                <a:cs typeface="PT Serif" panose="020A0703040505020204" pitchFamily="34" charset="-120"/>
              </a:rPr>
              <a:t>Random Forest Regressor</a:t>
            </a:r>
            <a:endParaRPr lang="en-US" sz="2050" dirty="0"/>
          </a:p>
        </p:txBody>
      </p:sp>
      <p:sp>
        <p:nvSpPr>
          <p:cNvPr id="12" name="Text 9"/>
          <p:cNvSpPr/>
          <p:nvPr/>
        </p:nvSpPr>
        <p:spPr>
          <a:xfrm>
            <a:off x="10357009" y="2156579"/>
            <a:ext cx="3377327" cy="955834"/>
          </a:xfrm>
          <a:prstGeom prst="rect">
            <a:avLst/>
          </a:prstGeom>
          <a:noFill/>
        </p:spPr>
        <p:txBody>
          <a:bodyPr wrap="square" lIns="0" tIns="0" rIns="0" bIns="0" rtlCol="0" anchor="t"/>
          <a:lstStyle/>
          <a:p>
            <a:pPr marL="0" indent="0" algn="l">
              <a:lnSpc>
                <a:spcPts val="2500"/>
              </a:lnSpc>
              <a:buNone/>
            </a:pPr>
            <a:r>
              <a:rPr lang="en-US" sz="1550" dirty="0">
                <a:solidFill>
                  <a:srgbClr val="383838"/>
                </a:solidFill>
                <a:latin typeface="DM Sans" pitchFamily="34" charset="0"/>
                <a:ea typeface="DM Sans" pitchFamily="34" charset="-122"/>
                <a:cs typeface="DM Sans" pitchFamily="34" charset="-120"/>
              </a:rPr>
              <a:t>Ensemble of decision trees capturing non-linear relationships in the data</a:t>
            </a:r>
            <a:endParaRPr lang="en-US" sz="1550" dirty="0"/>
          </a:p>
        </p:txBody>
      </p:sp>
      <p:sp>
        <p:nvSpPr>
          <p:cNvPr id="13" name="Text 10"/>
          <p:cNvSpPr/>
          <p:nvPr/>
        </p:nvSpPr>
        <p:spPr>
          <a:xfrm>
            <a:off x="10357009" y="3231833"/>
            <a:ext cx="3377327" cy="637223"/>
          </a:xfrm>
          <a:prstGeom prst="rect">
            <a:avLst/>
          </a:prstGeom>
          <a:noFill/>
        </p:spPr>
        <p:txBody>
          <a:bodyPr wrap="squar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100 estimators (trees) in the forest</a:t>
            </a:r>
            <a:endParaRPr lang="en-US" sz="1550" dirty="0"/>
          </a:p>
        </p:txBody>
      </p:sp>
      <p:sp>
        <p:nvSpPr>
          <p:cNvPr id="14" name="Text 11"/>
          <p:cNvSpPr/>
          <p:nvPr/>
        </p:nvSpPr>
        <p:spPr>
          <a:xfrm>
            <a:off x="10357009" y="3938707"/>
            <a:ext cx="3377327" cy="637223"/>
          </a:xfrm>
          <a:prstGeom prst="rect">
            <a:avLst/>
          </a:prstGeom>
          <a:noFill/>
        </p:spPr>
        <p:txBody>
          <a:bodyPr wrap="squar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Handles feature interactions automatically</a:t>
            </a:r>
            <a:endParaRPr lang="en-US" sz="1550" dirty="0"/>
          </a:p>
        </p:txBody>
      </p:sp>
      <p:sp>
        <p:nvSpPr>
          <p:cNvPr id="15" name="Text 12"/>
          <p:cNvSpPr/>
          <p:nvPr/>
        </p:nvSpPr>
        <p:spPr>
          <a:xfrm>
            <a:off x="10357009" y="4645581"/>
            <a:ext cx="3377327" cy="318611"/>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More robust to overfitting</a:t>
            </a:r>
            <a:endParaRPr lang="en-US" sz="1550" dirty="0"/>
          </a:p>
        </p:txBody>
      </p:sp>
      <p:sp>
        <p:nvSpPr>
          <p:cNvPr id="16" name="Shape 13"/>
          <p:cNvSpPr/>
          <p:nvPr/>
        </p:nvSpPr>
        <p:spPr>
          <a:xfrm>
            <a:off x="6183392" y="5362337"/>
            <a:ext cx="7750016" cy="2307669"/>
          </a:xfrm>
          <a:prstGeom prst="roundRect">
            <a:avLst>
              <a:gd name="adj" fmla="val 1294"/>
            </a:avLst>
          </a:prstGeom>
          <a:solidFill>
            <a:srgbClr val="F2EEEE"/>
          </a:solidFill>
        </p:spPr>
      </p:sp>
      <p:sp>
        <p:nvSpPr>
          <p:cNvPr id="17" name="Text 14"/>
          <p:cNvSpPr/>
          <p:nvPr/>
        </p:nvSpPr>
        <p:spPr>
          <a:xfrm>
            <a:off x="6382464" y="5561409"/>
            <a:ext cx="2613779" cy="326588"/>
          </a:xfrm>
          <a:prstGeom prst="rect">
            <a:avLst/>
          </a:prstGeom>
          <a:noFill/>
        </p:spPr>
        <p:txBody>
          <a:bodyPr wrap="none" lIns="0" tIns="0" rIns="0" bIns="0" rtlCol="0" anchor="t"/>
          <a:lstStyle/>
          <a:p>
            <a:pPr marL="0" indent="0" algn="l">
              <a:lnSpc>
                <a:spcPts val="2550"/>
              </a:lnSpc>
              <a:buNone/>
            </a:pPr>
            <a:r>
              <a:rPr lang="en-US" sz="2050" dirty="0">
                <a:solidFill>
                  <a:srgbClr val="383838"/>
                </a:solidFill>
                <a:latin typeface="PT Serif" panose="020A0703040505020204" pitchFamily="34" charset="0"/>
                <a:ea typeface="PT Serif" panose="020A0703040505020204" pitchFamily="34" charset="-122"/>
                <a:cs typeface="PT Serif" panose="020A0703040505020204" pitchFamily="34" charset="-120"/>
              </a:rPr>
              <a:t>Separate Models</a:t>
            </a:r>
            <a:endParaRPr lang="en-US" sz="2050" dirty="0"/>
          </a:p>
        </p:txBody>
      </p:sp>
      <p:sp>
        <p:nvSpPr>
          <p:cNvPr id="18" name="Text 15"/>
          <p:cNvSpPr/>
          <p:nvPr/>
        </p:nvSpPr>
        <p:spPr>
          <a:xfrm>
            <a:off x="6382464" y="6007418"/>
            <a:ext cx="7351871" cy="637223"/>
          </a:xfrm>
          <a:prstGeom prst="rect">
            <a:avLst/>
          </a:prstGeom>
          <a:noFill/>
        </p:spPr>
        <p:txBody>
          <a:bodyPr wrap="square" lIns="0" tIns="0" rIns="0" bIns="0" rtlCol="0" anchor="t"/>
          <a:lstStyle/>
          <a:p>
            <a:pPr marL="0" indent="0" algn="l">
              <a:lnSpc>
                <a:spcPts val="2500"/>
              </a:lnSpc>
              <a:buNone/>
            </a:pPr>
            <a:r>
              <a:rPr lang="en-US" sz="1550" dirty="0">
                <a:solidFill>
                  <a:srgbClr val="383838"/>
                </a:solidFill>
                <a:latin typeface="DM Sans" pitchFamily="34" charset="0"/>
                <a:ea typeface="DM Sans" pitchFamily="34" charset="-122"/>
                <a:cs typeface="DM Sans" pitchFamily="34" charset="-120"/>
              </a:rPr>
              <a:t>Training distinct models for predicting likes and retweets to capture different engagement dynamics</a:t>
            </a:r>
            <a:endParaRPr lang="en-US" sz="1550" dirty="0"/>
          </a:p>
        </p:txBody>
      </p:sp>
      <p:sp>
        <p:nvSpPr>
          <p:cNvPr id="19" name="Text 16"/>
          <p:cNvSpPr/>
          <p:nvPr/>
        </p:nvSpPr>
        <p:spPr>
          <a:xfrm>
            <a:off x="6382464" y="6764060"/>
            <a:ext cx="7351871" cy="318611"/>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Recognizes different factors drive each metric</a:t>
            </a:r>
            <a:endParaRPr lang="en-US" sz="1550" dirty="0"/>
          </a:p>
        </p:txBody>
      </p:sp>
      <p:sp>
        <p:nvSpPr>
          <p:cNvPr id="20" name="Text 17"/>
          <p:cNvSpPr/>
          <p:nvPr/>
        </p:nvSpPr>
        <p:spPr>
          <a:xfrm>
            <a:off x="6382464" y="7152323"/>
            <a:ext cx="7351871" cy="318611"/>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83838"/>
                </a:solidFill>
                <a:latin typeface="DM Sans" pitchFamily="34" charset="0"/>
                <a:ea typeface="DM Sans" pitchFamily="34" charset="-122"/>
                <a:cs typeface="DM Sans" pitchFamily="34" charset="-120"/>
              </a:rPr>
              <a:t>Allows for specialized feature importance analysis</a:t>
            </a:r>
            <a:endParaRPr lang="en-US" sz="1550" dirty="0"/>
          </a:p>
        </p:txBody>
      </p:sp>
      <p:sp>
        <p:nvSpPr>
          <p:cNvPr id="21" name="Rectangles 20"/>
          <p:cNvSpPr/>
          <p:nvPr/>
        </p:nvSpPr>
        <p:spPr>
          <a:xfrm>
            <a:off x="8809355" y="7672070"/>
            <a:ext cx="5821045" cy="557530"/>
          </a:xfrm>
          <a:prstGeom prst="rect">
            <a:avLst/>
          </a:prstGeom>
          <a:solidFill>
            <a:schemeClr val="bg1"/>
          </a:solidFill>
          <a:ln w="6350" cap="flat" cmpd="sng" algn="ctr">
            <a:no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5366</Words>
  <Application>WPS Slides</Application>
  <PresentationFormat>On-screen Show (16:9)</PresentationFormat>
  <Paragraphs>166</Paragraphs>
  <Slides>10</Slides>
  <Notes>10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PT Serif</vt:lpstr>
      <vt:lpstr>PT Serif</vt:lpstr>
      <vt:lpstr>PT Serif</vt:lpstr>
      <vt:lpstr>DM Sans</vt:lpstr>
      <vt:lpstr>DM Sans</vt:lpstr>
      <vt:lpstr>DM Sans</vt:lpstr>
      <vt:lpstr>DM Sans Bold</vt:lpstr>
      <vt:lpstr>AMGDT</vt:lpstr>
      <vt:lpstr>DM Sans Bold</vt:lpstr>
      <vt:lpstr>DM Sans Bold</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SHOURYADEEP MANNA</cp:lastModifiedBy>
  <cp:revision>3</cp:revision>
  <dcterms:created xsi:type="dcterms:W3CDTF">2025-04-03T15:22:00Z</dcterms:created>
  <dcterms:modified xsi:type="dcterms:W3CDTF">2025-04-03T15:27:31Z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2FC2D2FED5B3419384A1B4FB7D731CCE_12</vt:lpwstr>
  </property>
  <property fmtid="{D5CDD505-2E9C-101B-9397-08002B2CF9AE}" pid="3" name="KSOProductBuildVer">
    <vt:lpwstr>1033-12.2.0.20782</vt:lpwstr>
  </property>
</Properties>
</file>