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58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05963-58B3-4F1B-92AD-E9CCCE85BD36}" v="25" dt="2022-03-30T02:28:5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0CD4-DCAC-4F89-837A-22CEE4305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0AD5-69DF-4ED5-9E84-79452183C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F739-2309-461F-8422-541A0244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1A4-7E69-4838-B5D8-EC8F28DD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200C-E77D-4F52-A976-4C5EE1C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A980-76BB-4C3B-89F8-2B33738A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54EC4-FD58-415D-95F4-F3116A29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BBB0-B606-406C-8796-CDF98429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F052-AB5A-414A-9236-77284B1A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45E9-D474-43FE-9B60-1C1DFC9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A5F4E-7D8A-44FE-A51D-9862C364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8424E-7D3E-4876-ACF7-B3D335CE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298B-A9EB-487B-8377-1927C53F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BBE0-4C50-4F0C-BDFA-D7DD617F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F137-EACA-41E4-BC35-BE60C43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5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4496-A7A7-474B-8936-FA17D5AB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1527-AEE9-448F-8C8F-63349FE9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6AC0-B973-49FF-8748-7D47A3F2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2E32-9DA4-49F8-B5CE-A54CC4A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0AB6-09A0-4438-92CF-5B62638F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71C-8A9A-4DA8-A0C2-8966FF78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AD88-4EF6-4BBE-87F5-7FA77A91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75BE-3DE3-473F-BC39-FFF36953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229F-C021-4CD2-805A-7AC7FA22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AD5B-A15A-4868-BC8F-7D92A767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149E-3C68-432E-9516-340A6893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2A64-4CB1-4B7B-86E2-D50A11913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7388-94E5-46C9-88CF-6128CB27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AFF74-B03A-485F-A538-971A9CE2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575B-0E9B-48E0-96A7-091FFB5F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78E6-13C7-4A81-8487-328CE361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19B0-D023-4661-B117-EEABB606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1270-688A-4366-A28D-5391595B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D8A5-07E4-407F-8E13-5A808FEC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AE59-E14E-40B4-90DC-AD63D50D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DBA1A-3BC5-46ED-A200-AFFBECDC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0C0AD-D872-4718-AD3C-7A02501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3E5D-5EEF-4497-B66B-056A5D08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1555B-20B9-407C-9A8D-F33B2E5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C384-84C4-4B30-B9E7-84C019A7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0E64E-78E9-46A4-915E-F76A1142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0638-C3A0-4805-BDE7-C00F51CA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4502-5707-4D0D-9136-D71FB5F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C5094-B2D4-40B1-8C57-B655DEDC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D7AAA-ECDC-43E4-BB33-72B4E12D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A023-42EE-467A-9930-C265414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261B-85D2-4F85-95D4-D1AED00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544E-EE8B-4E57-BFEB-A596FABD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D3C3-DAD3-4B35-A094-2C0C96A9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906E-2F8C-49A4-B768-AB647F3E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D1F8-E1E3-4D99-86EF-3DF4848F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E0D0-3D80-44F1-B6A1-DF5B5A15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0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9AD4-1A95-4E52-B18C-64FFF67B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93C85-3007-40AD-92E0-16FBC8D5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34376-C38D-41D4-9A78-64F7A894B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69087-AF75-4ED6-B047-5BDCEE7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1517-2DD1-444F-9DE7-64082C9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9CAE-6673-4120-9984-8C8F1A23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676B7-6AA6-4956-B235-F34874F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2B8C-A327-4489-9C6C-72535CE5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684B-00FB-4346-94CC-C90EB6934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EDE7-C5AE-490A-9BAB-26CCEC8B649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DCFF-52CC-4E51-9394-D092971EC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6F99-3F46-4708-934E-C9A3E34C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33CF-28FA-4C02-BDA7-3B86C7B0C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3461E-D3FB-4644-9F3E-46DD9DEC8723}"/>
              </a:ext>
            </a:extLst>
          </p:cNvPr>
          <p:cNvSpPr txBox="1"/>
          <p:nvPr/>
        </p:nvSpPr>
        <p:spPr>
          <a:xfrm>
            <a:off x="314325" y="390525"/>
            <a:ext cx="1155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THz channel factors estimation using sub-6GHz channel information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F024D-330E-4DE3-A217-B12A0209D98B}"/>
              </a:ext>
            </a:extLst>
          </p:cNvPr>
          <p:cNvSpPr txBox="1"/>
          <p:nvPr/>
        </p:nvSpPr>
        <p:spPr>
          <a:xfrm>
            <a:off x="432312" y="937927"/>
            <a:ext cx="11553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 : 1. Train a DL model to read 2.4GHz channel matrix and predict 100GHz channel factors – Angles of Departure and Arrival, Time of Arrival, Pathloss, and Phase Difference on Arrival.</a:t>
            </a:r>
          </a:p>
          <a:p>
            <a:r>
              <a:rPr lang="en-US" altLang="ko-KR" dirty="0"/>
              <a:t>               2. Use estimated THz channel factors for optimal beamformer prediction.</a:t>
            </a:r>
          </a:p>
          <a:p>
            <a:endParaRPr lang="en-US" altLang="ko-KR" dirty="0"/>
          </a:p>
          <a:p>
            <a:r>
              <a:rPr lang="en-US" altLang="ko-KR" dirty="0"/>
              <a:t>Scenario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100,000 users (elevation 2m above surface) located in Chicago downtown area, in a rectangular block of dimensions roughly 500m * 40m with sub-6GHz/THz tower on one boundary of the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Scenario Parameters</a:t>
            </a:r>
          </a:p>
          <a:p>
            <a:r>
              <a:rPr lang="en-US" altLang="ko-KR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F258A-3C12-40E7-9580-476CD924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05219"/>
              </p:ext>
            </p:extLst>
          </p:nvPr>
        </p:nvGraphicFramePr>
        <p:xfrm>
          <a:off x="1356852" y="3240029"/>
          <a:ext cx="8119737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6579">
                  <a:extLst>
                    <a:ext uri="{9D8B030D-6E8A-4147-A177-3AD203B41FA5}">
                      <a16:colId xmlns:a16="http://schemas.microsoft.com/office/drawing/2014/main" val="3457640310"/>
                    </a:ext>
                  </a:extLst>
                </a:gridCol>
                <a:gridCol w="2706579">
                  <a:extLst>
                    <a:ext uri="{9D8B030D-6E8A-4147-A177-3AD203B41FA5}">
                      <a16:colId xmlns:a16="http://schemas.microsoft.com/office/drawing/2014/main" val="1269113775"/>
                    </a:ext>
                  </a:extLst>
                </a:gridCol>
                <a:gridCol w="2706579">
                  <a:extLst>
                    <a:ext uri="{9D8B030D-6E8A-4147-A177-3AD203B41FA5}">
                      <a16:colId xmlns:a16="http://schemas.microsoft.com/office/drawing/2014/main" val="536122003"/>
                    </a:ext>
                  </a:extLst>
                </a:gridCol>
              </a:tblGrid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Centre Frequency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2.4GHz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100GHz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04671"/>
                  </a:ext>
                </a:extLst>
              </a:tr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Antenna array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071"/>
                  </a:ext>
                </a:extLst>
              </a:tr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Bandwidth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20MHz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500MHz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51447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 of OFDM subcarriers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14464"/>
                  </a:ext>
                </a:extLst>
              </a:tr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BS Antenna 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6178"/>
                  </a:ext>
                </a:extLst>
              </a:tr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Antenna 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63255"/>
                  </a:ext>
                </a:extLst>
              </a:tr>
              <a:tr h="476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Propagation Model (MATLAB)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sbr</a:t>
                      </a:r>
                      <a:r>
                        <a:rPr lang="en-US" altLang="ko-KR" dirty="0"/>
                        <a:t> + gas + 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sbr</a:t>
                      </a:r>
                      <a:r>
                        <a:rPr lang="en-US" altLang="ko-KR" dirty="0"/>
                        <a:t> + gas + cloud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85896"/>
                  </a:ext>
                </a:extLst>
              </a:tr>
              <a:tr h="2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 no. of paths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4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0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609A62-7C86-477A-8844-E9F8D276B778}"/>
              </a:ext>
            </a:extLst>
          </p:cNvPr>
          <p:cNvSpPr/>
          <p:nvPr/>
        </p:nvSpPr>
        <p:spPr>
          <a:xfrm>
            <a:off x="2101871" y="13997"/>
            <a:ext cx="45719" cy="315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FFAA8-0F9B-4829-AE57-4A81E36DFEA3}"/>
              </a:ext>
            </a:extLst>
          </p:cNvPr>
          <p:cNvSpPr/>
          <p:nvPr/>
        </p:nvSpPr>
        <p:spPr>
          <a:xfrm>
            <a:off x="6082005" y="0"/>
            <a:ext cx="177282" cy="316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B51FD-E03A-4B21-BE8B-DC1D2C6990B4}"/>
              </a:ext>
            </a:extLst>
          </p:cNvPr>
          <p:cNvSpPr/>
          <p:nvPr/>
        </p:nvSpPr>
        <p:spPr>
          <a:xfrm>
            <a:off x="6707144" y="23327"/>
            <a:ext cx="45719" cy="31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DA54B9-9587-4203-A6F9-439F3357D448}"/>
              </a:ext>
            </a:extLst>
          </p:cNvPr>
          <p:cNvCxnSpPr>
            <a:cxnSpLocks/>
          </p:cNvCxnSpPr>
          <p:nvPr/>
        </p:nvCxnSpPr>
        <p:spPr>
          <a:xfrm>
            <a:off x="2212907" y="2066731"/>
            <a:ext cx="35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0E98AA-5319-465C-AC35-6B30785A7EA5}"/>
              </a:ext>
            </a:extLst>
          </p:cNvPr>
          <p:cNvCxnSpPr>
            <a:cxnSpLocks/>
          </p:cNvCxnSpPr>
          <p:nvPr/>
        </p:nvCxnSpPr>
        <p:spPr>
          <a:xfrm>
            <a:off x="5677673" y="2057401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65A4CF-A1BA-4C36-90F3-E6D1C1F2E16F}"/>
              </a:ext>
            </a:extLst>
          </p:cNvPr>
          <p:cNvCxnSpPr>
            <a:cxnSpLocks/>
          </p:cNvCxnSpPr>
          <p:nvPr/>
        </p:nvCxnSpPr>
        <p:spPr>
          <a:xfrm flipV="1">
            <a:off x="6296605" y="2057401"/>
            <a:ext cx="37322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5FD885-53A9-4A9D-88F4-76B1061BCE7C}"/>
              </a:ext>
            </a:extLst>
          </p:cNvPr>
          <p:cNvSpPr txBox="1"/>
          <p:nvPr/>
        </p:nvSpPr>
        <p:spPr>
          <a:xfrm>
            <a:off x="673499" y="3138602"/>
            <a:ext cx="2180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Input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(Sub-6GHz Channel Matrix 2D Image)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B802D-DD8E-4FC0-B845-79E561974402}"/>
              </a:ext>
            </a:extLst>
          </p:cNvPr>
          <p:cNvSpPr txBox="1"/>
          <p:nvPr/>
        </p:nvSpPr>
        <p:spPr>
          <a:xfrm>
            <a:off x="2390185" y="3328104"/>
            <a:ext cx="328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 ‘Convolution-Based’ Layers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B9DD1-95CE-4B64-961F-34DAE3F3CD17}"/>
              </a:ext>
            </a:extLst>
          </p:cNvPr>
          <p:cNvSpPr txBox="1"/>
          <p:nvPr/>
        </p:nvSpPr>
        <p:spPr>
          <a:xfrm>
            <a:off x="4985657" y="3235770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23766-E3C0-45A5-9D73-1FB43604C965}"/>
              </a:ext>
            </a:extLst>
          </p:cNvPr>
          <p:cNvSpPr txBox="1"/>
          <p:nvPr/>
        </p:nvSpPr>
        <p:spPr>
          <a:xfrm>
            <a:off x="6109997" y="3229040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Output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(THz parameters)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060AE3-4618-4E27-982C-9DDE3A48BB3C}"/>
              </a:ext>
            </a:extLst>
          </p:cNvPr>
          <p:cNvCxnSpPr/>
          <p:nvPr/>
        </p:nvCxnSpPr>
        <p:spPr>
          <a:xfrm>
            <a:off x="2388633" y="3163076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1A1F63-B65C-4DC6-B0E3-75F78E091771}"/>
              </a:ext>
            </a:extLst>
          </p:cNvPr>
          <p:cNvCxnSpPr/>
          <p:nvPr/>
        </p:nvCxnSpPr>
        <p:spPr>
          <a:xfrm>
            <a:off x="2388633" y="3328103"/>
            <a:ext cx="312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5DF1D7-9ED6-4264-9399-4C84CCE4C2ED}"/>
              </a:ext>
            </a:extLst>
          </p:cNvPr>
          <p:cNvCxnSpPr>
            <a:cxnSpLocks/>
          </p:cNvCxnSpPr>
          <p:nvPr/>
        </p:nvCxnSpPr>
        <p:spPr>
          <a:xfrm flipV="1">
            <a:off x="5522165" y="3163076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669664-0194-41C3-891E-6BE2141E9610}"/>
              </a:ext>
            </a:extLst>
          </p:cNvPr>
          <p:cNvCxnSpPr/>
          <p:nvPr/>
        </p:nvCxnSpPr>
        <p:spPr>
          <a:xfrm>
            <a:off x="6906202" y="2057401"/>
            <a:ext cx="8926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5A23D4-B158-4D7E-B302-B389A756C9DD}"/>
              </a:ext>
            </a:extLst>
          </p:cNvPr>
          <p:cNvCxnSpPr/>
          <p:nvPr/>
        </p:nvCxnSpPr>
        <p:spPr>
          <a:xfrm>
            <a:off x="7808165" y="2062066"/>
            <a:ext cx="0" cy="18175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5DB93F-A921-424F-BA3F-9611FEFFAB46}"/>
              </a:ext>
            </a:extLst>
          </p:cNvPr>
          <p:cNvCxnSpPr>
            <a:cxnSpLocks/>
          </p:cNvCxnSpPr>
          <p:nvPr/>
        </p:nvCxnSpPr>
        <p:spPr>
          <a:xfrm flipH="1">
            <a:off x="2146894" y="3879663"/>
            <a:ext cx="56519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15132B-D300-4AD5-93D0-2DA3D944D370}"/>
              </a:ext>
            </a:extLst>
          </p:cNvPr>
          <p:cNvCxnSpPr>
            <a:cxnSpLocks/>
          </p:cNvCxnSpPr>
          <p:nvPr/>
        </p:nvCxnSpPr>
        <p:spPr>
          <a:xfrm flipH="1">
            <a:off x="2146893" y="3879663"/>
            <a:ext cx="1" cy="645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9EE748-6A38-4266-913B-656DD63F5028}"/>
              </a:ext>
            </a:extLst>
          </p:cNvPr>
          <p:cNvCxnSpPr/>
          <p:nvPr/>
        </p:nvCxnSpPr>
        <p:spPr>
          <a:xfrm>
            <a:off x="2146893" y="4525347"/>
            <a:ext cx="4174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AC79D2-9DE0-4A9B-A19A-2E26F007BE57}"/>
              </a:ext>
            </a:extLst>
          </p:cNvPr>
          <p:cNvCxnSpPr/>
          <p:nvPr/>
        </p:nvCxnSpPr>
        <p:spPr>
          <a:xfrm>
            <a:off x="2564360" y="4525347"/>
            <a:ext cx="17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F48507-EC88-4A37-BE7E-1C7B071A1879}"/>
              </a:ext>
            </a:extLst>
          </p:cNvPr>
          <p:cNvSpPr/>
          <p:nvPr/>
        </p:nvSpPr>
        <p:spPr>
          <a:xfrm>
            <a:off x="2844279" y="4040155"/>
            <a:ext cx="1080314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CB88A4-4954-4960-966C-E2230D6DA844}"/>
              </a:ext>
            </a:extLst>
          </p:cNvPr>
          <p:cNvSpPr/>
          <p:nvPr/>
        </p:nvSpPr>
        <p:spPr>
          <a:xfrm>
            <a:off x="4760647" y="4040155"/>
            <a:ext cx="104454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D4A8B7-8DB5-4154-A626-D31340404B80}"/>
              </a:ext>
            </a:extLst>
          </p:cNvPr>
          <p:cNvSpPr txBox="1"/>
          <p:nvPr/>
        </p:nvSpPr>
        <p:spPr>
          <a:xfrm>
            <a:off x="3526967" y="4799122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0DDB05-A4CE-4C7E-BB3C-E5BB26E7AB59}"/>
              </a:ext>
            </a:extLst>
          </p:cNvPr>
          <p:cNvCxnSpPr>
            <a:cxnSpLocks/>
          </p:cNvCxnSpPr>
          <p:nvPr/>
        </p:nvCxnSpPr>
        <p:spPr>
          <a:xfrm>
            <a:off x="5943597" y="5164491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D062773-F073-44A8-90C8-B0971DFCA480}"/>
              </a:ext>
            </a:extLst>
          </p:cNvPr>
          <p:cNvSpPr/>
          <p:nvPr/>
        </p:nvSpPr>
        <p:spPr>
          <a:xfrm>
            <a:off x="6707144" y="4040155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85225F-67CD-454A-9816-434D2B650923}"/>
              </a:ext>
            </a:extLst>
          </p:cNvPr>
          <p:cNvCxnSpPr/>
          <p:nvPr/>
        </p:nvCxnSpPr>
        <p:spPr>
          <a:xfrm>
            <a:off x="2702768" y="6209798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23133A-D92F-45BB-88BF-A4184E6C1764}"/>
              </a:ext>
            </a:extLst>
          </p:cNvPr>
          <p:cNvCxnSpPr/>
          <p:nvPr/>
        </p:nvCxnSpPr>
        <p:spPr>
          <a:xfrm>
            <a:off x="2702768" y="6449317"/>
            <a:ext cx="32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3C5BE4-4A2D-4493-981C-10443B6AB70A}"/>
              </a:ext>
            </a:extLst>
          </p:cNvPr>
          <p:cNvCxnSpPr>
            <a:cxnSpLocks/>
          </p:cNvCxnSpPr>
          <p:nvPr/>
        </p:nvCxnSpPr>
        <p:spPr>
          <a:xfrm flipV="1">
            <a:off x="5943597" y="6288826"/>
            <a:ext cx="0" cy="1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64D436-04DD-444C-A15A-E47238DBEEF6}"/>
              </a:ext>
            </a:extLst>
          </p:cNvPr>
          <p:cNvSpPr txBox="1"/>
          <p:nvPr/>
        </p:nvSpPr>
        <p:spPr>
          <a:xfrm>
            <a:off x="3349691" y="6444522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Dense Layers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CD948-0944-41E5-AF14-FAE8A04EFC18}"/>
              </a:ext>
            </a:extLst>
          </p:cNvPr>
          <p:cNvSpPr txBox="1"/>
          <p:nvPr/>
        </p:nvSpPr>
        <p:spPr>
          <a:xfrm>
            <a:off x="5712966" y="6352188"/>
            <a:ext cx="203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Output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(Optimal Beamformer)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1377D-4B79-49A2-9CC2-DD92E44D1882}"/>
              </a:ext>
            </a:extLst>
          </p:cNvPr>
          <p:cNvCxnSpPr>
            <a:cxnSpLocks/>
          </p:cNvCxnSpPr>
          <p:nvPr/>
        </p:nvCxnSpPr>
        <p:spPr>
          <a:xfrm>
            <a:off x="3907692" y="2055241"/>
            <a:ext cx="445531" cy="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46D73-E985-45A7-952D-8E15D7D5E4C5}"/>
              </a:ext>
            </a:extLst>
          </p:cNvPr>
          <p:cNvSpPr/>
          <p:nvPr/>
        </p:nvSpPr>
        <p:spPr>
          <a:xfrm>
            <a:off x="2664973" y="23327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AE0C7E-70A4-4DA4-82C1-96B70AF61288}"/>
              </a:ext>
            </a:extLst>
          </p:cNvPr>
          <p:cNvSpPr/>
          <p:nvPr/>
        </p:nvSpPr>
        <p:spPr>
          <a:xfrm>
            <a:off x="2741642" y="105143"/>
            <a:ext cx="9252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Conv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687B11-AD47-4301-86C1-4783D22D2E5B}"/>
              </a:ext>
            </a:extLst>
          </p:cNvPr>
          <p:cNvSpPr/>
          <p:nvPr/>
        </p:nvSpPr>
        <p:spPr>
          <a:xfrm>
            <a:off x="2741642" y="734295"/>
            <a:ext cx="9252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Maxpool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01C0ED-1AAD-43C5-9097-E958020AB2E8}"/>
              </a:ext>
            </a:extLst>
          </p:cNvPr>
          <p:cNvSpPr/>
          <p:nvPr/>
        </p:nvSpPr>
        <p:spPr>
          <a:xfrm>
            <a:off x="2732314" y="1336698"/>
            <a:ext cx="92528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3D30A7-DF5B-41D4-898C-7003B5B3C011}"/>
              </a:ext>
            </a:extLst>
          </p:cNvPr>
          <p:cNvSpPr/>
          <p:nvPr/>
        </p:nvSpPr>
        <p:spPr>
          <a:xfrm>
            <a:off x="2735189" y="1970236"/>
            <a:ext cx="92241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0CE5D5-8BD1-479C-BC30-7448FB35634F}"/>
              </a:ext>
            </a:extLst>
          </p:cNvPr>
          <p:cNvSpPr/>
          <p:nvPr/>
        </p:nvSpPr>
        <p:spPr>
          <a:xfrm>
            <a:off x="2741643" y="2603774"/>
            <a:ext cx="92241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A5314E-8793-4E13-B2B4-A8082E896619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>
            <a:off x="3204286" y="562343"/>
            <a:ext cx="0" cy="1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42CE1-FE95-454F-B4B2-DAB86F4DC329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flipH="1">
            <a:off x="3194957" y="1191495"/>
            <a:ext cx="9329" cy="14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C05C0E-BF21-4EFE-BB2E-7556EBC2095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3194957" y="1793898"/>
            <a:ext cx="1438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5888FB-42B2-4AB1-A9E9-77F31A82D3B1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3196395" y="2427436"/>
            <a:ext cx="6453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DB96821-8CE5-48C4-8A97-2D878AA8A2A9}"/>
              </a:ext>
            </a:extLst>
          </p:cNvPr>
          <p:cNvSpPr/>
          <p:nvPr/>
        </p:nvSpPr>
        <p:spPr>
          <a:xfrm>
            <a:off x="4487390" y="9972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90B72C-0055-402B-B8C6-DAF24C93DCE0}"/>
              </a:ext>
            </a:extLst>
          </p:cNvPr>
          <p:cNvSpPr/>
          <p:nvPr/>
        </p:nvSpPr>
        <p:spPr>
          <a:xfrm>
            <a:off x="4564059" y="91788"/>
            <a:ext cx="925287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Conv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EF8713-8D76-42C1-A563-FD4A5A266E63}"/>
              </a:ext>
            </a:extLst>
          </p:cNvPr>
          <p:cNvSpPr/>
          <p:nvPr/>
        </p:nvSpPr>
        <p:spPr>
          <a:xfrm>
            <a:off x="4564059" y="601196"/>
            <a:ext cx="925288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Maxpool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44CC9B-EEF2-41BF-9B6C-245CC9DD2EDE}"/>
              </a:ext>
            </a:extLst>
          </p:cNvPr>
          <p:cNvSpPr/>
          <p:nvPr/>
        </p:nvSpPr>
        <p:spPr>
          <a:xfrm>
            <a:off x="4554731" y="1144318"/>
            <a:ext cx="925286" cy="26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88D103-4D76-4151-8656-F11611A0F969}"/>
              </a:ext>
            </a:extLst>
          </p:cNvPr>
          <p:cNvSpPr/>
          <p:nvPr/>
        </p:nvSpPr>
        <p:spPr>
          <a:xfrm>
            <a:off x="4557606" y="1672261"/>
            <a:ext cx="922411" cy="31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867C20-42B7-4032-8FE8-179932AB6DEF}"/>
              </a:ext>
            </a:extLst>
          </p:cNvPr>
          <p:cNvSpPr/>
          <p:nvPr/>
        </p:nvSpPr>
        <p:spPr>
          <a:xfrm>
            <a:off x="4566437" y="2198836"/>
            <a:ext cx="92241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B51490-CEB8-4341-8C3F-0F30D61BD513}"/>
              </a:ext>
            </a:extLst>
          </p:cNvPr>
          <p:cNvSpPr/>
          <p:nvPr/>
        </p:nvSpPr>
        <p:spPr>
          <a:xfrm>
            <a:off x="4565617" y="2801782"/>
            <a:ext cx="91440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GAP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7E799-E100-4A77-B037-7A2898CDA21F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5026703" y="403885"/>
            <a:ext cx="0" cy="19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E8B1CB-64D9-4FD4-B5CD-1006034D9753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flipH="1">
            <a:off x="5017374" y="913293"/>
            <a:ext cx="9329" cy="2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08D58-00DE-41E8-888B-B3BEC8F7569F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>
            <a:off x="5017374" y="1405322"/>
            <a:ext cx="1438" cy="2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7710AE-1481-4350-8BF8-EF92820DA7EA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>
            <a:off x="5018812" y="1990481"/>
            <a:ext cx="8830" cy="2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94D132-C304-4DD3-8C55-AC7AFFDFA010}"/>
              </a:ext>
            </a:extLst>
          </p:cNvPr>
          <p:cNvCxnSpPr>
            <a:stCxn id="77" idx="2"/>
            <a:endCxn id="39" idx="0"/>
          </p:cNvCxnSpPr>
          <p:nvPr/>
        </p:nvCxnSpPr>
        <p:spPr>
          <a:xfrm flipH="1">
            <a:off x="5022817" y="2510933"/>
            <a:ext cx="4825" cy="2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36DF8E3-6796-4973-A0B3-CFE311260416}"/>
              </a:ext>
            </a:extLst>
          </p:cNvPr>
          <p:cNvSpPr/>
          <p:nvPr/>
        </p:nvSpPr>
        <p:spPr>
          <a:xfrm>
            <a:off x="2910441" y="4112678"/>
            <a:ext cx="975284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0BB2E3-2854-4C5A-AB31-35AB851AC2F4}"/>
              </a:ext>
            </a:extLst>
          </p:cNvPr>
          <p:cNvSpPr/>
          <p:nvPr/>
        </p:nvSpPr>
        <p:spPr>
          <a:xfrm>
            <a:off x="2914583" y="4951587"/>
            <a:ext cx="971141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6AD8FF-1CE0-48A8-9AAE-5342C3A377AF}"/>
              </a:ext>
            </a:extLst>
          </p:cNvPr>
          <p:cNvSpPr/>
          <p:nvPr/>
        </p:nvSpPr>
        <p:spPr>
          <a:xfrm>
            <a:off x="2914584" y="5883841"/>
            <a:ext cx="971140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4CADDC1-F751-40FE-8D24-504DABB714E5}"/>
              </a:ext>
            </a:extLst>
          </p:cNvPr>
          <p:cNvCxnSpPr>
            <a:stCxn id="89" idx="2"/>
            <a:endCxn id="91" idx="0"/>
          </p:cNvCxnSpPr>
          <p:nvPr/>
        </p:nvCxnSpPr>
        <p:spPr>
          <a:xfrm>
            <a:off x="3398083" y="4459411"/>
            <a:ext cx="2071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BD77D73-B4B2-4EF1-9669-D5C56DEB21A9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3400154" y="5298320"/>
            <a:ext cx="0" cy="5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E81CE81-ED35-46DB-BFB8-2EA81C3F1904}"/>
              </a:ext>
            </a:extLst>
          </p:cNvPr>
          <p:cNvSpPr/>
          <p:nvPr/>
        </p:nvSpPr>
        <p:spPr>
          <a:xfrm>
            <a:off x="4826548" y="4310549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Dense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35E12C1-55D6-45F7-99C6-553D8BFE87C6}"/>
              </a:ext>
            </a:extLst>
          </p:cNvPr>
          <p:cNvSpPr/>
          <p:nvPr/>
        </p:nvSpPr>
        <p:spPr>
          <a:xfrm>
            <a:off x="4826548" y="5510368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Softmax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50FB8E-2109-4C97-8589-597D25B7C2DB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5287266" y="4869228"/>
            <a:ext cx="0" cy="64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DA59B6-808F-AD72-4766-1FA1A17C6B0F}"/>
              </a:ext>
            </a:extLst>
          </p:cNvPr>
          <p:cNvCxnSpPr/>
          <p:nvPr/>
        </p:nvCxnSpPr>
        <p:spPr>
          <a:xfrm>
            <a:off x="8425543" y="23327"/>
            <a:ext cx="92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13D347-4591-D476-EE89-EB2FE1A0CFF4}"/>
              </a:ext>
            </a:extLst>
          </p:cNvPr>
          <p:cNvCxnSpPr/>
          <p:nvPr/>
        </p:nvCxnSpPr>
        <p:spPr>
          <a:xfrm>
            <a:off x="9358604" y="23327"/>
            <a:ext cx="0" cy="361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20A6B-F631-5C0F-CA84-7BD8B9946B0A}"/>
              </a:ext>
            </a:extLst>
          </p:cNvPr>
          <p:cNvCxnSpPr/>
          <p:nvPr/>
        </p:nvCxnSpPr>
        <p:spPr>
          <a:xfrm flipH="1">
            <a:off x="8425543" y="3635881"/>
            <a:ext cx="92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D03E87-E4C6-AED1-C5F4-0EDC994AAC25}"/>
              </a:ext>
            </a:extLst>
          </p:cNvPr>
          <p:cNvCxnSpPr/>
          <p:nvPr/>
        </p:nvCxnSpPr>
        <p:spPr>
          <a:xfrm>
            <a:off x="8425543" y="4040155"/>
            <a:ext cx="933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7D5E78-9093-6288-A374-33CDAD7C2931}"/>
              </a:ext>
            </a:extLst>
          </p:cNvPr>
          <p:cNvCxnSpPr/>
          <p:nvPr/>
        </p:nvCxnSpPr>
        <p:spPr>
          <a:xfrm>
            <a:off x="9358604" y="4040155"/>
            <a:ext cx="0" cy="240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5D5983-7704-7CAC-BE6E-927B1832F8E4}"/>
              </a:ext>
            </a:extLst>
          </p:cNvPr>
          <p:cNvCxnSpPr/>
          <p:nvPr/>
        </p:nvCxnSpPr>
        <p:spPr>
          <a:xfrm flipH="1">
            <a:off x="8425543" y="6444522"/>
            <a:ext cx="933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D7844D-3D98-BA1B-629D-79A9892D17D5}"/>
              </a:ext>
            </a:extLst>
          </p:cNvPr>
          <p:cNvSpPr txBox="1"/>
          <p:nvPr/>
        </p:nvSpPr>
        <p:spPr>
          <a:xfrm>
            <a:off x="8271587" y="905488"/>
            <a:ext cx="2155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CNN based THz channel factors estimation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6FC613-F285-F7BA-1A26-6B9099A5BD06}"/>
              </a:ext>
            </a:extLst>
          </p:cNvPr>
          <p:cNvSpPr txBox="1"/>
          <p:nvPr/>
        </p:nvSpPr>
        <p:spPr>
          <a:xfrm>
            <a:off x="8304252" y="479515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ANN based beamformer prediction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30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C325FC-8A6A-4EBF-900C-8BE7217C1AD8}"/>
              </a:ext>
            </a:extLst>
          </p:cNvPr>
          <p:cNvSpPr txBox="1"/>
          <p:nvPr/>
        </p:nvSpPr>
        <p:spPr>
          <a:xfrm>
            <a:off x="1170039" y="325773"/>
            <a:ext cx="944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Neural Network Hyperparameters</a:t>
            </a:r>
            <a:endParaRPr lang="ko-KR" altLang="en-US" sz="2400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2E5B79-882C-A17F-2447-3FD1C8A4D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19848"/>
              </p:ext>
            </p:extLst>
          </p:nvPr>
        </p:nvGraphicFramePr>
        <p:xfrm>
          <a:off x="2281084" y="916116"/>
          <a:ext cx="7187381" cy="55338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8834">
                  <a:extLst>
                    <a:ext uri="{9D8B030D-6E8A-4147-A177-3AD203B41FA5}">
                      <a16:colId xmlns:a16="http://schemas.microsoft.com/office/drawing/2014/main" val="937972108"/>
                    </a:ext>
                  </a:extLst>
                </a:gridCol>
                <a:gridCol w="2080267">
                  <a:extLst>
                    <a:ext uri="{9D8B030D-6E8A-4147-A177-3AD203B41FA5}">
                      <a16:colId xmlns:a16="http://schemas.microsoft.com/office/drawing/2014/main" val="1172850325"/>
                    </a:ext>
                  </a:extLst>
                </a:gridCol>
                <a:gridCol w="2408280">
                  <a:extLst>
                    <a:ext uri="{9D8B030D-6E8A-4147-A177-3AD203B41FA5}">
                      <a16:colId xmlns:a16="http://schemas.microsoft.com/office/drawing/2014/main" val="3653022583"/>
                    </a:ext>
                  </a:extLst>
                </a:gridCol>
              </a:tblGrid>
              <a:tr h="471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Hyperparameter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THz estimation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Beamformer Prediction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637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Conv Kernel 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0124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Conv no. of filters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65199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Maxpool</a:t>
                      </a:r>
                      <a:r>
                        <a:rPr lang="en-US" altLang="ko-KR" sz="1400" dirty="0"/>
                        <a:t> Kernel 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(2,2)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69571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Maxpool</a:t>
                      </a:r>
                      <a:r>
                        <a:rPr lang="en-US" altLang="ko-KR" sz="1400" dirty="0"/>
                        <a:t> stride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92246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 layer dimension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4516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 of training samples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6407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 of test samples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31570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 of epochs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72460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Regression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Classification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07495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Optimizer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SGD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11764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Initial Learning Rate (LR)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1.00 * 10</a:t>
                      </a:r>
                      <a:r>
                        <a:rPr lang="en-US" altLang="ko-KR" sz="1400" baseline="30000" dirty="0"/>
                        <a:t>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1.00 * 10</a:t>
                      </a:r>
                      <a:r>
                        <a:rPr lang="en-US" altLang="ko-KR" sz="1400" baseline="30000" dirty="0"/>
                        <a:t>-2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09627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LR Decay Factor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5964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LR Decay Schedule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 epochs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4744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Momentum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03784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Dropout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0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2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A742331-44D3-37CC-4314-73870862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1229032"/>
            <a:ext cx="5761704" cy="545705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DFDAB0F-013D-AB85-107D-EF77F76F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3" y="1229032"/>
            <a:ext cx="5270288" cy="5457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78D3B-071A-35DD-A1B4-B92C2476E1DC}"/>
              </a:ext>
            </a:extLst>
          </p:cNvPr>
          <p:cNvSpPr txBox="1"/>
          <p:nvPr/>
        </p:nvSpPr>
        <p:spPr>
          <a:xfrm>
            <a:off x="412955" y="304800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Performance Evaluation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61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E67AC-6358-955F-3E00-566C73BBD76F}"/>
              </a:ext>
            </a:extLst>
          </p:cNvPr>
          <p:cNvSpPr txBox="1"/>
          <p:nvPr/>
        </p:nvSpPr>
        <p:spPr>
          <a:xfrm>
            <a:off x="452284" y="245806"/>
            <a:ext cx="1110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Ongoing Work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381CA-B7A5-A0B7-4449-7C98AB352056}"/>
              </a:ext>
            </a:extLst>
          </p:cNvPr>
          <p:cNvSpPr txBox="1"/>
          <p:nvPr/>
        </p:nvSpPr>
        <p:spPr>
          <a:xfrm>
            <a:off x="294968" y="1209368"/>
            <a:ext cx="11513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Use CNN predicted THz channel factors to obtain the BS (out of 3 given BSs) providing best THz channel conditions / highest spectral efficiency for a particular user.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Input : Sub-6GHz channel matrices from user to 3 BSs</a:t>
            </a:r>
          </a:p>
          <a:p>
            <a:r>
              <a:rPr lang="en-US" altLang="ko-KR" dirty="0"/>
              <a:t>    Algorithm : (a) Individual sub-6GHz channel matrix -&gt; THz channel factors</a:t>
            </a:r>
          </a:p>
          <a:p>
            <a:r>
              <a:rPr lang="en-US" altLang="ko-KR" dirty="0"/>
              <a:t>                   (b) THz channel factors from 3 BSs -&gt; best BS via DL based classification</a:t>
            </a:r>
          </a:p>
          <a:p>
            <a:r>
              <a:rPr lang="en-US" altLang="ko-KR" dirty="0"/>
              <a:t>    Output : best BS index for that user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Future channel condition aware scheduling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    (a) Can the </a:t>
            </a:r>
            <a:r>
              <a:rPr lang="en-US" altLang="ko-KR" dirty="0" err="1"/>
              <a:t>deepMIMO</a:t>
            </a:r>
            <a:r>
              <a:rPr lang="en-US" altLang="ko-KR" dirty="0"/>
              <a:t> dataset be used in some way for a user grouping/ scheduling task?</a:t>
            </a:r>
          </a:p>
          <a:p>
            <a:r>
              <a:rPr lang="en-US" altLang="ko-KR" dirty="0"/>
              <a:t>    (b) Is there a way to include interference data to obtain optimal beamformer from </a:t>
            </a:r>
            <a:r>
              <a:rPr lang="en-US" altLang="ko-KR" dirty="0" err="1"/>
              <a:t>deepMIMO</a:t>
            </a:r>
            <a:r>
              <a:rPr lang="en-US" altLang="ko-KR"/>
              <a:t> dataset?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65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02A9E-0395-4265-9760-8054E323810F}"/>
              </a:ext>
            </a:extLst>
          </p:cNvPr>
          <p:cNvSpPr/>
          <p:nvPr/>
        </p:nvSpPr>
        <p:spPr>
          <a:xfrm>
            <a:off x="3461658" y="1390261"/>
            <a:ext cx="459999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Sub-6GHz channel matrix (2D Image Format Input)</a:t>
            </a:r>
            <a:endParaRPr lang="ko-KR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98757-8084-4AE1-95E7-5E510CDA6EF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61654" y="2272004"/>
            <a:ext cx="0" cy="55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00CD338-1818-4201-BFDA-A45899FC04B2}"/>
              </a:ext>
            </a:extLst>
          </p:cNvPr>
          <p:cNvSpPr/>
          <p:nvPr/>
        </p:nvSpPr>
        <p:spPr>
          <a:xfrm>
            <a:off x="3461658" y="2836505"/>
            <a:ext cx="459999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 Neural Network Followed By Global Average Pooling Layer</a:t>
            </a:r>
            <a:endParaRPr lang="ko-KR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6BBF92-D6A0-4232-A2A6-42ED2A79A77F}"/>
              </a:ext>
            </a:extLst>
          </p:cNvPr>
          <p:cNvCxnSpPr>
            <a:stCxn id="4" idx="2"/>
          </p:cNvCxnSpPr>
          <p:nvPr/>
        </p:nvCxnSpPr>
        <p:spPr>
          <a:xfrm>
            <a:off x="5761654" y="3718248"/>
            <a:ext cx="0" cy="38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8F7AA2-4D7A-4A05-9455-E56952E6647D}"/>
              </a:ext>
            </a:extLst>
          </p:cNvPr>
          <p:cNvSpPr/>
          <p:nvPr/>
        </p:nvSpPr>
        <p:spPr>
          <a:xfrm>
            <a:off x="3461658" y="4086806"/>
            <a:ext cx="45999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THz Channel Parameters </a:t>
            </a:r>
            <a:endParaRPr lang="ko-KR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83BDF-3821-450D-A4CB-2F6371DD9B40}"/>
              </a:ext>
            </a:extLst>
          </p:cNvPr>
          <p:cNvCxnSpPr>
            <a:stCxn id="6" idx="2"/>
          </p:cNvCxnSpPr>
          <p:nvPr/>
        </p:nvCxnSpPr>
        <p:spPr>
          <a:xfrm>
            <a:off x="5761654" y="4739949"/>
            <a:ext cx="0" cy="31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507CAE-8FDB-418E-B6DA-9BE8AAB51C00}"/>
              </a:ext>
            </a:extLst>
          </p:cNvPr>
          <p:cNvSpPr/>
          <p:nvPr/>
        </p:nvSpPr>
        <p:spPr>
          <a:xfrm>
            <a:off x="3461658" y="5075852"/>
            <a:ext cx="4599992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Dense Neural Network Followed by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02E0DC-D011-4B05-8E57-B6A4F1762EB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84980" y="5747656"/>
            <a:ext cx="9331" cy="3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E2ACC-EC7D-4132-99A9-FDD495DE6B4F}"/>
              </a:ext>
            </a:extLst>
          </p:cNvPr>
          <p:cNvSpPr/>
          <p:nvPr/>
        </p:nvSpPr>
        <p:spPr>
          <a:xfrm>
            <a:off x="3484984" y="6130212"/>
            <a:ext cx="4599992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Beam Selection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C4DD0-2FBF-4502-A790-392021FCA05C}"/>
              </a:ext>
            </a:extLst>
          </p:cNvPr>
          <p:cNvSpPr txBox="1"/>
          <p:nvPr/>
        </p:nvSpPr>
        <p:spPr>
          <a:xfrm>
            <a:off x="-93306" y="312490"/>
            <a:ext cx="11756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Combined System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60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2726AE35F5D43A1BE70367F15912C" ma:contentTypeVersion="14" ma:contentTypeDescription="Create a new document." ma:contentTypeScope="" ma:versionID="de92e85b1c071ca824c43d8eef24badc">
  <xsd:schema xmlns:xsd="http://www.w3.org/2001/XMLSchema" xmlns:xs="http://www.w3.org/2001/XMLSchema" xmlns:p="http://schemas.microsoft.com/office/2006/metadata/properties" xmlns:ns3="c25b10f1-5981-4bca-8afe-d4f52b9f2e20" xmlns:ns4="0db4a7fb-7329-4f36-aae3-1d833c588996" targetNamespace="http://schemas.microsoft.com/office/2006/metadata/properties" ma:root="true" ma:fieldsID="12b66b38a58f1b478e696ddd4875ee7f" ns3:_="" ns4:_="">
    <xsd:import namespace="c25b10f1-5981-4bca-8afe-d4f52b9f2e20"/>
    <xsd:import namespace="0db4a7fb-7329-4f36-aae3-1d833c5889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b10f1-5981-4bca-8afe-d4f52b9f2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4a7fb-7329-4f36-aae3-1d833c5889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FE2E1D-3C3F-47A9-8C89-D09470489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5b10f1-5981-4bca-8afe-d4f52b9f2e20"/>
    <ds:schemaRef ds:uri="0db4a7fb-7329-4f36-aae3-1d833c5889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B00AE3-9582-464C-9B16-FDB1FB20FF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c25b10f1-5981-4bca-8afe-d4f52b9f2e20"/>
    <ds:schemaRef ds:uri="http://schemas.openxmlformats.org/package/2006/metadata/core-properties"/>
    <ds:schemaRef ds:uri="http://schemas.microsoft.com/office/infopath/2007/PartnerControls"/>
    <ds:schemaRef ds:uri="0db4a7fb-7329-4f36-aae3-1d833c58899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32937A-5738-4220-92D2-023C15C9FB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465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6</cp:revision>
  <dcterms:created xsi:type="dcterms:W3CDTF">2022-03-30T01:00:09Z</dcterms:created>
  <dcterms:modified xsi:type="dcterms:W3CDTF">2022-06-14T15:02:03Z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0x010100ECA2726AE35F5D43A1BE70367F15912C</vt:lpwstr>
  </property>
</Properties>
</file>