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4668-6A6E-46C1-AE1D-D264239C3FD7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88B8-7ADB-42BE-AC45-02E71192E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8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88B8-7ADB-42BE-AC45-02E71192E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4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49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60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6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53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36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78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13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28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49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237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why CNN, why sub-6GHZ is used (one pilot), why channel factors (efficient), then introduce beamformer introduction as an application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88B8-7ADB-42BE-AC45-02E71192E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87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2C8B-5B0D-D93E-610E-132158077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5B644-D1FE-16CE-B7FF-E4514C05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F26E-04A6-1DC5-BE9A-55F7941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9451-8D35-668F-2AF7-F92EEA37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0A6A-2ECC-3C0E-CF4D-F915E938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FF-9B72-FD74-30A6-2E6F87D0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E377B-CF62-7A4E-3ECA-99281E1CF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10918-D15D-39FB-2799-4FCC2B44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8B93-3C9F-EAE8-165C-4F684B4F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F5E8-6CDE-0812-4847-F6CCEED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DEA49-C663-CCD9-D7D8-0DD1D3D2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AADFF-AB19-677D-0C26-DEC9DCC5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51EC-F1FF-E311-6424-E2AB2778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B20B-2E48-77CB-D4BB-3BD7C8E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5F46-6EFC-0927-716A-509AC0A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682A-004A-62B5-93B3-4C15169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52D9-F27F-F8BF-2A61-BDDF4A29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A095-3263-A2B4-6C14-15714B9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31B0-B95C-D436-5E9D-8A069E8F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3FD5-DB96-4BED-93AE-A1FC0015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1F16-79FE-A900-BE7F-BF420E17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E9D24-A59F-6E00-D044-8223E865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C334-C83F-035B-EC76-415B26D3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1264-D064-8332-4B88-6F02CA84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8DDB-4983-038F-3791-C9401E09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CEF8-D1E8-2ECA-30C5-298B8248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5500-0DF9-C7AE-64A5-3220E9315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623B0-ACF6-1BE1-6417-F6310954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C14E-ABCF-3794-549E-9B87FC5D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FD5F6-13FC-3994-7343-98837DE9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1367-BA76-D710-F339-682F35DD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4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A96E-4D7E-DC9B-7374-EACB3B79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5258C-37F9-E69B-EDD3-90F12920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DC9C9-67FD-2ECB-4866-AC38E584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0FC54-FD96-25EC-286C-C72D9DFE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FAAF2-3BE0-EFB3-E4BF-9BDEBDA2F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613EA-CE68-33C3-8F06-AF047BD8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193CD-47A9-2DF2-169C-F4402EAF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874BF-659E-1347-D6AB-9D4C83D6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3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146A-464E-5F94-A885-9FD9B458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A6659-C63A-8DED-2C7F-7B36696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C4FB5-0791-81DF-E777-390E952E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1D7D8-235E-9C48-C78D-D91F27A0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690EA-62AE-47B5-7F6F-3AF23FCA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770E6-3A7A-2D79-50D9-B36C0A45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24338-D211-123F-1413-D36DF642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DEAA-2543-AD4D-B5BA-2E99A2A0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8DBC-2F21-6153-E09A-F083311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F2ACD-A1CB-8DA7-5C3F-CA5960FE9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0D92-63E7-FBF0-A637-AD65C855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1E24-A3F5-DD32-B1CC-7B45F154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7E4FA-A68C-BF14-107D-DBE219D7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2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D3CF-0F04-8DE8-EC32-8F2F17B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D909D-1675-E01D-E699-C54F7C9C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BFD33-40A3-A0E6-C627-6ECCC0DD5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C346D-F0C4-F800-3722-9F60A074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44D8-B2E1-2A95-257F-B5B8E1AF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2737-988F-39BD-3A20-3A0B6873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66B55-BB82-FBDA-2932-C210BB41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CFE52-F60A-D36B-3782-F967E654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A269-DB8B-6334-5473-2C9A5E27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3335-778A-4FA2-8A4B-4F245629C2F9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72DB-2A35-9ADC-8B61-CC245D350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C905-2EA5-9403-D733-8CC53AC78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B43B-51CA-40E6-9209-34CCB05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krabhi@iitk.ac.in" TargetMode="External"/><Relationship Id="rId2" Type="http://schemas.openxmlformats.org/officeDocument/2006/relationships/hyperlink" Target="mailto:bsagnik@iitk.ac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FC47B-FFEC-A02F-C96E-C5D89FB36E77}"/>
              </a:ext>
            </a:extLst>
          </p:cNvPr>
          <p:cNvSpPr/>
          <p:nvPr/>
        </p:nvSpPr>
        <p:spPr>
          <a:xfrm>
            <a:off x="203718" y="1272073"/>
            <a:ext cx="11784564" cy="126896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Cambria" panose="02040503050406030204" pitchFamily="18" charset="0"/>
                <a:ea typeface="Cambria" panose="02040503050406030204" pitchFamily="18" charset="0"/>
              </a:rPr>
              <a:t>Deep Learning for THz Channel Estimation and Beamforming Prediction via Sub-6GHz Channel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F708B-F978-9F9C-50F0-AE1DA605FCD3}"/>
              </a:ext>
            </a:extLst>
          </p:cNvPr>
          <p:cNvSpPr txBox="1"/>
          <p:nvPr/>
        </p:nvSpPr>
        <p:spPr>
          <a:xfrm>
            <a:off x="203718" y="3086100"/>
            <a:ext cx="1178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Sagnik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 Bhattacharya and Abhishek K. Gupta</a:t>
            </a:r>
          </a:p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Department of Electrical Engineering, Indian Institute of Technology Kanpur</a:t>
            </a:r>
          </a:p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Emails : 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  <a:hlinkClick r:id="rId2"/>
              </a:rPr>
              <a:t>bsagnik@iitk.ac.in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, 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  <a:hlinkClick r:id="rId3"/>
              </a:rPr>
              <a:t>gkrabhi@iitk.ac.in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DokChampa" panose="020B0502040204020203" pitchFamily="34" charset="-34"/>
              </a:rPr>
              <a:t> </a:t>
            </a:r>
            <a:endParaRPr lang="ko-KR" altLang="en-US" dirty="0">
              <a:latin typeface="Cambria" panose="02040503050406030204" pitchFamily="18" charset="0"/>
              <a:cs typeface="DokChampa" panose="020B05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654A7-9374-E593-E662-AEDC51BAE346}"/>
              </a:ext>
            </a:extLst>
          </p:cNvPr>
          <p:cNvSpPr txBox="1"/>
          <p:nvPr/>
        </p:nvSpPr>
        <p:spPr>
          <a:xfrm>
            <a:off x="203718" y="4981575"/>
            <a:ext cx="1178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IEEE International Conference on Signal Processing and Communications (SPCOM)</a:t>
            </a:r>
          </a:p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July 2022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7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Neural Network Hyperparameters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723900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The neural network hyperparameters for the CNN based THz factors estimation, and the beamformer prediction models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     are the following: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C232F9-4925-E657-1D22-A7248134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26679"/>
              </p:ext>
            </p:extLst>
          </p:nvPr>
        </p:nvGraphicFramePr>
        <p:xfrm>
          <a:off x="2258142" y="1189703"/>
          <a:ext cx="8881806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02">
                  <a:extLst>
                    <a:ext uri="{9D8B030D-6E8A-4147-A177-3AD203B41FA5}">
                      <a16:colId xmlns:a16="http://schemas.microsoft.com/office/drawing/2014/main" val="2891551700"/>
                    </a:ext>
                  </a:extLst>
                </a:gridCol>
                <a:gridCol w="2960602">
                  <a:extLst>
                    <a:ext uri="{9D8B030D-6E8A-4147-A177-3AD203B41FA5}">
                      <a16:colId xmlns:a16="http://schemas.microsoft.com/office/drawing/2014/main" val="1548965969"/>
                    </a:ext>
                  </a:extLst>
                </a:gridCol>
                <a:gridCol w="2960602">
                  <a:extLst>
                    <a:ext uri="{9D8B030D-6E8A-4147-A177-3AD203B41FA5}">
                      <a16:colId xmlns:a16="http://schemas.microsoft.com/office/drawing/2014/main" val="1586606921"/>
                    </a:ext>
                  </a:extLst>
                </a:gridCol>
              </a:tblGrid>
              <a:tr h="25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Hyperparameter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THz Estimation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Beamformer Prediction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97604"/>
                  </a:ext>
                </a:extLst>
              </a:tr>
              <a:tr h="240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Conv Kernel Size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(2,2)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83302"/>
                  </a:ext>
                </a:extLst>
              </a:tr>
              <a:tr h="228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Conv no. of filters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64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4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ambria" panose="02040503050406030204" pitchFamily="18" charset="0"/>
                        </a:rPr>
                        <a:t>Maxpool</a:t>
                      </a:r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Kernel Size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(2,2)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5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Cambria" panose="02040503050406030204" pitchFamily="18" charset="0"/>
                        </a:rPr>
                        <a:t>Maxpool</a:t>
                      </a:r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stride length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Dense layer dimension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64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training samples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3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test samples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20,000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No. of epochs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100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2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Task Objective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Regression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Classification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179579"/>
                  </a:ext>
                </a:extLst>
              </a:tr>
              <a:tr h="20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 Optimizer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Stochastic Gradient Descent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Adam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Initial Learning Rate (LR)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ko-KR" sz="1400" baseline="30000" dirty="0">
                          <a:latin typeface="Cambria" panose="02040503050406030204" pitchFamily="18" charset="0"/>
                        </a:rPr>
                        <a:t>-3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ko-KR" sz="1400" baseline="30000" dirty="0">
                          <a:latin typeface="Cambria" panose="02040503050406030204" pitchFamily="18" charset="0"/>
                        </a:rPr>
                        <a:t>-2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667"/>
                  </a:ext>
                </a:extLst>
              </a:tr>
              <a:tr h="202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LR Decay Factor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0.1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LR Decay Schedule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80 epochs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5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Momentum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0.8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-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Dropout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mbria" panose="02040503050406030204" pitchFamily="18" charset="0"/>
                        </a:rPr>
                        <a:t>0.2</a:t>
                      </a:r>
                      <a:endParaRPr lang="ko-KR" altLang="en-US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3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5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Simulation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0" y="859401"/>
                <a:ext cx="1219200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Raytracing Scenario is generated using MATLAB 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raytrace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function from Communications Toolbox.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Outdoor environment, rectangular block of dimensions (</a:t>
                </a:r>
                <a:r>
                  <a:rPr kumimoji="0" lang="en-US" altLang="ko-K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400m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lang="en-US" altLang="ko-KR" i="1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300m)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in S Clarke St. of Chicago downtown area.</a:t>
                </a: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The scenario parameters are as follows :</a:t>
                </a:r>
                <a:endParaRPr kumimoji="0" lang="ko-KR" altLang="en-US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9401"/>
                <a:ext cx="12192000" cy="923330"/>
              </a:xfrm>
              <a:prstGeom prst="rect">
                <a:avLst/>
              </a:prstGeom>
              <a:blipFill>
                <a:blip r:embed="rId3"/>
                <a:stretch>
                  <a:fillRect l="-300" t="-4636" b="-92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FBD2CFC-BD6C-AF96-F5A9-21FD7BB36E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336938"/>
                  </p:ext>
                </p:extLst>
              </p:nvPr>
            </p:nvGraphicFramePr>
            <p:xfrm>
              <a:off x="1943510" y="1919359"/>
              <a:ext cx="8127999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5424983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9923808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08824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Scenario Parameter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Sub-6GHz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THz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No. of users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100,000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100,000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507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BS antenna array length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128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902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BS antenna height (m)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39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User antenna height (m)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218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Center frequency (GHz) 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2.4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917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Propagation Model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sbr</a:t>
                          </a:r>
                          <a:r>
                            <a:rPr lang="en-US" altLang="ko-KR" baseline="30000" dirty="0">
                              <a:latin typeface="Cambria" panose="02040503050406030204" pitchFamily="18" charset="0"/>
                            </a:rPr>
                            <a:t>*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+</a:t>
                          </a:r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gas+cloud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sbr</a:t>
                          </a:r>
                          <a:r>
                            <a:rPr lang="en-US" altLang="ko-KR" baseline="30000" dirty="0">
                              <a:latin typeface="Cambria" panose="02040503050406030204" pitchFamily="18" charset="0"/>
                            </a:rPr>
                            <a:t>*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+</a:t>
                          </a:r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gas+cloud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339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Max no. of channel paths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867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Bandwidth (MHz)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500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8603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No. of OFDM subcarriers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64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64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72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Codebook size (X, Y, Z)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×64×4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×128×4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7831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FBD2CFC-BD6C-AF96-F5A9-21FD7BB36E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336938"/>
                  </p:ext>
                </p:extLst>
              </p:nvPr>
            </p:nvGraphicFramePr>
            <p:xfrm>
              <a:off x="1943510" y="1919359"/>
              <a:ext cx="8127999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5424983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9923808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088246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Scenario Parameter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Sub-6GHz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THz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65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No. of users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100,000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100,000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507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BS antenna array length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128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902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BS antenna height (m)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439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User antenna height (m)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218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Center frequency (GHz) 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2.4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100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917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Propagation Model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sbr</a:t>
                          </a:r>
                          <a:r>
                            <a:rPr lang="en-US" altLang="ko-KR" baseline="30000" dirty="0">
                              <a:latin typeface="Cambria" panose="02040503050406030204" pitchFamily="18" charset="0"/>
                            </a:rPr>
                            <a:t>*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+</a:t>
                          </a:r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gas+cloud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sbr</a:t>
                          </a:r>
                          <a:r>
                            <a:rPr lang="en-US" altLang="ko-KR" baseline="30000" dirty="0">
                              <a:latin typeface="Cambria" panose="02040503050406030204" pitchFamily="18" charset="0"/>
                            </a:rPr>
                            <a:t>*</a:t>
                          </a:r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+</a:t>
                          </a:r>
                          <a:r>
                            <a:rPr lang="en-US" altLang="ko-KR" dirty="0" err="1">
                              <a:latin typeface="Cambria" panose="02040503050406030204" pitchFamily="18" charset="0"/>
                            </a:rPr>
                            <a:t>gas+cloud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339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Max no. of channel paths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8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867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Bandwidth (MHz)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20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500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8603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No. of OFDM subcarriers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64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64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72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Cambria" panose="02040503050406030204" pitchFamily="18" charset="0"/>
                            </a:rPr>
                            <a:t>Codebook size (X, Y, Z)</a:t>
                          </a:r>
                          <a:endParaRPr lang="ko-KR" alt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225" t="-1009836" r="-100899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1009836" r="-899" b="-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7831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4EF074-9594-11BA-FBAC-296089DA94B9}"/>
              </a:ext>
            </a:extLst>
          </p:cNvPr>
          <p:cNvSpPr txBox="1"/>
          <p:nvPr/>
        </p:nvSpPr>
        <p:spPr>
          <a:xfrm>
            <a:off x="1943510" y="6135227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ambria" panose="02040503050406030204" pitchFamily="18" charset="0"/>
                <a:ea typeface="Cambria" panose="02040503050406030204" pitchFamily="18" charset="0"/>
              </a:rPr>
              <a:t>* - </a:t>
            </a:r>
            <a:r>
              <a:rPr lang="en-US" altLang="ko-KR" i="1" dirty="0" err="1">
                <a:latin typeface="Cambria" panose="02040503050406030204" pitchFamily="18" charset="0"/>
                <a:ea typeface="Cambria" panose="02040503050406030204" pitchFamily="18" charset="0"/>
              </a:rPr>
              <a:t>sbr</a:t>
            </a:r>
            <a:r>
              <a:rPr lang="en-US" altLang="ko-KR" i="1" dirty="0">
                <a:latin typeface="Cambria" panose="02040503050406030204" pitchFamily="18" charset="0"/>
                <a:ea typeface="Cambria" panose="02040503050406030204" pitchFamily="18" charset="0"/>
              </a:rPr>
              <a:t>  = shooting and bouncing rays propagation model</a:t>
            </a:r>
            <a:endParaRPr lang="ko-KR" alt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4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Evaluation : THz Channel Factors Estimation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368E0AE-17A3-08D1-F5A3-51328CC06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12" y="723901"/>
            <a:ext cx="4965291" cy="3012358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8DA9365-75F6-1B5A-BF29-2B464F8AF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09" y="3773277"/>
            <a:ext cx="4965291" cy="30123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7F547B7F-B18A-B586-991B-2F9D8C81D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333450"/>
                  </p:ext>
                </p:extLst>
              </p:nvPr>
            </p:nvGraphicFramePr>
            <p:xfrm>
              <a:off x="108153" y="4103395"/>
              <a:ext cx="711855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285">
                      <a:extLst>
                        <a:ext uri="{9D8B030D-6E8A-4147-A177-3AD203B41FA5}">
                          <a16:colId xmlns:a16="http://schemas.microsoft.com/office/drawing/2014/main" val="2095371183"/>
                        </a:ext>
                      </a:extLst>
                    </a:gridCol>
                    <a:gridCol w="1566548">
                      <a:extLst>
                        <a:ext uri="{9D8B030D-6E8A-4147-A177-3AD203B41FA5}">
                          <a16:colId xmlns:a16="http://schemas.microsoft.com/office/drawing/2014/main" val="2784321214"/>
                        </a:ext>
                      </a:extLst>
                    </a:gridCol>
                    <a:gridCol w="2536723">
                      <a:extLst>
                        <a:ext uri="{9D8B030D-6E8A-4147-A177-3AD203B41FA5}">
                          <a16:colId xmlns:a16="http://schemas.microsoft.com/office/drawing/2014/main" val="3972384421"/>
                        </a:ext>
                      </a:extLst>
                    </a:gridCol>
                  </a:tblGrid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Average Absolute Error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Mean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Standard Deviation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607397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1.23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8869475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2.36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0.47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81434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AoA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2.22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568892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AoA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1600" dirty="0">
                              <a:latin typeface="Cambria" panose="02040503050406030204" pitchFamily="18" charset="0"/>
                            </a:rPr>
                            <a:t> 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4.43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0.91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29921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Phase Change 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5.93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1.08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32476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ToA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-18</a:t>
                          </a:r>
                          <a:r>
                            <a:rPr lang="en-US" altLang="ko-KR" sz="1600" baseline="0" dirty="0">
                              <a:latin typeface="Cambria" panose="02040503050406030204" pitchFamily="18" charset="0"/>
                            </a:rPr>
                            <a:t>s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3.80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901747"/>
                      </a:ext>
                    </a:extLst>
                  </a:tr>
                  <a:tr h="1886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Pathloss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-19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5.70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0.35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3700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7F547B7F-B18A-B586-991B-2F9D8C81D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333450"/>
                  </p:ext>
                </p:extLst>
              </p:nvPr>
            </p:nvGraphicFramePr>
            <p:xfrm>
              <a:off x="108153" y="4103395"/>
              <a:ext cx="711855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285">
                      <a:extLst>
                        <a:ext uri="{9D8B030D-6E8A-4147-A177-3AD203B41FA5}">
                          <a16:colId xmlns:a16="http://schemas.microsoft.com/office/drawing/2014/main" val="2095371183"/>
                        </a:ext>
                      </a:extLst>
                    </a:gridCol>
                    <a:gridCol w="1566548">
                      <a:extLst>
                        <a:ext uri="{9D8B030D-6E8A-4147-A177-3AD203B41FA5}">
                          <a16:colId xmlns:a16="http://schemas.microsoft.com/office/drawing/2014/main" val="2784321214"/>
                        </a:ext>
                      </a:extLst>
                    </a:gridCol>
                    <a:gridCol w="2536723">
                      <a:extLst>
                        <a:ext uri="{9D8B030D-6E8A-4147-A177-3AD203B41FA5}">
                          <a16:colId xmlns:a16="http://schemas.microsoft.com/office/drawing/2014/main" val="397238442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Average Absolute Error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Mean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Standard Deviation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6073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2" t="-107273" r="-136970" b="-6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1.23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88694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2" t="-207273" r="-13697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2.36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0.47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814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2" t="-301786" r="-136970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2.22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5688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2" t="-409091" r="-13697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4.43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0.91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299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Phase Change (deg)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5.93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1.08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324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>
                              <a:latin typeface="Cambria" panose="02040503050406030204" pitchFamily="18" charset="0"/>
                            </a:rPr>
                            <a:t>ToA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-18</a:t>
                          </a:r>
                          <a:r>
                            <a:rPr lang="en-US" altLang="ko-KR" sz="1600" baseline="0" dirty="0">
                              <a:latin typeface="Cambria" panose="02040503050406030204" pitchFamily="18" charset="0"/>
                            </a:rPr>
                            <a:t>s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3.80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0.67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9017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Pathloss (10</a:t>
                          </a:r>
                          <a:r>
                            <a:rPr lang="en-US" altLang="ko-KR" sz="1600" baseline="30000" dirty="0">
                              <a:latin typeface="Cambria" panose="02040503050406030204" pitchFamily="18" charset="0"/>
                            </a:rPr>
                            <a:t>-19</a:t>
                          </a:r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)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5.70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Cambria" panose="02040503050406030204" pitchFamily="18" charset="0"/>
                            </a:rPr>
                            <a:t>0.35</a:t>
                          </a:r>
                          <a:endParaRPr lang="ko-KR" alt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3700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2B6328-6BE4-5E53-7457-BE2979A9612E}"/>
              </a:ext>
            </a:extLst>
          </p:cNvPr>
          <p:cNvSpPr txBox="1"/>
          <p:nvPr/>
        </p:nvSpPr>
        <p:spPr>
          <a:xfrm>
            <a:off x="0" y="914400"/>
            <a:ext cx="7226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Table shows mean and standard deviation absolute errors of proposed algorithm’s THz channel factors predictions.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Error values show high estimation accuracy (&lt;6 degree for </a:t>
            </a:r>
            <a:r>
              <a:rPr lang="en-US" altLang="ko-KR" dirty="0" err="1">
                <a:latin typeface="Cambria" panose="02040503050406030204" pitchFamily="18" charset="0"/>
              </a:rPr>
              <a:t>AoA</a:t>
            </a:r>
            <a:r>
              <a:rPr lang="en-US" altLang="ko-KR" dirty="0">
                <a:latin typeface="Cambria" panose="02040503050406030204" pitchFamily="18" charset="0"/>
              </a:rPr>
              <a:t>, </a:t>
            </a:r>
            <a:r>
              <a:rPr lang="en-US" altLang="ko-KR" dirty="0" err="1">
                <a:latin typeface="Cambria" panose="02040503050406030204" pitchFamily="18" charset="0"/>
              </a:rPr>
              <a:t>AoD</a:t>
            </a:r>
            <a:r>
              <a:rPr lang="en-US" altLang="ko-KR" dirty="0">
                <a:latin typeface="Cambria" panose="02040503050406030204" pitchFamily="18" charset="0"/>
              </a:rPr>
              <a:t>, and Phase Change estimates; and very low errors on </a:t>
            </a:r>
            <a:r>
              <a:rPr lang="en-US" altLang="ko-KR" dirty="0" err="1">
                <a:latin typeface="Cambria" panose="02040503050406030204" pitchFamily="18" charset="0"/>
              </a:rPr>
              <a:t>ToA</a:t>
            </a:r>
            <a:r>
              <a:rPr lang="en-US" altLang="ko-KR" dirty="0">
                <a:latin typeface="Cambria" panose="02040503050406030204" pitchFamily="18" charset="0"/>
              </a:rPr>
              <a:t> and Pathloss as well).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Figures show the graph of two THz channel factors as examples - Azimuth Angle of Departure and Time of Arrival versus No. of samples (normalized to 100)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7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Evaluation : Beamformer Prediction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79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Introduction : THz Channel Estimation</a:t>
            </a:r>
            <a:endParaRPr lang="ko-KR" alt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1095375"/>
            <a:ext cx="12192000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Emerging wireless applications, e.g. augmented reality, ultra-low latency video conferencing, etc. require data rates in Tb/s - with even </a:t>
            </a:r>
            <a:r>
              <a:rPr lang="en-US" altLang="ko-KR" dirty="0" err="1">
                <a:latin typeface="Cambria" panose="02040503050406030204" pitchFamily="18" charset="0"/>
              </a:rPr>
              <a:t>mmWaves</a:t>
            </a:r>
            <a:r>
              <a:rPr lang="en-US" altLang="ko-KR" dirty="0">
                <a:latin typeface="Cambria" panose="02040503050406030204" pitchFamily="18" charset="0"/>
              </a:rPr>
              <a:t> falling short of requirement, use of THz spectrum is inevitable.</a:t>
            </a:r>
          </a:p>
          <a:p>
            <a:pPr>
              <a:buSzPct val="100000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Challenges of THz signals – exponential pathloss decay due to atmospheric attenuation, high blockage and penetration losses.</a:t>
            </a:r>
          </a:p>
          <a:p>
            <a:pPr>
              <a:buSzPct val="100000"/>
            </a:pPr>
            <a:r>
              <a:rPr lang="en-US" altLang="ko-KR" dirty="0">
                <a:latin typeface="Cambria" panose="02040503050406030204" pitchFamily="18" charset="0"/>
              </a:rPr>
              <a:t>     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Potential Solutions – highly dense base station (BS) deployments, long antenna arrays, analog/hybrid beamforming</a:t>
            </a:r>
          </a:p>
          <a:p>
            <a:pPr>
              <a:buSzPct val="100000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To enable these solutions, real-time reasonably accurate THz channel estimation is required.</a:t>
            </a:r>
          </a:p>
          <a:p>
            <a:pPr>
              <a:buSzPct val="100000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Conventional channel estimation methods, e.g. least square(LS) or linear minimum mean squared(LMMS) estimation, require large number of uplink pilot signals due to long THz antenna array length – not viable here.</a:t>
            </a:r>
          </a:p>
          <a:p>
            <a:pPr>
              <a:buSzPct val="100000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Prior research considers compressive sensing methods – have significant overhead considering real-time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Sub-6GHz channel, on the other hand, can be estimated with relatively low overhead and a smaller number of uplink pilots – provides motivation to use estimated Sub-6GHz channel for THz 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1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Derivation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1095375"/>
            <a:ext cx="12192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Due to long THz antenna array length, THz channel matrix from BS to user has high dimensionality.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Direct estimation of THz channel matrix is computationally expensive.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THz channel factors (Angles of arrival and departure, time of arrival, phase change on arrival) are less in number and can be efficiently estimated.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09328-2786-C1B2-67ED-5956CBF1EC18}"/>
              </a:ext>
            </a:extLst>
          </p:cNvPr>
          <p:cNvSpPr/>
          <p:nvPr/>
        </p:nvSpPr>
        <p:spPr>
          <a:xfrm>
            <a:off x="78658" y="2446209"/>
            <a:ext cx="12034684" cy="80624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" panose="02040503050406030204" pitchFamily="18" charset="0"/>
              </a:rPr>
              <a:t>Given the uplink Sub-6GHz channel matrix, estimate the channel factors for </a:t>
            </a:r>
            <a:r>
              <a:rPr lang="en-US" altLang="ko-KR" i="1" dirty="0">
                <a:latin typeface="Cambria" panose="02040503050406030204" pitchFamily="18" charset="0"/>
              </a:rPr>
              <a:t>N</a:t>
            </a:r>
            <a:r>
              <a:rPr lang="en-US" altLang="ko-KR" dirty="0">
                <a:latin typeface="Cambria" panose="02040503050406030204" pitchFamily="18" charset="0"/>
              </a:rPr>
              <a:t> strongest THz channel paths between BS and user in a computationally efficient manner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43627-B0D4-9096-0268-030B49B32CB1}"/>
              </a:ext>
            </a:extLst>
          </p:cNvPr>
          <p:cNvSpPr txBox="1"/>
          <p:nvPr/>
        </p:nvSpPr>
        <p:spPr>
          <a:xfrm>
            <a:off x="0" y="340296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mbria" panose="02040503050406030204" pitchFamily="18" charset="0"/>
              </a:rPr>
              <a:t>N </a:t>
            </a:r>
            <a:r>
              <a:rPr lang="en-US" altLang="ko-KR" dirty="0">
                <a:latin typeface="Cambria" panose="02040503050406030204" pitchFamily="18" charset="0"/>
              </a:rPr>
              <a:t>is a pre-specified constant.</a:t>
            </a:r>
          </a:p>
          <a:p>
            <a:endParaRPr lang="en-US" altLang="ko-KR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Estimated channel factors determine the THz channel – they can be used to compute THz channel matrix (computationally expensive).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Estimated channel factors can instead be directly used for applications – here, we select the optimal analog beamformer prediction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Exhaustive codebook search based beamformer prediction takes a prohibitive amount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5EEBD-9E20-7C09-A0A6-0D7C9C2E2876}"/>
              </a:ext>
            </a:extLst>
          </p:cNvPr>
          <p:cNvSpPr/>
          <p:nvPr/>
        </p:nvSpPr>
        <p:spPr>
          <a:xfrm>
            <a:off x="78658" y="5682916"/>
            <a:ext cx="12034684" cy="80624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mbria" panose="02040503050406030204" pitchFamily="18" charset="0"/>
              </a:rPr>
              <a:t>Given the estimated THz channel factors between a BS and a user,  predict the optimal analog beamformer from a pre-specified codebook, in a computationally efficient manner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8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Model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39495" y="800866"/>
            <a:ext cx="8111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BS comprises 2 approximately collocated transceivers, operating at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 1. Sub-6GHz frequency with </a:t>
            </a:r>
            <a:r>
              <a:rPr lang="en-US" altLang="ko-KR" i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 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antennas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     2. THz frequency with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 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antennas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User (assumed to be a mobile device) similarly has 2 transceivers, with 1 antenna for each frequency.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Orthogonal Frequency Division Multiplexing (OFDM) with </a:t>
            </a:r>
            <a:r>
              <a:rPr lang="en-US" altLang="ko-KR" i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K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subcarriers is adopted.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s </a:t>
            </a:r>
            <a:r>
              <a:rPr kumimoji="0" lang="en-US" altLang="ko-KR" sz="18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is</a:t>
            </a:r>
            <a:r>
              <a:rPr lang="en-US" altLang="ko-KR" i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small enough for fully digital beamforming.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7C1E7-408B-A1F7-76C0-8493E4A9D1D4}"/>
              </a:ext>
            </a:extLst>
          </p:cNvPr>
          <p:cNvSpPr/>
          <p:nvPr/>
        </p:nvSpPr>
        <p:spPr>
          <a:xfrm>
            <a:off x="8264839" y="1751010"/>
            <a:ext cx="187248" cy="20033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9940E-9B26-1C65-888A-1B08360569E4}"/>
              </a:ext>
            </a:extLst>
          </p:cNvPr>
          <p:cNvCxnSpPr/>
          <p:nvPr/>
        </p:nvCxnSpPr>
        <p:spPr>
          <a:xfrm>
            <a:off x="9786800" y="1424570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93188B-0701-4394-F92E-589FD0C3026B}"/>
              </a:ext>
            </a:extLst>
          </p:cNvPr>
          <p:cNvCxnSpPr/>
          <p:nvPr/>
        </p:nvCxnSpPr>
        <p:spPr>
          <a:xfrm flipV="1">
            <a:off x="10028203" y="1251759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03890F2-67B1-D426-072F-7FB48DF22B70}"/>
              </a:ext>
            </a:extLst>
          </p:cNvPr>
          <p:cNvSpPr/>
          <p:nvPr/>
        </p:nvSpPr>
        <p:spPr>
          <a:xfrm rot="10800000">
            <a:off x="9932953" y="1095375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B5BE05-D0BC-4E0B-7312-F1BAB6236FCB}"/>
              </a:ext>
            </a:extLst>
          </p:cNvPr>
          <p:cNvCxnSpPr/>
          <p:nvPr/>
        </p:nvCxnSpPr>
        <p:spPr>
          <a:xfrm>
            <a:off x="9786802" y="1817674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06253-CF37-46C7-3142-4287805AFFF8}"/>
              </a:ext>
            </a:extLst>
          </p:cNvPr>
          <p:cNvCxnSpPr/>
          <p:nvPr/>
        </p:nvCxnSpPr>
        <p:spPr>
          <a:xfrm flipV="1">
            <a:off x="10020068" y="1644863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3750E1B-F034-9EDA-5E05-D123511625DA}"/>
              </a:ext>
            </a:extLst>
          </p:cNvPr>
          <p:cNvSpPr/>
          <p:nvPr/>
        </p:nvSpPr>
        <p:spPr>
          <a:xfrm rot="10800000">
            <a:off x="9924816" y="1516277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94A018-95D3-18ED-0290-1BF5E2475E64}"/>
              </a:ext>
            </a:extLst>
          </p:cNvPr>
          <p:cNvCxnSpPr>
            <a:cxnSpLocks/>
          </p:cNvCxnSpPr>
          <p:nvPr/>
        </p:nvCxnSpPr>
        <p:spPr>
          <a:xfrm>
            <a:off x="9789434" y="2545405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67F0B0-AE32-FFE2-9C8A-7A8B500EEB98}"/>
              </a:ext>
            </a:extLst>
          </p:cNvPr>
          <p:cNvCxnSpPr>
            <a:cxnSpLocks/>
          </p:cNvCxnSpPr>
          <p:nvPr/>
        </p:nvCxnSpPr>
        <p:spPr>
          <a:xfrm flipV="1">
            <a:off x="10016507" y="2384946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2B64651-D1E5-14DA-4E9C-D2A89565F746}"/>
              </a:ext>
            </a:extLst>
          </p:cNvPr>
          <p:cNvSpPr/>
          <p:nvPr/>
        </p:nvSpPr>
        <p:spPr>
          <a:xfrm rot="10800000">
            <a:off x="9921257" y="2238273"/>
            <a:ext cx="190500" cy="1399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770BF-809B-365F-60E5-0AFAFD888146}"/>
              </a:ext>
            </a:extLst>
          </p:cNvPr>
          <p:cNvSpPr txBox="1"/>
          <p:nvPr/>
        </p:nvSpPr>
        <p:spPr>
          <a:xfrm>
            <a:off x="9873520" y="1942377"/>
            <a:ext cx="461665" cy="6583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2D2C6-24F4-0E3E-0250-88F40DEC8E18}"/>
              </a:ext>
            </a:extLst>
          </p:cNvPr>
          <p:cNvSpPr txBox="1"/>
          <p:nvPr/>
        </p:nvSpPr>
        <p:spPr>
          <a:xfrm>
            <a:off x="8264839" y="4209359"/>
            <a:ext cx="1324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Base Station</a:t>
            </a:r>
            <a:endParaRPr lang="ko-KR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526F1-48AF-D3FF-C4E1-3582A2BBF693}"/>
              </a:ext>
            </a:extLst>
          </p:cNvPr>
          <p:cNvSpPr/>
          <p:nvPr/>
        </p:nvSpPr>
        <p:spPr>
          <a:xfrm>
            <a:off x="11613525" y="2734039"/>
            <a:ext cx="139951" cy="9423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510D3-86E9-92ED-5E86-B0F4DF6A72E5}"/>
              </a:ext>
            </a:extLst>
          </p:cNvPr>
          <p:cNvCxnSpPr/>
          <p:nvPr/>
        </p:nvCxnSpPr>
        <p:spPr>
          <a:xfrm flipH="1">
            <a:off x="11436221" y="2943973"/>
            <a:ext cx="16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D82AD1-EB69-F1C8-CCA0-9815C1954B8C}"/>
              </a:ext>
            </a:extLst>
          </p:cNvPr>
          <p:cNvCxnSpPr/>
          <p:nvPr/>
        </p:nvCxnSpPr>
        <p:spPr>
          <a:xfrm flipV="1">
            <a:off x="11445552" y="2762121"/>
            <a:ext cx="0" cy="18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9A7F5A1-2D29-7A42-24B0-6053BB096CA5}"/>
              </a:ext>
            </a:extLst>
          </p:cNvPr>
          <p:cNvSpPr/>
          <p:nvPr/>
        </p:nvSpPr>
        <p:spPr>
          <a:xfrm rot="10800000">
            <a:off x="11380252" y="2582213"/>
            <a:ext cx="139944" cy="1818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D9929F-9F14-2C6B-878D-4B60DF390F7B}"/>
              </a:ext>
            </a:extLst>
          </p:cNvPr>
          <p:cNvCxnSpPr/>
          <p:nvPr/>
        </p:nvCxnSpPr>
        <p:spPr>
          <a:xfrm flipH="1">
            <a:off x="11436227" y="3556200"/>
            <a:ext cx="16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CCEC9-D8DC-01FB-F0EC-7436F1B406B1}"/>
              </a:ext>
            </a:extLst>
          </p:cNvPr>
          <p:cNvCxnSpPr/>
          <p:nvPr/>
        </p:nvCxnSpPr>
        <p:spPr>
          <a:xfrm flipV="1">
            <a:off x="11445558" y="3374348"/>
            <a:ext cx="0" cy="18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DCCE84-9C75-83AF-FBAF-7D4E8E607C1D}"/>
              </a:ext>
            </a:extLst>
          </p:cNvPr>
          <p:cNvSpPr/>
          <p:nvPr/>
        </p:nvSpPr>
        <p:spPr>
          <a:xfrm rot="10800000">
            <a:off x="11380258" y="3194440"/>
            <a:ext cx="139944" cy="1818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2D70A-CEBC-1431-F6E9-B7431D6E78B2}"/>
              </a:ext>
            </a:extLst>
          </p:cNvPr>
          <p:cNvSpPr txBox="1"/>
          <p:nvPr/>
        </p:nvSpPr>
        <p:spPr>
          <a:xfrm>
            <a:off x="11016343" y="3698012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User</a:t>
            </a:r>
            <a:endParaRPr lang="ko-KR" alt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AF2C8-57AE-F6C1-EFF1-605BAB73F5B1}"/>
              </a:ext>
            </a:extLst>
          </p:cNvPr>
          <p:cNvSpPr/>
          <p:nvPr/>
        </p:nvSpPr>
        <p:spPr>
          <a:xfrm>
            <a:off x="8890432" y="1274401"/>
            <a:ext cx="904505" cy="13396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Sub-6GHZ</a:t>
            </a:r>
          </a:p>
          <a:p>
            <a:pPr algn="ctr"/>
            <a:r>
              <a:rPr lang="en-US" altLang="ko-KR" sz="1200" dirty="0"/>
              <a:t>Antenna</a:t>
            </a:r>
          </a:p>
          <a:p>
            <a:pPr algn="ctr"/>
            <a:r>
              <a:rPr lang="en-US" altLang="ko-KR" sz="1200" dirty="0"/>
              <a:t>Array</a:t>
            </a:r>
            <a:endParaRPr lang="ko-KR" altLang="en-US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2D7117-84A0-68DE-7653-E641894AF2F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452088" y="1944244"/>
            <a:ext cx="438344" cy="34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31FD88-10D1-5C44-2F97-628DE8014C2E}"/>
              </a:ext>
            </a:extLst>
          </p:cNvPr>
          <p:cNvCxnSpPr>
            <a:cxnSpLocks/>
          </p:cNvCxnSpPr>
          <p:nvPr/>
        </p:nvCxnSpPr>
        <p:spPr>
          <a:xfrm flipH="1" flipV="1">
            <a:off x="10159493" y="1942377"/>
            <a:ext cx="1132318" cy="6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3CADFD-0C87-A8A9-06DE-3B08383E0994}"/>
              </a:ext>
            </a:extLst>
          </p:cNvPr>
          <p:cNvCxnSpPr>
            <a:cxnSpLocks/>
          </p:cNvCxnSpPr>
          <p:nvPr/>
        </p:nvCxnSpPr>
        <p:spPr>
          <a:xfrm flipH="1">
            <a:off x="10165872" y="3281867"/>
            <a:ext cx="1125939" cy="27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645E75-5480-19EC-B25D-D4EC9797D982}"/>
              </a:ext>
            </a:extLst>
          </p:cNvPr>
          <p:cNvCxnSpPr/>
          <p:nvPr/>
        </p:nvCxnSpPr>
        <p:spPr>
          <a:xfrm>
            <a:off x="9789019" y="3027632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40D684-28D8-1263-E2EC-FD985FA5AFDB}"/>
              </a:ext>
            </a:extLst>
          </p:cNvPr>
          <p:cNvCxnSpPr/>
          <p:nvPr/>
        </p:nvCxnSpPr>
        <p:spPr>
          <a:xfrm flipV="1">
            <a:off x="10030422" y="2854821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ED5E7F0-4761-0EB1-3ED3-570076C00E4D}"/>
              </a:ext>
            </a:extLst>
          </p:cNvPr>
          <p:cNvSpPr/>
          <p:nvPr/>
        </p:nvSpPr>
        <p:spPr>
          <a:xfrm rot="10800000">
            <a:off x="9935172" y="2698437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99094-BB08-E17E-9F25-D9C291004C76}"/>
              </a:ext>
            </a:extLst>
          </p:cNvPr>
          <p:cNvCxnSpPr/>
          <p:nvPr/>
        </p:nvCxnSpPr>
        <p:spPr>
          <a:xfrm>
            <a:off x="9789021" y="3420736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6F09FE-0616-CF71-2FB2-4768EA8E21EC}"/>
              </a:ext>
            </a:extLst>
          </p:cNvPr>
          <p:cNvCxnSpPr/>
          <p:nvPr/>
        </p:nvCxnSpPr>
        <p:spPr>
          <a:xfrm flipV="1">
            <a:off x="10022287" y="3247925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04441B3-DC90-BA5D-FBA7-C1B8E09E7500}"/>
              </a:ext>
            </a:extLst>
          </p:cNvPr>
          <p:cNvSpPr/>
          <p:nvPr/>
        </p:nvSpPr>
        <p:spPr>
          <a:xfrm rot="10800000">
            <a:off x="9927035" y="3119339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6BC85A-D633-D94F-4380-1BA56940C04B}"/>
              </a:ext>
            </a:extLst>
          </p:cNvPr>
          <p:cNvCxnSpPr>
            <a:cxnSpLocks/>
          </p:cNvCxnSpPr>
          <p:nvPr/>
        </p:nvCxnSpPr>
        <p:spPr>
          <a:xfrm>
            <a:off x="9791653" y="4148467"/>
            <a:ext cx="233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C2B718-A02B-3891-8CF7-A8DA5F865063}"/>
              </a:ext>
            </a:extLst>
          </p:cNvPr>
          <p:cNvCxnSpPr>
            <a:cxnSpLocks/>
          </p:cNvCxnSpPr>
          <p:nvPr/>
        </p:nvCxnSpPr>
        <p:spPr>
          <a:xfrm flipV="1">
            <a:off x="10018726" y="3988008"/>
            <a:ext cx="0" cy="1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9D0C8EE-DA22-07C0-C407-7C2626A064BD}"/>
              </a:ext>
            </a:extLst>
          </p:cNvPr>
          <p:cNvSpPr/>
          <p:nvPr/>
        </p:nvSpPr>
        <p:spPr>
          <a:xfrm rot="10800000">
            <a:off x="9923476" y="3841335"/>
            <a:ext cx="190500" cy="139958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5D6CBD-BC3B-664F-69A3-34B36B694E82}"/>
              </a:ext>
            </a:extLst>
          </p:cNvPr>
          <p:cNvSpPr/>
          <p:nvPr/>
        </p:nvSpPr>
        <p:spPr>
          <a:xfrm>
            <a:off x="8892651" y="2877463"/>
            <a:ext cx="904505" cy="13396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THz Antenna</a:t>
            </a:r>
          </a:p>
          <a:p>
            <a:pPr algn="ctr"/>
            <a:r>
              <a:rPr lang="en-US" altLang="ko-KR" sz="1200" dirty="0"/>
              <a:t>Array</a:t>
            </a:r>
            <a:endParaRPr lang="ko-KR" altLang="en-US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0670CA-E5B7-B975-D09F-925987A266B8}"/>
              </a:ext>
            </a:extLst>
          </p:cNvPr>
          <p:cNvCxnSpPr>
            <a:endCxn id="37" idx="1"/>
          </p:cNvCxnSpPr>
          <p:nvPr/>
        </p:nvCxnSpPr>
        <p:spPr>
          <a:xfrm>
            <a:off x="8422051" y="3272421"/>
            <a:ext cx="470600" cy="27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DA22D8-2260-A23D-6B68-66461BF100C8}"/>
              </a:ext>
            </a:extLst>
          </p:cNvPr>
          <p:cNvSpPr txBox="1"/>
          <p:nvPr/>
        </p:nvSpPr>
        <p:spPr>
          <a:xfrm>
            <a:off x="9888013" y="3536508"/>
            <a:ext cx="461665" cy="1094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AFA3C11-F213-4B32-CE9E-C660B2C7FFFB}"/>
                  </a:ext>
                </a:extLst>
              </p:cNvPr>
              <p:cNvSpPr/>
              <p:nvPr/>
            </p:nvSpPr>
            <p:spPr>
              <a:xfrm>
                <a:off x="44311" y="3112287"/>
                <a:ext cx="8012442" cy="144844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Cambria" panose="02040503050406030204" pitchFamily="18" charset="0"/>
                  </a:rPr>
                  <a:t>Let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 2,…,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i="1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OFDM subcarrier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input symbol,a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ko-KR" alt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sub-6GHz channel vector from user to BS for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k</a:t>
                </a:r>
                <a:r>
                  <a:rPr lang="en-US" altLang="ko-KR" dirty="0">
                    <a:latin typeface="Cambria" panose="02040503050406030204" pitchFamily="18" charset="0"/>
                  </a:rPr>
                  <a:t>th subcarrier, then the received uplink sub-6GHz symbol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is,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Cambria" panose="02040503050406030204" pitchFamily="18" charset="0"/>
                  </a:rPr>
                  <a:t>          (1)</a:t>
                </a:r>
                <a:r>
                  <a:rPr lang="en-US" altLang="ko-KR" b="0" i="1" dirty="0">
                    <a:latin typeface="Cambria" panose="02040503050406030204" pitchFamily="18" charset="0"/>
                  </a:rPr>
                  <a:t>                                                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received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noise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follows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.</a:t>
                </a:r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AFA3C11-F213-4B32-CE9E-C660B2C7F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1" y="3112287"/>
                <a:ext cx="8012442" cy="1448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08F3006-32AD-99B0-FEEA-C3202055602D}"/>
              </a:ext>
            </a:extLst>
          </p:cNvPr>
          <p:cNvSpPr txBox="1"/>
          <p:nvPr/>
        </p:nvSpPr>
        <p:spPr>
          <a:xfrm>
            <a:off x="39495" y="46400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Fully analog beamforming adopted for THz scenario, single RF chain with </a:t>
            </a:r>
            <a:r>
              <a:rPr lang="en-US" altLang="ko-KR" i="1" dirty="0">
                <a:latin typeface="Cambria" panose="02040503050406030204" pitchFamily="18" charset="0"/>
              </a:rPr>
              <a:t>N</a:t>
            </a:r>
            <a:r>
              <a:rPr lang="en-US" altLang="ko-KR" i="1" baseline="-25000" dirty="0">
                <a:latin typeface="Cambria" panose="02040503050406030204" pitchFamily="18" charset="0"/>
              </a:rPr>
              <a:t>T  </a:t>
            </a:r>
            <a:r>
              <a:rPr lang="en-US" altLang="ko-KR" dirty="0">
                <a:latin typeface="Cambria" panose="02040503050406030204" pitchFamily="18" charset="0"/>
              </a:rPr>
              <a:t>quantized phase shifters.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mbria" panose="02040503050406030204" pitchFamily="18" charset="0"/>
              </a:rPr>
              <a:t>Pre-suppled codebook </a:t>
            </a:r>
            <a:r>
              <a:rPr lang="en-US" altLang="ko-KR" i="1" dirty="0">
                <a:latin typeface="Cambria" panose="02040503050406030204" pitchFamily="18" charset="0"/>
              </a:rPr>
              <a:t>P </a:t>
            </a:r>
            <a:r>
              <a:rPr lang="en-US" altLang="ko-KR" dirty="0">
                <a:latin typeface="Cambria" panose="02040503050406030204" pitchFamily="18" charset="0"/>
              </a:rPr>
              <a:t>comprises all candidate beamformers.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B84FA7-DC27-9C1B-E993-3D053311278C}"/>
                  </a:ext>
                </a:extLst>
              </p:cNvPr>
              <p:cNvSpPr/>
              <p:nvPr/>
            </p:nvSpPr>
            <p:spPr>
              <a:xfrm>
                <a:off x="39495" y="5282387"/>
                <a:ext cx="11995189" cy="15349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Cambria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chosen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beamformer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P </a:t>
                </a:r>
                <a:r>
                  <a:rPr lang="en-US" altLang="ko-KR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be the transmit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THz channel vector from user to BS, then the downlink received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is,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          (2)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, the received noise,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.</a:t>
                </a:r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EB84FA7-DC27-9C1B-E993-3D0533112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" y="5282387"/>
                <a:ext cx="11995189" cy="1534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8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Channel Model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90856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Geometric channel model for both Sub-6GHz and THz channels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7CBD66-BC46-32DD-D9BF-033306825C0E}"/>
                  </a:ext>
                </a:extLst>
              </p:cNvPr>
              <p:cNvSpPr/>
              <p:nvPr/>
            </p:nvSpPr>
            <p:spPr>
              <a:xfrm>
                <a:off x="78658" y="1356851"/>
                <a:ext cx="12024852" cy="233024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latin typeface="Cambria" panose="02040503050406030204" pitchFamily="18" charset="0"/>
                  </a:rPr>
                  <a:t>Let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k </a:t>
                </a:r>
                <a:r>
                  <a:rPr lang="en-US" altLang="ko-KR" dirty="0">
                    <a:latin typeface="Cambria" panose="02040503050406030204" pitchFamily="18" charset="0"/>
                  </a:rPr>
                  <a:t>be the OFDM subcarrier index, then the Sub-6GHz channel model for this subcarrier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is given by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          (3)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where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C </a:t>
                </a:r>
                <a:r>
                  <a:rPr lang="en-US" altLang="ko-KR" dirty="0">
                    <a:latin typeface="Cambria" panose="02040503050406030204" pitchFamily="18" charset="0"/>
                  </a:rPr>
                  <a:t>is the cyclic prefix length,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M </a:t>
                </a:r>
                <a:r>
                  <a:rPr lang="en-US" altLang="ko-KR" dirty="0">
                    <a:latin typeface="Cambria" panose="02040503050406030204" pitchFamily="18" charset="0"/>
                  </a:rPr>
                  <a:t>is the number of channel paths,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is the path gain;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are the azimuth and elevation angles of arrival;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are the azimuth and elevation angles of departure; all for the </a:t>
                </a:r>
                <a:r>
                  <a:rPr lang="en-US" altLang="ko-KR" i="1" dirty="0" err="1">
                    <a:latin typeface="Cambria" panose="02040503050406030204" pitchFamily="18" charset="0"/>
                  </a:rPr>
                  <a:t>m</a:t>
                </a:r>
                <a:r>
                  <a:rPr lang="en-US" altLang="ko-KR" dirty="0" err="1">
                    <a:latin typeface="Cambria" panose="02040503050406030204" pitchFamily="18" charset="0"/>
                  </a:rPr>
                  <a:t>th</a:t>
                </a:r>
                <a:r>
                  <a:rPr lang="en-US" altLang="ko-KR" dirty="0">
                    <a:latin typeface="Cambria" panose="02040503050406030204" pitchFamily="18" charset="0"/>
                  </a:rPr>
                  <a:t> channel path.</a:t>
                </a:r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7CBD66-BC46-32DD-D9BF-033306825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" y="1356851"/>
                <a:ext cx="12024852" cy="2330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9AEC2D-B277-2314-FE16-24BD43A43720}"/>
                  </a:ext>
                </a:extLst>
              </p:cNvPr>
              <p:cNvSpPr txBox="1"/>
              <p:nvPr/>
            </p:nvSpPr>
            <p:spPr>
              <a:xfrm>
                <a:off x="0" y="3766053"/>
                <a:ext cx="1221166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Due to significant molecular absorption even in free space propagation scenario, path gain contains additional exponential decay term.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𝑟𝑒𝑐𝑣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where </a:t>
                </a:r>
                <a:r>
                  <a:rPr lang="en-US" altLang="ko-K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distance between receiver and transmitter,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power law path gain,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exponential term.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effective path gain for THz channel path, used in the channel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THz channel model can be obtained from (3) by replacing corresponding terms with their THz channel counterparts.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 define </a:t>
                </a:r>
                <a:r>
                  <a:rPr lang="en-US" altLang="ko-KR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factors for a channel path : (effective) pathloss, azimuth and elevation angles of arrival and departure, time of arrival, and phase difference on arrival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Given the channel factors for </a:t>
                </a:r>
                <a:r>
                  <a:rPr lang="en-US" altLang="ko-KR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 </a:t>
                </a:r>
                <a:r>
                  <a:rPr lang="en-US" altLang="ko-KR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paths, according to (3), the channel is determined completely.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9AEC2D-B277-2314-FE16-24BD43A4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66053"/>
                <a:ext cx="12211665" cy="2862322"/>
              </a:xfrm>
              <a:prstGeom prst="rect">
                <a:avLst/>
              </a:prstGeom>
              <a:blipFill>
                <a:blip r:embed="rId4"/>
                <a:stretch>
                  <a:fillRect l="-300" t="-1493" b="-2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50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THz Channel Factors Estimation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0" y="1028343"/>
                <a:ext cx="12192000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Input : Sub-6GHz channel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is estimated using uplink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pilot signals.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is separated into magnitude and phase angle.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Resulting 3D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𝑠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ko-KR" sz="1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is provided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as input.</a:t>
                </a:r>
              </a:p>
              <a:p>
                <a:pPr lvl="0">
                  <a:buSzPct val="100000"/>
                </a:pPr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Output : THz channel factors for the f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irst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(strongest) </a:t>
                </a:r>
                <a:r>
                  <a:rPr lang="en-US" altLang="ko-KR" i="1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channel paths, where </a:t>
                </a:r>
                <a:r>
                  <a:rPr lang="en-US" altLang="ko-KR" i="1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is a pre-specified hyperparameter –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b>
                    </m:sSub>
                    <m:r>
                      <a:rPr lang="en-US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×7</m:t>
                        </m:r>
                      </m:sup>
                    </m:sSup>
                  </m:oMath>
                </a14:m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lvl="0">
                  <a:buSzPct val="100000"/>
                </a:pPr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Alg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orithm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: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</a:t>
                </a:r>
              </a:p>
              <a:p>
                <a:pPr lvl="0">
                  <a:buSzPct val="100000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1. Target is to estimate THz factors efficiently.</a:t>
                </a:r>
              </a:p>
              <a:p>
                <a:pPr lvl="0">
                  <a:buSzPct val="100000"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   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2. Deep learning algorithms not only help map otherwise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intractable functions, but also ensure efficiency.</a:t>
                </a:r>
              </a:p>
              <a:p>
                <a:pPr lvl="0">
                  <a:buSzPct val="100000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3. Convolutional Neural Networks (CNN), a deep learning architecture, is extremely successful at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extracting           </a:t>
                </a:r>
              </a:p>
              <a:p>
                <a:pPr lvl="0">
                  <a:buSzPct val="100000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spatial/temporal 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fea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tures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directly from raw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data – we use CNN based model.</a:t>
                </a:r>
              </a:p>
              <a:p>
                <a:pPr lvl="0">
                  <a:buSzPct val="100000"/>
                </a:pPr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Training Phase : Raytracing data is 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obtaine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d for both Sub-6GHz and THz channels, from multiple users. Obtained Sub-6GHz channel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and THz channel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are used to generate training samples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).</a:t>
                </a:r>
              </a:p>
              <a:p>
                <a:pPr lvl="0">
                  <a:buSzPct val="100000"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  <a:p>
                <a:pPr marL="285750" lvl="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Deployment Phase : Sub-6GHz channel matrix is estimated from Sub-6GHz channel uplink signals, and passed as input to model. The output is the set of channel factors for the first </a:t>
                </a:r>
                <a:r>
                  <a:rPr lang="en-US" altLang="ko-KR" i="1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N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THz channel paths.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8343"/>
                <a:ext cx="12192000" cy="4801314"/>
              </a:xfrm>
              <a:prstGeom prst="rect">
                <a:avLst/>
              </a:prstGeom>
              <a:blipFill>
                <a:blip r:embed="rId3"/>
                <a:stretch>
                  <a:fillRect l="-300" t="-889" r="-800" b="-1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6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CNN Architecture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28AEC-AF41-B78A-BC9A-4395465D365C}"/>
              </a:ext>
            </a:extLst>
          </p:cNvPr>
          <p:cNvSpPr txBox="1"/>
          <p:nvPr/>
        </p:nvSpPr>
        <p:spPr>
          <a:xfrm>
            <a:off x="0" y="760393"/>
            <a:ext cx="12192000" cy="6186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Two consecutive ‘Convolution-Based’ layers.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Each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‘convolution-based’ layer comprises convolutional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     layer, followed by a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, Instance Normalization (IN),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     Rectified Linear Unit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) activation layers.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Convolutional layers use filters of pre-specified kernel size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 to extract meaningful spatial features from data.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layer helps downsize the dimension to reduce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complexity.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IN layer applies normalization per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data sample along a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 pre-specified axis. Unlike batch normalization, this makes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      individual samples robust to statistics of entire dataset.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Re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LU activation introduced non-linearity while maintaining range diversity of input.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Output from 2</a:t>
            </a:r>
            <a:r>
              <a:rPr kumimoji="0" lang="en-US" altLang="ko-K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nd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  <a:cs typeface="+mn-cs"/>
              </a:rPr>
              <a:t> ‘convolution-based’ layer in passed into </a:t>
            </a: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Global average pooling (GAP) layer – downsizes data dimension.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prstClr val="black"/>
              </a:solidFill>
              <a:latin typeface="Cambria" panose="02040503050406030204" pitchFamily="18" charset="0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50" charset="-127"/>
              </a:rPr>
              <a:t>Additional dropout layer added after each ‘convolution-based’ layer to randomly drop some fraction of the neurons at algorithm runtime – prevents overfitting to training data.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32584-DDDD-B8DB-5653-75D1F0CEC692}"/>
              </a:ext>
            </a:extLst>
          </p:cNvPr>
          <p:cNvSpPr/>
          <p:nvPr/>
        </p:nvSpPr>
        <p:spPr>
          <a:xfrm>
            <a:off x="6341806" y="955058"/>
            <a:ext cx="45719" cy="315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FDBF3-F723-4F90-7338-9E938B7DCC44}"/>
              </a:ext>
            </a:extLst>
          </p:cNvPr>
          <p:cNvSpPr/>
          <p:nvPr/>
        </p:nvSpPr>
        <p:spPr>
          <a:xfrm>
            <a:off x="10321940" y="941061"/>
            <a:ext cx="177282" cy="3163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FA8D3-27CA-74B1-51C9-10C009C41F00}"/>
              </a:ext>
            </a:extLst>
          </p:cNvPr>
          <p:cNvSpPr/>
          <p:nvPr/>
        </p:nvSpPr>
        <p:spPr>
          <a:xfrm>
            <a:off x="10947079" y="964388"/>
            <a:ext cx="45719" cy="314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B067F-6497-AB0C-0AA1-60E5905E61CB}"/>
              </a:ext>
            </a:extLst>
          </p:cNvPr>
          <p:cNvCxnSpPr>
            <a:cxnSpLocks/>
          </p:cNvCxnSpPr>
          <p:nvPr/>
        </p:nvCxnSpPr>
        <p:spPr>
          <a:xfrm>
            <a:off x="6452842" y="3007792"/>
            <a:ext cx="35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78A001-9886-B4E6-3B1C-087C3395E0B5}"/>
              </a:ext>
            </a:extLst>
          </p:cNvPr>
          <p:cNvCxnSpPr>
            <a:cxnSpLocks/>
          </p:cNvCxnSpPr>
          <p:nvPr/>
        </p:nvCxnSpPr>
        <p:spPr>
          <a:xfrm>
            <a:off x="9917608" y="2998462"/>
            <a:ext cx="34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331C6-C3A2-815C-50AA-34F4239DA141}"/>
              </a:ext>
            </a:extLst>
          </p:cNvPr>
          <p:cNvCxnSpPr>
            <a:cxnSpLocks/>
          </p:cNvCxnSpPr>
          <p:nvPr/>
        </p:nvCxnSpPr>
        <p:spPr>
          <a:xfrm flipV="1">
            <a:off x="10536540" y="2998462"/>
            <a:ext cx="373221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1C520F-75CB-5FD0-A924-943B96D9E5D3}"/>
              </a:ext>
            </a:extLst>
          </p:cNvPr>
          <p:cNvSpPr txBox="1"/>
          <p:nvPr/>
        </p:nvSpPr>
        <p:spPr>
          <a:xfrm>
            <a:off x="5798304" y="4166205"/>
            <a:ext cx="900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(Sub-6GHz)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AC20A-F68A-FA27-4907-20B8386FF6F9}"/>
              </a:ext>
            </a:extLst>
          </p:cNvPr>
          <p:cNvSpPr txBox="1"/>
          <p:nvPr/>
        </p:nvSpPr>
        <p:spPr>
          <a:xfrm>
            <a:off x="6630120" y="4269165"/>
            <a:ext cx="328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‘Convolution-Based’ Layers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4BC91-A3FE-21D8-423D-8EBDC0A3F094}"/>
              </a:ext>
            </a:extLst>
          </p:cNvPr>
          <p:cNvSpPr txBox="1"/>
          <p:nvPr/>
        </p:nvSpPr>
        <p:spPr>
          <a:xfrm>
            <a:off x="9225592" y="4176831"/>
            <a:ext cx="20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Dense</a:t>
            </a:r>
          </a:p>
          <a:p>
            <a:pPr algn="ctr"/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B6F31-E324-7E1A-71AA-5164FA075735}"/>
              </a:ext>
            </a:extLst>
          </p:cNvPr>
          <p:cNvSpPr txBox="1"/>
          <p:nvPr/>
        </p:nvSpPr>
        <p:spPr>
          <a:xfrm>
            <a:off x="10349932" y="4170101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</a:t>
            </a:r>
          </a:p>
          <a:p>
            <a:pPr algn="ctr"/>
            <a:r>
              <a:rPr lang="en-US" altLang="ko-KR" sz="1400" dirty="0"/>
              <a:t>(THz parameters)</a:t>
            </a:r>
            <a:endParaRPr lang="ko-KR" alt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2984F0-04C0-4C8E-5C4C-8A4F1BE6C35D}"/>
              </a:ext>
            </a:extLst>
          </p:cNvPr>
          <p:cNvCxnSpPr/>
          <p:nvPr/>
        </p:nvCxnSpPr>
        <p:spPr>
          <a:xfrm>
            <a:off x="6628568" y="4104137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376D8B-9CF7-389E-3510-43AE469E7DA3}"/>
              </a:ext>
            </a:extLst>
          </p:cNvPr>
          <p:cNvCxnSpPr/>
          <p:nvPr/>
        </p:nvCxnSpPr>
        <p:spPr>
          <a:xfrm>
            <a:off x="6628568" y="4269164"/>
            <a:ext cx="3124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3F7265-2EDD-4A2C-EFAB-B90337B0FC08}"/>
              </a:ext>
            </a:extLst>
          </p:cNvPr>
          <p:cNvCxnSpPr>
            <a:cxnSpLocks/>
          </p:cNvCxnSpPr>
          <p:nvPr/>
        </p:nvCxnSpPr>
        <p:spPr>
          <a:xfrm flipV="1">
            <a:off x="9762100" y="4104137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D3CBEF-1FE2-2E09-08C8-38C628E23165}"/>
              </a:ext>
            </a:extLst>
          </p:cNvPr>
          <p:cNvCxnSpPr>
            <a:cxnSpLocks/>
          </p:cNvCxnSpPr>
          <p:nvPr/>
        </p:nvCxnSpPr>
        <p:spPr>
          <a:xfrm>
            <a:off x="8147627" y="2996302"/>
            <a:ext cx="445531" cy="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1D7515-ECFD-EEDC-95EB-993A9AD900D5}"/>
              </a:ext>
            </a:extLst>
          </p:cNvPr>
          <p:cNvSpPr/>
          <p:nvPr/>
        </p:nvSpPr>
        <p:spPr>
          <a:xfrm>
            <a:off x="6904908" y="964388"/>
            <a:ext cx="1108553" cy="31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55ABC-C56E-F55B-9E19-DFF7C438452F}"/>
              </a:ext>
            </a:extLst>
          </p:cNvPr>
          <p:cNvSpPr/>
          <p:nvPr/>
        </p:nvSpPr>
        <p:spPr>
          <a:xfrm>
            <a:off x="6981577" y="1046204"/>
            <a:ext cx="9252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840CD0-7F0D-67CA-CF06-5F3FAC7CD05F}"/>
              </a:ext>
            </a:extLst>
          </p:cNvPr>
          <p:cNvSpPr/>
          <p:nvPr/>
        </p:nvSpPr>
        <p:spPr>
          <a:xfrm>
            <a:off x="6981577" y="1675356"/>
            <a:ext cx="9252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Maxpool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9DBE2B-3FF9-0568-E9B9-C8A2F45344BC}"/>
              </a:ext>
            </a:extLst>
          </p:cNvPr>
          <p:cNvSpPr/>
          <p:nvPr/>
        </p:nvSpPr>
        <p:spPr>
          <a:xfrm>
            <a:off x="6972249" y="2277759"/>
            <a:ext cx="92528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B4E245-26DA-8688-05AC-092C1EB55066}"/>
              </a:ext>
            </a:extLst>
          </p:cNvPr>
          <p:cNvSpPr/>
          <p:nvPr/>
        </p:nvSpPr>
        <p:spPr>
          <a:xfrm>
            <a:off x="6975124" y="2911297"/>
            <a:ext cx="922411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1467CA-BD8F-8788-335C-B675AC7A1819}"/>
              </a:ext>
            </a:extLst>
          </p:cNvPr>
          <p:cNvSpPr/>
          <p:nvPr/>
        </p:nvSpPr>
        <p:spPr>
          <a:xfrm>
            <a:off x="6981578" y="3544835"/>
            <a:ext cx="92241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9F35B7-E69C-29AF-7275-3B0146BDE8D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444221" y="1503404"/>
            <a:ext cx="0" cy="1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2B1C7B-3186-D290-7930-FEF07206C4F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7434892" y="2132556"/>
            <a:ext cx="9329" cy="14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B00C2E-FB26-324B-AAF6-57C873C631BC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434892" y="2734959"/>
            <a:ext cx="1438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593471-F5D7-3BE4-B441-BB7020A9BB92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436330" y="3368497"/>
            <a:ext cx="6453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F9569AF-E706-2340-71DF-123AF950DF3A}"/>
              </a:ext>
            </a:extLst>
          </p:cNvPr>
          <p:cNvSpPr/>
          <p:nvPr/>
        </p:nvSpPr>
        <p:spPr>
          <a:xfrm>
            <a:off x="8727325" y="951033"/>
            <a:ext cx="1108553" cy="31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98D72-60C2-C2A9-0A93-0D8C6D752643}"/>
              </a:ext>
            </a:extLst>
          </p:cNvPr>
          <p:cNvSpPr/>
          <p:nvPr/>
        </p:nvSpPr>
        <p:spPr>
          <a:xfrm>
            <a:off x="8803994" y="1032849"/>
            <a:ext cx="925287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28FF04-8BAF-B3C2-3425-AC39ED2348B0}"/>
              </a:ext>
            </a:extLst>
          </p:cNvPr>
          <p:cNvSpPr/>
          <p:nvPr/>
        </p:nvSpPr>
        <p:spPr>
          <a:xfrm>
            <a:off x="8803994" y="1542257"/>
            <a:ext cx="925288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Maxpool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819FA0-6CF0-DBCD-8507-056E80D55B63}"/>
              </a:ext>
            </a:extLst>
          </p:cNvPr>
          <p:cNvSpPr/>
          <p:nvPr/>
        </p:nvSpPr>
        <p:spPr>
          <a:xfrm>
            <a:off x="8794666" y="2085379"/>
            <a:ext cx="925286" cy="261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7BD3F2-FE6C-960C-88B9-DED747E4467B}"/>
              </a:ext>
            </a:extLst>
          </p:cNvPr>
          <p:cNvSpPr/>
          <p:nvPr/>
        </p:nvSpPr>
        <p:spPr>
          <a:xfrm>
            <a:off x="8797541" y="2613322"/>
            <a:ext cx="922411" cy="318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2CA478-06DE-34BB-82A7-6404F8E5B009}"/>
              </a:ext>
            </a:extLst>
          </p:cNvPr>
          <p:cNvSpPr/>
          <p:nvPr/>
        </p:nvSpPr>
        <p:spPr>
          <a:xfrm>
            <a:off x="8806372" y="3139897"/>
            <a:ext cx="922410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F1531B-FA73-5989-BD98-BC54846A0BCF}"/>
              </a:ext>
            </a:extLst>
          </p:cNvPr>
          <p:cNvSpPr/>
          <p:nvPr/>
        </p:nvSpPr>
        <p:spPr>
          <a:xfrm>
            <a:off x="8805552" y="3742843"/>
            <a:ext cx="914400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CF3D5F-0539-C8B0-BC53-2A3E9A50F0D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9266638" y="1344946"/>
            <a:ext cx="0" cy="19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207B94-B725-F4FE-60BE-186F5877110A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9257309" y="1854354"/>
            <a:ext cx="9329" cy="23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1C2E94-2648-B8EC-D665-C48798938900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9257309" y="2346383"/>
            <a:ext cx="1438" cy="26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2F457C-1895-0231-2457-D8A2BB0324BD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9258747" y="2931542"/>
            <a:ext cx="8830" cy="2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1CD4B9-0B24-D786-E82B-8D8EE3539BBA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9262752" y="3451994"/>
            <a:ext cx="4825" cy="29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7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Optimal Analog Beamformer Prediction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0" y="859400"/>
                <a:ext cx="12192000" cy="535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 - Estimated THz channel factors from CNN model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Output : Optimal beamformer index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lang="en-US" altLang="ko-KR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Algorithm :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1. We bypass the computationally expensive THz channel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matrix computation from the estimated channel factors.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2. We also bypass the exhaustive codebook search to obtain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the optimal beamformer.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3. We use a deep neural network to directly predict the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optimal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beamformer index from the estimated THz factors.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4. Neural network architecture comprises 4 Dense layers,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followed by 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ReLU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</a:rPr>
                  <a:t> and dropout layers.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5. Output of last dense layer is sent to a 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softmax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function, which outputs the categorical index for the optimal    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beamformer – multi-class classification problem.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9400"/>
                <a:ext cx="12192000" cy="5355312"/>
              </a:xfrm>
              <a:prstGeom prst="rect">
                <a:avLst/>
              </a:prstGeom>
              <a:blipFill>
                <a:blip r:embed="rId3"/>
                <a:stretch>
                  <a:fillRect l="-300" t="-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2640500-29BC-B6A2-E5D7-35655F0A4996}"/>
              </a:ext>
            </a:extLst>
          </p:cNvPr>
          <p:cNvSpPr/>
          <p:nvPr/>
        </p:nvSpPr>
        <p:spPr>
          <a:xfrm>
            <a:off x="7289240" y="1066382"/>
            <a:ext cx="1080314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CBE06-8F58-8FE0-54ED-D94A5BDBF348}"/>
              </a:ext>
            </a:extLst>
          </p:cNvPr>
          <p:cNvSpPr/>
          <p:nvPr/>
        </p:nvSpPr>
        <p:spPr>
          <a:xfrm>
            <a:off x="9205608" y="1066382"/>
            <a:ext cx="1044542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8EE03-4229-CB40-06AE-707C2EE81B8C}"/>
              </a:ext>
            </a:extLst>
          </p:cNvPr>
          <p:cNvSpPr txBox="1"/>
          <p:nvPr/>
        </p:nvSpPr>
        <p:spPr>
          <a:xfrm>
            <a:off x="7971928" y="1825349"/>
            <a:ext cx="159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  <a:endParaRPr lang="ko-KR" alt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53EAB7-30DA-CDAA-9C91-23D9C9A48A6E}"/>
              </a:ext>
            </a:extLst>
          </p:cNvPr>
          <p:cNvCxnSpPr>
            <a:cxnSpLocks/>
          </p:cNvCxnSpPr>
          <p:nvPr/>
        </p:nvCxnSpPr>
        <p:spPr>
          <a:xfrm>
            <a:off x="10388558" y="2190718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080CD-207B-8DEF-FD9D-0E5E5D3114B5}"/>
              </a:ext>
            </a:extLst>
          </p:cNvPr>
          <p:cNvSpPr/>
          <p:nvPr/>
        </p:nvSpPr>
        <p:spPr>
          <a:xfrm>
            <a:off x="11152105" y="1066382"/>
            <a:ext cx="45719" cy="224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AD8AF5-7DFD-0B03-8165-A76D284D3DB0}"/>
              </a:ext>
            </a:extLst>
          </p:cNvPr>
          <p:cNvCxnSpPr/>
          <p:nvPr/>
        </p:nvCxnSpPr>
        <p:spPr>
          <a:xfrm>
            <a:off x="7147729" y="3236025"/>
            <a:ext cx="0" cy="2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18D4BA-E868-9E43-3F5E-C63550943A7F}"/>
              </a:ext>
            </a:extLst>
          </p:cNvPr>
          <p:cNvCxnSpPr/>
          <p:nvPr/>
        </p:nvCxnSpPr>
        <p:spPr>
          <a:xfrm>
            <a:off x="7147729" y="3475544"/>
            <a:ext cx="324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8DACC0-6BAF-94D5-CA60-CB5062F5793D}"/>
              </a:ext>
            </a:extLst>
          </p:cNvPr>
          <p:cNvCxnSpPr>
            <a:cxnSpLocks/>
          </p:cNvCxnSpPr>
          <p:nvPr/>
        </p:nvCxnSpPr>
        <p:spPr>
          <a:xfrm flipV="1">
            <a:off x="10388558" y="3315053"/>
            <a:ext cx="0" cy="16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17B9E3-714F-0964-183D-464C876949BF}"/>
              </a:ext>
            </a:extLst>
          </p:cNvPr>
          <p:cNvSpPr txBox="1"/>
          <p:nvPr/>
        </p:nvSpPr>
        <p:spPr>
          <a:xfrm>
            <a:off x="7794652" y="3470749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Dense Layers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BAB49-1D33-4A46-EABC-E3B75D5F21A9}"/>
              </a:ext>
            </a:extLst>
          </p:cNvPr>
          <p:cNvSpPr txBox="1"/>
          <p:nvPr/>
        </p:nvSpPr>
        <p:spPr>
          <a:xfrm>
            <a:off x="10157927" y="3378415"/>
            <a:ext cx="203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</a:p>
          <a:p>
            <a:pPr algn="ctr"/>
            <a:r>
              <a:rPr lang="en-US" altLang="ko-KR" sz="1400" dirty="0"/>
              <a:t>(Optimal Beamformer)</a:t>
            </a:r>
            <a:endParaRPr lang="ko-KR" alt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FBBE3D-F51F-94A5-3C50-3224AAEEFC24}"/>
              </a:ext>
            </a:extLst>
          </p:cNvPr>
          <p:cNvSpPr/>
          <p:nvPr/>
        </p:nvSpPr>
        <p:spPr>
          <a:xfrm>
            <a:off x="7355402" y="1138905"/>
            <a:ext cx="975284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Dense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4F988E-C308-2AA4-DCF7-0014E66DD989}"/>
              </a:ext>
            </a:extLst>
          </p:cNvPr>
          <p:cNvSpPr/>
          <p:nvPr/>
        </p:nvSpPr>
        <p:spPr>
          <a:xfrm>
            <a:off x="7359544" y="1977814"/>
            <a:ext cx="971141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9F026-4686-B734-137D-D321AB76A827}"/>
              </a:ext>
            </a:extLst>
          </p:cNvPr>
          <p:cNvSpPr/>
          <p:nvPr/>
        </p:nvSpPr>
        <p:spPr>
          <a:xfrm>
            <a:off x="7359545" y="2910068"/>
            <a:ext cx="971140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7B6397-2C3A-D26A-A446-7FE8EECA277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7843044" y="1485638"/>
            <a:ext cx="2071" cy="49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A7A27-E9F0-58C7-5E40-7E16EF85D0C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845115" y="2324547"/>
            <a:ext cx="0" cy="58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E7C6652-8E2B-62F8-1099-FAD62694C98B}"/>
              </a:ext>
            </a:extLst>
          </p:cNvPr>
          <p:cNvSpPr/>
          <p:nvPr/>
        </p:nvSpPr>
        <p:spPr>
          <a:xfrm>
            <a:off x="9271509" y="1336776"/>
            <a:ext cx="921435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Dense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E0FB46-452A-30FC-8113-F55559CBDF34}"/>
              </a:ext>
            </a:extLst>
          </p:cNvPr>
          <p:cNvSpPr/>
          <p:nvPr/>
        </p:nvSpPr>
        <p:spPr>
          <a:xfrm>
            <a:off x="9271509" y="2536595"/>
            <a:ext cx="921435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803891-1197-5436-0F26-10ACD58924B5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9732227" y="1895455"/>
            <a:ext cx="0" cy="64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1A5A52-5874-7A9A-01EC-A439B530A698}"/>
              </a:ext>
            </a:extLst>
          </p:cNvPr>
          <p:cNvSpPr/>
          <p:nvPr/>
        </p:nvSpPr>
        <p:spPr>
          <a:xfrm>
            <a:off x="6572027" y="1066382"/>
            <a:ext cx="45719" cy="224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8A315B-71CD-272F-BDDF-4DD3C0F59669}"/>
              </a:ext>
            </a:extLst>
          </p:cNvPr>
          <p:cNvCxnSpPr>
            <a:cxnSpLocks/>
          </p:cNvCxnSpPr>
          <p:nvPr/>
        </p:nvCxnSpPr>
        <p:spPr>
          <a:xfrm>
            <a:off x="6693631" y="2216025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A2D930-2AD3-0585-3F1C-E0E8123020A4}"/>
              </a:ext>
            </a:extLst>
          </p:cNvPr>
          <p:cNvSpPr txBox="1"/>
          <p:nvPr/>
        </p:nvSpPr>
        <p:spPr>
          <a:xfrm>
            <a:off x="5639019" y="3381901"/>
            <a:ext cx="199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Estimated THz </a:t>
            </a:r>
          </a:p>
          <a:p>
            <a:pPr algn="ctr"/>
            <a:r>
              <a:rPr lang="en-US" altLang="ko-KR" sz="14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307704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63156-9223-2B98-7B3D-4C6DCC97112E}"/>
              </a:ext>
            </a:extLst>
          </p:cNvPr>
          <p:cNvSpPr/>
          <p:nvPr/>
        </p:nvSpPr>
        <p:spPr>
          <a:xfrm>
            <a:off x="0" y="1"/>
            <a:ext cx="12192000" cy="723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Optimal Analog Beamformer Prediction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/>
              <p:nvPr/>
            </p:nvSpPr>
            <p:spPr>
              <a:xfrm>
                <a:off x="0" y="888897"/>
                <a:ext cx="12192000" cy="1234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Training Phase : </a:t>
                </a:r>
              </a:p>
              <a:p>
                <a:pPr lvl="0">
                  <a:buSzPct val="100000"/>
                </a:pP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1.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THz raytracing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) is obtained for multiple users – used to compute THz channel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    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2. Exhaustive beam search is conducted from entire codebook </a:t>
                </a:r>
                <a:r>
                  <a:rPr kumimoji="0" lang="en-US" altLang="ko-KR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P</a:t>
                </a:r>
                <a:r>
                  <a:rPr kumimoji="0" lang="en-US" altLang="ko-KR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i="0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      </a:t>
                </a:r>
                <a:r>
                  <a:rPr lang="en-US" altLang="ko-KR" dirty="0">
                    <a:solidFill>
                      <a:prstClr val="black"/>
                    </a:solidFill>
                    <a:latin typeface="Cambria" panose="02040503050406030204" pitchFamily="18" charset="0"/>
                    <a:ea typeface="맑은 고딕" panose="020B0503020000020004" pitchFamily="50" charset="-127"/>
                  </a:rPr>
                  <a:t>3. We select optimal beamformer index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𝑝</m:t>
                        </m:r>
                      </m:e>
                    </m:acc>
                    <m:r>
                      <a: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,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providing the highest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맑은 고딕" panose="020B0503020000020004" pitchFamily="50" charset="-127"/>
                    <a:cs typeface="+mn-cs"/>
                  </a:rPr>
                  <a:t> spectral efficiency.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E28AEC-AF41-B78A-BC9A-4395465D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8897"/>
                <a:ext cx="12192000" cy="1234120"/>
              </a:xfrm>
              <a:prstGeom prst="rect">
                <a:avLst/>
              </a:prstGeom>
              <a:blipFill>
                <a:blip r:embed="rId3"/>
                <a:stretch>
                  <a:fillRect l="-300" t="-3465" b="-39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E17B51-0BA5-E49E-1983-6B0813C45207}"/>
                  </a:ext>
                </a:extLst>
              </p:cNvPr>
              <p:cNvSpPr/>
              <p:nvPr/>
            </p:nvSpPr>
            <p:spPr>
              <a:xfrm>
                <a:off x="49161" y="2123017"/>
                <a:ext cx="12093677" cy="84632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𝑆𝑁𝑅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E17B51-0BA5-E49E-1983-6B0813C45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1" y="2123017"/>
                <a:ext cx="12093677" cy="84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C12F21-58FF-3712-3DA7-E7BE74FB1E77}"/>
                  </a:ext>
                </a:extLst>
              </p:cNvPr>
              <p:cNvSpPr txBox="1"/>
              <p:nvPr/>
            </p:nvSpPr>
            <p:spPr>
              <a:xfrm>
                <a:off x="0" y="3077497"/>
                <a:ext cx="12192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" panose="02040503050406030204" pitchFamily="18" charset="0"/>
                  </a:rPr>
                  <a:t>      4. Neural network input samples are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, </a:t>
                </a:r>
                <a:r>
                  <a:rPr lang="en-US" altLang="ko-KR" i="1" dirty="0" err="1">
                    <a:latin typeface="Cambria" panose="02040503050406030204" pitchFamily="18" charset="0"/>
                  </a:rPr>
                  <a:t>p</a:t>
                </a:r>
                <a:r>
                  <a:rPr lang="en-US" altLang="ko-KR" i="1" baseline="-25000" dirty="0" err="1">
                    <a:latin typeface="Cambria" panose="02040503050406030204" pitchFamily="18" charset="0"/>
                  </a:rPr>
                  <a:t>ind</a:t>
                </a:r>
                <a:r>
                  <a:rPr lang="en-US" altLang="ko-KR" dirty="0">
                    <a:latin typeface="Cambria" panose="02040503050406030204" pitchFamily="18" charset="0"/>
                  </a:rPr>
                  <a:t>), where </a:t>
                </a:r>
                <a:r>
                  <a:rPr lang="en-US" altLang="ko-KR" i="1" dirty="0" err="1">
                    <a:latin typeface="Cambria" panose="02040503050406030204" pitchFamily="18" charset="0"/>
                  </a:rPr>
                  <a:t>p</a:t>
                </a:r>
                <a:r>
                  <a:rPr lang="en-US" altLang="ko-KR" i="1" baseline="-25000" dirty="0" err="1">
                    <a:latin typeface="Cambria" panose="02040503050406030204" pitchFamily="18" charset="0"/>
                  </a:rPr>
                  <a:t>ind</a:t>
                </a:r>
                <a:r>
                  <a:rPr lang="en-US" altLang="ko-KR" dirty="0">
                    <a:latin typeface="Cambria" panose="02040503050406030204" pitchFamily="18" charset="0"/>
                  </a:rPr>
                  <a:t> is the categorical variable representing index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Cambria" panose="02040503050406030204" pitchFamily="18" charset="0"/>
                  </a:rPr>
                  <a:t> in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P.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</a:rPr>
                  <a:t>Deployment Phase :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CNN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estimated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THz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channel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factors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are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provided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as</a:t>
                </a:r>
                <a:r>
                  <a:rPr lang="ko-KR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ko-KR" dirty="0">
                    <a:latin typeface="Cambria" panose="02040503050406030204" pitchFamily="18" charset="0"/>
                  </a:rPr>
                  <a:t>input, and prediction output is </a:t>
                </a:r>
                <a:r>
                  <a:rPr lang="en-US" altLang="ko-KR" i="1" dirty="0" err="1">
                    <a:latin typeface="Cambria" panose="02040503050406030204" pitchFamily="18" charset="0"/>
                  </a:rPr>
                  <a:t>p</a:t>
                </a:r>
                <a:r>
                  <a:rPr lang="en-US" altLang="ko-KR" i="1" baseline="-25000" dirty="0" err="1">
                    <a:latin typeface="Cambria" panose="02040503050406030204" pitchFamily="18" charset="0"/>
                  </a:rPr>
                  <a:t>ind</a:t>
                </a:r>
                <a:r>
                  <a:rPr lang="en-US" altLang="ko-KR" i="1" baseline="-25000" dirty="0">
                    <a:latin typeface="Cambria" panose="02040503050406030204" pitchFamily="18" charset="0"/>
                  </a:rPr>
                  <a:t> </a:t>
                </a:r>
                <a:r>
                  <a:rPr lang="en-US" altLang="ko-KR" i="1" dirty="0">
                    <a:latin typeface="Cambria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</a:rPr>
                  <a:t>Baseline Algorithm : 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     1. THz channel matrix, computed from raytracing, is passed into a deep learning model to output optimal beamformer 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     index.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     2. Model comprises a convolutional layer, followed by GAP, </a:t>
                </a:r>
                <a:r>
                  <a:rPr lang="en-US" altLang="ko-KR" dirty="0" err="1">
                    <a:latin typeface="Cambria" panose="02040503050406030204" pitchFamily="18" charset="0"/>
                  </a:rPr>
                  <a:t>ReLU</a:t>
                </a:r>
                <a:r>
                  <a:rPr lang="en-US" altLang="ko-KR" dirty="0">
                    <a:latin typeface="Cambria" panose="02040503050406030204" pitchFamily="18" charset="0"/>
                  </a:rPr>
                  <a:t>, and 4 dense layers, each followed by </a:t>
                </a:r>
                <a:r>
                  <a:rPr lang="en-US" altLang="ko-KR" dirty="0" err="1">
                    <a:latin typeface="Cambria" panose="02040503050406030204" pitchFamily="18" charset="0"/>
                  </a:rPr>
                  <a:t>ReLU</a:t>
                </a:r>
                <a:r>
                  <a:rPr lang="en-US" altLang="ko-KR" dirty="0">
                    <a:latin typeface="Cambria" panose="02040503050406030204" pitchFamily="18" charset="0"/>
                  </a:rPr>
                  <a:t> and </a:t>
                </a:r>
              </a:p>
              <a:p>
                <a:r>
                  <a:rPr lang="en-US" altLang="ko-KR" dirty="0">
                    <a:latin typeface="Cambria" panose="02040503050406030204" pitchFamily="18" charset="0"/>
                  </a:rPr>
                  <a:t>      dropout layers. </a:t>
                </a:r>
                <a:r>
                  <a:rPr lang="en-US" altLang="ko-KR" dirty="0" err="1">
                    <a:latin typeface="Cambria" panose="02040503050406030204" pitchFamily="18" charset="0"/>
                  </a:rPr>
                  <a:t>Softmax</a:t>
                </a:r>
                <a:r>
                  <a:rPr lang="en-US" altLang="ko-KR" dirty="0">
                    <a:latin typeface="Cambria" panose="02040503050406030204" pitchFamily="18" charset="0"/>
                  </a:rPr>
                  <a:t> function at the end outputs beamformer index. </a:t>
                </a:r>
              </a:p>
              <a:p>
                <a:endParaRPr lang="en-US" altLang="ko-KR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Cambria" panose="02040503050406030204" pitchFamily="18" charset="0"/>
                  </a:rPr>
                  <a:t>Upper Bound : Exhaustive codebook search (computationally prohibitive for real-time applications) using raytracing derived THz channel matrix – to find the optimal beamformer by brute force. This obviously gives upper bound spectral efficiency.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C12F21-58FF-3712-3DA7-E7BE74FB1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7497"/>
                <a:ext cx="12192000" cy="3693319"/>
              </a:xfrm>
              <a:prstGeom prst="rect">
                <a:avLst/>
              </a:prstGeom>
              <a:blipFill>
                <a:blip r:embed="rId5"/>
                <a:stretch>
                  <a:fillRect l="-300" t="-1155" b="-1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2386</Words>
  <Application>Microsoft Office PowerPoint</Application>
  <PresentationFormat>Widescreen</PresentationFormat>
  <Paragraphs>314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BHATTACHARYA</dc:creator>
  <cp:lastModifiedBy>SAGNIK BHATTACHARYA</cp:lastModifiedBy>
  <cp:revision>34</cp:revision>
  <dcterms:created xsi:type="dcterms:W3CDTF">2022-06-19T06:50:49Z</dcterms:created>
  <dcterms:modified xsi:type="dcterms:W3CDTF">2022-06-20T15:44:17Z</dcterms:modified>
</cp:coreProperties>
</file>