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05963-58B3-4F1B-92AD-E9CCCE85BD36}" v="25" dt="2022-03-30T02:28:52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0CD4-DCAC-4F89-837A-22CEE4305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0AD5-69DF-4ED5-9E84-79452183C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F739-2309-461F-8422-541A0244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71A4-7E69-4838-B5D8-EC8F28DD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200C-E77D-4F52-A976-4C5EE1C3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7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A980-76BB-4C3B-89F8-2B33738A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54EC4-FD58-415D-95F4-F3116A29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BBB0-B606-406C-8796-CDF98429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F052-AB5A-414A-9236-77284B1A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45E9-D474-43FE-9B60-1C1DFC9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0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A5F4E-7D8A-44FE-A51D-9862C3641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8424E-7D3E-4876-ACF7-B3D335CE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298B-A9EB-487B-8377-1927C53F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BBE0-4C50-4F0C-BDFA-D7DD617F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F137-EACA-41E4-BC35-BE60C439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5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4496-A7A7-474B-8936-FA17D5AB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1527-AEE9-448F-8C8F-63349FE9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A6AC0-B973-49FF-8748-7D47A3F2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2E32-9DA4-49F8-B5CE-A54CC4AB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0AB6-09A0-4438-92CF-5B62638F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1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71C-8A9A-4DA8-A0C2-8966FF78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AD88-4EF6-4BBE-87F5-7FA77A91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75BE-3DE3-473F-BC39-FFF36953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229F-C021-4CD2-805A-7AC7FA22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AD5B-A15A-4868-BC8F-7D92A767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4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149E-3C68-432E-9516-340A6893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2A64-4CB1-4B7B-86E2-D50A11913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7388-94E5-46C9-88CF-6128CB27C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AFF74-B03A-485F-A538-971A9CE2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5575B-0E9B-48E0-96A7-091FFB5F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78E6-13C7-4A81-8487-328CE361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3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19B0-D023-4661-B117-EEABB606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01270-688A-4366-A28D-5391595B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1D8A5-07E4-407F-8E13-5A808FECE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9AE59-E14E-40B4-90DC-AD63D50D5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DBA1A-3BC5-46ED-A200-AFFBECDC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0C0AD-D872-4718-AD3C-7A02501A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03E5D-5EEF-4497-B66B-056A5D08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1555B-20B9-407C-9A8D-F33B2E51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C384-84C4-4B30-B9E7-84C019A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0E64E-78E9-46A4-915E-F76A1142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D0638-C3A0-4805-BDE7-C00F51CA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4502-5707-4D0D-9136-D71FB5F4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9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C5094-B2D4-40B1-8C57-B655DEDC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D7AAA-ECDC-43E4-BB33-72B4E12D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DA023-42EE-467A-9930-C265414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261B-85D2-4F85-95D4-D1AED00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544E-EE8B-4E57-BFEB-A596FABD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D3C3-DAD3-4B35-A094-2C0C96A9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906E-2F8C-49A4-B768-AB647F3E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FD1F8-E1E3-4D99-86EF-3DF4848F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8E0D0-3D80-44F1-B6A1-DF5B5A15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0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9AD4-1A95-4E52-B18C-64FFF67B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93C85-3007-40AD-92E0-16FBC8D5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34376-C38D-41D4-9A78-64F7A894B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69087-AF75-4ED6-B047-5BDCEE7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E1517-2DD1-444F-9DE7-64082C9E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A9CAE-6673-4120-9984-8C8F1A23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8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676B7-6AA6-4956-B235-F34874F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2B8C-A327-4489-9C6C-72535CE5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684B-00FB-4346-94CC-C90EB6934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EDE7-C5AE-490A-9BAB-26CCEC8B649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DCFF-52CC-4E51-9394-D092971EC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6F99-3F46-4708-934E-C9A3E34CB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6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3461E-D3FB-4644-9F3E-46DD9DEC8723}"/>
              </a:ext>
            </a:extLst>
          </p:cNvPr>
          <p:cNvSpPr txBox="1"/>
          <p:nvPr/>
        </p:nvSpPr>
        <p:spPr>
          <a:xfrm>
            <a:off x="314325" y="390525"/>
            <a:ext cx="1155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THz channel estimation using sub-6GHz channel information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F024D-330E-4DE3-A217-B12A0209D98B}"/>
              </a:ext>
            </a:extLst>
          </p:cNvPr>
          <p:cNvSpPr txBox="1"/>
          <p:nvPr/>
        </p:nvSpPr>
        <p:spPr>
          <a:xfrm>
            <a:off x="314325" y="1399592"/>
            <a:ext cx="11553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Train an ML model to read 2.4GHz channel matrix and predict 100GHz channel parameters – Angles of Departure and Arrival, Time of Arrival, Pathloss, and Phase.</a:t>
            </a:r>
          </a:p>
          <a:p>
            <a:endParaRPr lang="en-US" altLang="ko-KR" dirty="0"/>
          </a:p>
          <a:p>
            <a:r>
              <a:rPr lang="en-US" altLang="ko-KR" dirty="0"/>
              <a:t>Scenario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100,000 users (elevation 2m </a:t>
            </a:r>
            <a:r>
              <a:rPr lang="en-US" altLang="ko-KR"/>
              <a:t>above surface) </a:t>
            </a:r>
            <a:r>
              <a:rPr lang="en-US" altLang="ko-KR" dirty="0"/>
              <a:t>located in Chicago downtown area, in a rectangular block of dimensions </a:t>
            </a:r>
            <a:r>
              <a:rPr lang="en-US" altLang="ko-KR"/>
              <a:t>roughly 500m * 40m </a:t>
            </a:r>
            <a:r>
              <a:rPr lang="en-US" altLang="ko-KR" dirty="0"/>
              <a:t>with sub-6GHz/THz tower on one boundary of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Parameters</a:t>
            </a:r>
          </a:p>
          <a:p>
            <a:r>
              <a:rPr lang="en-US" altLang="ko-KR" dirty="0"/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DF258A-3C12-40E7-9580-476CD9242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96199"/>
              </p:ext>
            </p:extLst>
          </p:nvPr>
        </p:nvGraphicFramePr>
        <p:xfrm>
          <a:off x="1464907" y="3584164"/>
          <a:ext cx="851781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9271">
                  <a:extLst>
                    <a:ext uri="{9D8B030D-6E8A-4147-A177-3AD203B41FA5}">
                      <a16:colId xmlns:a16="http://schemas.microsoft.com/office/drawing/2014/main" val="3457640310"/>
                    </a:ext>
                  </a:extLst>
                </a:gridCol>
                <a:gridCol w="2839271">
                  <a:extLst>
                    <a:ext uri="{9D8B030D-6E8A-4147-A177-3AD203B41FA5}">
                      <a16:colId xmlns:a16="http://schemas.microsoft.com/office/drawing/2014/main" val="1269113775"/>
                    </a:ext>
                  </a:extLst>
                </a:gridCol>
                <a:gridCol w="2839271">
                  <a:extLst>
                    <a:ext uri="{9D8B030D-6E8A-4147-A177-3AD203B41FA5}">
                      <a16:colId xmlns:a16="http://schemas.microsoft.com/office/drawing/2014/main" val="53612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2.4GHz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100GHz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0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Antenna array dimension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1*4*1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1*64*1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Bandwidth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20MHz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500MHz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 of OFDM subcarriers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1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90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0F09E-D690-4752-B3FD-C338BD03F42B}"/>
              </a:ext>
            </a:extLst>
          </p:cNvPr>
          <p:cNvSpPr txBox="1"/>
          <p:nvPr/>
        </p:nvSpPr>
        <p:spPr>
          <a:xfrm>
            <a:off x="382555" y="317241"/>
            <a:ext cx="1134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ML model Parameters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68F37-7A3A-41F2-9538-BEEE0E9C8FF6}"/>
              </a:ext>
            </a:extLst>
          </p:cNvPr>
          <p:cNvSpPr txBox="1"/>
          <p:nvPr/>
        </p:nvSpPr>
        <p:spPr>
          <a:xfrm>
            <a:off x="301689" y="874330"/>
            <a:ext cx="11588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: Sub-6GHz channel matrix of dimension (4(antenna array length) * 64(no. of subcarriers)), for each user, flattened (real and imaginary parts separated as well), to form vector of length 512.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Output : THz channel parameters (</a:t>
            </a:r>
            <a:r>
              <a:rPr lang="en-US" altLang="ko-KR" dirty="0" err="1"/>
              <a:t>AoD</a:t>
            </a:r>
            <a:r>
              <a:rPr lang="en-US" altLang="ko-KR" dirty="0"/>
              <a:t>, </a:t>
            </a:r>
            <a:r>
              <a:rPr lang="en-US" altLang="ko-KR" dirty="0" err="1"/>
              <a:t>AoA</a:t>
            </a:r>
            <a:r>
              <a:rPr lang="en-US" altLang="ko-KR" dirty="0"/>
              <a:t>, Phase, Pathloss, </a:t>
            </a:r>
            <a:r>
              <a:rPr lang="en-US" altLang="ko-KR" dirty="0" err="1"/>
              <a:t>ToA</a:t>
            </a:r>
            <a:r>
              <a:rPr lang="en-US" altLang="ko-KR" dirty="0"/>
              <a:t>), for each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 Parameters : 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C6ED0B-619A-4D72-AD3A-F1178DE28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13526"/>
              </p:ext>
            </p:extLst>
          </p:nvPr>
        </p:nvGraphicFramePr>
        <p:xfrm>
          <a:off x="688393" y="3207956"/>
          <a:ext cx="4686039" cy="2987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2013">
                  <a:extLst>
                    <a:ext uri="{9D8B030D-6E8A-4147-A177-3AD203B41FA5}">
                      <a16:colId xmlns:a16="http://schemas.microsoft.com/office/drawing/2014/main" val="1533594253"/>
                    </a:ext>
                  </a:extLst>
                </a:gridCol>
                <a:gridCol w="1562013">
                  <a:extLst>
                    <a:ext uri="{9D8B030D-6E8A-4147-A177-3AD203B41FA5}">
                      <a16:colId xmlns:a16="http://schemas.microsoft.com/office/drawing/2014/main" val="2183393423"/>
                    </a:ext>
                  </a:extLst>
                </a:gridCol>
                <a:gridCol w="1562013">
                  <a:extLst>
                    <a:ext uri="{9D8B030D-6E8A-4147-A177-3AD203B41FA5}">
                      <a16:colId xmlns:a16="http://schemas.microsoft.com/office/drawing/2014/main" val="195161981"/>
                    </a:ext>
                  </a:extLst>
                </a:gridCol>
              </a:tblGrid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 of Units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60233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43330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70678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73063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34984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Dense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88791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67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C8E94E-4949-428B-BD56-95324BDF5687}"/>
              </a:ext>
            </a:extLst>
          </p:cNvPr>
          <p:cNvSpPr txBox="1"/>
          <p:nvPr/>
        </p:nvSpPr>
        <p:spPr>
          <a:xfrm>
            <a:off x="690465" y="2743200"/>
            <a:ext cx="46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Architecture</a:t>
            </a:r>
            <a:endParaRPr lang="ko-KR" alt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9B9014-1C4F-402B-8A56-754BDFAA6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88247"/>
              </p:ext>
            </p:extLst>
          </p:nvPr>
        </p:nvGraphicFramePr>
        <p:xfrm>
          <a:off x="7141029" y="2197483"/>
          <a:ext cx="4064000" cy="461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752115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07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Weights Initializer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8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3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Training Epochs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 of Inputs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0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7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Shuffle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Every epoch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Initial Learning Rate(LR)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8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LR Drop 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6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LR Drop 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 epochs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 Regularization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5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Mean Squared 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717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325FC-8A6A-4EBF-900C-8BE7217C1AD8}"/>
              </a:ext>
            </a:extLst>
          </p:cNvPr>
          <p:cNvSpPr txBox="1"/>
          <p:nvPr/>
        </p:nvSpPr>
        <p:spPr>
          <a:xfrm>
            <a:off x="7455159" y="1866122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Neural Network Parameters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332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F72D6C-3328-4F65-A2D4-E8E5E8BF7F28}"/>
              </a:ext>
            </a:extLst>
          </p:cNvPr>
          <p:cNvSpPr/>
          <p:nvPr/>
        </p:nvSpPr>
        <p:spPr>
          <a:xfrm>
            <a:off x="1175658" y="1595534"/>
            <a:ext cx="457200" cy="317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F44C85-FA90-4835-B1E9-5A38B8B8DEFF}"/>
              </a:ext>
            </a:extLst>
          </p:cNvPr>
          <p:cNvSpPr/>
          <p:nvPr/>
        </p:nvSpPr>
        <p:spPr>
          <a:xfrm>
            <a:off x="1175657" y="2164701"/>
            <a:ext cx="457200" cy="317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69C3E-5249-4715-A2C0-A5B5B25D6BF6}"/>
              </a:ext>
            </a:extLst>
          </p:cNvPr>
          <p:cNvSpPr/>
          <p:nvPr/>
        </p:nvSpPr>
        <p:spPr>
          <a:xfrm>
            <a:off x="1175657" y="2755640"/>
            <a:ext cx="457200" cy="317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676C1-D5B7-4FB9-9FA6-0BA1BF535D7D}"/>
              </a:ext>
            </a:extLst>
          </p:cNvPr>
          <p:cNvSpPr txBox="1"/>
          <p:nvPr/>
        </p:nvSpPr>
        <p:spPr>
          <a:xfrm>
            <a:off x="1219143" y="3163076"/>
            <a:ext cx="461665" cy="1063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BAC4A-4536-4415-AD93-C0957F007303}"/>
              </a:ext>
            </a:extLst>
          </p:cNvPr>
          <p:cNvSpPr/>
          <p:nvPr/>
        </p:nvSpPr>
        <p:spPr>
          <a:xfrm>
            <a:off x="1175657" y="3595394"/>
            <a:ext cx="457200" cy="317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1D326-CF09-4A8C-8595-62C04C05EB15}"/>
              </a:ext>
            </a:extLst>
          </p:cNvPr>
          <p:cNvSpPr/>
          <p:nvPr/>
        </p:nvSpPr>
        <p:spPr>
          <a:xfrm>
            <a:off x="1175657" y="4225211"/>
            <a:ext cx="457200" cy="317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5CCFD-C0CA-4B80-817B-2ADDB0FA11D5}"/>
              </a:ext>
            </a:extLst>
          </p:cNvPr>
          <p:cNvSpPr/>
          <p:nvPr/>
        </p:nvSpPr>
        <p:spPr>
          <a:xfrm>
            <a:off x="2696547" y="1679509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EB420-1BCC-4B42-88B6-C78D4565A30A}"/>
              </a:ext>
            </a:extLst>
          </p:cNvPr>
          <p:cNvSpPr/>
          <p:nvPr/>
        </p:nvSpPr>
        <p:spPr>
          <a:xfrm>
            <a:off x="2696547" y="2310880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64233-E27C-4F71-8379-3DF88061A3E4}"/>
              </a:ext>
            </a:extLst>
          </p:cNvPr>
          <p:cNvSpPr txBox="1"/>
          <p:nvPr/>
        </p:nvSpPr>
        <p:spPr>
          <a:xfrm>
            <a:off x="2820277" y="2942251"/>
            <a:ext cx="461665" cy="16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095263-E033-4E34-88E8-E2C2F58A2021}"/>
              </a:ext>
            </a:extLst>
          </p:cNvPr>
          <p:cNvSpPr/>
          <p:nvPr/>
        </p:nvSpPr>
        <p:spPr>
          <a:xfrm>
            <a:off x="2696547" y="3352798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FC5EF7-220B-4F24-98F8-3193E5B23090}"/>
              </a:ext>
            </a:extLst>
          </p:cNvPr>
          <p:cNvSpPr/>
          <p:nvPr/>
        </p:nvSpPr>
        <p:spPr>
          <a:xfrm>
            <a:off x="2696547" y="3982615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7088E9-A9AC-4D4D-8202-074366291270}"/>
              </a:ext>
            </a:extLst>
          </p:cNvPr>
          <p:cNvSpPr/>
          <p:nvPr/>
        </p:nvSpPr>
        <p:spPr>
          <a:xfrm>
            <a:off x="4012162" y="1679509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D1DF84-67F7-4362-A66B-A7EA9F2C243B}"/>
              </a:ext>
            </a:extLst>
          </p:cNvPr>
          <p:cNvSpPr/>
          <p:nvPr/>
        </p:nvSpPr>
        <p:spPr>
          <a:xfrm>
            <a:off x="4012162" y="2310880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5BBDD-5ACA-47BB-9BC9-37BAF97AD8D5}"/>
              </a:ext>
            </a:extLst>
          </p:cNvPr>
          <p:cNvSpPr txBox="1"/>
          <p:nvPr/>
        </p:nvSpPr>
        <p:spPr>
          <a:xfrm>
            <a:off x="4135892" y="2942251"/>
            <a:ext cx="461665" cy="16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2CEC7B-7ECC-46A5-8807-10F9337CE5B4}"/>
              </a:ext>
            </a:extLst>
          </p:cNvPr>
          <p:cNvSpPr/>
          <p:nvPr/>
        </p:nvSpPr>
        <p:spPr>
          <a:xfrm>
            <a:off x="4012162" y="3352798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883CC4-B20A-4383-AB55-3231065844B2}"/>
              </a:ext>
            </a:extLst>
          </p:cNvPr>
          <p:cNvSpPr/>
          <p:nvPr/>
        </p:nvSpPr>
        <p:spPr>
          <a:xfrm>
            <a:off x="4012162" y="3982615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1600D-B77C-414B-ABBD-347E3241E902}"/>
              </a:ext>
            </a:extLst>
          </p:cNvPr>
          <p:cNvSpPr/>
          <p:nvPr/>
        </p:nvSpPr>
        <p:spPr>
          <a:xfrm>
            <a:off x="5318716" y="1679509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4CC6AC-2AD6-4310-AE78-E12E1963E16F}"/>
              </a:ext>
            </a:extLst>
          </p:cNvPr>
          <p:cNvSpPr/>
          <p:nvPr/>
        </p:nvSpPr>
        <p:spPr>
          <a:xfrm>
            <a:off x="5318716" y="2310880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FA851E-952E-4BF2-9F82-4FD1846DF4F7}"/>
              </a:ext>
            </a:extLst>
          </p:cNvPr>
          <p:cNvSpPr txBox="1"/>
          <p:nvPr/>
        </p:nvSpPr>
        <p:spPr>
          <a:xfrm>
            <a:off x="5575237" y="2942251"/>
            <a:ext cx="461665" cy="16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236E75-7DB0-433F-9795-D751B1B886DC}"/>
              </a:ext>
            </a:extLst>
          </p:cNvPr>
          <p:cNvSpPr/>
          <p:nvPr/>
        </p:nvSpPr>
        <p:spPr>
          <a:xfrm>
            <a:off x="5318716" y="3352798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8AD080-EC69-4FA0-87F1-8B14DA2391F6}"/>
              </a:ext>
            </a:extLst>
          </p:cNvPr>
          <p:cNvSpPr/>
          <p:nvPr/>
        </p:nvSpPr>
        <p:spPr>
          <a:xfrm>
            <a:off x="5318716" y="3982615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14997C-17B2-4388-A214-A682CF98E6F7}"/>
              </a:ext>
            </a:extLst>
          </p:cNvPr>
          <p:cNvSpPr/>
          <p:nvPr/>
        </p:nvSpPr>
        <p:spPr>
          <a:xfrm>
            <a:off x="6594085" y="1679509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5FF1B5-F86A-47EC-845F-0B91BABD8D76}"/>
              </a:ext>
            </a:extLst>
          </p:cNvPr>
          <p:cNvSpPr/>
          <p:nvPr/>
        </p:nvSpPr>
        <p:spPr>
          <a:xfrm>
            <a:off x="6594085" y="2310880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8C93C0-FB4B-4058-AA7E-0F5B9C69C439}"/>
              </a:ext>
            </a:extLst>
          </p:cNvPr>
          <p:cNvSpPr txBox="1"/>
          <p:nvPr/>
        </p:nvSpPr>
        <p:spPr>
          <a:xfrm>
            <a:off x="6886387" y="2942251"/>
            <a:ext cx="461665" cy="16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707B64-02CD-47CE-9E1B-C1D4759F5972}"/>
              </a:ext>
            </a:extLst>
          </p:cNvPr>
          <p:cNvSpPr/>
          <p:nvPr/>
        </p:nvSpPr>
        <p:spPr>
          <a:xfrm>
            <a:off x="6594085" y="3352798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B2D9D4-C36C-4BF6-A9C9-30C164B5DF16}"/>
              </a:ext>
            </a:extLst>
          </p:cNvPr>
          <p:cNvSpPr/>
          <p:nvPr/>
        </p:nvSpPr>
        <p:spPr>
          <a:xfrm>
            <a:off x="6594085" y="3982615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4B6D01-EB2F-4245-B4D1-FD745D36538E}"/>
              </a:ext>
            </a:extLst>
          </p:cNvPr>
          <p:cNvSpPr/>
          <p:nvPr/>
        </p:nvSpPr>
        <p:spPr>
          <a:xfrm>
            <a:off x="7945612" y="2310880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0E73D-66C3-41DC-B4AB-FA109A8B2CEA}"/>
              </a:ext>
            </a:extLst>
          </p:cNvPr>
          <p:cNvSpPr txBox="1"/>
          <p:nvPr/>
        </p:nvSpPr>
        <p:spPr>
          <a:xfrm>
            <a:off x="8069342" y="2942251"/>
            <a:ext cx="461665" cy="16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15D0D7-B2EA-4F45-9D62-34760B5BF3D5}"/>
              </a:ext>
            </a:extLst>
          </p:cNvPr>
          <p:cNvSpPr/>
          <p:nvPr/>
        </p:nvSpPr>
        <p:spPr>
          <a:xfrm>
            <a:off x="7945612" y="3352798"/>
            <a:ext cx="457200" cy="48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452FBC-27C3-4ACF-809D-ADE47A41CB8F}"/>
              </a:ext>
            </a:extLst>
          </p:cNvPr>
          <p:cNvSpPr/>
          <p:nvPr/>
        </p:nvSpPr>
        <p:spPr>
          <a:xfrm>
            <a:off x="9124102" y="2412165"/>
            <a:ext cx="457200" cy="317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250AB0-2503-4EF5-8011-0D598A31C448}"/>
              </a:ext>
            </a:extLst>
          </p:cNvPr>
          <p:cNvSpPr txBox="1"/>
          <p:nvPr/>
        </p:nvSpPr>
        <p:spPr>
          <a:xfrm>
            <a:off x="9252297" y="2964021"/>
            <a:ext cx="461665" cy="1063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398A8-3C9E-4C6B-91FE-0ABD212285BC}"/>
              </a:ext>
            </a:extLst>
          </p:cNvPr>
          <p:cNvSpPr/>
          <p:nvPr/>
        </p:nvSpPr>
        <p:spPr>
          <a:xfrm>
            <a:off x="9124102" y="3436773"/>
            <a:ext cx="457200" cy="317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FC7D09-047C-4D49-99AB-9B9534D865C1}"/>
              </a:ext>
            </a:extLst>
          </p:cNvPr>
          <p:cNvSpPr txBox="1"/>
          <p:nvPr/>
        </p:nvSpPr>
        <p:spPr>
          <a:xfrm>
            <a:off x="714962" y="5145004"/>
            <a:ext cx="1378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Input Vector of Length 512 (Sub-6GHz channel matrix)</a:t>
            </a:r>
            <a:endParaRPr lang="ko-KR" altLang="en-US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C46BF6-6867-479F-979A-B2154CDBF2BF}"/>
              </a:ext>
            </a:extLst>
          </p:cNvPr>
          <p:cNvCxnSpPr/>
          <p:nvPr/>
        </p:nvCxnSpPr>
        <p:spPr>
          <a:xfrm>
            <a:off x="989044" y="4785048"/>
            <a:ext cx="0" cy="3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3FB5B1-1ACA-4EE9-8FDD-0655F786B1AF}"/>
              </a:ext>
            </a:extLst>
          </p:cNvPr>
          <p:cNvCxnSpPr/>
          <p:nvPr/>
        </p:nvCxnSpPr>
        <p:spPr>
          <a:xfrm>
            <a:off x="989044" y="5113175"/>
            <a:ext cx="83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282A63-4436-4EF4-89CE-EE1F19EA0C2F}"/>
              </a:ext>
            </a:extLst>
          </p:cNvPr>
          <p:cNvCxnSpPr/>
          <p:nvPr/>
        </p:nvCxnSpPr>
        <p:spPr>
          <a:xfrm flipV="1">
            <a:off x="1819468" y="4828590"/>
            <a:ext cx="0" cy="28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4A1AFD-0F50-42F9-8DBB-F3F2F7E04533}"/>
              </a:ext>
            </a:extLst>
          </p:cNvPr>
          <p:cNvCxnSpPr/>
          <p:nvPr/>
        </p:nvCxnSpPr>
        <p:spPr>
          <a:xfrm>
            <a:off x="2453951" y="4785048"/>
            <a:ext cx="0" cy="3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07B6EA-27F5-4EC0-B187-FCEC77EE735D}"/>
              </a:ext>
            </a:extLst>
          </p:cNvPr>
          <p:cNvCxnSpPr/>
          <p:nvPr/>
        </p:nvCxnSpPr>
        <p:spPr>
          <a:xfrm>
            <a:off x="2472612" y="5100734"/>
            <a:ext cx="4747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E1564A-1582-443E-BEE9-645A8E0B0815}"/>
              </a:ext>
            </a:extLst>
          </p:cNvPr>
          <p:cNvCxnSpPr/>
          <p:nvPr/>
        </p:nvCxnSpPr>
        <p:spPr>
          <a:xfrm flipV="1">
            <a:off x="7219857" y="4785048"/>
            <a:ext cx="0" cy="3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4B1E45-93F8-4862-A52B-1F9032D2A61D}"/>
              </a:ext>
            </a:extLst>
          </p:cNvPr>
          <p:cNvCxnSpPr/>
          <p:nvPr/>
        </p:nvCxnSpPr>
        <p:spPr>
          <a:xfrm>
            <a:off x="7945612" y="4785048"/>
            <a:ext cx="0" cy="3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FDC408-ACB7-4830-A1FF-1AED344E6929}"/>
              </a:ext>
            </a:extLst>
          </p:cNvPr>
          <p:cNvCxnSpPr/>
          <p:nvPr/>
        </p:nvCxnSpPr>
        <p:spPr>
          <a:xfrm>
            <a:off x="7945612" y="5100734"/>
            <a:ext cx="585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2249294-DB83-4B91-AB2E-043C894E7D9D}"/>
              </a:ext>
            </a:extLst>
          </p:cNvPr>
          <p:cNvCxnSpPr/>
          <p:nvPr/>
        </p:nvCxnSpPr>
        <p:spPr>
          <a:xfrm flipV="1">
            <a:off x="8531007" y="4785048"/>
            <a:ext cx="0" cy="3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9E2369-4084-4993-8914-157D7EF8258F}"/>
              </a:ext>
            </a:extLst>
          </p:cNvPr>
          <p:cNvCxnSpPr/>
          <p:nvPr/>
        </p:nvCxnSpPr>
        <p:spPr>
          <a:xfrm>
            <a:off x="8985380" y="4785048"/>
            <a:ext cx="0" cy="3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4177FE-835A-4245-A5DB-A2877E8C333F}"/>
              </a:ext>
            </a:extLst>
          </p:cNvPr>
          <p:cNvCxnSpPr/>
          <p:nvPr/>
        </p:nvCxnSpPr>
        <p:spPr>
          <a:xfrm flipV="1">
            <a:off x="8985380" y="5100734"/>
            <a:ext cx="728582" cy="1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13E6F9C-FD19-411F-8785-9D0DA2E39523}"/>
              </a:ext>
            </a:extLst>
          </p:cNvPr>
          <p:cNvCxnSpPr/>
          <p:nvPr/>
        </p:nvCxnSpPr>
        <p:spPr>
          <a:xfrm flipV="1">
            <a:off x="9713962" y="4785048"/>
            <a:ext cx="0" cy="3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18D1363-05A4-4F0F-AFCB-8B7D1EC3FAAF}"/>
              </a:ext>
            </a:extLst>
          </p:cNvPr>
          <p:cNvSpPr txBox="1"/>
          <p:nvPr/>
        </p:nvSpPr>
        <p:spPr>
          <a:xfrm>
            <a:off x="2556588" y="5327779"/>
            <a:ext cx="455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hidden layers on 128 units each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13F17E-380E-4C6B-BC88-AB3CDB3E7204}"/>
              </a:ext>
            </a:extLst>
          </p:cNvPr>
          <p:cNvSpPr txBox="1"/>
          <p:nvPr/>
        </p:nvSpPr>
        <p:spPr>
          <a:xfrm>
            <a:off x="7794180" y="5252725"/>
            <a:ext cx="1011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Hidden layer with 7 units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C34227-7E5C-4373-BB97-955E587B7519}"/>
              </a:ext>
            </a:extLst>
          </p:cNvPr>
          <p:cNvSpPr txBox="1"/>
          <p:nvPr/>
        </p:nvSpPr>
        <p:spPr>
          <a:xfrm>
            <a:off x="8806167" y="5252724"/>
            <a:ext cx="2015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THz channel params (</a:t>
            </a:r>
            <a:r>
              <a:rPr lang="en-US" altLang="ko-KR" sz="1400" dirty="0" err="1"/>
              <a:t>AoD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AoA</a:t>
            </a:r>
            <a:r>
              <a:rPr lang="en-US" altLang="ko-KR" sz="1400" dirty="0"/>
              <a:t>, Pathloss, </a:t>
            </a:r>
            <a:r>
              <a:rPr lang="en-US" altLang="ko-KR" sz="1400" dirty="0" err="1"/>
              <a:t>ToA</a:t>
            </a:r>
            <a:r>
              <a:rPr lang="en-US" altLang="ko-KR" sz="1400" dirty="0"/>
              <a:t>, Phase)</a:t>
            </a:r>
            <a:endParaRPr lang="ko-KR" altLang="en-US" sz="14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9BADF7E-4B47-4BCC-B1C6-8581B0FC7832}"/>
              </a:ext>
            </a:extLst>
          </p:cNvPr>
          <p:cNvCxnSpPr>
            <a:stCxn id="2" idx="3"/>
            <a:endCxn id="8" idx="2"/>
          </p:cNvCxnSpPr>
          <p:nvPr/>
        </p:nvCxnSpPr>
        <p:spPr>
          <a:xfrm>
            <a:off x="1632858" y="1754155"/>
            <a:ext cx="1063689" cy="16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12E7F8-29DC-4BB1-A8F8-235BB2681744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1632858" y="1754155"/>
            <a:ext cx="1063689" cy="79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955F2D-CC5C-4E05-9CF1-53872E9289E4}"/>
              </a:ext>
            </a:extLst>
          </p:cNvPr>
          <p:cNvCxnSpPr>
            <a:stCxn id="2" idx="3"/>
            <a:endCxn id="13" idx="2"/>
          </p:cNvCxnSpPr>
          <p:nvPr/>
        </p:nvCxnSpPr>
        <p:spPr>
          <a:xfrm>
            <a:off x="1632858" y="1754155"/>
            <a:ext cx="1063689" cy="184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7010B4A-CC50-4A64-A291-D222A940D8E2}"/>
              </a:ext>
            </a:extLst>
          </p:cNvPr>
          <p:cNvCxnSpPr>
            <a:stCxn id="2" idx="3"/>
            <a:endCxn id="14" idx="2"/>
          </p:cNvCxnSpPr>
          <p:nvPr/>
        </p:nvCxnSpPr>
        <p:spPr>
          <a:xfrm>
            <a:off x="1632858" y="1754155"/>
            <a:ext cx="1063689" cy="247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2131164-DA6C-414E-A8B9-4F2192609E91}"/>
              </a:ext>
            </a:extLst>
          </p:cNvPr>
          <p:cNvCxnSpPr>
            <a:stCxn id="3" idx="3"/>
            <a:endCxn id="8" idx="2"/>
          </p:cNvCxnSpPr>
          <p:nvPr/>
        </p:nvCxnSpPr>
        <p:spPr>
          <a:xfrm flipV="1">
            <a:off x="1632857" y="1922105"/>
            <a:ext cx="1063690" cy="40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662F830-D8AD-4C3B-B043-FE610CD1B237}"/>
              </a:ext>
            </a:extLst>
          </p:cNvPr>
          <p:cNvCxnSpPr>
            <a:stCxn id="3" idx="3"/>
            <a:endCxn id="9" idx="2"/>
          </p:cNvCxnSpPr>
          <p:nvPr/>
        </p:nvCxnSpPr>
        <p:spPr>
          <a:xfrm>
            <a:off x="1632857" y="2323322"/>
            <a:ext cx="1063690" cy="23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71BAF2-921F-4CA3-9063-EF1D2D0FD105}"/>
              </a:ext>
            </a:extLst>
          </p:cNvPr>
          <p:cNvCxnSpPr>
            <a:stCxn id="3" idx="3"/>
            <a:endCxn id="13" idx="2"/>
          </p:cNvCxnSpPr>
          <p:nvPr/>
        </p:nvCxnSpPr>
        <p:spPr>
          <a:xfrm>
            <a:off x="1632857" y="2323322"/>
            <a:ext cx="1063690" cy="12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87DEE25-1E69-4682-BF04-8B30CEB2A846}"/>
              </a:ext>
            </a:extLst>
          </p:cNvPr>
          <p:cNvCxnSpPr>
            <a:stCxn id="3" idx="3"/>
            <a:endCxn id="14" idx="2"/>
          </p:cNvCxnSpPr>
          <p:nvPr/>
        </p:nvCxnSpPr>
        <p:spPr>
          <a:xfrm>
            <a:off x="1632857" y="2323322"/>
            <a:ext cx="1063690" cy="190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991F619-81B7-46FB-BA85-00FEA0BC196B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1632857" y="1922105"/>
            <a:ext cx="1063690" cy="99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76586CF-2DE4-4599-BE49-90B62DEC7FE1}"/>
              </a:ext>
            </a:extLst>
          </p:cNvPr>
          <p:cNvCxnSpPr>
            <a:stCxn id="4" idx="3"/>
            <a:endCxn id="9" idx="2"/>
          </p:cNvCxnSpPr>
          <p:nvPr/>
        </p:nvCxnSpPr>
        <p:spPr>
          <a:xfrm flipV="1">
            <a:off x="1632857" y="2553476"/>
            <a:ext cx="1063690" cy="36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3E01AFF-DB45-4AE0-B112-DA72CFBD90D5}"/>
              </a:ext>
            </a:extLst>
          </p:cNvPr>
          <p:cNvCxnSpPr>
            <a:stCxn id="4" idx="3"/>
            <a:endCxn id="13" idx="2"/>
          </p:cNvCxnSpPr>
          <p:nvPr/>
        </p:nvCxnSpPr>
        <p:spPr>
          <a:xfrm>
            <a:off x="1632857" y="2914261"/>
            <a:ext cx="1063690" cy="68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F098FC0-68B0-4C69-BAED-96933B1873E8}"/>
              </a:ext>
            </a:extLst>
          </p:cNvPr>
          <p:cNvCxnSpPr>
            <a:stCxn id="4" idx="3"/>
            <a:endCxn id="14" idx="2"/>
          </p:cNvCxnSpPr>
          <p:nvPr/>
        </p:nvCxnSpPr>
        <p:spPr>
          <a:xfrm>
            <a:off x="1632857" y="2914261"/>
            <a:ext cx="1063690" cy="131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A87FE12-4DBB-4ABA-91EC-BD772ED07C02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1632857" y="2553476"/>
            <a:ext cx="106369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2781EF3-BD4E-4F92-B099-B5BC1FEAF96E}"/>
              </a:ext>
            </a:extLst>
          </p:cNvPr>
          <p:cNvCxnSpPr>
            <a:stCxn id="5" idx="3"/>
            <a:endCxn id="13" idx="2"/>
          </p:cNvCxnSpPr>
          <p:nvPr/>
        </p:nvCxnSpPr>
        <p:spPr>
          <a:xfrm flipV="1">
            <a:off x="1680808" y="3595394"/>
            <a:ext cx="1015739" cy="9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EB85FA-C1EB-42D8-9589-D620EC881265}"/>
              </a:ext>
            </a:extLst>
          </p:cNvPr>
          <p:cNvCxnSpPr>
            <a:stCxn id="6" idx="3"/>
            <a:endCxn id="14" idx="2"/>
          </p:cNvCxnSpPr>
          <p:nvPr/>
        </p:nvCxnSpPr>
        <p:spPr>
          <a:xfrm>
            <a:off x="1632857" y="3754015"/>
            <a:ext cx="1063690" cy="47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0471B87-2129-409C-BC0B-3C37333BB89E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1632857" y="1922105"/>
            <a:ext cx="1063690" cy="18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E6EFDD5-9B65-4DBD-9CEF-B645BE9C8BA7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1632857" y="1922105"/>
            <a:ext cx="1063690" cy="246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7E3052D-67D6-4DA7-974E-ACF41BA8D9A0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1632857" y="2553476"/>
            <a:ext cx="1063690" cy="183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8283D31-0EF9-4461-9180-B77FE8D0B66C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1632857" y="3595394"/>
            <a:ext cx="1063690" cy="78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61C6FAE-394A-4F2C-B6E1-50446719164F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1632857" y="4225211"/>
            <a:ext cx="1063690" cy="15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FE83308-2452-4A19-8E9C-8C2DAE1B4009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3153747" y="1922105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37A4BE1-D41C-4F71-88EA-2DF5AC7DC8E2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3153747" y="1922105"/>
            <a:ext cx="858415" cy="63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5C58E0-D967-4D83-BFDE-E31B558F93F6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3153747" y="1922105"/>
            <a:ext cx="858415" cy="167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1928DAF-FFBD-47C7-8F4C-36803355447A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3153747" y="1922105"/>
            <a:ext cx="858415" cy="230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E88A191-EE05-4BFE-AD97-AC7BD4E07407}"/>
              </a:ext>
            </a:extLst>
          </p:cNvPr>
          <p:cNvCxnSpPr>
            <a:stCxn id="9" idx="6"/>
            <a:endCxn id="15" idx="2"/>
          </p:cNvCxnSpPr>
          <p:nvPr/>
        </p:nvCxnSpPr>
        <p:spPr>
          <a:xfrm flipV="1">
            <a:off x="3153747" y="1922105"/>
            <a:ext cx="858415" cy="63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2ECA977-9017-4173-8063-4B5BE942EF11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3153747" y="2553476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B0E4F7C-6E5B-4F7C-9974-E56D65B917C8}"/>
              </a:ext>
            </a:extLst>
          </p:cNvPr>
          <p:cNvCxnSpPr>
            <a:stCxn id="9" idx="6"/>
            <a:endCxn id="18" idx="2"/>
          </p:cNvCxnSpPr>
          <p:nvPr/>
        </p:nvCxnSpPr>
        <p:spPr>
          <a:xfrm>
            <a:off x="3153747" y="2553476"/>
            <a:ext cx="858415" cy="104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0FAF02E-4BA3-4F4E-9C08-3F0C74A6F705}"/>
              </a:ext>
            </a:extLst>
          </p:cNvPr>
          <p:cNvCxnSpPr>
            <a:stCxn id="9" idx="6"/>
            <a:endCxn id="19" idx="2"/>
          </p:cNvCxnSpPr>
          <p:nvPr/>
        </p:nvCxnSpPr>
        <p:spPr>
          <a:xfrm>
            <a:off x="3153747" y="2553476"/>
            <a:ext cx="858415" cy="167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76F0660-41A8-4D4B-8752-E1A018C04D7B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3153747" y="1922105"/>
            <a:ext cx="858415" cy="167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128E466-F61D-48B4-9CEA-ACAC5F804E8B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3153747" y="2553476"/>
            <a:ext cx="858415" cy="104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47F744F-4255-43EC-BB3C-0137C8DBA54C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>
            <a:off x="3153747" y="3595394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C265C5-F4BB-4A2B-A4FD-47A97E53212F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>
            <a:off x="3153747" y="3595394"/>
            <a:ext cx="858415" cy="62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3D33D9-49D1-4E94-8C4E-04E4F275F4A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3153747" y="1922105"/>
            <a:ext cx="858415" cy="230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160CD58-489A-4D1F-92AA-BE037DADFF76}"/>
              </a:ext>
            </a:extLst>
          </p:cNvPr>
          <p:cNvCxnSpPr>
            <a:endCxn id="16" idx="2"/>
          </p:cNvCxnSpPr>
          <p:nvPr/>
        </p:nvCxnSpPr>
        <p:spPr>
          <a:xfrm flipV="1">
            <a:off x="3153747" y="2553476"/>
            <a:ext cx="858415" cy="167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E51CBB3-EF69-4A87-98D5-6DAA3F7A1DBD}"/>
              </a:ext>
            </a:extLst>
          </p:cNvPr>
          <p:cNvCxnSpPr>
            <a:endCxn id="18" idx="2"/>
          </p:cNvCxnSpPr>
          <p:nvPr/>
        </p:nvCxnSpPr>
        <p:spPr>
          <a:xfrm flipV="1">
            <a:off x="3153747" y="3595394"/>
            <a:ext cx="858415" cy="62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3E94104-ECBB-4D62-A3FA-419FC28295DF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>
            <a:off x="3153747" y="4225211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923C28A-C3AA-4FC8-B9E4-86DA7672A7D6}"/>
              </a:ext>
            </a:extLst>
          </p:cNvPr>
          <p:cNvCxnSpPr/>
          <p:nvPr/>
        </p:nvCxnSpPr>
        <p:spPr>
          <a:xfrm>
            <a:off x="4474089" y="1912775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B4CBFA-9BC5-4760-81EC-F73BFD5F0590}"/>
              </a:ext>
            </a:extLst>
          </p:cNvPr>
          <p:cNvCxnSpPr/>
          <p:nvPr/>
        </p:nvCxnSpPr>
        <p:spPr>
          <a:xfrm>
            <a:off x="4474089" y="1912775"/>
            <a:ext cx="858415" cy="63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F6E2310-2BDF-4831-93CF-DF2BEC325FC3}"/>
              </a:ext>
            </a:extLst>
          </p:cNvPr>
          <p:cNvCxnSpPr/>
          <p:nvPr/>
        </p:nvCxnSpPr>
        <p:spPr>
          <a:xfrm>
            <a:off x="4474089" y="1912775"/>
            <a:ext cx="858415" cy="167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B5409DA-B1CE-43B9-AA60-D56CBB7FB403}"/>
              </a:ext>
            </a:extLst>
          </p:cNvPr>
          <p:cNvCxnSpPr/>
          <p:nvPr/>
        </p:nvCxnSpPr>
        <p:spPr>
          <a:xfrm>
            <a:off x="4474089" y="1912775"/>
            <a:ext cx="858415" cy="230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D42069B-B5AE-490F-8527-68F4B53C140E}"/>
              </a:ext>
            </a:extLst>
          </p:cNvPr>
          <p:cNvCxnSpPr/>
          <p:nvPr/>
        </p:nvCxnSpPr>
        <p:spPr>
          <a:xfrm flipV="1">
            <a:off x="4474089" y="1912775"/>
            <a:ext cx="858415" cy="63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A821B4E-9BE5-4EB9-B5F1-AF7E980C1F62}"/>
              </a:ext>
            </a:extLst>
          </p:cNvPr>
          <p:cNvCxnSpPr/>
          <p:nvPr/>
        </p:nvCxnSpPr>
        <p:spPr>
          <a:xfrm>
            <a:off x="4474089" y="2544146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AD3B9D6-D404-47AC-AA6E-6E25E1ED6AE6}"/>
              </a:ext>
            </a:extLst>
          </p:cNvPr>
          <p:cNvCxnSpPr/>
          <p:nvPr/>
        </p:nvCxnSpPr>
        <p:spPr>
          <a:xfrm>
            <a:off x="4474089" y="2544146"/>
            <a:ext cx="858415" cy="104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0419281-93AD-4EC3-BC0E-306308F99BE3}"/>
              </a:ext>
            </a:extLst>
          </p:cNvPr>
          <p:cNvCxnSpPr/>
          <p:nvPr/>
        </p:nvCxnSpPr>
        <p:spPr>
          <a:xfrm>
            <a:off x="4474089" y="2544146"/>
            <a:ext cx="858415" cy="167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73C6471-5A2A-415F-9833-997ADD369894}"/>
              </a:ext>
            </a:extLst>
          </p:cNvPr>
          <p:cNvCxnSpPr/>
          <p:nvPr/>
        </p:nvCxnSpPr>
        <p:spPr>
          <a:xfrm flipV="1">
            <a:off x="4474089" y="1912775"/>
            <a:ext cx="858415" cy="167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81A0667-FEF2-432B-8F80-1C575CEA730A}"/>
              </a:ext>
            </a:extLst>
          </p:cNvPr>
          <p:cNvCxnSpPr/>
          <p:nvPr/>
        </p:nvCxnSpPr>
        <p:spPr>
          <a:xfrm flipV="1">
            <a:off x="4474089" y="2544146"/>
            <a:ext cx="858415" cy="104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DAF20AB-4D52-483F-A959-B9A8940B0D1C}"/>
              </a:ext>
            </a:extLst>
          </p:cNvPr>
          <p:cNvCxnSpPr/>
          <p:nvPr/>
        </p:nvCxnSpPr>
        <p:spPr>
          <a:xfrm>
            <a:off x="4474089" y="3586064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DDEEFFD-482F-42FB-B038-9BC3ED99CB19}"/>
              </a:ext>
            </a:extLst>
          </p:cNvPr>
          <p:cNvCxnSpPr/>
          <p:nvPr/>
        </p:nvCxnSpPr>
        <p:spPr>
          <a:xfrm>
            <a:off x="4474089" y="3586064"/>
            <a:ext cx="858415" cy="62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0F2054F-B999-4A87-93C5-47F21F1DB24D}"/>
              </a:ext>
            </a:extLst>
          </p:cNvPr>
          <p:cNvCxnSpPr/>
          <p:nvPr/>
        </p:nvCxnSpPr>
        <p:spPr>
          <a:xfrm flipV="1">
            <a:off x="4474089" y="1912775"/>
            <a:ext cx="858415" cy="230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461525C-BDDD-49B2-B484-260A4F9C79F6}"/>
              </a:ext>
            </a:extLst>
          </p:cNvPr>
          <p:cNvCxnSpPr/>
          <p:nvPr/>
        </p:nvCxnSpPr>
        <p:spPr>
          <a:xfrm flipV="1">
            <a:off x="4474089" y="2544146"/>
            <a:ext cx="858415" cy="167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DC98202-F420-4C95-AD57-6DD172B4AC94}"/>
              </a:ext>
            </a:extLst>
          </p:cNvPr>
          <p:cNvCxnSpPr/>
          <p:nvPr/>
        </p:nvCxnSpPr>
        <p:spPr>
          <a:xfrm flipV="1">
            <a:off x="4474089" y="3586064"/>
            <a:ext cx="858415" cy="62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BBD4C6-84D5-4DF1-9E61-D8F7DAFA86FA}"/>
              </a:ext>
            </a:extLst>
          </p:cNvPr>
          <p:cNvCxnSpPr/>
          <p:nvPr/>
        </p:nvCxnSpPr>
        <p:spPr>
          <a:xfrm>
            <a:off x="4474089" y="4215881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B05E4C9-00F0-4950-9CC3-62FF4973A282}"/>
              </a:ext>
            </a:extLst>
          </p:cNvPr>
          <p:cNvCxnSpPr/>
          <p:nvPr/>
        </p:nvCxnSpPr>
        <p:spPr>
          <a:xfrm>
            <a:off x="5744402" y="1912775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9657E7C-3573-481B-BF00-60C061207F88}"/>
              </a:ext>
            </a:extLst>
          </p:cNvPr>
          <p:cNvCxnSpPr/>
          <p:nvPr/>
        </p:nvCxnSpPr>
        <p:spPr>
          <a:xfrm>
            <a:off x="5744402" y="1912775"/>
            <a:ext cx="858415" cy="63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3331DDB-2F56-4CEB-B2A1-6F7427522485}"/>
              </a:ext>
            </a:extLst>
          </p:cNvPr>
          <p:cNvCxnSpPr/>
          <p:nvPr/>
        </p:nvCxnSpPr>
        <p:spPr>
          <a:xfrm>
            <a:off x="5744402" y="1912775"/>
            <a:ext cx="858415" cy="167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18682FB-365B-414F-9E28-B0EB0487CEAF}"/>
              </a:ext>
            </a:extLst>
          </p:cNvPr>
          <p:cNvCxnSpPr/>
          <p:nvPr/>
        </p:nvCxnSpPr>
        <p:spPr>
          <a:xfrm>
            <a:off x="5744402" y="1912775"/>
            <a:ext cx="858415" cy="230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05C5E3C-7F58-4993-89C7-96ACEEFE87AA}"/>
              </a:ext>
            </a:extLst>
          </p:cNvPr>
          <p:cNvCxnSpPr/>
          <p:nvPr/>
        </p:nvCxnSpPr>
        <p:spPr>
          <a:xfrm flipV="1">
            <a:off x="5744402" y="1912775"/>
            <a:ext cx="858415" cy="63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BC247F7-B3CF-4665-A003-09434FAEFB48}"/>
              </a:ext>
            </a:extLst>
          </p:cNvPr>
          <p:cNvCxnSpPr/>
          <p:nvPr/>
        </p:nvCxnSpPr>
        <p:spPr>
          <a:xfrm>
            <a:off x="5744402" y="2544146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01C9BED-9828-48A2-BAD1-361ABC59A008}"/>
              </a:ext>
            </a:extLst>
          </p:cNvPr>
          <p:cNvCxnSpPr/>
          <p:nvPr/>
        </p:nvCxnSpPr>
        <p:spPr>
          <a:xfrm>
            <a:off x="5744402" y="2544146"/>
            <a:ext cx="858415" cy="104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5DC36E-A35B-4B1E-8D21-50B836A3D76D}"/>
              </a:ext>
            </a:extLst>
          </p:cNvPr>
          <p:cNvCxnSpPr/>
          <p:nvPr/>
        </p:nvCxnSpPr>
        <p:spPr>
          <a:xfrm>
            <a:off x="5744402" y="2544146"/>
            <a:ext cx="858415" cy="167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E7939D8-76F0-40B6-B636-753441D00F48}"/>
              </a:ext>
            </a:extLst>
          </p:cNvPr>
          <p:cNvCxnSpPr/>
          <p:nvPr/>
        </p:nvCxnSpPr>
        <p:spPr>
          <a:xfrm flipV="1">
            <a:off x="5744402" y="1912775"/>
            <a:ext cx="858415" cy="167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99A3221-4161-47FB-B565-6429DB0FF3DB}"/>
              </a:ext>
            </a:extLst>
          </p:cNvPr>
          <p:cNvCxnSpPr/>
          <p:nvPr/>
        </p:nvCxnSpPr>
        <p:spPr>
          <a:xfrm flipV="1">
            <a:off x="5744402" y="2544146"/>
            <a:ext cx="858415" cy="104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E6FEFDC-C3C9-496D-A4EF-64AE1B97F22D}"/>
              </a:ext>
            </a:extLst>
          </p:cNvPr>
          <p:cNvCxnSpPr/>
          <p:nvPr/>
        </p:nvCxnSpPr>
        <p:spPr>
          <a:xfrm>
            <a:off x="5744402" y="3586064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C025BF7-32E0-4334-8D0B-6280EC6520D0}"/>
              </a:ext>
            </a:extLst>
          </p:cNvPr>
          <p:cNvCxnSpPr/>
          <p:nvPr/>
        </p:nvCxnSpPr>
        <p:spPr>
          <a:xfrm>
            <a:off x="5744402" y="3586064"/>
            <a:ext cx="858415" cy="62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07FA3F8-0ABC-4321-B6B2-D50C969A775B}"/>
              </a:ext>
            </a:extLst>
          </p:cNvPr>
          <p:cNvCxnSpPr/>
          <p:nvPr/>
        </p:nvCxnSpPr>
        <p:spPr>
          <a:xfrm flipV="1">
            <a:off x="5744402" y="1912775"/>
            <a:ext cx="858415" cy="230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C339BD6-DBE8-4D4A-856B-BD81D77D6939}"/>
              </a:ext>
            </a:extLst>
          </p:cNvPr>
          <p:cNvCxnSpPr/>
          <p:nvPr/>
        </p:nvCxnSpPr>
        <p:spPr>
          <a:xfrm flipV="1">
            <a:off x="5744402" y="2544146"/>
            <a:ext cx="858415" cy="167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0584BD0-8F07-46AF-B8E5-A54D3F5E1308}"/>
              </a:ext>
            </a:extLst>
          </p:cNvPr>
          <p:cNvCxnSpPr/>
          <p:nvPr/>
        </p:nvCxnSpPr>
        <p:spPr>
          <a:xfrm flipV="1">
            <a:off x="5744402" y="3586064"/>
            <a:ext cx="858415" cy="62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74A511D-A2FB-4F50-85A8-69F7253240B9}"/>
              </a:ext>
            </a:extLst>
          </p:cNvPr>
          <p:cNvCxnSpPr/>
          <p:nvPr/>
        </p:nvCxnSpPr>
        <p:spPr>
          <a:xfrm>
            <a:off x="5744402" y="4215881"/>
            <a:ext cx="858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387295F-69F6-4FB7-BAC7-A9E2F607B076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7051285" y="1922105"/>
            <a:ext cx="894327" cy="63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F14CAC6-3D2A-42A4-9141-F82071DC1240}"/>
              </a:ext>
            </a:extLst>
          </p:cNvPr>
          <p:cNvCxnSpPr>
            <a:stCxn id="25" idx="6"/>
            <a:endCxn id="33" idx="2"/>
          </p:cNvCxnSpPr>
          <p:nvPr/>
        </p:nvCxnSpPr>
        <p:spPr>
          <a:xfrm>
            <a:off x="7051285" y="1922105"/>
            <a:ext cx="894327" cy="167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761D30D-46A4-4611-8716-ADBB22FF6160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7051285" y="2553476"/>
            <a:ext cx="89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59D216-215B-4E5B-BE49-524506841570}"/>
              </a:ext>
            </a:extLst>
          </p:cNvPr>
          <p:cNvCxnSpPr>
            <a:stCxn id="26" idx="6"/>
            <a:endCxn id="33" idx="2"/>
          </p:cNvCxnSpPr>
          <p:nvPr/>
        </p:nvCxnSpPr>
        <p:spPr>
          <a:xfrm>
            <a:off x="7051285" y="2553476"/>
            <a:ext cx="894327" cy="104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8A36EB-8E57-4381-927B-59B486ED87A0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7051285" y="2553476"/>
            <a:ext cx="894327" cy="104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4B95FFC-3585-4158-8DFB-CFE42C942669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7051285" y="3595394"/>
            <a:ext cx="89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FF2A9AC-0612-4004-BB26-0C228C9A36CE}"/>
              </a:ext>
            </a:extLst>
          </p:cNvPr>
          <p:cNvCxnSpPr>
            <a:stCxn id="29" idx="6"/>
            <a:endCxn id="31" idx="2"/>
          </p:cNvCxnSpPr>
          <p:nvPr/>
        </p:nvCxnSpPr>
        <p:spPr>
          <a:xfrm flipV="1">
            <a:off x="7051285" y="2553476"/>
            <a:ext cx="894327" cy="167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FECBD7B-0A0F-47E6-AD35-DE089A00569D}"/>
              </a:ext>
            </a:extLst>
          </p:cNvPr>
          <p:cNvCxnSpPr>
            <a:endCxn id="33" idx="2"/>
          </p:cNvCxnSpPr>
          <p:nvPr/>
        </p:nvCxnSpPr>
        <p:spPr>
          <a:xfrm flipV="1">
            <a:off x="7051285" y="3595394"/>
            <a:ext cx="894327" cy="59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4877951-1E9E-4B7B-A5F3-0B8AC7B3AC2D}"/>
              </a:ext>
            </a:extLst>
          </p:cNvPr>
          <p:cNvCxnSpPr>
            <a:stCxn id="31" idx="6"/>
            <a:endCxn id="37" idx="1"/>
          </p:cNvCxnSpPr>
          <p:nvPr/>
        </p:nvCxnSpPr>
        <p:spPr>
          <a:xfrm>
            <a:off x="8402812" y="2553476"/>
            <a:ext cx="721290" cy="1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5BC5807-F8A7-4FAE-BF31-83AC0E664D6E}"/>
              </a:ext>
            </a:extLst>
          </p:cNvPr>
          <p:cNvCxnSpPr>
            <a:stCxn id="33" idx="6"/>
            <a:endCxn id="39" idx="1"/>
          </p:cNvCxnSpPr>
          <p:nvPr/>
        </p:nvCxnSpPr>
        <p:spPr>
          <a:xfrm>
            <a:off x="8402812" y="3595394"/>
            <a:ext cx="721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C85770A-A68D-410B-BCB5-065C3497812F}"/>
              </a:ext>
            </a:extLst>
          </p:cNvPr>
          <p:cNvCxnSpPr>
            <a:endCxn id="8" idx="0"/>
          </p:cNvCxnSpPr>
          <p:nvPr/>
        </p:nvCxnSpPr>
        <p:spPr>
          <a:xfrm flipH="1">
            <a:off x="2925147" y="1296954"/>
            <a:ext cx="461865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E6D5A9A-8EE0-4649-8104-6E49923E64E2}"/>
              </a:ext>
            </a:extLst>
          </p:cNvPr>
          <p:cNvSpPr txBox="1"/>
          <p:nvPr/>
        </p:nvSpPr>
        <p:spPr>
          <a:xfrm>
            <a:off x="3281942" y="1124470"/>
            <a:ext cx="765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88446F9-C55F-4796-A05C-5FA84F706468}"/>
              </a:ext>
            </a:extLst>
          </p:cNvPr>
          <p:cNvSpPr txBox="1"/>
          <p:nvPr/>
        </p:nvSpPr>
        <p:spPr>
          <a:xfrm>
            <a:off x="914400" y="289249"/>
            <a:ext cx="1000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Applied Neural Network Diagrammatic Representation</a:t>
            </a:r>
            <a:endParaRPr lang="ko-KR" altLang="en-US" sz="2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D4975F-4579-4828-978B-F779DD741E3E}"/>
              </a:ext>
            </a:extLst>
          </p:cNvPr>
          <p:cNvSpPr txBox="1"/>
          <p:nvPr/>
        </p:nvSpPr>
        <p:spPr>
          <a:xfrm>
            <a:off x="634482" y="6298163"/>
            <a:ext cx="1045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Issue : Phase Prediction significantly inaccurate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0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64F92-4F0B-46BF-8A2F-CE4A8D1FD740}"/>
              </a:ext>
            </a:extLst>
          </p:cNvPr>
          <p:cNvSpPr txBox="1"/>
          <p:nvPr/>
        </p:nvSpPr>
        <p:spPr>
          <a:xfrm>
            <a:off x="429208" y="354563"/>
            <a:ext cx="1120606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Changes Introduced</a:t>
            </a:r>
          </a:p>
          <a:p>
            <a:pPr algn="ctr"/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dirty="0"/>
              <a:t>Sub-6GHz channel matrix given as 2D image format [</a:t>
            </a:r>
            <a:r>
              <a:rPr lang="en-US" altLang="ko-KR" dirty="0" err="1"/>
              <a:t>magnitude,phase</a:t>
            </a:r>
            <a:r>
              <a:rPr lang="en-US" altLang="ko-KR" dirty="0"/>
              <a:t>] (256,2)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layer introduced to extract spatial features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Dense Neural Network based Beamformer Selection from predicted channel parameters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Regression error reduced because of CNN being able to utilize 2D array instead of flattened array input to Dense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Phase error mitigated.</a:t>
            </a:r>
          </a:p>
        </p:txBody>
      </p:sp>
    </p:spTree>
    <p:extLst>
      <p:ext uri="{BB962C8B-B14F-4D97-AF65-F5344CB8AC3E}">
        <p14:creationId xmlns:p14="http://schemas.microsoft.com/office/powerpoint/2010/main" val="40162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02A9E-0395-4265-9760-8054E323810F}"/>
              </a:ext>
            </a:extLst>
          </p:cNvPr>
          <p:cNvSpPr/>
          <p:nvPr/>
        </p:nvSpPr>
        <p:spPr>
          <a:xfrm>
            <a:off x="3461658" y="1390261"/>
            <a:ext cx="4599992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Sub-6GHz channel matrix (2D Image Format Input)</a:t>
            </a:r>
            <a:endParaRPr lang="ko-KR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B98757-8084-4AE1-95E7-5E510CDA6EF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61654" y="2272004"/>
            <a:ext cx="0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00CD338-1818-4201-BFDA-A45899FC04B2}"/>
              </a:ext>
            </a:extLst>
          </p:cNvPr>
          <p:cNvSpPr/>
          <p:nvPr/>
        </p:nvSpPr>
        <p:spPr>
          <a:xfrm>
            <a:off x="3461658" y="2836505"/>
            <a:ext cx="4599992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 Neural Network Followed By Global Average Pooling Layer</a:t>
            </a:r>
            <a:endParaRPr lang="ko-KR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6BBF92-D6A0-4232-A2A6-42ED2A79A77F}"/>
              </a:ext>
            </a:extLst>
          </p:cNvPr>
          <p:cNvCxnSpPr>
            <a:stCxn id="4" idx="2"/>
          </p:cNvCxnSpPr>
          <p:nvPr/>
        </p:nvCxnSpPr>
        <p:spPr>
          <a:xfrm>
            <a:off x="5761654" y="3718248"/>
            <a:ext cx="0" cy="38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68F7AA2-4D7A-4A05-9455-E56952E6647D}"/>
              </a:ext>
            </a:extLst>
          </p:cNvPr>
          <p:cNvSpPr/>
          <p:nvPr/>
        </p:nvSpPr>
        <p:spPr>
          <a:xfrm>
            <a:off x="3461658" y="4086806"/>
            <a:ext cx="459999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THz Channel Parameters </a:t>
            </a:r>
            <a:endParaRPr lang="ko-KR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683BDF-3821-450D-A4CB-2F6371DD9B40}"/>
              </a:ext>
            </a:extLst>
          </p:cNvPr>
          <p:cNvCxnSpPr>
            <a:stCxn id="6" idx="2"/>
          </p:cNvCxnSpPr>
          <p:nvPr/>
        </p:nvCxnSpPr>
        <p:spPr>
          <a:xfrm>
            <a:off x="5761654" y="4739949"/>
            <a:ext cx="0" cy="31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507CAE-8FDB-418E-B6DA-9BE8AAB51C00}"/>
              </a:ext>
            </a:extLst>
          </p:cNvPr>
          <p:cNvSpPr/>
          <p:nvPr/>
        </p:nvSpPr>
        <p:spPr>
          <a:xfrm>
            <a:off x="3461658" y="5075852"/>
            <a:ext cx="459999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 Neural Network Followed by </a:t>
            </a: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2E0DC-D011-4B05-8E57-B6A4F1762EB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784980" y="5747656"/>
            <a:ext cx="9331" cy="3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E2ACC-EC7D-4132-99A9-FDD495DE6B4F}"/>
              </a:ext>
            </a:extLst>
          </p:cNvPr>
          <p:cNvSpPr/>
          <p:nvPr/>
        </p:nvSpPr>
        <p:spPr>
          <a:xfrm>
            <a:off x="3484984" y="6130212"/>
            <a:ext cx="4599992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Beam Selection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C4DD0-2FBF-4502-A790-392021FCA05C}"/>
              </a:ext>
            </a:extLst>
          </p:cNvPr>
          <p:cNvSpPr txBox="1"/>
          <p:nvPr/>
        </p:nvSpPr>
        <p:spPr>
          <a:xfrm>
            <a:off x="-93306" y="312490"/>
            <a:ext cx="11756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Combined System Model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603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677001-0FB6-4ACB-A8D3-54861A22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1" y="0"/>
            <a:ext cx="1345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1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2726AE35F5D43A1BE70367F15912C" ma:contentTypeVersion="14" ma:contentTypeDescription="Create a new document." ma:contentTypeScope="" ma:versionID="de92e85b1c071ca824c43d8eef24badc">
  <xsd:schema xmlns:xsd="http://www.w3.org/2001/XMLSchema" xmlns:xs="http://www.w3.org/2001/XMLSchema" xmlns:p="http://schemas.microsoft.com/office/2006/metadata/properties" xmlns:ns3="c25b10f1-5981-4bca-8afe-d4f52b9f2e20" xmlns:ns4="0db4a7fb-7329-4f36-aae3-1d833c588996" targetNamespace="http://schemas.microsoft.com/office/2006/metadata/properties" ma:root="true" ma:fieldsID="12b66b38a58f1b478e696ddd4875ee7f" ns3:_="" ns4:_="">
    <xsd:import namespace="c25b10f1-5981-4bca-8afe-d4f52b9f2e20"/>
    <xsd:import namespace="0db4a7fb-7329-4f36-aae3-1d833c5889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b10f1-5981-4bca-8afe-d4f52b9f2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4a7fb-7329-4f36-aae3-1d833c58899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FE2E1D-3C3F-47A9-8C89-D09470489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5b10f1-5981-4bca-8afe-d4f52b9f2e20"/>
    <ds:schemaRef ds:uri="0db4a7fb-7329-4f36-aae3-1d833c5889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32937A-5738-4220-92D2-023C15C9FB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00AE3-9582-464C-9B16-FDB1FB20FFFF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c25b10f1-5981-4bca-8afe-d4f52b9f2e20"/>
    <ds:schemaRef ds:uri="http://schemas.openxmlformats.org/package/2006/metadata/core-properties"/>
    <ds:schemaRef ds:uri="http://schemas.microsoft.com/office/infopath/2007/PartnerControls"/>
    <ds:schemaRef ds:uri="0db4a7fb-7329-4f36-aae3-1d833c58899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384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Sagnik Bhattacharya</dc:creator>
  <cp:lastModifiedBy>Sagnik Bhattacharya</cp:lastModifiedBy>
  <cp:revision>4</cp:revision>
  <dcterms:created xsi:type="dcterms:W3CDTF">2022-03-30T01:00:09Z</dcterms:created>
  <dcterms:modified xsi:type="dcterms:W3CDTF">2022-04-17T05:27:59Z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0x010100ECA2726AE35F5D43A1BE70367F15912C</vt:lpwstr>
  </property>
</Properties>
</file>