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0" r:id="rId2"/>
    <p:sldId id="258" r:id="rId3"/>
    <p:sldId id="271" r:id="rId4"/>
    <p:sldId id="288" r:id="rId5"/>
    <p:sldId id="289" r:id="rId6"/>
    <p:sldId id="292" r:id="rId7"/>
    <p:sldId id="293" r:id="rId8"/>
    <p:sldId id="274" r:id="rId9"/>
    <p:sldId id="294" r:id="rId10"/>
    <p:sldId id="290" r:id="rId11"/>
    <p:sldId id="273" r:id="rId12"/>
    <p:sldId id="291" r:id="rId13"/>
    <p:sldId id="275" r:id="rId14"/>
    <p:sldId id="276" r:id="rId15"/>
    <p:sldId id="277" r:id="rId16"/>
    <p:sldId id="278" r:id="rId17"/>
    <p:sldId id="279" r:id="rId18"/>
    <p:sldId id="295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49594A-D2E2-F061-0B10-6155597B8439}" name="SAGNIK BHATTACHARYA" initials="SB" userId="8e0a7ff2d793a535" providerId="Windows Live"/>
  <p188:author id="{2A77159F-7085-BEE0-DFB3-5C547B39EB7C}" name="Abhishek" initials="A" userId="S::gkrabhi@iitk.ac.in::41626582-a92b-4d58-9ac9-c35e96d406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8D9"/>
    <a:srgbClr val="FFB6B7"/>
    <a:srgbClr val="4366A7"/>
    <a:srgbClr val="577ABB"/>
    <a:srgbClr val="A1DFFF"/>
    <a:srgbClr val="8D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6" autoAdjust="0"/>
    <p:restoredTop sz="94679"/>
  </p:normalViewPr>
  <p:slideViewPr>
    <p:cSldViewPr snapToGrid="0">
      <p:cViewPr>
        <p:scale>
          <a:sx n="80" d="100"/>
          <a:sy n="80" d="100"/>
        </p:scale>
        <p:origin x="919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4668-6A6E-46C1-AE1D-D264239C3FD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88B8-7ADB-42BE-AC45-02E71192E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8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88B8-7ADB-42BE-AC45-02E71192E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4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93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67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802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42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758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84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0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81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66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97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88B8-7ADB-42BE-AC45-02E71192E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73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16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88B8-7ADB-42BE-AC45-02E71192E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6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39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6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09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53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1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25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6400"/>
            <a:ext cx="10363200" cy="2387600"/>
          </a:xfrm>
          <a:solidFill>
            <a:srgbClr val="7598D9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769" y="2919373"/>
            <a:ext cx="9144000" cy="126210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598D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44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2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633" y="184176"/>
            <a:ext cx="12198633" cy="2847787"/>
          </a:xfrm>
          <a:prstGeom prst="rect">
            <a:avLst/>
          </a:prstGeom>
          <a:solidFill>
            <a:srgbClr val="7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sp>
        <p:nvSpPr>
          <p:cNvPr id="10" name="Rectangle 9"/>
          <p:cNvSpPr/>
          <p:nvPr/>
        </p:nvSpPr>
        <p:spPr>
          <a:xfrm>
            <a:off x="3206" y="4281707"/>
            <a:ext cx="12192001" cy="902793"/>
          </a:xfrm>
          <a:prstGeom prst="rect">
            <a:avLst/>
          </a:prstGeom>
          <a:solidFill>
            <a:srgbClr val="7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B65F57-282D-4CAD-ABBC-167C5FC89EEF}"/>
              </a:ext>
            </a:extLst>
          </p:cNvPr>
          <p:cNvSpPr/>
          <p:nvPr/>
        </p:nvSpPr>
        <p:spPr>
          <a:xfrm>
            <a:off x="156751" y="3139876"/>
            <a:ext cx="11905362" cy="2030428"/>
          </a:xfrm>
          <a:prstGeom prst="rect">
            <a:avLst/>
          </a:prstGeom>
          <a:solidFill>
            <a:schemeClr val="bg1"/>
          </a:solidFill>
          <a:ln w="38100">
            <a:solidFill>
              <a:srgbClr val="7598D9"/>
            </a:solidFill>
          </a:ln>
        </p:spPr>
        <p:txBody>
          <a:bodyPr wrap="square">
            <a:spAutoFit/>
          </a:bodyPr>
          <a:lstStyle/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46358" y="3594076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076" y="515876"/>
            <a:ext cx="9933944" cy="180343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397" b="1" cap="none" baseline="0">
                <a:solidFill>
                  <a:srgbClr val="FFFFFF"/>
                </a:solidFill>
                <a:latin typeface="Avenir Next LT Pro" panose="020B05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4891839-0180-1C4C-BE93-89523D649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6" t="933" r="14620" b="471"/>
          <a:stretch/>
        </p:blipFill>
        <p:spPr>
          <a:xfrm>
            <a:off x="611619" y="3312429"/>
            <a:ext cx="2010467" cy="18004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A8F6A8-B6F2-E74C-A059-9D2759522831}"/>
              </a:ext>
            </a:extLst>
          </p:cNvPr>
          <p:cNvSpPr/>
          <p:nvPr userDrawn="1"/>
        </p:nvSpPr>
        <p:spPr>
          <a:xfrm>
            <a:off x="156751" y="5161350"/>
            <a:ext cx="11905362" cy="396000"/>
          </a:xfrm>
          <a:prstGeom prst="rect">
            <a:avLst/>
          </a:prstGeom>
          <a:solidFill>
            <a:schemeClr val="bg1"/>
          </a:solidFill>
          <a:ln w="38100">
            <a:solidFill>
              <a:srgbClr val="7598D9"/>
            </a:solidFill>
          </a:ln>
        </p:spPr>
        <p:txBody>
          <a:bodyPr wrap="square">
            <a:spAutoFit/>
          </a:bodyPr>
          <a:lstStyle/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1799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DB5313-4E1D-564A-BA3B-27E52C7FD30C}"/>
              </a:ext>
            </a:extLst>
          </p:cNvPr>
          <p:cNvCxnSpPr/>
          <p:nvPr userDrawn="1"/>
        </p:nvCxnSpPr>
        <p:spPr>
          <a:xfrm>
            <a:off x="6256827" y="3139876"/>
            <a:ext cx="0" cy="241747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5" y="1014824"/>
            <a:ext cx="11831781" cy="5152370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3431" y="6481824"/>
            <a:ext cx="540025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rgbClr val="7598D9"/>
                </a:solidFill>
                <a:latin typeface="Gill Sans MT" panose="020B0502020104020203" pitchFamily="34" charset="0"/>
              </a:defRPr>
            </a:lvl1pPr>
          </a:lstStyle>
          <a:p>
            <a:fld id="{BC7DB43B-51CA-40E6-9209-34CCB05A95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038-E0F1-439B-9230-E4A18AB278B5}"/>
              </a:ext>
            </a:extLst>
          </p:cNvPr>
          <p:cNvSpPr/>
          <p:nvPr/>
        </p:nvSpPr>
        <p:spPr>
          <a:xfrm>
            <a:off x="-6629" y="46497"/>
            <a:ext cx="12192001" cy="878294"/>
          </a:xfrm>
          <a:prstGeom prst="rect">
            <a:avLst/>
          </a:prstGeom>
          <a:solidFill>
            <a:srgbClr val="7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34731"/>
            <a:ext cx="10515600" cy="2852737"/>
          </a:xfrm>
          <a:solidFill>
            <a:srgbClr val="7598D9"/>
          </a:solidFill>
        </p:spPr>
        <p:txBody>
          <a:bodyPr anchor="b"/>
          <a:lstStyle>
            <a:lvl1pPr algn="ctr">
              <a:defRPr sz="6000"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228983"/>
            <a:ext cx="10515600" cy="13189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598D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6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58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80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0116" y="47478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8621" y="47478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7127" y="4756156"/>
            <a:ext cx="2743200" cy="365125"/>
          </a:xfrm>
          <a:prstGeom prst="rect">
            <a:avLst/>
          </a:prstGeom>
        </p:spPr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2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675" y="136529"/>
            <a:ext cx="11831781" cy="788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675" y="1040931"/>
            <a:ext cx="11831781" cy="507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61EF-3032-0E4A-8E71-353AE357C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6" y="388706"/>
            <a:ext cx="11159504" cy="26223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Gill Sans MT" panose="020B0502020104020203" pitchFamily="34" charset="0"/>
              </a:rPr>
              <a:t> Deep Learning for 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dirty="0">
                <a:latin typeface="Gill Sans MT" panose="020B0502020104020203" pitchFamily="34" charset="0"/>
              </a:rPr>
              <a:t>THz Channel Estimation and 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dirty="0">
                <a:latin typeface="Gill Sans MT" panose="020B0502020104020203" pitchFamily="34" charset="0"/>
              </a:rPr>
              <a:t>Beamforming Prediction 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dirty="0">
                <a:latin typeface="Gill Sans MT" panose="020B0502020104020203" pitchFamily="34" charset="0"/>
              </a:rPr>
              <a:t>via Sub-6GHz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08D30-E019-2D43-8D87-D879DB17A642}"/>
              </a:ext>
            </a:extLst>
          </p:cNvPr>
          <p:cNvSpPr/>
          <p:nvPr/>
        </p:nvSpPr>
        <p:spPr>
          <a:xfrm>
            <a:off x="6352106" y="3319883"/>
            <a:ext cx="5737150" cy="175432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7598D9"/>
              </a:solidFill>
              <a:latin typeface="Gill Sans MT" panose="020B0502020104020203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Abhishek K. Gupta</a:t>
            </a:r>
          </a:p>
          <a:p>
            <a:r>
              <a:rPr lang="en-US" sz="2000" b="0" cap="small" baseline="0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2000" b="0" cap="small" baseline="0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Electrical Engineering, IIT </a:t>
            </a:r>
            <a:r>
              <a:rPr lang="en-US" sz="2000" cap="small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Kanpur</a:t>
            </a:r>
          </a:p>
          <a:p>
            <a:r>
              <a:rPr lang="en-US" sz="2000" cap="small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Co-Authors: </a:t>
            </a:r>
            <a:r>
              <a:rPr lang="en-US" sz="2000" b="1" dirty="0" err="1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Sagnik</a:t>
            </a:r>
            <a:r>
              <a:rPr lang="en-US" sz="2000" b="1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 Bhattacharya</a:t>
            </a:r>
            <a:endParaRPr lang="en-US" sz="2000" cap="small" dirty="0">
              <a:solidFill>
                <a:srgbClr val="7598D9"/>
              </a:solidFill>
              <a:latin typeface="Gill Sans MT" panose="020B0502020104020203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9AB84-91A0-3843-BC04-165EE431DBBE}"/>
              </a:ext>
            </a:extLst>
          </p:cNvPr>
          <p:cNvSpPr/>
          <p:nvPr/>
        </p:nvSpPr>
        <p:spPr>
          <a:xfrm>
            <a:off x="6213076" y="5222015"/>
            <a:ext cx="61003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cap="small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Mangal" panose="02040503050203030202" pitchFamily="18" charset="0"/>
              </a:rPr>
              <a:t>International Conference on Signal Processing and Communications (SPCOM)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1E57E-CEB3-8A45-83FE-76BB6B33D6F7}"/>
              </a:ext>
            </a:extLst>
          </p:cNvPr>
          <p:cNvSpPr/>
          <p:nvPr/>
        </p:nvSpPr>
        <p:spPr>
          <a:xfrm>
            <a:off x="5111284" y="5222014"/>
            <a:ext cx="1431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cap="small" dirty="0">
                <a:solidFill>
                  <a:srgbClr val="7598D9"/>
                </a:solidFill>
                <a:latin typeface="Gill Sans MT" panose="020B0502020104020203" pitchFamily="34" charset="0"/>
                <a:ea typeface="Cambria Math" panose="02040503050406030204" pitchFamily="18" charset="0"/>
                <a:cs typeface="Mangal" panose="02040503050203030202" pitchFamily="18" charset="0"/>
              </a:rPr>
              <a:t>July 2022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9D9161D-576E-EA10-B028-4457890A9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927778"/>
              </p:ext>
            </p:extLst>
          </p:nvPr>
        </p:nvGraphicFramePr>
        <p:xfrm>
          <a:off x="2852335" y="3319883"/>
          <a:ext cx="3045228" cy="175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97200" imgH="3167640" progId="PBrush">
                  <p:embed/>
                </p:oleObj>
              </mc:Choice>
              <mc:Fallback>
                <p:oleObj name="Bitmap Image" r:id="rId2" imgW="5497200" imgH="316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2335" y="3319883"/>
                        <a:ext cx="3045228" cy="1754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8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Cascaded Architecture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E7890-588E-9798-8DF9-AD94376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0FF0D-1CF4-F2A5-EFF8-AEAB0DCD3E18}"/>
              </a:ext>
            </a:extLst>
          </p:cNvPr>
          <p:cNvSpPr txBox="1"/>
          <p:nvPr/>
        </p:nvSpPr>
        <p:spPr>
          <a:xfrm>
            <a:off x="5586311" y="2553068"/>
            <a:ext cx="1330218" cy="112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F32DB-B7FF-2145-6E8C-E4EC02D3CECE}"/>
              </a:ext>
            </a:extLst>
          </p:cNvPr>
          <p:cNvSpPr txBox="1"/>
          <p:nvPr/>
        </p:nvSpPr>
        <p:spPr>
          <a:xfrm>
            <a:off x="10505705" y="2722602"/>
            <a:ext cx="1277738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39263-A687-4C39-C2A4-271F40DBE3A3}"/>
              </a:ext>
            </a:extLst>
          </p:cNvPr>
          <p:cNvSpPr txBox="1"/>
          <p:nvPr/>
        </p:nvSpPr>
        <p:spPr>
          <a:xfrm>
            <a:off x="551063" y="2552913"/>
            <a:ext cx="1671218" cy="1123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Sub 6GHz Channel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3D39A-95E4-2902-81B4-64C16EFE1B53}"/>
              </a:ext>
            </a:extLst>
          </p:cNvPr>
          <p:cNvCxnSpPr>
            <a:cxnSpLocks/>
          </p:cNvCxnSpPr>
          <p:nvPr/>
        </p:nvCxnSpPr>
        <p:spPr>
          <a:xfrm>
            <a:off x="2337473" y="3068081"/>
            <a:ext cx="60556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6EBA11-F396-0B03-D22E-10170B745C96}"/>
              </a:ext>
            </a:extLst>
          </p:cNvPr>
          <p:cNvSpPr txBox="1"/>
          <p:nvPr/>
        </p:nvSpPr>
        <p:spPr>
          <a:xfrm>
            <a:off x="2760363" y="1414189"/>
            <a:ext cx="236788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Phase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A9770-ABF1-4BBA-03D1-57A7F4D2D619}"/>
              </a:ext>
            </a:extLst>
          </p:cNvPr>
          <p:cNvSpPr txBox="1"/>
          <p:nvPr/>
        </p:nvSpPr>
        <p:spPr>
          <a:xfrm>
            <a:off x="6201968" y="1414189"/>
            <a:ext cx="236788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Phase 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EB590-ECDF-AF97-1779-13C494D88B5C}"/>
              </a:ext>
            </a:extLst>
          </p:cNvPr>
          <p:cNvSpPr txBox="1"/>
          <p:nvPr/>
        </p:nvSpPr>
        <p:spPr>
          <a:xfrm>
            <a:off x="272504" y="5305051"/>
            <a:ext cx="11651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Deep Learning algorithms efficiently map otherwise intractable functions, using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Convolutional Neural Networks (CNN) - extremely successful at extracting spatial/temporal features directly from raw data.</a:t>
            </a:r>
          </a:p>
        </p:txBody>
      </p:sp>
      <p:pic>
        <p:nvPicPr>
          <p:cNvPr id="1026" name="Picture 2" descr="What is an Artificial Neural Networks? | Bernard Marr">
            <a:extLst>
              <a:ext uri="{FF2B5EF4-FFF2-40B4-BE49-F238E27FC236}">
                <a16:creationId xmlns:a16="http://schemas.microsoft.com/office/drawing/2014/main" id="{20ADACB9-6136-5230-5C93-011926BC4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13375" r="37994" b="15233"/>
          <a:stretch/>
        </p:blipFill>
        <p:spPr bwMode="auto">
          <a:xfrm>
            <a:off x="3032416" y="2585557"/>
            <a:ext cx="1279165" cy="965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8" name="Picture 2" descr="What is an Artificial Neural Networks? | Bernard Marr">
            <a:extLst>
              <a:ext uri="{FF2B5EF4-FFF2-40B4-BE49-F238E27FC236}">
                <a16:creationId xmlns:a16="http://schemas.microsoft.com/office/drawing/2014/main" id="{A5747841-F288-94B9-EBA2-8365445A2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13375" r="37994" b="15233"/>
          <a:stretch/>
        </p:blipFill>
        <p:spPr bwMode="auto">
          <a:xfrm>
            <a:off x="8285074" y="2609404"/>
            <a:ext cx="1279165" cy="965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1972A-7DC3-F9BD-D017-F4B75BCCEC38}"/>
              </a:ext>
            </a:extLst>
          </p:cNvPr>
          <p:cNvSpPr txBox="1"/>
          <p:nvPr/>
        </p:nvSpPr>
        <p:spPr>
          <a:xfrm>
            <a:off x="3155097" y="2837249"/>
            <a:ext cx="116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2570C-FE3C-DB4A-06AD-B5BCFF47F51D}"/>
              </a:ext>
            </a:extLst>
          </p:cNvPr>
          <p:cNvSpPr txBox="1"/>
          <p:nvPr/>
        </p:nvSpPr>
        <p:spPr>
          <a:xfrm>
            <a:off x="8584672" y="2856274"/>
            <a:ext cx="1162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NN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57D27-4757-9A4C-B410-1700177A457B}"/>
              </a:ext>
            </a:extLst>
          </p:cNvPr>
          <p:cNvCxnSpPr>
            <a:cxnSpLocks/>
          </p:cNvCxnSpPr>
          <p:nvPr/>
        </p:nvCxnSpPr>
        <p:spPr>
          <a:xfrm>
            <a:off x="4827956" y="3064788"/>
            <a:ext cx="60556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F7079C-5C84-0C56-DCFB-E64C57137DF5}"/>
              </a:ext>
            </a:extLst>
          </p:cNvPr>
          <p:cNvCxnSpPr>
            <a:cxnSpLocks/>
          </p:cNvCxnSpPr>
          <p:nvPr/>
        </p:nvCxnSpPr>
        <p:spPr>
          <a:xfrm>
            <a:off x="9744166" y="3064786"/>
            <a:ext cx="60556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9D58DA-646F-761E-8A67-092E03E6161C}"/>
              </a:ext>
            </a:extLst>
          </p:cNvPr>
          <p:cNvCxnSpPr>
            <a:cxnSpLocks/>
          </p:cNvCxnSpPr>
          <p:nvPr/>
        </p:nvCxnSpPr>
        <p:spPr>
          <a:xfrm>
            <a:off x="7343608" y="3064784"/>
            <a:ext cx="60556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6B4527-4F2A-5D91-BEB5-B3EFEF54DFF1}"/>
              </a:ext>
            </a:extLst>
          </p:cNvPr>
          <p:cNvCxnSpPr>
            <a:cxnSpLocks/>
          </p:cNvCxnSpPr>
          <p:nvPr/>
        </p:nvCxnSpPr>
        <p:spPr>
          <a:xfrm>
            <a:off x="7526719" y="3073761"/>
            <a:ext cx="0" cy="1336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E9D3F5-8E41-E3DC-916F-C7F47777F528}"/>
              </a:ext>
            </a:extLst>
          </p:cNvPr>
          <p:cNvCxnSpPr>
            <a:cxnSpLocks/>
          </p:cNvCxnSpPr>
          <p:nvPr/>
        </p:nvCxnSpPr>
        <p:spPr>
          <a:xfrm flipV="1">
            <a:off x="7574163" y="4372984"/>
            <a:ext cx="1933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756581-D88B-4365-7049-06FE108C89AB}"/>
              </a:ext>
            </a:extLst>
          </p:cNvPr>
          <p:cNvSpPr txBox="1"/>
          <p:nvPr/>
        </p:nvSpPr>
        <p:spPr>
          <a:xfrm>
            <a:off x="9571462" y="4070333"/>
            <a:ext cx="262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ill Sans MT" panose="020B0502020104020203" pitchFamily="34" charset="0"/>
              </a:rPr>
              <a:t>Can be modified for other applications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BS selection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Outage prediction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32B5280-1C18-5646-8CA7-B7596E1B90DC}"/>
              </a:ext>
            </a:extLst>
          </p:cNvPr>
          <p:cNvSpPr/>
          <p:nvPr/>
        </p:nvSpPr>
        <p:spPr>
          <a:xfrm>
            <a:off x="-1" y="46497"/>
            <a:ext cx="12192001" cy="878294"/>
          </a:xfrm>
          <a:prstGeom prst="rect">
            <a:avLst/>
          </a:prstGeom>
          <a:solidFill>
            <a:srgbClr val="7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  System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4CD3D-AB62-E24A-9CAD-2ABB68DEA046}"/>
              </a:ext>
            </a:extLst>
          </p:cNvPr>
          <p:cNvGrpSpPr/>
          <p:nvPr/>
        </p:nvGrpSpPr>
        <p:grpSpPr>
          <a:xfrm>
            <a:off x="2017257" y="990865"/>
            <a:ext cx="6945075" cy="3459948"/>
            <a:chOff x="7569852" y="1063183"/>
            <a:chExt cx="4622148" cy="3634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97C1E7-408B-A1F7-76C0-8493E4A9D1D4}"/>
                </a:ext>
              </a:extLst>
            </p:cNvPr>
            <p:cNvSpPr/>
            <p:nvPr/>
          </p:nvSpPr>
          <p:spPr>
            <a:xfrm>
              <a:off x="8264839" y="1751010"/>
              <a:ext cx="150867" cy="200336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99940E-9B26-1C65-888A-1B08360569E4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00" y="1424570"/>
              <a:ext cx="240216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93188B-0701-4394-F92E-589FD0C3026B}"/>
                </a:ext>
              </a:extLst>
            </p:cNvPr>
            <p:cNvCxnSpPr/>
            <p:nvPr/>
          </p:nvCxnSpPr>
          <p:spPr>
            <a:xfrm flipV="1">
              <a:off x="10027016" y="1251759"/>
              <a:ext cx="0" cy="1728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03890F2-67B1-D426-072F-7FB48DF22B70}"/>
                </a:ext>
              </a:extLst>
            </p:cNvPr>
            <p:cNvSpPr/>
            <p:nvPr/>
          </p:nvSpPr>
          <p:spPr>
            <a:xfrm rot="10800000">
              <a:off x="9932952" y="1095375"/>
              <a:ext cx="196176" cy="144127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B5BE05-D0BC-4E0B-7312-F1BAB6236FCB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02" y="1817674"/>
              <a:ext cx="240216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106253-CF37-46C7-3142-4287805AF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68" y="1810382"/>
              <a:ext cx="1" cy="72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03750E1B-F034-9EDA-5E05-D123511625DA}"/>
                </a:ext>
              </a:extLst>
            </p:cNvPr>
            <p:cNvSpPr/>
            <p:nvPr/>
          </p:nvSpPr>
          <p:spPr>
            <a:xfrm rot="10800000">
              <a:off x="9924816" y="1516277"/>
              <a:ext cx="190500" cy="139958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94A018-95D3-18ED-0290-1BF5E2475E64}"/>
                </a:ext>
              </a:extLst>
            </p:cNvPr>
            <p:cNvCxnSpPr>
              <a:cxnSpLocks/>
            </p:cNvCxnSpPr>
            <p:nvPr/>
          </p:nvCxnSpPr>
          <p:spPr>
            <a:xfrm>
              <a:off x="9789434" y="2545405"/>
              <a:ext cx="240216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67F0B0-AE32-FFE2-9C8A-7A8B500EE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507" y="2384946"/>
              <a:ext cx="0" cy="1728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2B64651-D1E5-14DA-4E9C-D2A89565F746}"/>
                </a:ext>
              </a:extLst>
            </p:cNvPr>
            <p:cNvSpPr/>
            <p:nvPr/>
          </p:nvSpPr>
          <p:spPr>
            <a:xfrm rot="10800000">
              <a:off x="9921257" y="2238273"/>
              <a:ext cx="190500" cy="139958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9770BF-809B-365F-60E5-0AFAFD888146}"/>
                </a:ext>
              </a:extLst>
            </p:cNvPr>
            <p:cNvSpPr txBox="1"/>
            <p:nvPr/>
          </p:nvSpPr>
          <p:spPr>
            <a:xfrm>
              <a:off x="9906568" y="1789558"/>
              <a:ext cx="368702" cy="678007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ko-KR" sz="2400" dirty="0">
                  <a:latin typeface="Gill Sans MT" panose="020B0502020104020203" pitchFamily="34" charset="0"/>
                </a:rPr>
                <a:t>…</a:t>
              </a:r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B2D2C6-24F4-0E3E-0250-88F40DEC8E18}"/>
                </a:ext>
              </a:extLst>
            </p:cNvPr>
            <p:cNvSpPr txBox="1"/>
            <p:nvPr/>
          </p:nvSpPr>
          <p:spPr>
            <a:xfrm>
              <a:off x="7569852" y="3995621"/>
              <a:ext cx="1324947" cy="4849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latin typeface="Gill Sans MT" panose="020B0502020104020203" pitchFamily="34" charset="0"/>
                </a:rPr>
                <a:t>Basestation</a:t>
              </a:r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3526F1-48AF-D3FF-C4E1-3582A2BBF693}"/>
                </a:ext>
              </a:extLst>
            </p:cNvPr>
            <p:cNvSpPr/>
            <p:nvPr/>
          </p:nvSpPr>
          <p:spPr>
            <a:xfrm>
              <a:off x="11613525" y="2734039"/>
              <a:ext cx="139951" cy="94239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8510D3-86E9-92ED-5E86-B0F4DF6A72E5}"/>
                </a:ext>
              </a:extLst>
            </p:cNvPr>
            <p:cNvCxnSpPr/>
            <p:nvPr/>
          </p:nvCxnSpPr>
          <p:spPr>
            <a:xfrm flipH="1">
              <a:off x="11436221" y="2943973"/>
              <a:ext cx="16795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D82AD1-EB69-F1C8-CCA0-9815C1954B8C}"/>
                </a:ext>
              </a:extLst>
            </p:cNvPr>
            <p:cNvCxnSpPr/>
            <p:nvPr/>
          </p:nvCxnSpPr>
          <p:spPr>
            <a:xfrm flipV="1">
              <a:off x="11445552" y="2762121"/>
              <a:ext cx="0" cy="1818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A7F5A1-2D29-7A42-24B0-6053BB096CA5}"/>
                </a:ext>
              </a:extLst>
            </p:cNvPr>
            <p:cNvSpPr/>
            <p:nvPr/>
          </p:nvSpPr>
          <p:spPr>
            <a:xfrm rot="10800000">
              <a:off x="11380252" y="2582213"/>
              <a:ext cx="139944" cy="181852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D9929F-9F14-2C6B-878D-4B60DF390F7B}"/>
                </a:ext>
              </a:extLst>
            </p:cNvPr>
            <p:cNvCxnSpPr/>
            <p:nvPr/>
          </p:nvCxnSpPr>
          <p:spPr>
            <a:xfrm flipH="1">
              <a:off x="11436227" y="3556200"/>
              <a:ext cx="1679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8CCEC9-D8DC-01FB-F0EC-7436F1B406B1}"/>
                </a:ext>
              </a:extLst>
            </p:cNvPr>
            <p:cNvCxnSpPr/>
            <p:nvPr/>
          </p:nvCxnSpPr>
          <p:spPr>
            <a:xfrm flipV="1">
              <a:off x="11445558" y="3374348"/>
              <a:ext cx="0" cy="1818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3DCCE84-9C75-83AF-FBAF-7D4E8E607C1D}"/>
                </a:ext>
              </a:extLst>
            </p:cNvPr>
            <p:cNvSpPr/>
            <p:nvPr/>
          </p:nvSpPr>
          <p:spPr>
            <a:xfrm rot="10800000">
              <a:off x="11380258" y="3194440"/>
              <a:ext cx="139944" cy="181852"/>
            </a:xfrm>
            <a:prstGeom prst="triangl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2D70A-CEBC-1431-F6E9-B7431D6E78B2}"/>
                </a:ext>
              </a:extLst>
            </p:cNvPr>
            <p:cNvSpPr txBox="1"/>
            <p:nvPr/>
          </p:nvSpPr>
          <p:spPr>
            <a:xfrm>
              <a:off x="11016343" y="3698012"/>
              <a:ext cx="1175657" cy="4849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ill Sans MT" panose="020B0502020104020203" pitchFamily="34" charset="0"/>
                </a:rPr>
                <a:t>User</a:t>
              </a:r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AF2C8-57AE-F6C1-EFF1-605BAB73F5B1}"/>
                </a:ext>
              </a:extLst>
            </p:cNvPr>
            <p:cNvSpPr/>
            <p:nvPr/>
          </p:nvSpPr>
          <p:spPr>
            <a:xfrm>
              <a:off x="8870697" y="1160956"/>
              <a:ext cx="924240" cy="145313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Gill Sans MT" panose="020B0502020104020203" pitchFamily="34" charset="0"/>
                </a:rPr>
                <a:t>Sub-6GHZ</a:t>
              </a:r>
            </a:p>
            <a:p>
              <a:pPr algn="ctr"/>
              <a:r>
                <a:rPr lang="en-US" altLang="ko-KR" sz="2400" dirty="0">
                  <a:latin typeface="Gill Sans MT" panose="020B0502020104020203" pitchFamily="34" charset="0"/>
                </a:rPr>
                <a:t>antenna</a:t>
              </a:r>
            </a:p>
            <a:p>
              <a:pPr algn="ctr"/>
              <a:r>
                <a:rPr lang="en-US" altLang="ko-KR" sz="2400" dirty="0">
                  <a:latin typeface="Gill Sans MT" panose="020B0502020104020203" pitchFamily="34" charset="0"/>
                </a:rPr>
                <a:t>array</a:t>
              </a:r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2D7117-84A0-68DE-7653-E641894AF2F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8452088" y="1887521"/>
              <a:ext cx="418609" cy="4005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31FD88-10D1-5C44-2F97-628DE8014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9493" y="1942377"/>
              <a:ext cx="1132318" cy="639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3CADFD-0C87-A8A9-06DE-3B08383E0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5872" y="3281867"/>
              <a:ext cx="1125939" cy="27301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645E75-5480-19EC-B25D-D4EC9797D982}"/>
                </a:ext>
              </a:extLst>
            </p:cNvPr>
            <p:cNvCxnSpPr/>
            <p:nvPr/>
          </p:nvCxnSpPr>
          <p:spPr>
            <a:xfrm>
              <a:off x="9789019" y="3027632"/>
              <a:ext cx="2332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40D684-28D8-1263-E2EC-FD985FA5AFDB}"/>
                </a:ext>
              </a:extLst>
            </p:cNvPr>
            <p:cNvCxnSpPr/>
            <p:nvPr/>
          </p:nvCxnSpPr>
          <p:spPr>
            <a:xfrm flipV="1">
              <a:off x="10030422" y="2854821"/>
              <a:ext cx="0" cy="172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ED5E7F0-4761-0EB1-3ED3-570076C00E4D}"/>
                </a:ext>
              </a:extLst>
            </p:cNvPr>
            <p:cNvSpPr/>
            <p:nvPr/>
          </p:nvSpPr>
          <p:spPr>
            <a:xfrm rot="10800000">
              <a:off x="9935172" y="2698437"/>
              <a:ext cx="190500" cy="139958"/>
            </a:xfrm>
            <a:prstGeom prst="triangle">
              <a:avLst/>
            </a:prstGeom>
            <a:solidFill>
              <a:schemeClr val="accent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999094-BB08-E17E-9F25-D9C291004C76}"/>
                </a:ext>
              </a:extLst>
            </p:cNvPr>
            <p:cNvCxnSpPr/>
            <p:nvPr/>
          </p:nvCxnSpPr>
          <p:spPr>
            <a:xfrm>
              <a:off x="9789021" y="3420736"/>
              <a:ext cx="2332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6F09FE-0616-CF71-2FB2-4768EA8E21EC}"/>
                </a:ext>
              </a:extLst>
            </p:cNvPr>
            <p:cNvCxnSpPr/>
            <p:nvPr/>
          </p:nvCxnSpPr>
          <p:spPr>
            <a:xfrm flipV="1">
              <a:off x="10022287" y="3247925"/>
              <a:ext cx="0" cy="172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04441B3-DC90-BA5D-FBA7-C1B8E09E7500}"/>
                </a:ext>
              </a:extLst>
            </p:cNvPr>
            <p:cNvSpPr/>
            <p:nvPr/>
          </p:nvSpPr>
          <p:spPr>
            <a:xfrm rot="10800000">
              <a:off x="9927035" y="3119339"/>
              <a:ext cx="190500" cy="139958"/>
            </a:xfrm>
            <a:prstGeom prst="triangle">
              <a:avLst/>
            </a:prstGeom>
            <a:solidFill>
              <a:schemeClr val="accent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6BC85A-D633-D94F-4380-1BA56940C04B}"/>
                </a:ext>
              </a:extLst>
            </p:cNvPr>
            <p:cNvCxnSpPr>
              <a:cxnSpLocks/>
            </p:cNvCxnSpPr>
            <p:nvPr/>
          </p:nvCxnSpPr>
          <p:spPr>
            <a:xfrm>
              <a:off x="9791653" y="4148467"/>
              <a:ext cx="2332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C2B718-A02B-3891-8CF7-A8DA5F865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8726" y="3988008"/>
              <a:ext cx="0" cy="172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9D0C8EE-DA22-07C0-C407-7C2626A064BD}"/>
                </a:ext>
              </a:extLst>
            </p:cNvPr>
            <p:cNvSpPr/>
            <p:nvPr/>
          </p:nvSpPr>
          <p:spPr>
            <a:xfrm rot="10800000">
              <a:off x="9923476" y="3841335"/>
              <a:ext cx="190500" cy="139958"/>
            </a:xfrm>
            <a:prstGeom prst="triangle">
              <a:avLst/>
            </a:prstGeom>
            <a:solidFill>
              <a:schemeClr val="accent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5D6CBD-BC3B-664F-69A3-34B36B694E82}"/>
                </a:ext>
              </a:extLst>
            </p:cNvPr>
            <p:cNvSpPr/>
            <p:nvPr/>
          </p:nvSpPr>
          <p:spPr>
            <a:xfrm>
              <a:off x="8892651" y="2877463"/>
              <a:ext cx="904505" cy="1339685"/>
            </a:xfrm>
            <a:prstGeom prst="rect">
              <a:avLst/>
            </a:prstGeom>
            <a:solidFill>
              <a:schemeClr val="accent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Gill Sans MT" panose="020B0502020104020203" pitchFamily="34" charset="0"/>
                </a:rPr>
                <a:t>THz antenna</a:t>
              </a:r>
            </a:p>
            <a:p>
              <a:pPr algn="ctr"/>
              <a:r>
                <a:rPr lang="en-US" altLang="ko-KR" sz="2400" dirty="0">
                  <a:latin typeface="Gill Sans MT" panose="020B0502020104020203" pitchFamily="34" charset="0"/>
                </a:rPr>
                <a:t>array</a:t>
              </a:r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0670CA-E5B7-B975-D09F-925987A266B8}"/>
                </a:ext>
              </a:extLst>
            </p:cNvPr>
            <p:cNvCxnSpPr>
              <a:endCxn id="37" idx="1"/>
            </p:cNvCxnSpPr>
            <p:nvPr/>
          </p:nvCxnSpPr>
          <p:spPr>
            <a:xfrm>
              <a:off x="8422051" y="3272421"/>
              <a:ext cx="470600" cy="2748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DA22D8-2260-A23D-6B68-66461BF100C8}"/>
                </a:ext>
              </a:extLst>
            </p:cNvPr>
            <p:cNvSpPr txBox="1"/>
            <p:nvPr/>
          </p:nvSpPr>
          <p:spPr>
            <a:xfrm>
              <a:off x="9980976" y="3536510"/>
              <a:ext cx="368702" cy="1094700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ko-KR" sz="2400" dirty="0">
                  <a:latin typeface="Gill Sans MT" panose="020B0502020104020203" pitchFamily="34" charset="0"/>
                </a:rPr>
                <a:t>…</a:t>
              </a:r>
              <a:endParaRPr lang="ko-KR" altLang="en-US" sz="2400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32AA02-58B5-AF49-B7A3-E5653A7C8266}"/>
                </a:ext>
              </a:extLst>
            </p:cNvPr>
            <p:cNvSpPr/>
            <p:nvPr/>
          </p:nvSpPr>
          <p:spPr>
            <a:xfrm>
              <a:off x="10259597" y="1063183"/>
              <a:ext cx="907032" cy="872828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2400" i="1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N</a:t>
              </a:r>
              <a:r>
                <a:rPr lang="en-US" altLang="ko-KR" sz="2400" i="1" baseline="-25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s  </a:t>
              </a:r>
            </a:p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antennas </a:t>
              </a:r>
              <a:endParaRPr lang="en-US" sz="2400" dirty="0">
                <a:latin typeface="Gill Sans MT" panose="020B05020201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8DD305-0361-8642-90BA-DA380617C506}"/>
                </a:ext>
              </a:extLst>
            </p:cNvPr>
            <p:cNvSpPr/>
            <p:nvPr/>
          </p:nvSpPr>
          <p:spPr>
            <a:xfrm>
              <a:off x="10217585" y="3824471"/>
              <a:ext cx="850489" cy="872828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pPr lvl="0" defTabSz="914400" latinLnBrk="1">
                <a:buSzPct val="100000"/>
                <a:defRPr/>
              </a:pPr>
              <a:r>
                <a:rPr lang="en-US" altLang="ko-KR" sz="2400" i="1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N</a:t>
              </a:r>
              <a:r>
                <a:rPr lang="en-US" altLang="ko-KR" sz="2400" i="1" baseline="-25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T  </a:t>
              </a:r>
            </a:p>
            <a:p>
              <a:pPr lvl="0" defTabSz="914400" latinLnBrk="1">
                <a:buSzPct val="100000"/>
                <a:defRPr/>
              </a:pPr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antennas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94271B-52A7-8E44-A302-2170F42B0F91}"/>
              </a:ext>
            </a:extLst>
          </p:cNvPr>
          <p:cNvSpPr/>
          <p:nvPr/>
        </p:nvSpPr>
        <p:spPr>
          <a:xfrm>
            <a:off x="7681466" y="1122166"/>
            <a:ext cx="144379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Next LT Pro" panose="020B0504020202020204" pitchFamily="34" charset="0"/>
              </a:rPr>
              <a:t>Uplink Sub-6 GHz Channel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339846-DAA6-C640-87BD-6A5CD79EA940}"/>
              </a:ext>
            </a:extLst>
          </p:cNvPr>
          <p:cNvSpPr/>
          <p:nvPr/>
        </p:nvSpPr>
        <p:spPr>
          <a:xfrm>
            <a:off x="7541033" y="3993673"/>
            <a:ext cx="15247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4366A7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366A7"/>
                </a:solidFill>
                <a:latin typeface="Avenir Next LT Pro" panose="020B0504020202020204" pitchFamily="34" charset="0"/>
              </a:rPr>
              <a:t>Downlink </a:t>
            </a:r>
          </a:p>
          <a:p>
            <a:r>
              <a:rPr lang="en-US" dirty="0">
                <a:solidFill>
                  <a:srgbClr val="4366A7"/>
                </a:solidFill>
                <a:latin typeface="Avenir Next LT Pro" panose="020B0504020202020204" pitchFamily="34" charset="0"/>
              </a:rPr>
              <a:t>THz Channel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276A8-4899-FE91-C5A6-ADEB7E39A3CF}"/>
              </a:ext>
            </a:extLst>
          </p:cNvPr>
          <p:cNvCxnSpPr>
            <a:cxnSpLocks/>
          </p:cNvCxnSpPr>
          <p:nvPr/>
        </p:nvCxnSpPr>
        <p:spPr>
          <a:xfrm flipV="1">
            <a:off x="5688467" y="1541781"/>
            <a:ext cx="0" cy="1645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103092" y="5295139"/>
                <a:ext cx="8111613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 defTabSz="914400" latinLnBrk="1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OFDM with </a:t>
                </a:r>
                <a:r>
                  <a:rPr lang="en-US" altLang="ko-KR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K </a:t>
                </a: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subcarriers</a:t>
                </a:r>
              </a:p>
              <a:p>
                <a:pPr marL="285750" indent="-285750" defTabSz="914400" latinLnBrk="1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Let </a:t>
                </a:r>
                <a:r>
                  <a:rPr lang="en-US" altLang="ko-KR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 2,…,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be the OFDM subcarrier index.</a:t>
                </a:r>
                <a:endParaRPr lang="en-US" altLang="ko-KR" dirty="0"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285750" indent="-285750" defTabSz="914400" latinLnBrk="1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i="1" baseline="-25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S</a:t>
                </a:r>
                <a:r>
                  <a:rPr lang="en-US" altLang="ko-KR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small enough for fully digital beamforming.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2" y="5295139"/>
                <a:ext cx="8111613" cy="1200329"/>
              </a:xfrm>
              <a:prstGeom prst="rect">
                <a:avLst/>
              </a:prstGeom>
              <a:blipFill>
                <a:blip r:embed="rId3"/>
                <a:stretch>
                  <a:fillRect l="-526" t="-30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032B5280-1C18-5646-8CA7-B7596E1B90DC}"/>
              </a:ext>
            </a:extLst>
          </p:cNvPr>
          <p:cNvSpPr/>
          <p:nvPr/>
        </p:nvSpPr>
        <p:spPr>
          <a:xfrm>
            <a:off x="-6629" y="46497"/>
            <a:ext cx="12192001" cy="878294"/>
          </a:xfrm>
          <a:prstGeom prst="rect">
            <a:avLst/>
          </a:prstGeom>
          <a:solidFill>
            <a:srgbClr val="7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  Channel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4CD3D-AB62-E24A-9CAD-2ABB68DEA046}"/>
              </a:ext>
            </a:extLst>
          </p:cNvPr>
          <p:cNvGrpSpPr/>
          <p:nvPr/>
        </p:nvGrpSpPr>
        <p:grpSpPr>
          <a:xfrm>
            <a:off x="4290812" y="960958"/>
            <a:ext cx="3397430" cy="1694031"/>
            <a:chOff x="8264839" y="1095375"/>
            <a:chExt cx="3927161" cy="3751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97C1E7-408B-A1F7-76C0-8493E4A9D1D4}"/>
                </a:ext>
              </a:extLst>
            </p:cNvPr>
            <p:cNvSpPr/>
            <p:nvPr/>
          </p:nvSpPr>
          <p:spPr>
            <a:xfrm>
              <a:off x="8264839" y="1751010"/>
              <a:ext cx="187248" cy="200336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Gill Sans MT" panose="020B0502020104020203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99940E-9B26-1C65-888A-1B08360569E4}"/>
                </a:ext>
              </a:extLst>
            </p:cNvPr>
            <p:cNvCxnSpPr/>
            <p:nvPr/>
          </p:nvCxnSpPr>
          <p:spPr>
            <a:xfrm>
              <a:off x="9786800" y="1424570"/>
              <a:ext cx="2332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93188B-0701-4394-F92E-589FD0C3026B}"/>
                </a:ext>
              </a:extLst>
            </p:cNvPr>
            <p:cNvCxnSpPr/>
            <p:nvPr/>
          </p:nvCxnSpPr>
          <p:spPr>
            <a:xfrm flipV="1">
              <a:off x="10028203" y="1251759"/>
              <a:ext cx="0" cy="17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03890F2-67B1-D426-072F-7FB48DF22B70}"/>
                </a:ext>
              </a:extLst>
            </p:cNvPr>
            <p:cNvSpPr/>
            <p:nvPr/>
          </p:nvSpPr>
          <p:spPr>
            <a:xfrm rot="10800000">
              <a:off x="9932953" y="1095375"/>
              <a:ext cx="190500" cy="13995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B5BE05-D0BC-4E0B-7312-F1BAB6236FCB}"/>
                </a:ext>
              </a:extLst>
            </p:cNvPr>
            <p:cNvCxnSpPr/>
            <p:nvPr/>
          </p:nvCxnSpPr>
          <p:spPr>
            <a:xfrm>
              <a:off x="9786802" y="1817674"/>
              <a:ext cx="2332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106253-CF37-46C7-3142-4287805AFFF8}"/>
                </a:ext>
              </a:extLst>
            </p:cNvPr>
            <p:cNvCxnSpPr/>
            <p:nvPr/>
          </p:nvCxnSpPr>
          <p:spPr>
            <a:xfrm flipV="1">
              <a:off x="10020068" y="1644863"/>
              <a:ext cx="0" cy="17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03750E1B-F034-9EDA-5E05-D123511625DA}"/>
                </a:ext>
              </a:extLst>
            </p:cNvPr>
            <p:cNvSpPr/>
            <p:nvPr/>
          </p:nvSpPr>
          <p:spPr>
            <a:xfrm rot="10800000">
              <a:off x="9924816" y="1516277"/>
              <a:ext cx="190500" cy="13995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94A018-95D3-18ED-0290-1BF5E2475E64}"/>
                </a:ext>
              </a:extLst>
            </p:cNvPr>
            <p:cNvCxnSpPr>
              <a:cxnSpLocks/>
            </p:cNvCxnSpPr>
            <p:nvPr/>
          </p:nvCxnSpPr>
          <p:spPr>
            <a:xfrm>
              <a:off x="9789434" y="2545405"/>
              <a:ext cx="2332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67F0B0-AE32-FFE2-9C8A-7A8B500EE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507" y="2384946"/>
              <a:ext cx="0" cy="17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2B64651-D1E5-14DA-4E9C-D2A89565F746}"/>
                </a:ext>
              </a:extLst>
            </p:cNvPr>
            <p:cNvSpPr/>
            <p:nvPr/>
          </p:nvSpPr>
          <p:spPr>
            <a:xfrm rot="10800000">
              <a:off x="9921257" y="2238273"/>
              <a:ext cx="190500" cy="13995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9770BF-809B-365F-60E5-0AFAFD888146}"/>
                </a:ext>
              </a:extLst>
            </p:cNvPr>
            <p:cNvSpPr txBox="1"/>
            <p:nvPr/>
          </p:nvSpPr>
          <p:spPr>
            <a:xfrm>
              <a:off x="9908266" y="1942377"/>
              <a:ext cx="426919" cy="6583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dirty="0">
                  <a:latin typeface="Gill Sans MT" panose="020B0502020104020203" pitchFamily="34" charset="0"/>
                </a:rPr>
                <a:t>…</a:t>
              </a:r>
              <a:endParaRPr lang="ko-KR" alt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B2D2C6-24F4-0E3E-0250-88F40DEC8E18}"/>
                </a:ext>
              </a:extLst>
            </p:cNvPr>
            <p:cNvSpPr txBox="1"/>
            <p:nvPr/>
          </p:nvSpPr>
          <p:spPr>
            <a:xfrm>
              <a:off x="8264839" y="4209360"/>
              <a:ext cx="1324947" cy="54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Base station</a:t>
              </a:r>
              <a:endParaRPr lang="ko-KR" altLang="en-US" sz="1000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3526F1-48AF-D3FF-C4E1-3582A2BBF693}"/>
                </a:ext>
              </a:extLst>
            </p:cNvPr>
            <p:cNvSpPr/>
            <p:nvPr/>
          </p:nvSpPr>
          <p:spPr>
            <a:xfrm>
              <a:off x="11613525" y="2734039"/>
              <a:ext cx="139951" cy="9423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8510D3-86E9-92ED-5E86-B0F4DF6A72E5}"/>
                </a:ext>
              </a:extLst>
            </p:cNvPr>
            <p:cNvCxnSpPr/>
            <p:nvPr/>
          </p:nvCxnSpPr>
          <p:spPr>
            <a:xfrm flipH="1">
              <a:off x="11436221" y="2943973"/>
              <a:ext cx="1679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D82AD1-EB69-F1C8-CCA0-9815C1954B8C}"/>
                </a:ext>
              </a:extLst>
            </p:cNvPr>
            <p:cNvCxnSpPr/>
            <p:nvPr/>
          </p:nvCxnSpPr>
          <p:spPr>
            <a:xfrm flipV="1">
              <a:off x="11445552" y="2762121"/>
              <a:ext cx="0" cy="181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A7F5A1-2D29-7A42-24B0-6053BB096CA5}"/>
                </a:ext>
              </a:extLst>
            </p:cNvPr>
            <p:cNvSpPr/>
            <p:nvPr/>
          </p:nvSpPr>
          <p:spPr>
            <a:xfrm rot="10800000">
              <a:off x="11380252" y="2582213"/>
              <a:ext cx="139944" cy="18185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D9929F-9F14-2C6B-878D-4B60DF390F7B}"/>
                </a:ext>
              </a:extLst>
            </p:cNvPr>
            <p:cNvCxnSpPr/>
            <p:nvPr/>
          </p:nvCxnSpPr>
          <p:spPr>
            <a:xfrm flipH="1">
              <a:off x="11436227" y="3556200"/>
              <a:ext cx="1679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8CCEC9-D8DC-01FB-F0EC-7436F1B406B1}"/>
                </a:ext>
              </a:extLst>
            </p:cNvPr>
            <p:cNvCxnSpPr/>
            <p:nvPr/>
          </p:nvCxnSpPr>
          <p:spPr>
            <a:xfrm flipV="1">
              <a:off x="11445558" y="3374348"/>
              <a:ext cx="0" cy="181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3DCCE84-9C75-83AF-FBAF-7D4E8E607C1D}"/>
                </a:ext>
              </a:extLst>
            </p:cNvPr>
            <p:cNvSpPr/>
            <p:nvPr/>
          </p:nvSpPr>
          <p:spPr>
            <a:xfrm rot="10800000">
              <a:off x="11380258" y="3194440"/>
              <a:ext cx="139944" cy="1818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2D70A-CEBC-1431-F6E9-B7431D6E78B2}"/>
                </a:ext>
              </a:extLst>
            </p:cNvPr>
            <p:cNvSpPr txBox="1"/>
            <p:nvPr/>
          </p:nvSpPr>
          <p:spPr>
            <a:xfrm>
              <a:off x="11016343" y="3698013"/>
              <a:ext cx="1175657" cy="54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User</a:t>
              </a:r>
              <a:endParaRPr lang="ko-KR" altLang="en-US" sz="1000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AF2C8-57AE-F6C1-EFF1-605BAB73F5B1}"/>
                </a:ext>
              </a:extLst>
            </p:cNvPr>
            <p:cNvSpPr/>
            <p:nvPr/>
          </p:nvSpPr>
          <p:spPr>
            <a:xfrm>
              <a:off x="8890432" y="1274401"/>
              <a:ext cx="904505" cy="13396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Sub-6GHZ</a:t>
              </a:r>
            </a:p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antenna</a:t>
              </a:r>
            </a:p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array</a:t>
              </a:r>
              <a:endParaRPr lang="ko-KR" altLang="en-US" sz="1000" dirty="0">
                <a:latin typeface="Gill Sans MT" panose="020B0502020104020203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2D7117-84A0-68DE-7653-E641894AF2F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8452088" y="1944244"/>
              <a:ext cx="438344" cy="343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31FD88-10D1-5C44-2F97-628DE8014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9493" y="1942377"/>
              <a:ext cx="1132318" cy="63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3CADFD-0C87-A8A9-06DE-3B08383E0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5872" y="3281867"/>
              <a:ext cx="1125939" cy="27301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645E75-5480-19EC-B25D-D4EC9797D982}"/>
                </a:ext>
              </a:extLst>
            </p:cNvPr>
            <p:cNvCxnSpPr/>
            <p:nvPr/>
          </p:nvCxnSpPr>
          <p:spPr>
            <a:xfrm>
              <a:off x="9789019" y="3027632"/>
              <a:ext cx="2332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40D684-28D8-1263-E2EC-FD985FA5AFDB}"/>
                </a:ext>
              </a:extLst>
            </p:cNvPr>
            <p:cNvCxnSpPr/>
            <p:nvPr/>
          </p:nvCxnSpPr>
          <p:spPr>
            <a:xfrm flipV="1">
              <a:off x="10030422" y="2854821"/>
              <a:ext cx="0" cy="17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ED5E7F0-4761-0EB1-3ED3-570076C00E4D}"/>
                </a:ext>
              </a:extLst>
            </p:cNvPr>
            <p:cNvSpPr/>
            <p:nvPr/>
          </p:nvSpPr>
          <p:spPr>
            <a:xfrm rot="10800000">
              <a:off x="9935172" y="2698437"/>
              <a:ext cx="190500" cy="139958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999094-BB08-E17E-9F25-D9C291004C76}"/>
                </a:ext>
              </a:extLst>
            </p:cNvPr>
            <p:cNvCxnSpPr/>
            <p:nvPr/>
          </p:nvCxnSpPr>
          <p:spPr>
            <a:xfrm>
              <a:off x="9789021" y="3420736"/>
              <a:ext cx="2332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6F09FE-0616-CF71-2FB2-4768EA8E21EC}"/>
                </a:ext>
              </a:extLst>
            </p:cNvPr>
            <p:cNvCxnSpPr/>
            <p:nvPr/>
          </p:nvCxnSpPr>
          <p:spPr>
            <a:xfrm flipV="1">
              <a:off x="10022287" y="3247925"/>
              <a:ext cx="0" cy="17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04441B3-DC90-BA5D-FBA7-C1B8E09E7500}"/>
                </a:ext>
              </a:extLst>
            </p:cNvPr>
            <p:cNvSpPr/>
            <p:nvPr/>
          </p:nvSpPr>
          <p:spPr>
            <a:xfrm rot="10800000">
              <a:off x="9927035" y="3119339"/>
              <a:ext cx="190500" cy="139958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6BC85A-D633-D94F-4380-1BA56940C04B}"/>
                </a:ext>
              </a:extLst>
            </p:cNvPr>
            <p:cNvCxnSpPr>
              <a:cxnSpLocks/>
            </p:cNvCxnSpPr>
            <p:nvPr/>
          </p:nvCxnSpPr>
          <p:spPr>
            <a:xfrm>
              <a:off x="9791653" y="4148467"/>
              <a:ext cx="2332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C2B718-A02B-3891-8CF7-A8DA5F865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8726" y="3988008"/>
              <a:ext cx="0" cy="17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9D0C8EE-DA22-07C0-C407-7C2626A064BD}"/>
                </a:ext>
              </a:extLst>
            </p:cNvPr>
            <p:cNvSpPr/>
            <p:nvPr/>
          </p:nvSpPr>
          <p:spPr>
            <a:xfrm rot="10800000">
              <a:off x="9923476" y="3841335"/>
              <a:ext cx="190500" cy="139958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Gill Sans MT" panose="020B05020201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5D6CBD-BC3B-664F-69A3-34B36B694E82}"/>
                </a:ext>
              </a:extLst>
            </p:cNvPr>
            <p:cNvSpPr/>
            <p:nvPr/>
          </p:nvSpPr>
          <p:spPr>
            <a:xfrm>
              <a:off x="8892651" y="2877463"/>
              <a:ext cx="904505" cy="1339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THz antenna</a:t>
              </a:r>
            </a:p>
            <a:p>
              <a:pPr algn="ctr"/>
              <a:r>
                <a:rPr lang="en-US" altLang="ko-KR" sz="1000" dirty="0">
                  <a:latin typeface="Gill Sans MT" panose="020B0502020104020203" pitchFamily="34" charset="0"/>
                </a:rPr>
                <a:t>array</a:t>
              </a:r>
              <a:endParaRPr lang="ko-KR" altLang="en-US" sz="1000" dirty="0">
                <a:latin typeface="Gill Sans MT" panose="020B0502020104020203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0670CA-E5B7-B975-D09F-925987A266B8}"/>
                </a:ext>
              </a:extLst>
            </p:cNvPr>
            <p:cNvCxnSpPr>
              <a:endCxn id="37" idx="1"/>
            </p:cNvCxnSpPr>
            <p:nvPr/>
          </p:nvCxnSpPr>
          <p:spPr>
            <a:xfrm>
              <a:off x="8422051" y="3272421"/>
              <a:ext cx="470600" cy="274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DA22D8-2260-A23D-6B68-66461BF100C8}"/>
                </a:ext>
              </a:extLst>
            </p:cNvPr>
            <p:cNvSpPr txBox="1"/>
            <p:nvPr/>
          </p:nvSpPr>
          <p:spPr>
            <a:xfrm>
              <a:off x="9922759" y="3536510"/>
              <a:ext cx="426919" cy="10947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dirty="0">
                  <a:latin typeface="Gill Sans MT" panose="020B0502020104020203" pitchFamily="34" charset="0"/>
                </a:rPr>
                <a:t>…</a:t>
              </a:r>
              <a:endParaRPr lang="ko-KR" alt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32AA02-58B5-AF49-B7A3-E5653A7C8266}"/>
                </a:ext>
              </a:extLst>
            </p:cNvPr>
            <p:cNvSpPr/>
            <p:nvPr/>
          </p:nvSpPr>
          <p:spPr>
            <a:xfrm>
              <a:off x="10230182" y="1216901"/>
              <a:ext cx="895343" cy="10223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i="1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N</a:t>
              </a:r>
              <a:r>
                <a:rPr lang="en-US" altLang="ko-KR" sz="1200" i="1" baseline="-25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s  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antennas </a:t>
              </a:r>
              <a:endParaRPr 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8DD305-0361-8642-90BA-DA380617C506}"/>
                </a:ext>
              </a:extLst>
            </p:cNvPr>
            <p:cNvSpPr/>
            <p:nvPr/>
          </p:nvSpPr>
          <p:spPr>
            <a:xfrm>
              <a:off x="10217585" y="3824471"/>
              <a:ext cx="845314" cy="10223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latinLnBrk="1">
                <a:buSzPct val="100000"/>
                <a:defRPr/>
              </a:pPr>
              <a:r>
                <a:rPr lang="en-US" altLang="ko-KR" sz="1200" i="1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N</a:t>
              </a:r>
              <a:r>
                <a:rPr lang="en-US" altLang="ko-KR" sz="1200" i="1" baseline="-25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T  </a:t>
              </a:r>
            </a:p>
            <a:p>
              <a:pPr lvl="0" defTabSz="914400" latinLnBrk="1">
                <a:buSzPct val="100000"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rPr>
                <a:t>antennas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5CC63B-7F64-0F42-90C5-236816563442}"/>
                  </a:ext>
                </a:extLst>
              </p:cNvPr>
              <p:cNvSpPr/>
              <p:nvPr/>
            </p:nvSpPr>
            <p:spPr>
              <a:xfrm>
                <a:off x="244866" y="3107569"/>
                <a:ext cx="57995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3200" i="1">
                        <a:solidFill>
                          <a:srgbClr val="4366A7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ko-KR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3200" i="1" smtClean="0">
                        <a:solidFill>
                          <a:srgbClr val="4366A7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rgbClr val="4366A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4366A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rgbClr val="4366A7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solidFill>
                              <a:srgbClr val="4366A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rgbClr val="4366A7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3200" dirty="0">
                    <a:solidFill>
                      <a:srgbClr val="4366A7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5CC63B-7F64-0F42-90C5-236816563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6" y="3107569"/>
                <a:ext cx="57995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AA1F7B1-72A8-D545-95DE-3FB150266E57}"/>
              </a:ext>
            </a:extLst>
          </p:cNvPr>
          <p:cNvSpPr/>
          <p:nvPr/>
        </p:nvSpPr>
        <p:spPr>
          <a:xfrm>
            <a:off x="2731867" y="3659849"/>
            <a:ext cx="845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Gill Sans MT" panose="020B0502020104020203" pitchFamily="34" charset="0"/>
              </a:rPr>
              <a:t>input </a:t>
            </a:r>
          </a:p>
          <a:p>
            <a:r>
              <a:rPr lang="en-US" altLang="ko-KR" dirty="0">
                <a:solidFill>
                  <a:srgbClr val="00B050"/>
                </a:solidFill>
                <a:latin typeface="Gill Sans MT" panose="020B0502020104020203" pitchFamily="34" charset="0"/>
              </a:rPr>
              <a:t>symbol</a:t>
            </a:r>
            <a:endParaRPr lang="en-US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C4347D-68CC-2148-937E-F43CE8783556}"/>
              </a:ext>
            </a:extLst>
          </p:cNvPr>
          <p:cNvSpPr/>
          <p:nvPr/>
        </p:nvSpPr>
        <p:spPr>
          <a:xfrm>
            <a:off x="1640825" y="3634912"/>
            <a:ext cx="1391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sub-6 channel vector</a:t>
            </a:r>
          </a:p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from UE to BS</a:t>
            </a:r>
            <a:endParaRPr 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8996C8-9987-4947-970D-77869945F984}"/>
              </a:ext>
            </a:extLst>
          </p:cNvPr>
          <p:cNvSpPr/>
          <p:nvPr/>
        </p:nvSpPr>
        <p:spPr>
          <a:xfrm>
            <a:off x="352929" y="3627880"/>
            <a:ext cx="1391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Gill Sans MT" panose="020B0502020104020203" pitchFamily="34" charset="0"/>
              </a:rPr>
              <a:t>received uplink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sub-6 symbol</a:t>
            </a:r>
          </a:p>
          <a:p>
            <a:r>
              <a:rPr lang="en-US" dirty="0">
                <a:latin typeface="Gill Sans MT" panose="020B0502020104020203" pitchFamily="34" charset="0"/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B7BA9C-D0BC-864A-80E2-A69387F8AC86}"/>
                  </a:ext>
                </a:extLst>
              </p:cNvPr>
              <p:cNvSpPr/>
              <p:nvPr/>
            </p:nvSpPr>
            <p:spPr>
              <a:xfrm>
                <a:off x="1640825" y="5001430"/>
                <a:ext cx="878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ko-KR" altLang="en-US" i="1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 </a:t>
                </a:r>
                <a:endParaRPr lang="en-US" dirty="0">
                  <a:solidFill>
                    <a:srgbClr val="C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B7BA9C-D0BC-864A-80E2-A69387F8A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25" y="5001430"/>
                <a:ext cx="878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1E07FF-FDBA-314B-81B9-171A32E41744}"/>
                  </a:ext>
                </a:extLst>
              </p:cNvPr>
              <p:cNvSpPr/>
              <p:nvPr/>
            </p:nvSpPr>
            <p:spPr>
              <a:xfrm>
                <a:off x="4001968" y="3627880"/>
                <a:ext cx="137461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4366A7"/>
                    </a:solidFill>
                    <a:latin typeface="Gill Sans MT" panose="020B0502020104020203" pitchFamily="34" charset="0"/>
                  </a:rPr>
                  <a:t>received </a:t>
                </a:r>
              </a:p>
              <a:p>
                <a:r>
                  <a:rPr lang="en-US" altLang="ko-KR" dirty="0">
                    <a:solidFill>
                      <a:srgbClr val="4366A7"/>
                    </a:solidFill>
                    <a:latin typeface="Gill Sans MT" panose="020B0502020104020203" pitchFamily="34" charset="0"/>
                  </a:rPr>
                  <a:t>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1E07FF-FDBA-314B-81B9-171A32E4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68" y="3627880"/>
                <a:ext cx="1374613" cy="923330"/>
              </a:xfrm>
              <a:prstGeom prst="rect">
                <a:avLst/>
              </a:prstGeom>
              <a:blipFill>
                <a:blip r:embed="rId6"/>
                <a:stretch>
                  <a:fillRect l="-3540" t="-328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0794271B-52A7-8E44-A302-2170F42B0F91}"/>
              </a:ext>
            </a:extLst>
          </p:cNvPr>
          <p:cNvSpPr/>
          <p:nvPr/>
        </p:nvSpPr>
        <p:spPr>
          <a:xfrm>
            <a:off x="1423327" y="2676223"/>
            <a:ext cx="27174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Uplink Sub-6 GHz Channel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339846-DAA6-C640-87BD-6A5CD79EA940}"/>
              </a:ext>
            </a:extLst>
          </p:cNvPr>
          <p:cNvSpPr/>
          <p:nvPr/>
        </p:nvSpPr>
        <p:spPr>
          <a:xfrm>
            <a:off x="8649397" y="2702275"/>
            <a:ext cx="23657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4366A7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366A7"/>
                </a:solidFill>
                <a:latin typeface="Gill Sans MT" panose="020B0502020104020203" pitchFamily="34" charset="0"/>
              </a:rPr>
              <a:t>Downlink THz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C6B86D7-9FCA-9545-B1BC-F4E58B7B5BB4}"/>
                  </a:ext>
                </a:extLst>
              </p:cNvPr>
              <p:cNvSpPr/>
              <p:nvPr/>
            </p:nvSpPr>
            <p:spPr>
              <a:xfrm>
                <a:off x="6568807" y="3078748"/>
                <a:ext cx="5873531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en-US" altLang="ko-K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  </m:t>
                      </m:r>
                      <m:r>
                        <a:rPr lang="en-US" altLang="ko-KR" sz="3200" i="1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0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3200" b="0" i="1" smtClean="0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3200" b="0" i="1" smtClean="0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C6B86D7-9FCA-9545-B1BC-F4E58B7B5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07" y="3078748"/>
                <a:ext cx="5873531" cy="602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9F935CEF-379B-4547-B7E2-79F4FD6E80D6}"/>
              </a:ext>
            </a:extLst>
          </p:cNvPr>
          <p:cNvSpPr/>
          <p:nvPr/>
        </p:nvSpPr>
        <p:spPr>
          <a:xfrm>
            <a:off x="9074437" y="3703916"/>
            <a:ext cx="1077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366A7"/>
                </a:solidFill>
                <a:latin typeface="Gill Sans MT" panose="020B0502020104020203" pitchFamily="34" charset="0"/>
              </a:rPr>
              <a:t>chosen beam</a:t>
            </a:r>
          </a:p>
          <a:p>
            <a:r>
              <a:rPr lang="en-US" dirty="0">
                <a:solidFill>
                  <a:srgbClr val="4366A7"/>
                </a:solidFill>
                <a:latin typeface="Gill Sans MT" panose="020B0502020104020203" pitchFamily="34" charset="0"/>
              </a:rPr>
              <a:t>former</a:t>
            </a:r>
          </a:p>
          <a:p>
            <a:r>
              <a:rPr lang="en-US" dirty="0">
                <a:solidFill>
                  <a:srgbClr val="4366A7"/>
                </a:solidFill>
                <a:latin typeface="Gill Sans MT" panose="020B0502020104020203" pitchFamily="34" charset="0"/>
              </a:rPr>
              <a:t>from P </a:t>
            </a:r>
          </a:p>
          <a:p>
            <a:endParaRPr lang="en-US" dirty="0">
              <a:solidFill>
                <a:srgbClr val="4366A7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F522292-DE25-6847-B0C9-F0FBDA62AE17}"/>
                  </a:ext>
                </a:extLst>
              </p:cNvPr>
              <p:cNvSpPr/>
              <p:nvPr/>
            </p:nvSpPr>
            <p:spPr>
              <a:xfrm>
                <a:off x="9118524" y="4875388"/>
                <a:ext cx="88742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F522292-DE25-6847-B0C9-F0FBDA62A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24" y="4875388"/>
                <a:ext cx="887422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D9B1F9B-980F-0342-A00C-57CB588CFCB4}"/>
              </a:ext>
            </a:extLst>
          </p:cNvPr>
          <p:cNvSpPr/>
          <p:nvPr/>
        </p:nvSpPr>
        <p:spPr>
          <a:xfrm>
            <a:off x="8071827" y="3692344"/>
            <a:ext cx="10310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THz </a:t>
            </a:r>
          </a:p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channel </a:t>
            </a:r>
          </a:p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vector </a:t>
            </a:r>
          </a:p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from </a:t>
            </a:r>
          </a:p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BS to UE</a:t>
            </a:r>
            <a:endParaRPr 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5FF94A-2FF8-7047-8297-EE9FE83E761C}"/>
              </a:ext>
            </a:extLst>
          </p:cNvPr>
          <p:cNvSpPr/>
          <p:nvPr/>
        </p:nvSpPr>
        <p:spPr>
          <a:xfrm>
            <a:off x="6604225" y="3757244"/>
            <a:ext cx="11009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Gill Sans MT" panose="020B0502020104020203" pitchFamily="34" charset="0"/>
              </a:rPr>
              <a:t>downlink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received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symbol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at THz 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D10DDC-0A07-8846-99B8-084D8A6A5824}"/>
              </a:ext>
            </a:extLst>
          </p:cNvPr>
          <p:cNvSpPr/>
          <p:nvPr/>
        </p:nvSpPr>
        <p:spPr>
          <a:xfrm>
            <a:off x="10005946" y="3752182"/>
            <a:ext cx="1024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Gill Sans MT" panose="020B0502020104020203" pitchFamily="34" charset="0"/>
              </a:rPr>
              <a:t>transmit </a:t>
            </a:r>
          </a:p>
          <a:p>
            <a:r>
              <a:rPr lang="en-US" altLang="ko-KR" dirty="0">
                <a:solidFill>
                  <a:srgbClr val="00B050"/>
                </a:solidFill>
                <a:latin typeface="Gill Sans MT" panose="020B0502020104020203" pitchFamily="34" charset="0"/>
              </a:rPr>
              <a:t>symbol</a:t>
            </a:r>
            <a:endParaRPr lang="en-US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247AE61-504C-4748-B95E-6DF4389769BF}"/>
                  </a:ext>
                </a:extLst>
              </p:cNvPr>
              <p:cNvSpPr/>
              <p:nvPr/>
            </p:nvSpPr>
            <p:spPr>
              <a:xfrm>
                <a:off x="11045523" y="3719490"/>
                <a:ext cx="1081578" cy="958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4366A7"/>
                    </a:solidFill>
                    <a:latin typeface="Gill Sans MT" panose="020B0502020104020203" pitchFamily="34" charset="0"/>
                  </a:rPr>
                  <a:t>received </a:t>
                </a:r>
              </a:p>
              <a:p>
                <a:r>
                  <a:rPr lang="en-US" altLang="ko-KR" dirty="0">
                    <a:solidFill>
                      <a:srgbClr val="4366A7"/>
                    </a:solidFill>
                    <a:latin typeface="Gill Sans MT" panose="020B0502020104020203" pitchFamily="34" charset="0"/>
                  </a:rPr>
                  <a:t>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247AE61-504C-4748-B95E-6DF438976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523" y="3719490"/>
                <a:ext cx="1081578" cy="958980"/>
              </a:xfrm>
              <a:prstGeom prst="rect">
                <a:avLst/>
              </a:prstGeom>
              <a:blipFill>
                <a:blip r:embed="rId9"/>
                <a:stretch>
                  <a:fillRect l="-5085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9AC809C5-1DA9-7E4B-85B6-6B993D43E132}"/>
              </a:ext>
            </a:extLst>
          </p:cNvPr>
          <p:cNvSpPr txBox="1"/>
          <p:nvPr/>
        </p:nvSpPr>
        <p:spPr>
          <a:xfrm>
            <a:off x="6346952" y="5311047"/>
            <a:ext cx="574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Fully analog beamforming adopted for THz scenario, single RF chain with </a:t>
            </a:r>
            <a:r>
              <a:rPr lang="en-US" altLang="ko-KR" i="1" dirty="0">
                <a:latin typeface="Gill Sans MT" panose="020B0502020104020203" pitchFamily="34" charset="0"/>
              </a:rPr>
              <a:t>N</a:t>
            </a:r>
            <a:r>
              <a:rPr lang="en-US" altLang="ko-KR" i="1" baseline="-25000" dirty="0">
                <a:latin typeface="Gill Sans MT" panose="020B0502020104020203" pitchFamily="34" charset="0"/>
              </a:rPr>
              <a:t>T  </a:t>
            </a:r>
            <a:r>
              <a:rPr lang="en-US" altLang="ko-KR" dirty="0">
                <a:latin typeface="Gill Sans MT" panose="020B0502020104020203" pitchFamily="34" charset="0"/>
              </a:rPr>
              <a:t>quantized phase shifters.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Pre-suppled codebook </a:t>
            </a:r>
            <a:r>
              <a:rPr lang="en-US" altLang="ko-KR" i="1" dirty="0">
                <a:latin typeface="Gill Sans MT" panose="020B0502020104020203" pitchFamily="34" charset="0"/>
              </a:rPr>
              <a:t>P </a:t>
            </a:r>
            <a:r>
              <a:rPr lang="en-US" altLang="ko-KR" dirty="0">
                <a:latin typeface="Gill Sans MT" panose="020B0502020104020203" pitchFamily="34" charset="0"/>
              </a:rPr>
              <a:t>comprises all candidate beamformers.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89A5211A-20DA-B04A-7C9A-7DA8D876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702" y="6446378"/>
            <a:ext cx="419927" cy="365125"/>
          </a:xfrm>
        </p:spPr>
        <p:txBody>
          <a:bodyPr/>
          <a:lstStyle/>
          <a:p>
            <a:fld id="{BC7DB43B-51CA-40E6-9209-34CCB05A95F3}" type="slidenum">
              <a:rPr lang="ko-KR" altLang="en-US" smtClean="0">
                <a:latin typeface="Gill Sans MT" panose="020B0502020104020203" pitchFamily="34" charset="0"/>
              </a:rPr>
              <a:t>12</a:t>
            </a:fld>
            <a:endParaRPr lang="ko-KR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9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" y="153632"/>
            <a:ext cx="11831781" cy="788267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  Channel Model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25BB3-044B-3943-AD3A-EFC6A488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Geometric channel model (both Sub-6GHz and THz)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F14D7-5A61-12C3-B2D8-D4D567FF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46AFBF-7B1E-A449-0DB4-91490B1C68A5}"/>
              </a:ext>
            </a:extLst>
          </p:cNvPr>
          <p:cNvCxnSpPr/>
          <p:nvPr/>
        </p:nvCxnSpPr>
        <p:spPr>
          <a:xfrm>
            <a:off x="6945051" y="4413125"/>
            <a:ext cx="6579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4E0F6-44F3-7466-1048-327E8F2CB526}"/>
              </a:ext>
            </a:extLst>
          </p:cNvPr>
          <p:cNvCxnSpPr/>
          <p:nvPr/>
        </p:nvCxnSpPr>
        <p:spPr>
          <a:xfrm>
            <a:off x="7614125" y="4413125"/>
            <a:ext cx="0" cy="847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C403A6-A14F-4E3C-2814-C4C2126388FB}"/>
              </a:ext>
            </a:extLst>
          </p:cNvPr>
          <p:cNvCxnSpPr>
            <a:cxnSpLocks/>
          </p:cNvCxnSpPr>
          <p:nvPr/>
        </p:nvCxnSpPr>
        <p:spPr>
          <a:xfrm flipH="1">
            <a:off x="6945051" y="5249467"/>
            <a:ext cx="657922" cy="111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C1DF3C-0182-C500-8994-74E48CBC37FC}"/>
              </a:ext>
            </a:extLst>
          </p:cNvPr>
          <p:cNvCxnSpPr/>
          <p:nvPr/>
        </p:nvCxnSpPr>
        <p:spPr>
          <a:xfrm>
            <a:off x="7602973" y="4822003"/>
            <a:ext cx="6579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017A8D-89A5-9943-C624-DDF757B91C80}"/>
              </a:ext>
            </a:extLst>
          </p:cNvPr>
          <p:cNvSpPr txBox="1"/>
          <p:nvPr/>
        </p:nvSpPr>
        <p:spPr>
          <a:xfrm>
            <a:off x="8453966" y="4621948"/>
            <a:ext cx="267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for </a:t>
            </a:r>
            <a:r>
              <a:rPr lang="en-US" altLang="ko-KR" sz="20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</a:t>
            </a:r>
            <a:r>
              <a:rPr lang="en-US" altLang="ko-KR" sz="20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th</a:t>
            </a:r>
            <a:r>
              <a:rPr lang="en-US" altLang="ko-KR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 channel path</a:t>
            </a:r>
            <a:endParaRPr lang="ko-KR" altLang="en-US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6">
                <a:extLst>
                  <a:ext uri="{FF2B5EF4-FFF2-40B4-BE49-F238E27FC236}">
                    <a16:creationId xmlns:a16="http://schemas.microsoft.com/office/drawing/2014/main" id="{0F9F88EC-17BB-189B-B4BD-B11539642472}"/>
                  </a:ext>
                </a:extLst>
              </p:cNvPr>
              <p:cNvSpPr/>
              <p:nvPr/>
            </p:nvSpPr>
            <p:spPr>
              <a:xfrm>
                <a:off x="729704" y="1471039"/>
                <a:ext cx="6691351" cy="52504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Sub-6GHz channel :</a:t>
                </a:r>
              </a:p>
              <a:p>
                <a:endParaRPr lang="en-US" altLang="ko-KR" sz="20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algn="ctr"/>
                <a:endParaRPr lang="en-US" altLang="ko-KR" sz="20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= OFDM subcarrier 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= number of channel paths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= path gain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azimuth and elevation angles of arrival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azimuth and elevation angles of departure</a:t>
                </a:r>
              </a:p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ounded Rectangle 6">
                <a:extLst>
                  <a:ext uri="{FF2B5EF4-FFF2-40B4-BE49-F238E27FC236}">
                    <a16:creationId xmlns:a16="http://schemas.microsoft.com/office/drawing/2014/main" id="{0F9F88EC-17BB-189B-B4BD-B11539642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4" y="1471039"/>
                <a:ext cx="6691351" cy="52504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ED79FE4-924C-41F8-4D1D-FD5058F420C7}"/>
              </a:ext>
            </a:extLst>
          </p:cNvPr>
          <p:cNvGrpSpPr/>
          <p:nvPr/>
        </p:nvGrpSpPr>
        <p:grpSpPr>
          <a:xfrm>
            <a:off x="6636243" y="5039957"/>
            <a:ext cx="1365504" cy="909283"/>
            <a:chOff x="7205472" y="4979453"/>
            <a:chExt cx="1365504" cy="9092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6D6FA7-2CF9-7F31-B041-5293B067156B}"/>
                </a:ext>
              </a:extLst>
            </p:cNvPr>
            <p:cNvCxnSpPr/>
            <p:nvPr/>
          </p:nvCxnSpPr>
          <p:spPr>
            <a:xfrm>
              <a:off x="7205472" y="4979453"/>
              <a:ext cx="10554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1D8375-C65F-1C1C-A512-B744657B1555}"/>
                </a:ext>
              </a:extLst>
            </p:cNvPr>
            <p:cNvCxnSpPr/>
            <p:nvPr/>
          </p:nvCxnSpPr>
          <p:spPr>
            <a:xfrm>
              <a:off x="8260895" y="4979453"/>
              <a:ext cx="0" cy="909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A174A7-115C-628B-3A36-237DB395AF12}"/>
                </a:ext>
              </a:extLst>
            </p:cNvPr>
            <p:cNvCxnSpPr/>
            <p:nvPr/>
          </p:nvCxnSpPr>
          <p:spPr>
            <a:xfrm flipH="1">
              <a:off x="7205472" y="5888736"/>
              <a:ext cx="10554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8461CF-805B-968A-78F7-E9932B7D986F}"/>
                </a:ext>
              </a:extLst>
            </p:cNvPr>
            <p:cNvCxnSpPr/>
            <p:nvPr/>
          </p:nvCxnSpPr>
          <p:spPr>
            <a:xfrm>
              <a:off x="8260895" y="5437632"/>
              <a:ext cx="3100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24E28E-FCB1-0C79-F983-86789087EC82}"/>
              </a:ext>
            </a:extLst>
          </p:cNvPr>
          <p:cNvSpPr txBox="1"/>
          <p:nvPr/>
        </p:nvSpPr>
        <p:spPr>
          <a:xfrm>
            <a:off x="8089076" y="5140656"/>
            <a:ext cx="193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venir Next LT Pro" panose="020B0504020202020204" pitchFamily="34" charset="0"/>
              </a:rPr>
              <a:t>for </a:t>
            </a:r>
            <a:r>
              <a:rPr lang="en-US" altLang="ko-KR" sz="2000" i="1" dirty="0" err="1">
                <a:latin typeface="Avenir Next LT Pro" panose="020B0504020202020204" pitchFamily="34" charset="0"/>
              </a:rPr>
              <a:t>M</a:t>
            </a:r>
            <a:r>
              <a:rPr lang="en-US" altLang="ko-KR" sz="2000" dirty="0" err="1">
                <a:latin typeface="Avenir Next LT Pro" panose="020B0504020202020204" pitchFamily="34" charset="0"/>
              </a:rPr>
              <a:t>th</a:t>
            </a:r>
            <a:r>
              <a:rPr lang="en-US" altLang="ko-KR" sz="2000" dirty="0">
                <a:latin typeface="Avenir Next LT Pro" panose="020B0504020202020204" pitchFamily="34" charset="0"/>
              </a:rPr>
              <a:t> channel path</a:t>
            </a:r>
            <a:endParaRPr lang="ko-KR" altLang="en-US" sz="2000" dirty="0">
              <a:latin typeface="Avenir Next LT Pro" panose="020B0504020202020204" pitchFamily="34" charset="0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6B0E5B2-85CD-3D24-282A-7D1BC39A7517}"/>
              </a:ext>
            </a:extLst>
          </p:cNvPr>
          <p:cNvSpPr/>
          <p:nvPr/>
        </p:nvSpPr>
        <p:spPr>
          <a:xfrm>
            <a:off x="9514263" y="1034643"/>
            <a:ext cx="914400" cy="9144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F6077F-892C-4DA1-3EE0-33FFF50FCD3D}"/>
              </a:ext>
            </a:extLst>
          </p:cNvPr>
          <p:cNvGrpSpPr/>
          <p:nvPr/>
        </p:nvGrpSpPr>
        <p:grpSpPr>
          <a:xfrm>
            <a:off x="7502896" y="2006278"/>
            <a:ext cx="438912" cy="825994"/>
            <a:chOff x="8078884" y="1520552"/>
            <a:chExt cx="438912" cy="82599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248787-DF86-93D8-E0CC-ABC51BDBB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8884" y="1652080"/>
              <a:ext cx="243840" cy="6944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E89AA7-17BA-A729-DB0C-59E0933219B9}"/>
                </a:ext>
              </a:extLst>
            </p:cNvPr>
            <p:cNvCxnSpPr>
              <a:cxnSpLocks/>
            </p:cNvCxnSpPr>
            <p:nvPr/>
          </p:nvCxnSpPr>
          <p:spPr>
            <a:xfrm>
              <a:off x="8322724" y="1652080"/>
              <a:ext cx="195072" cy="6944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00145-80D0-8CB2-DC58-730A1F1BC255}"/>
                </a:ext>
              </a:extLst>
            </p:cNvPr>
            <p:cNvCxnSpPr>
              <a:cxnSpLocks/>
            </p:cNvCxnSpPr>
            <p:nvPr/>
          </p:nvCxnSpPr>
          <p:spPr>
            <a:xfrm>
              <a:off x="8140557" y="2335745"/>
              <a:ext cx="377239" cy="10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5E8B46-ACB6-D825-558B-598DDA74E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884" y="2199235"/>
              <a:ext cx="390144" cy="14731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92E0BC-9C27-EFB8-C471-DF7CEFD58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2724" y="1520552"/>
              <a:ext cx="0" cy="1315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F9151F-5B10-006A-FAB2-B9D8BCAEE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6420" y="2088751"/>
              <a:ext cx="292608" cy="11048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D5B50C-2963-62CF-61B7-378614159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6420" y="1994052"/>
              <a:ext cx="243840" cy="946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99BF69-82AA-02A3-7887-73C48EB0A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489" y="1929550"/>
              <a:ext cx="172780" cy="385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phic 29" descr="Smart Phone with solid fill">
            <a:extLst>
              <a:ext uri="{FF2B5EF4-FFF2-40B4-BE49-F238E27FC236}">
                <a16:creationId xmlns:a16="http://schemas.microsoft.com/office/drawing/2014/main" id="{3171E98A-AA04-0403-421D-CBEEBFEDD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11786" y="2519441"/>
            <a:ext cx="317078" cy="31707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3BEF2-54B4-C1AC-B3D2-008E430D6B5C}"/>
              </a:ext>
            </a:extLst>
          </p:cNvPr>
          <p:cNvCxnSpPr>
            <a:cxnSpLocks/>
          </p:cNvCxnSpPr>
          <p:nvPr/>
        </p:nvCxnSpPr>
        <p:spPr>
          <a:xfrm flipV="1">
            <a:off x="7829072" y="1545986"/>
            <a:ext cx="2162393" cy="5008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39E11B-07DF-085C-E058-2AD5CF0A8809}"/>
              </a:ext>
            </a:extLst>
          </p:cNvPr>
          <p:cNvCxnSpPr>
            <a:cxnSpLocks/>
          </p:cNvCxnSpPr>
          <p:nvPr/>
        </p:nvCxnSpPr>
        <p:spPr>
          <a:xfrm flipV="1">
            <a:off x="7765103" y="1326674"/>
            <a:ext cx="2157497" cy="7352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7A7C21-A1B5-ADAE-53B6-D65F897A058E}"/>
              </a:ext>
            </a:extLst>
          </p:cNvPr>
          <p:cNvCxnSpPr>
            <a:cxnSpLocks/>
          </p:cNvCxnSpPr>
          <p:nvPr/>
        </p:nvCxnSpPr>
        <p:spPr>
          <a:xfrm flipV="1">
            <a:off x="7765103" y="1780960"/>
            <a:ext cx="2275130" cy="2841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E6BD8-869D-551D-37FA-DCC8489E0A61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0018060" y="1545986"/>
            <a:ext cx="1952265" cy="9734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5880D9-4EFE-0F7E-B0E2-84025AE5212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0040233" y="1780960"/>
            <a:ext cx="1930092" cy="7384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572ED4-CA5E-4505-098B-D7430AF8A1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882626" y="1326674"/>
            <a:ext cx="2087699" cy="11927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E6CCF4-80DF-B4D6-C95C-F9AC616449DA}"/>
              </a:ext>
            </a:extLst>
          </p:cNvPr>
          <p:cNvCxnSpPr>
            <a:cxnSpLocks/>
          </p:cNvCxnSpPr>
          <p:nvPr/>
        </p:nvCxnSpPr>
        <p:spPr>
          <a:xfrm flipV="1">
            <a:off x="7789332" y="2045571"/>
            <a:ext cx="1626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B07E8746-E163-6D2E-B503-6A7AB5FB77A1}"/>
              </a:ext>
            </a:extLst>
          </p:cNvPr>
          <p:cNvSpPr/>
          <p:nvPr/>
        </p:nvSpPr>
        <p:spPr>
          <a:xfrm>
            <a:off x="7802477" y="1551453"/>
            <a:ext cx="1253813" cy="999469"/>
          </a:xfrm>
          <a:prstGeom prst="arc">
            <a:avLst>
              <a:gd name="adj1" fmla="val 20695578"/>
              <a:gd name="adj2" fmla="val 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E446FC-C4DB-C1A3-8695-3DB49882F58C}"/>
                  </a:ext>
                </a:extLst>
              </p:cNvPr>
              <p:cNvSpPr txBox="1"/>
              <p:nvPr/>
            </p:nvSpPr>
            <p:spPr>
              <a:xfrm>
                <a:off x="7912050" y="2021694"/>
                <a:ext cx="231476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Angle of Departure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E446FC-C4DB-C1A3-8695-3DB49882F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50" y="2021694"/>
                <a:ext cx="2314769" cy="646331"/>
              </a:xfrm>
              <a:prstGeom prst="rect">
                <a:avLst/>
              </a:prstGeom>
              <a:blipFill>
                <a:blip r:embed="rId6"/>
                <a:stretch>
                  <a:fillRect l="-23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9CC5BA-6BC9-FC51-2B85-A6ED5DCEF1D0}"/>
              </a:ext>
            </a:extLst>
          </p:cNvPr>
          <p:cNvCxnSpPr>
            <a:cxnSpLocks/>
          </p:cNvCxnSpPr>
          <p:nvPr/>
        </p:nvCxnSpPr>
        <p:spPr>
          <a:xfrm flipV="1">
            <a:off x="10344156" y="2558625"/>
            <a:ext cx="1626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89CBC5B5-3659-2E5B-63B4-BC8A31BA2DF0}"/>
              </a:ext>
            </a:extLst>
          </p:cNvPr>
          <p:cNvSpPr/>
          <p:nvPr/>
        </p:nvSpPr>
        <p:spPr>
          <a:xfrm>
            <a:off x="10938187" y="2058890"/>
            <a:ext cx="1253813" cy="999469"/>
          </a:xfrm>
          <a:prstGeom prst="arc">
            <a:avLst>
              <a:gd name="adj1" fmla="val 10839731"/>
              <a:gd name="adj2" fmla="val 1302461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35D0A1-6D38-AD18-05C2-FAD7CE22C86A}"/>
                  </a:ext>
                </a:extLst>
              </p:cNvPr>
              <p:cNvSpPr txBox="1"/>
              <p:nvPr/>
            </p:nvSpPr>
            <p:spPr>
              <a:xfrm>
                <a:off x="10043894" y="2235458"/>
                <a:ext cx="22947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Angle of Arrival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35D0A1-6D38-AD18-05C2-FAD7CE22C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94" y="2235458"/>
                <a:ext cx="2294794" cy="646331"/>
              </a:xfrm>
              <a:prstGeom prst="rect">
                <a:avLst/>
              </a:prstGeom>
              <a:blipFill>
                <a:blip r:embed="rId7"/>
                <a:stretch>
                  <a:fillRect l="-23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43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Channel Model for THz</a:t>
            </a:r>
            <a:endParaRPr lang="en-US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5F92C-44F6-617F-1E01-5D7F9F44EF34}"/>
                  </a:ext>
                </a:extLst>
              </p:cNvPr>
              <p:cNvSpPr txBox="1"/>
              <p:nvPr/>
            </p:nvSpPr>
            <p:spPr>
              <a:xfrm>
                <a:off x="31732" y="1022853"/>
                <a:ext cx="12211665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Significant molecular absorption, exponentially dependent on the link distance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THz path gain contains additional absorption term.</a:t>
                </a:r>
              </a:p>
              <a:p>
                <a:pPr algn="just"/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tx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ℓ′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algn="just"/>
                <a:endParaRPr lang="en-US" altLang="ko-KR" sz="24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     where </a:t>
                </a:r>
                <a:r>
                  <a:rPr lang="en-US" altLang="ko-KR" sz="2000" i="1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r</a:t>
                </a: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 is the distance between receiver and transmitter,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ℓ′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 is the power law path gain</a:t>
                </a:r>
              </a:p>
              <a:p>
                <a:pPr algn="just"/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=ℓ′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 is the effective path gain for THz channel.</a:t>
                </a:r>
              </a:p>
              <a:p>
                <a:pPr algn="just"/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THz channel model can be obtained from the Sub-6GHz channel equation by replacing corresponding terms with their THz channel counterparts.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Channel factors for a channel path : (effective) pathloss, azimuth and elevation angles of arrival and departure, time of arrival, and phase difference on arrival</a:t>
                </a: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.</a:t>
                </a:r>
              </a:p>
              <a:p>
                <a:pPr algn="just"/>
                <a:endParaRPr lang="en-US" altLang="ko-KR" sz="20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Given the channel factors for </a:t>
                </a:r>
                <a:r>
                  <a:rPr lang="en-US" altLang="ko-KR" sz="2000" i="1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M </a:t>
                </a:r>
                <a:r>
                  <a:rPr lang="en-US" altLang="ko-KR" sz="20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channel paths, the channel can be determined completely.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5F92C-44F6-617F-1E01-5D7F9F44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" y="1022853"/>
                <a:ext cx="12211665" cy="5447645"/>
              </a:xfrm>
              <a:prstGeom prst="rect">
                <a:avLst/>
              </a:prstGeom>
              <a:blipFill>
                <a:blip r:embed="rId3"/>
                <a:stretch>
                  <a:fillRect l="-449" t="-672" r="-549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B7E75-3BD5-E8C2-E105-F2766822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6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Phase I: THz Channel Factors Estimation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49A5D-524C-228D-ADF6-A8E66FDAED79}"/>
                  </a:ext>
                </a:extLst>
              </p:cNvPr>
              <p:cNvSpPr txBox="1"/>
              <p:nvPr/>
            </p:nvSpPr>
            <p:spPr>
              <a:xfrm>
                <a:off x="0" y="1028343"/>
                <a:ext cx="12192000" cy="50167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Input : Sub-6GHz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- 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estimated using uplink</a:t>
                </a:r>
                <a:r>
                  <a:rPr kumimoji="0" lang="en-US" altLang="ko-KR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pilot signals. </a:t>
                </a:r>
              </a:p>
              <a:p>
                <a:pPr lvl="0">
                  <a:buSzPct val="100000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   </a:t>
                </a:r>
                <a:r>
                  <a:rPr kumimoji="0" lang="en-US" altLang="ko-KR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is separated into magnitude and phase angle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- r</a:t>
                </a:r>
                <a:r>
                  <a:rPr kumimoji="0" lang="en-US" altLang="ko-KR" sz="20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esulting</a:t>
                </a:r>
                <a:r>
                  <a:rPr kumimoji="0" lang="en-US" altLang="ko-KR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in a 3D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′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lvl="0">
                  <a:buSzPct val="100000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   </a:t>
                </a: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Output : THz channel factors for the f</a:t>
                </a:r>
                <a:r>
                  <a:rPr lang="en-US" altLang="ko-KR" sz="2000" dirty="0" err="1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irst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(strongest) </a:t>
                </a:r>
                <a:r>
                  <a:rPr lang="en-US" altLang="ko-KR" sz="2000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channel paths, where </a:t>
                </a:r>
                <a:r>
                  <a:rPr lang="en-US" altLang="ko-KR" sz="2000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is a pre-specified hyperparameter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  <m:r>
                      <a:rPr lang="en-US" altLang="ko-K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lvl="0">
                  <a:buSzPct val="100000"/>
                </a:pPr>
                <a:endParaRPr lang="en-US" altLang="ko-KR" sz="2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CNN based model to estimate THz channel factors.     </a:t>
                </a:r>
              </a:p>
              <a:p>
                <a:pPr lvl="0">
                  <a:buSzPct val="100000"/>
                </a:pPr>
                <a:endParaRPr lang="en-US" altLang="ko-KR" sz="2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Training Phase : </a:t>
                </a:r>
              </a:p>
              <a:p>
                <a:pPr marL="7429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Raytracing data obtained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for both Sub-6GHz and THz channels, from multiple users -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training samples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)</a:t>
                </a: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Deployment Phase : </a:t>
                </a:r>
              </a:p>
              <a:p>
                <a:pPr marL="7429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Sub-6GHz channel matrix estimated from uplink signals – used by model to estimate THz channel factors.</a:t>
                </a: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7429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We considered the ray trace data for sub-6GHz channel as the input.</a:t>
                </a: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49A5D-524C-228D-ADF6-A8E66FDA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8343"/>
                <a:ext cx="12192000" cy="5016758"/>
              </a:xfrm>
              <a:prstGeom prst="rect">
                <a:avLst/>
              </a:prstGeom>
              <a:blipFill>
                <a:blip r:embed="rId3"/>
                <a:stretch>
                  <a:fillRect l="-450" t="-729" r="-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404FD-37AE-34F7-4D76-18A5341D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Phase I: Proposed Learning Network’s Architecture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76508-4012-9FC0-0A97-BF5AA890AB9A}"/>
              </a:ext>
            </a:extLst>
          </p:cNvPr>
          <p:cNvSpPr txBox="1"/>
          <p:nvPr/>
        </p:nvSpPr>
        <p:spPr>
          <a:xfrm>
            <a:off x="10479412" y="3716908"/>
            <a:ext cx="1072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Output (THz factors)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A990B-E76A-0B9C-C254-3B646BA041EA}"/>
              </a:ext>
            </a:extLst>
          </p:cNvPr>
          <p:cNvSpPr/>
          <p:nvPr/>
        </p:nvSpPr>
        <p:spPr>
          <a:xfrm>
            <a:off x="3010711" y="1104166"/>
            <a:ext cx="1908126" cy="978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Conv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(filters with pre-specified kernel size)</a:t>
            </a:r>
            <a:endParaRPr lang="ko-KR" altLang="en-US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D6EBA-CA06-E11B-CAB1-8BA0BD541360}"/>
              </a:ext>
            </a:extLst>
          </p:cNvPr>
          <p:cNvSpPr/>
          <p:nvPr/>
        </p:nvSpPr>
        <p:spPr>
          <a:xfrm>
            <a:off x="3005425" y="2195638"/>
            <a:ext cx="1913412" cy="842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Maxpool</a:t>
            </a:r>
            <a:r>
              <a:rPr lang="en-US" altLang="ko-K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(dimension reduction)</a:t>
            </a:r>
            <a:endParaRPr lang="ko-KR" altLang="en-US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A2BAC6-47A7-09CB-5476-2CF1B3AA43F3}"/>
              </a:ext>
            </a:extLst>
          </p:cNvPr>
          <p:cNvSpPr/>
          <p:nvPr/>
        </p:nvSpPr>
        <p:spPr>
          <a:xfrm>
            <a:off x="3010710" y="3179865"/>
            <a:ext cx="1913412" cy="524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Instance Normalization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BACC9D-04D0-5726-D2BF-AB0642467B89}"/>
              </a:ext>
            </a:extLst>
          </p:cNvPr>
          <p:cNvSpPr/>
          <p:nvPr/>
        </p:nvSpPr>
        <p:spPr>
          <a:xfrm>
            <a:off x="3005425" y="3878380"/>
            <a:ext cx="1918697" cy="602177"/>
          </a:xfrm>
          <a:prstGeom prst="rect">
            <a:avLst/>
          </a:prstGeom>
          <a:solidFill>
            <a:srgbClr val="FFB6B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Rectified Linear Unit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E9B4B-EB78-F3E2-09D9-DD8345EB26CE}"/>
              </a:ext>
            </a:extLst>
          </p:cNvPr>
          <p:cNvSpPr/>
          <p:nvPr/>
        </p:nvSpPr>
        <p:spPr>
          <a:xfrm>
            <a:off x="3005425" y="4774958"/>
            <a:ext cx="1918698" cy="152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(neurons dropped randomly at runtime – prevents overfitting)</a:t>
            </a:r>
            <a:endParaRPr lang="ko-KR" altLang="en-US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F1A38B-CC56-1BF7-5D55-9C33DFC3E13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962131" y="3038418"/>
            <a:ext cx="5285" cy="141447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D9FA27-7C96-6153-2BF4-453765A84B9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964774" y="3704194"/>
            <a:ext cx="2642" cy="17418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B84FA-985D-9500-3970-A71CC8A1658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64774" y="4480557"/>
            <a:ext cx="0" cy="29440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7552E1E-958C-969B-7204-3650FC385B5E}"/>
              </a:ext>
            </a:extLst>
          </p:cNvPr>
          <p:cNvSpPr/>
          <p:nvPr/>
        </p:nvSpPr>
        <p:spPr>
          <a:xfrm>
            <a:off x="2824706" y="1036255"/>
            <a:ext cx="2274849" cy="5361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45FAC2-DC64-C56A-627A-3176B41671F0}"/>
              </a:ext>
            </a:extLst>
          </p:cNvPr>
          <p:cNvSpPr/>
          <p:nvPr/>
        </p:nvSpPr>
        <p:spPr>
          <a:xfrm>
            <a:off x="6236980" y="1104167"/>
            <a:ext cx="1908126" cy="752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Conv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9997FE-63D1-7631-B68B-1A511C4EC8C9}"/>
              </a:ext>
            </a:extLst>
          </p:cNvPr>
          <p:cNvSpPr/>
          <p:nvPr/>
        </p:nvSpPr>
        <p:spPr>
          <a:xfrm>
            <a:off x="6236980" y="2145906"/>
            <a:ext cx="1913412" cy="688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Maxpool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DAC84A-81F0-29A1-8F31-BC4EEFAA463A}"/>
              </a:ext>
            </a:extLst>
          </p:cNvPr>
          <p:cNvSpPr/>
          <p:nvPr/>
        </p:nvSpPr>
        <p:spPr>
          <a:xfrm>
            <a:off x="6239623" y="3144099"/>
            <a:ext cx="1913412" cy="524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Instance Normalization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0ADF7D-C167-B7BC-F6F3-7087EA5B4B8A}"/>
              </a:ext>
            </a:extLst>
          </p:cNvPr>
          <p:cNvSpPr/>
          <p:nvPr/>
        </p:nvSpPr>
        <p:spPr>
          <a:xfrm>
            <a:off x="6236980" y="3892629"/>
            <a:ext cx="1918697" cy="468807"/>
          </a:xfrm>
          <a:prstGeom prst="rect">
            <a:avLst/>
          </a:prstGeom>
          <a:solidFill>
            <a:srgbClr val="FFB6B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Rectified Linear Unit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CD45DA-BD07-C064-6925-7781328011BB}"/>
              </a:ext>
            </a:extLst>
          </p:cNvPr>
          <p:cNvSpPr/>
          <p:nvPr/>
        </p:nvSpPr>
        <p:spPr>
          <a:xfrm>
            <a:off x="6226407" y="4670916"/>
            <a:ext cx="1918697" cy="400110"/>
          </a:xfrm>
          <a:prstGeom prst="rect">
            <a:avLst/>
          </a:prstGeom>
          <a:solidFill>
            <a:srgbClr val="7598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Dropout</a:t>
            </a:r>
            <a:endParaRPr lang="ko-KR" altLang="en-US" sz="16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D24C1DF-C4A9-F363-2BB1-4C2B57A23DEF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7191043" y="1856505"/>
            <a:ext cx="2643" cy="28940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A5125D-FD03-AFA7-8D3F-F3D5D0A98975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7193686" y="2834619"/>
            <a:ext cx="2643" cy="30948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22E573-4D3B-D547-AA39-D7F0AA73D502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>
            <a:off x="7196329" y="3668428"/>
            <a:ext cx="0" cy="22420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2899180-52CB-DA87-AD15-9F9C09779BF8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7185755" y="4327909"/>
            <a:ext cx="1" cy="343007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3631B8B-B929-9D76-C8EB-E9693321AFB4}"/>
              </a:ext>
            </a:extLst>
          </p:cNvPr>
          <p:cNvSpPr/>
          <p:nvPr/>
        </p:nvSpPr>
        <p:spPr>
          <a:xfrm>
            <a:off x="6050975" y="1036255"/>
            <a:ext cx="2274849" cy="5361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0EB75D-10D8-3099-57FB-EB1082BB0DA6}"/>
              </a:ext>
            </a:extLst>
          </p:cNvPr>
          <p:cNvSpPr/>
          <p:nvPr/>
        </p:nvSpPr>
        <p:spPr>
          <a:xfrm>
            <a:off x="9231123" y="2361838"/>
            <a:ext cx="586293" cy="150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Extract 132">
            <a:extLst>
              <a:ext uri="{FF2B5EF4-FFF2-40B4-BE49-F238E27FC236}">
                <a16:creationId xmlns:a16="http://schemas.microsoft.com/office/drawing/2014/main" id="{DDB6F085-54D1-F6D7-5C6F-4C80C60FB143}"/>
              </a:ext>
            </a:extLst>
          </p:cNvPr>
          <p:cNvSpPr/>
          <p:nvPr/>
        </p:nvSpPr>
        <p:spPr>
          <a:xfrm rot="5400000" flipH="1">
            <a:off x="10676996" y="2745614"/>
            <a:ext cx="677731" cy="58629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DD1750C-F886-8B32-E690-3C1982A28F5A}"/>
              </a:ext>
            </a:extLst>
          </p:cNvPr>
          <p:cNvSpPr txBox="1"/>
          <p:nvPr/>
        </p:nvSpPr>
        <p:spPr>
          <a:xfrm>
            <a:off x="9146724" y="3955328"/>
            <a:ext cx="90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Dense layer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02B36B-3922-410C-5BD4-FF71E108D8FE}"/>
              </a:ext>
            </a:extLst>
          </p:cNvPr>
          <p:cNvSpPr txBox="1"/>
          <p:nvPr/>
        </p:nvSpPr>
        <p:spPr>
          <a:xfrm>
            <a:off x="1161687" y="3493663"/>
            <a:ext cx="900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Input</a:t>
            </a:r>
          </a:p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(Sub-6GHz channel)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C2425BF-454B-BB8F-F449-7D2549FC47D1}"/>
              </a:ext>
            </a:extLst>
          </p:cNvPr>
          <p:cNvCxnSpPr>
            <a:cxnSpLocks/>
          </p:cNvCxnSpPr>
          <p:nvPr/>
        </p:nvCxnSpPr>
        <p:spPr>
          <a:xfrm flipH="1">
            <a:off x="7185756" y="4921652"/>
            <a:ext cx="1" cy="38938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1DF6BF5-1C78-4ABA-9080-2C27176E189F}"/>
              </a:ext>
            </a:extLst>
          </p:cNvPr>
          <p:cNvSpPr/>
          <p:nvPr/>
        </p:nvSpPr>
        <p:spPr>
          <a:xfrm>
            <a:off x="6231693" y="5328855"/>
            <a:ext cx="1908156" cy="9749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Global Average Pooling </a:t>
            </a:r>
            <a:r>
              <a:rPr lang="en-US" altLang="ko-KR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(dimension reduction)</a:t>
            </a:r>
            <a:endParaRPr lang="ko-KR" altLang="en-US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081181-2C9E-F670-8364-C6790C197FF6}"/>
              </a:ext>
            </a:extLst>
          </p:cNvPr>
          <p:cNvCxnSpPr>
            <a:cxnSpLocks/>
          </p:cNvCxnSpPr>
          <p:nvPr/>
        </p:nvCxnSpPr>
        <p:spPr>
          <a:xfrm>
            <a:off x="2043952" y="3025472"/>
            <a:ext cx="677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F5E8AB-62D6-B25A-C6E8-8DE59295E8BD}"/>
              </a:ext>
            </a:extLst>
          </p:cNvPr>
          <p:cNvCxnSpPr/>
          <p:nvPr/>
        </p:nvCxnSpPr>
        <p:spPr>
          <a:xfrm>
            <a:off x="2581835" y="6303811"/>
            <a:ext cx="0" cy="194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A7F2EF5-0029-9026-E810-8DA0E9A5B2C2}"/>
              </a:ext>
            </a:extLst>
          </p:cNvPr>
          <p:cNvCxnSpPr/>
          <p:nvPr/>
        </p:nvCxnSpPr>
        <p:spPr>
          <a:xfrm>
            <a:off x="2581835" y="6498138"/>
            <a:ext cx="61533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476B4BE-25C5-3AEF-E122-B20482573F7E}"/>
              </a:ext>
            </a:extLst>
          </p:cNvPr>
          <p:cNvCxnSpPr/>
          <p:nvPr/>
        </p:nvCxnSpPr>
        <p:spPr>
          <a:xfrm flipV="1">
            <a:off x="8735209" y="6303811"/>
            <a:ext cx="0" cy="194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BB59ED2-51C1-8AA3-68E3-1D03AFA38B41}"/>
              </a:ext>
            </a:extLst>
          </p:cNvPr>
          <p:cNvSpPr txBox="1"/>
          <p:nvPr/>
        </p:nvSpPr>
        <p:spPr>
          <a:xfrm>
            <a:off x="2382818" y="6475059"/>
            <a:ext cx="66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2 “Convolution-based” layers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F7A45F-6BDD-4C48-9280-5AA13C416A6B}"/>
              </a:ext>
            </a:extLst>
          </p:cNvPr>
          <p:cNvSpPr/>
          <p:nvPr/>
        </p:nvSpPr>
        <p:spPr>
          <a:xfrm>
            <a:off x="3005425" y="1104167"/>
            <a:ext cx="1913412" cy="25507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7932D1-48A2-0846-96B9-1728D9FDAC5C}"/>
              </a:ext>
            </a:extLst>
          </p:cNvPr>
          <p:cNvSpPr/>
          <p:nvPr/>
        </p:nvSpPr>
        <p:spPr>
          <a:xfrm>
            <a:off x="3000139" y="2234300"/>
            <a:ext cx="1913412" cy="2550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Maxpool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5A3DCD-DAAF-BC6C-CDF2-459495F02B9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962131" y="2083043"/>
            <a:ext cx="2643" cy="11259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xtract 53">
            <a:extLst>
              <a:ext uri="{FF2B5EF4-FFF2-40B4-BE49-F238E27FC236}">
                <a16:creationId xmlns:a16="http://schemas.microsoft.com/office/drawing/2014/main" id="{3C88A770-1AAE-4448-8E6F-1528625B1AF1}"/>
              </a:ext>
            </a:extLst>
          </p:cNvPr>
          <p:cNvSpPr/>
          <p:nvPr/>
        </p:nvSpPr>
        <p:spPr>
          <a:xfrm rot="5400000" flipH="1" flipV="1">
            <a:off x="1205089" y="2658214"/>
            <a:ext cx="677731" cy="7345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ECE155-EF4E-99E0-874E-93E2AA97C581}"/>
              </a:ext>
            </a:extLst>
          </p:cNvPr>
          <p:cNvCxnSpPr>
            <a:cxnSpLocks/>
          </p:cNvCxnSpPr>
          <p:nvPr/>
        </p:nvCxnSpPr>
        <p:spPr>
          <a:xfrm>
            <a:off x="5195584" y="3034178"/>
            <a:ext cx="677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A01C3-5CD8-2CA4-FC43-A5A7513BA6D4}"/>
              </a:ext>
            </a:extLst>
          </p:cNvPr>
          <p:cNvCxnSpPr>
            <a:cxnSpLocks/>
          </p:cNvCxnSpPr>
          <p:nvPr/>
        </p:nvCxnSpPr>
        <p:spPr>
          <a:xfrm>
            <a:off x="8420009" y="3012179"/>
            <a:ext cx="677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55479-337B-FEC6-D187-5A8F2C157153}"/>
              </a:ext>
            </a:extLst>
          </p:cNvPr>
          <p:cNvCxnSpPr>
            <a:cxnSpLocks/>
          </p:cNvCxnSpPr>
          <p:nvPr/>
        </p:nvCxnSpPr>
        <p:spPr>
          <a:xfrm>
            <a:off x="9913529" y="2982454"/>
            <a:ext cx="677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FD58C-F9F6-1090-DB88-799539A288B6}"/>
              </a:ext>
            </a:extLst>
          </p:cNvPr>
          <p:cNvSpPr/>
          <p:nvPr/>
        </p:nvSpPr>
        <p:spPr>
          <a:xfrm>
            <a:off x="3026564" y="4808829"/>
            <a:ext cx="1892273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Dropout</a:t>
            </a:r>
            <a:r>
              <a:rPr lang="en-US" altLang="ko-KR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4D715-2279-9245-C4EC-F660AC3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Phase II: Optimal Analog Beamformer Prediction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BE2436-6FEF-1FB3-870E-71E8535AEBDB}"/>
                  </a:ext>
                </a:extLst>
              </p:cNvPr>
              <p:cNvSpPr txBox="1"/>
              <p:nvPr/>
            </p:nvSpPr>
            <p:spPr>
              <a:xfrm>
                <a:off x="9992" y="1070252"/>
                <a:ext cx="4097983" cy="415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- Estimated THz channel factors from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   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CNN model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Output : Optimal beamformer index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lang="en-US" altLang="ko-KR" sz="20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Deep neural network to directly predict the optimal 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beamformer index from the estimated THz factors.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     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BE2436-6FEF-1FB3-870E-71E8535AE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" y="1070252"/>
                <a:ext cx="4097983" cy="4154984"/>
              </a:xfrm>
              <a:prstGeom prst="rect">
                <a:avLst/>
              </a:prstGeom>
              <a:blipFill>
                <a:blip r:embed="rId3"/>
                <a:stretch>
                  <a:fillRect l="-1339" r="-2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281B996-8E69-3248-1439-7D1BFEE3BC6E}"/>
              </a:ext>
            </a:extLst>
          </p:cNvPr>
          <p:cNvSpPr/>
          <p:nvPr/>
        </p:nvSpPr>
        <p:spPr>
          <a:xfrm>
            <a:off x="6881572" y="1309762"/>
            <a:ext cx="1639662" cy="272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348EA-D7F3-B8C9-B36F-8FFC101D8238}"/>
              </a:ext>
            </a:extLst>
          </p:cNvPr>
          <p:cNvSpPr/>
          <p:nvPr/>
        </p:nvSpPr>
        <p:spPr>
          <a:xfrm>
            <a:off x="9059921" y="1270198"/>
            <a:ext cx="1637339" cy="272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6E277-17CF-C4E9-225F-CA5762002304}"/>
              </a:ext>
            </a:extLst>
          </p:cNvPr>
          <p:cNvSpPr txBox="1"/>
          <p:nvPr/>
        </p:nvSpPr>
        <p:spPr>
          <a:xfrm>
            <a:off x="7961000" y="2300408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…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C5AD7-2D36-B6A7-26B2-54B9247A3E53}"/>
              </a:ext>
            </a:extLst>
          </p:cNvPr>
          <p:cNvCxnSpPr>
            <a:cxnSpLocks/>
          </p:cNvCxnSpPr>
          <p:nvPr/>
        </p:nvCxnSpPr>
        <p:spPr>
          <a:xfrm>
            <a:off x="10830829" y="2955333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894FB5-4F56-92BC-E7EF-F944CDEDBEF0}"/>
              </a:ext>
            </a:extLst>
          </p:cNvPr>
          <p:cNvCxnSpPr>
            <a:cxnSpLocks/>
          </p:cNvCxnSpPr>
          <p:nvPr/>
        </p:nvCxnSpPr>
        <p:spPr>
          <a:xfrm>
            <a:off x="7005504" y="4257665"/>
            <a:ext cx="0" cy="2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5BBA2-103A-A285-0F30-4C682C794576}"/>
              </a:ext>
            </a:extLst>
          </p:cNvPr>
          <p:cNvCxnSpPr>
            <a:cxnSpLocks/>
          </p:cNvCxnSpPr>
          <p:nvPr/>
        </p:nvCxnSpPr>
        <p:spPr>
          <a:xfrm>
            <a:off x="7005504" y="4497184"/>
            <a:ext cx="360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56DA6-FBDD-D0BD-13D8-27F4ECA4F2E6}"/>
              </a:ext>
            </a:extLst>
          </p:cNvPr>
          <p:cNvSpPr txBox="1"/>
          <p:nvPr/>
        </p:nvSpPr>
        <p:spPr>
          <a:xfrm>
            <a:off x="8157346" y="449718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4 Dense Layers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8C05C-7C04-6956-087A-57BC0CCCEA88}"/>
              </a:ext>
            </a:extLst>
          </p:cNvPr>
          <p:cNvSpPr txBox="1"/>
          <p:nvPr/>
        </p:nvSpPr>
        <p:spPr>
          <a:xfrm>
            <a:off x="10473082" y="3759624"/>
            <a:ext cx="203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Output</a:t>
            </a:r>
          </a:p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(Optimal Beamformer )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8FC66-EB1D-1AB2-63C5-0839249C511E}"/>
              </a:ext>
            </a:extLst>
          </p:cNvPr>
          <p:cNvSpPr/>
          <p:nvPr/>
        </p:nvSpPr>
        <p:spPr>
          <a:xfrm>
            <a:off x="6974831" y="1507434"/>
            <a:ext cx="1454083" cy="31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Dense</a:t>
            </a:r>
            <a:endParaRPr lang="ko-KR" alt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777EA-1A14-5EFF-F0F4-501FD085B3C9}"/>
              </a:ext>
            </a:extLst>
          </p:cNvPr>
          <p:cNvSpPr/>
          <p:nvPr/>
        </p:nvSpPr>
        <p:spPr>
          <a:xfrm>
            <a:off x="6979233" y="2060411"/>
            <a:ext cx="1454083" cy="894922"/>
          </a:xfrm>
          <a:prstGeom prst="rect">
            <a:avLst/>
          </a:prstGeom>
          <a:solidFill>
            <a:srgbClr val="FFB6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Rectified Linear Unit</a:t>
            </a:r>
            <a:endParaRPr lang="ko-KR" alt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F187DC-FEE1-A107-F679-B2A1ED3DBD43}"/>
              </a:ext>
            </a:extLst>
          </p:cNvPr>
          <p:cNvSpPr/>
          <p:nvPr/>
        </p:nvSpPr>
        <p:spPr>
          <a:xfrm>
            <a:off x="6974833" y="3453972"/>
            <a:ext cx="1454081" cy="536073"/>
          </a:xfrm>
          <a:prstGeom prst="rect">
            <a:avLst/>
          </a:prstGeom>
          <a:solidFill>
            <a:srgbClr val="7598D9"/>
          </a:solidFill>
          <a:ln>
            <a:solidFill>
              <a:srgbClr val="759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Dropout</a:t>
            </a:r>
            <a:endParaRPr lang="ko-KR" alt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7F94B0-374F-9159-6187-47D6BD542AF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701873" y="1819718"/>
            <a:ext cx="4402" cy="24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4DE7-B5DF-9833-67A9-9C586921D64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701874" y="2955333"/>
            <a:ext cx="4401" cy="49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86321-2D00-EFF3-2F2D-AF0DD1DBB433}"/>
              </a:ext>
            </a:extLst>
          </p:cNvPr>
          <p:cNvSpPr/>
          <p:nvPr/>
        </p:nvSpPr>
        <p:spPr>
          <a:xfrm>
            <a:off x="9126853" y="1465023"/>
            <a:ext cx="1487724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Dense</a:t>
            </a:r>
            <a:endParaRPr lang="ko-KR" alt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C86AE2-7A17-D5B3-701C-D59BF36E8B97}"/>
              </a:ext>
            </a:extLst>
          </p:cNvPr>
          <p:cNvSpPr/>
          <p:nvPr/>
        </p:nvSpPr>
        <p:spPr>
          <a:xfrm>
            <a:off x="9126853" y="2550562"/>
            <a:ext cx="1509110" cy="139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Softmax</a:t>
            </a:r>
            <a:r>
              <a:rPr lang="en-US" altLang="ko-KR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venir Next LT Pro" panose="020B0504020202020204" pitchFamily="34" charset="0"/>
              </a:rPr>
              <a:t>(multi-class classification)</a:t>
            </a:r>
            <a:endParaRPr lang="ko-KR" alt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A05C8-95EF-D41C-F197-52CEFB72EAB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870715" y="2023702"/>
            <a:ext cx="10693" cy="5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6C914-1AF2-F556-6977-A624E8F0BAE5}"/>
              </a:ext>
            </a:extLst>
          </p:cNvPr>
          <p:cNvCxnSpPr>
            <a:cxnSpLocks/>
          </p:cNvCxnSpPr>
          <p:nvPr/>
        </p:nvCxnSpPr>
        <p:spPr>
          <a:xfrm>
            <a:off x="6427474" y="3053305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35B5B7-5B4D-8988-56CD-693C55080985}"/>
              </a:ext>
            </a:extLst>
          </p:cNvPr>
          <p:cNvSpPr txBox="1"/>
          <p:nvPr/>
        </p:nvSpPr>
        <p:spPr>
          <a:xfrm>
            <a:off x="4983799" y="3398842"/>
            <a:ext cx="199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Estimated THz </a:t>
            </a:r>
          </a:p>
          <a:p>
            <a:pPr algn="ctr"/>
            <a:r>
              <a:rPr lang="en-US" altLang="ko-KR" dirty="0">
                <a:latin typeface="Avenir Next LT Pro" panose="020B0504020202020204" pitchFamily="34" charset="0"/>
              </a:rPr>
              <a:t>factors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EB7C8F-AE5C-F856-2607-EC74D772A41B}"/>
              </a:ext>
            </a:extLst>
          </p:cNvPr>
          <p:cNvCxnSpPr/>
          <p:nvPr/>
        </p:nvCxnSpPr>
        <p:spPr>
          <a:xfrm flipV="1">
            <a:off x="10607551" y="4150761"/>
            <a:ext cx="0" cy="35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xtract 53">
            <a:extLst>
              <a:ext uri="{FF2B5EF4-FFF2-40B4-BE49-F238E27FC236}">
                <a16:creationId xmlns:a16="http://schemas.microsoft.com/office/drawing/2014/main" id="{30C93BC1-1EE2-5CCA-8E61-BC6258E1A8A5}"/>
              </a:ext>
            </a:extLst>
          </p:cNvPr>
          <p:cNvSpPr/>
          <p:nvPr/>
        </p:nvSpPr>
        <p:spPr>
          <a:xfrm rot="5400000" flipH="1" flipV="1">
            <a:off x="5577958" y="2686047"/>
            <a:ext cx="677731" cy="7345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Extract 132">
            <a:extLst>
              <a:ext uri="{FF2B5EF4-FFF2-40B4-BE49-F238E27FC236}">
                <a16:creationId xmlns:a16="http://schemas.microsoft.com/office/drawing/2014/main" id="{092C752C-9CB1-3978-4E4F-917473D12A5E}"/>
              </a:ext>
            </a:extLst>
          </p:cNvPr>
          <p:cNvSpPr/>
          <p:nvPr/>
        </p:nvSpPr>
        <p:spPr>
          <a:xfrm rot="5400000" flipH="1">
            <a:off x="11346379" y="2680641"/>
            <a:ext cx="677731" cy="58629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3EEBE-F9C5-1FC7-A69D-22CEEB8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8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Phase II: Optimal Analog Beamformer Prediction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B283D9-FDE3-1777-1506-98925933964E}"/>
                  </a:ext>
                </a:extLst>
              </p:cNvPr>
              <p:cNvSpPr txBox="1"/>
              <p:nvPr/>
            </p:nvSpPr>
            <p:spPr>
              <a:xfrm>
                <a:off x="41565" y="924796"/>
                <a:ext cx="12192000" cy="6001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Training Phase : </a:t>
                </a: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THz raytracing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) obtained for multiple users – </a:t>
                </a:r>
              </a:p>
              <a:p>
                <a:pPr marL="800100" lvl="1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U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sed to compute THz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.</a:t>
                </a: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Exhaustive beam search is conducted from entire codebook </a:t>
                </a:r>
                <a:r>
                  <a:rPr kumimoji="0" lang="en-US" altLang="ko-KR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P</a:t>
                </a:r>
                <a:r>
                  <a:rPr lang="en-US" altLang="ko-KR" sz="2400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</a:t>
                </a:r>
              </a:p>
              <a:p>
                <a:pPr marL="800100" lvl="1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Optimal beamformer index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kumimoji="0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</m:acc>
                    <m:r>
                      <a:rPr kumimoji="0" lang="en-US" altLang="ko-K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</m:oMath>
                </a14:m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providing the  highest</a:t>
                </a:r>
                <a:r>
                  <a:rPr kumimoji="0" lang="en-US" altLang="ko-KR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spectral efficiency is selected. </a:t>
                </a: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lvl="0">
                  <a:buSzPct val="100000"/>
                </a:pPr>
                <a:endParaRPr lang="en-US" altLang="ko-KR" sz="2400" dirty="0">
                  <a:solidFill>
                    <a:prstClr val="black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Gill Sans MT" panose="020B0502020104020203" pitchFamily="34" charset="0"/>
                  </a:rPr>
                  <a:t>Neural network input samples are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Gill Sans MT" panose="020B0502020104020203" pitchFamily="34" charset="0"/>
                  </a:rPr>
                  <a:t>, </a:t>
                </a:r>
                <a:r>
                  <a:rPr lang="en-US" altLang="ko-KR" sz="2400" i="1" dirty="0" err="1">
                    <a:latin typeface="Gill Sans MT" panose="020B0502020104020203" pitchFamily="34" charset="0"/>
                  </a:rPr>
                  <a:t>p</a:t>
                </a:r>
                <a:r>
                  <a:rPr lang="en-US" altLang="ko-KR" sz="2400" i="1" baseline="-25000" dirty="0" err="1">
                    <a:latin typeface="Gill Sans MT" panose="020B0502020104020203" pitchFamily="34" charset="0"/>
                  </a:rPr>
                  <a:t>ind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), where </a:t>
                </a:r>
                <a:r>
                  <a:rPr lang="en-US" altLang="ko-KR" sz="2400" i="1" dirty="0" err="1">
                    <a:latin typeface="Gill Sans MT" panose="020B0502020104020203" pitchFamily="34" charset="0"/>
                  </a:rPr>
                  <a:t>p</a:t>
                </a:r>
                <a:r>
                  <a:rPr lang="en-US" altLang="ko-KR" sz="2400" i="1" baseline="-25000" dirty="0" err="1">
                    <a:latin typeface="Gill Sans MT" panose="020B0502020104020203" pitchFamily="34" charset="0"/>
                  </a:rPr>
                  <a:t>ind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 is the categorical variable representing index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Gill Sans MT" panose="020B0502020104020203" pitchFamily="34" charset="0"/>
                  </a:rPr>
                  <a:t> in </a:t>
                </a:r>
                <a:r>
                  <a:rPr lang="en-US" altLang="ko-KR" sz="2400" i="1" dirty="0">
                    <a:latin typeface="Gill Sans MT" panose="020B0502020104020203" pitchFamily="34" charset="0"/>
                  </a:rPr>
                  <a:t>P.</a:t>
                </a: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Gill Sans MT" panose="020B0502020104020203" pitchFamily="34" charset="0"/>
                </a:endParaRPr>
              </a:p>
              <a:p>
                <a:r>
                  <a:rPr lang="en-US" altLang="ko-KR" sz="2400" dirty="0">
                    <a:latin typeface="Gill Sans MT" panose="020B0502020104020203" pitchFamily="34" charset="0"/>
                  </a:rPr>
                  <a:t>Deployment Phase :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endParaRPr lang="en-US" altLang="ko-KR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Gill Sans MT" panose="020B0502020104020203" pitchFamily="34" charset="0"/>
                  </a:rPr>
                  <a:t>CNN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estimated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THz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channel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factors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provided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as</a:t>
                </a:r>
                <a:r>
                  <a:rPr lang="ko-KR" alt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dirty="0">
                    <a:latin typeface="Gill Sans MT" panose="020B0502020104020203" pitchFamily="34" charset="0"/>
                  </a:rPr>
                  <a:t>input - output is </a:t>
                </a:r>
                <a:r>
                  <a:rPr lang="en-US" altLang="ko-KR" sz="2400" i="1" dirty="0" err="1">
                    <a:latin typeface="Gill Sans MT" panose="020B0502020104020203" pitchFamily="34" charset="0"/>
                  </a:rPr>
                  <a:t>p</a:t>
                </a:r>
                <a:r>
                  <a:rPr lang="en-US" altLang="ko-KR" sz="2400" i="1" baseline="-25000" dirty="0" err="1">
                    <a:latin typeface="Gill Sans MT" panose="020B0502020104020203" pitchFamily="34" charset="0"/>
                  </a:rPr>
                  <a:t>ind</a:t>
                </a:r>
                <a:r>
                  <a:rPr lang="en-US" altLang="ko-KR" sz="2400" i="1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altLang="ko-KR" sz="2400" i="1" dirty="0">
                    <a:latin typeface="Gill Sans MT" panose="020B0502020104020203" pitchFamily="34" charset="0"/>
                  </a:rPr>
                  <a:t>.</a:t>
                </a:r>
              </a:p>
              <a:p>
                <a:pPr marL="342900" lvl="0" indent="-342900">
                  <a:buSzPct val="100000"/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Gill Sans MT" panose="020B0502020104020203" pitchFamily="34" charset="0"/>
                </a:endParaRPr>
              </a:p>
              <a:p>
                <a:r>
                  <a:rPr lang="en-US" altLang="ko-KR" sz="2400" dirty="0">
                    <a:latin typeface="Gill Sans MT" panose="020B0502020104020203" pitchFamily="34" charset="0"/>
                  </a:rPr>
                  <a:t> </a:t>
                </a:r>
                <a:endParaRPr kumimoji="0" lang="en-US" altLang="ko-KR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B283D9-FDE3-1777-1506-98925933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" y="924796"/>
                <a:ext cx="12192000" cy="6001643"/>
              </a:xfrm>
              <a:prstGeom prst="rect">
                <a:avLst/>
              </a:prstGeom>
              <a:blipFill>
                <a:blip r:embed="rId3"/>
                <a:stretch>
                  <a:fillRect l="-800" t="-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3BF76CF-A2A9-2D61-4A6E-C8CC90620A6A}"/>
                  </a:ext>
                </a:extLst>
              </p:cNvPr>
              <p:cNvSpPr/>
              <p:nvPr/>
            </p:nvSpPr>
            <p:spPr>
              <a:xfrm>
                <a:off x="2414896" y="2949071"/>
                <a:ext cx="7006935" cy="11730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7598D9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rgbClr val="4366A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2400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b="0" i="1" smtClean="0">
                              <a:solidFill>
                                <a:srgbClr val="4366A7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4366A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i="1">
                                      <a:solidFill>
                                        <a:srgbClr val="4366A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i="1">
                                      <a:solidFill>
                                        <a:srgbClr val="4366A7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i="1">
                                      <a:solidFill>
                                        <a:srgbClr val="4366A7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4366A7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SNR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rgbClr val="4366A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400" i="1">
                                              <a:solidFill>
                                                <a:srgbClr val="4366A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4366A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i="1">
                                                      <a:solidFill>
                                                        <a:srgbClr val="4366A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rgbClr val="4366A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rgbClr val="4366A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rgbClr val="4366A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2400" i="1">
                                                      <a:solidFill>
                                                        <a:srgbClr val="4366A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rgbClr val="4366A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4366A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4366A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solidFill>
                                                <a:srgbClr val="4366A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>
                  <a:solidFill>
                    <a:srgbClr val="4366A7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3BF76CF-A2A9-2D61-4A6E-C8CC90620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96" y="2949071"/>
                <a:ext cx="7006935" cy="11730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7598D9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E52E2-34CA-0D90-F4A4-DD1F318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3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Performance Evaluation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7EC9-013A-165F-2CD1-DC8A9330CB1C}"/>
              </a:ext>
            </a:extLst>
          </p:cNvPr>
          <p:cNvSpPr txBox="1"/>
          <p:nvPr/>
        </p:nvSpPr>
        <p:spPr>
          <a:xfrm>
            <a:off x="328168" y="1032709"/>
            <a:ext cx="11593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ill Sans MT" panose="020B0502020104020203" pitchFamily="34" charset="0"/>
              </a:rPr>
              <a:t>Baseline Algorithm : </a:t>
            </a: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r>
              <a:rPr lang="en-US" altLang="ko-KR" sz="2400" dirty="0">
                <a:latin typeface="Gill Sans MT" panose="020B0502020104020203" pitchFamily="34" charset="0"/>
              </a:rPr>
              <a:t>      1.  THz channel matrix, computed from raytracing, passed into a deep learning model to output optimal beamformer index.</a:t>
            </a:r>
          </a:p>
          <a:p>
            <a:r>
              <a:rPr lang="en-US" altLang="ko-KR" sz="2400" dirty="0">
                <a:latin typeface="Gill Sans MT" panose="020B0502020104020203" pitchFamily="34" charset="0"/>
              </a:rPr>
              <a:t>      2.  Model comprises a convolutional layer, followed by GAP, </a:t>
            </a:r>
            <a:r>
              <a:rPr lang="en-US" altLang="ko-KR" sz="2400" dirty="0" err="1">
                <a:latin typeface="Gill Sans MT" panose="020B0502020104020203" pitchFamily="34" charset="0"/>
              </a:rPr>
              <a:t>ReLU</a:t>
            </a:r>
            <a:r>
              <a:rPr lang="en-US" altLang="ko-KR" sz="2400" dirty="0">
                <a:latin typeface="Gill Sans MT" panose="020B0502020104020203" pitchFamily="34" charset="0"/>
              </a:rPr>
              <a:t>, and 4 dense layers, each followed by </a:t>
            </a:r>
            <a:r>
              <a:rPr lang="en-US" altLang="ko-KR" sz="2400" dirty="0" err="1">
                <a:latin typeface="Gill Sans MT" panose="020B0502020104020203" pitchFamily="34" charset="0"/>
              </a:rPr>
              <a:t>ReLU</a:t>
            </a:r>
            <a:r>
              <a:rPr lang="en-US" altLang="ko-KR" sz="2400" dirty="0">
                <a:latin typeface="Gill Sans MT" panose="020B0502020104020203" pitchFamily="34" charset="0"/>
              </a:rPr>
              <a:t> and dropout layers. </a:t>
            </a:r>
            <a:r>
              <a:rPr lang="en-US" altLang="ko-KR" sz="2400" dirty="0" err="1">
                <a:latin typeface="Gill Sans MT" panose="020B0502020104020203" pitchFamily="34" charset="0"/>
              </a:rPr>
              <a:t>Softmax</a:t>
            </a:r>
            <a:r>
              <a:rPr lang="en-US" altLang="ko-KR" sz="2400" dirty="0">
                <a:latin typeface="Gill Sans MT" panose="020B0502020104020203" pitchFamily="34" charset="0"/>
              </a:rPr>
              <a:t> function at the end outputs beamformer index. </a:t>
            </a: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r>
              <a:rPr lang="en-US" altLang="ko-KR" sz="2400" dirty="0">
                <a:latin typeface="Gill Sans MT" panose="020B0502020104020203" pitchFamily="34" charset="0"/>
              </a:rPr>
              <a:t>Upper Bound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ill Sans MT" panose="020B0502020104020203" pitchFamily="34" charset="0"/>
              </a:rPr>
              <a:t>Exhaustive codebook search using raytracing derived THz channel matrix – to find the optimal beamformer by brute force.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ill Sans MT" panose="020B0502020104020203" pitchFamily="34" charset="0"/>
              </a:rPr>
              <a:t>Computationally prohibitive for real-time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E52E2-34CA-0D90-F4A4-DD1F318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venir Next LT Pro" panose="020B0504020202020204" pitchFamily="34" charset="77"/>
                <a:ea typeface="Cambria" panose="02040503050406030204" pitchFamily="18" charset="0"/>
              </a:rPr>
              <a:t>Communications at Terahertz (THz) Frequencies 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25BB3-044B-3943-AD3A-EFC6A488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Emerging wireless applications</a:t>
            </a:r>
          </a:p>
          <a:p>
            <a:pPr lvl="1" algn="just"/>
            <a:r>
              <a:rPr lang="en-US" dirty="0"/>
              <a:t>Augmented reality, ultra-low latency video conferencing.</a:t>
            </a:r>
          </a:p>
          <a:p>
            <a:pPr algn="just"/>
            <a:r>
              <a:rPr lang="en-US" dirty="0"/>
              <a:t>Requiring data rates in Tb/s. </a:t>
            </a:r>
          </a:p>
          <a:p>
            <a:pPr algn="just"/>
            <a:r>
              <a:rPr lang="en-US" dirty="0"/>
              <a:t>Even mmWave assisted 5G may fall short of requirement.</a:t>
            </a:r>
          </a:p>
          <a:p>
            <a:pPr algn="just"/>
            <a:r>
              <a:rPr lang="en-US" dirty="0"/>
              <a:t>Use of THz spectrum is inevitable.</a:t>
            </a:r>
          </a:p>
          <a:p>
            <a:pPr algn="just"/>
            <a:r>
              <a:rPr lang="en-US" dirty="0"/>
              <a:t>Challenges of THz signals</a:t>
            </a:r>
          </a:p>
          <a:p>
            <a:pPr lvl="1" algn="just"/>
            <a:r>
              <a:rPr lang="en-US" dirty="0"/>
              <a:t>Exponential pathloss decay due to atmospheric attenuation,</a:t>
            </a:r>
          </a:p>
          <a:p>
            <a:pPr lvl="1" algn="just"/>
            <a:r>
              <a:rPr lang="en-US" dirty="0"/>
              <a:t>High blockage and penetration losses.</a:t>
            </a:r>
          </a:p>
          <a:p>
            <a:pPr algn="just"/>
            <a:r>
              <a:rPr lang="en-US" dirty="0"/>
              <a:t>Implications</a:t>
            </a:r>
          </a:p>
          <a:p>
            <a:pPr lvl="1" algn="just"/>
            <a:r>
              <a:rPr lang="en-US" dirty="0"/>
              <a:t>Ultra dense base station (BS) deployment</a:t>
            </a:r>
          </a:p>
          <a:p>
            <a:pPr lvl="1" algn="just"/>
            <a:r>
              <a:rPr lang="en-US" dirty="0"/>
              <a:t>Large antenna arrays with analog/hybrid beamforming.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75CC9-5016-A20F-69CA-9EBA0F92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424913B-97D9-D68C-0F34-19CBFDA79159}"/>
              </a:ext>
            </a:extLst>
          </p:cNvPr>
          <p:cNvSpPr/>
          <p:nvPr/>
        </p:nvSpPr>
        <p:spPr>
          <a:xfrm rot="20349463">
            <a:off x="9556173" y="1911608"/>
            <a:ext cx="2133599" cy="262844"/>
          </a:xfrm>
          <a:prstGeom prst="ellipse">
            <a:avLst/>
          </a:prstGeom>
          <a:scene3d>
            <a:camera prst="orthographicFront">
              <a:rot lat="300000" lon="21299997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0C68CE3-9771-FC48-81B3-00FEAD30122E}"/>
              </a:ext>
            </a:extLst>
          </p:cNvPr>
          <p:cNvSpPr/>
          <p:nvPr/>
        </p:nvSpPr>
        <p:spPr>
          <a:xfrm rot="3193695">
            <a:off x="7919740" y="1862456"/>
            <a:ext cx="3423841" cy="205124"/>
          </a:xfrm>
          <a:prstGeom prst="ellipse">
            <a:avLst/>
          </a:prstGeom>
          <a:scene3d>
            <a:camera prst="orthographicFront">
              <a:rot lat="300000" lon="21299997" rev="5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C551DF-C47B-533F-6B73-82CB4E2516F4}"/>
              </a:ext>
            </a:extLst>
          </p:cNvPr>
          <p:cNvSpPr/>
          <p:nvPr/>
        </p:nvSpPr>
        <p:spPr>
          <a:xfrm rot="4035668">
            <a:off x="8835806" y="2080150"/>
            <a:ext cx="2733452" cy="178546"/>
          </a:xfrm>
          <a:prstGeom prst="ellipse">
            <a:avLst/>
          </a:prstGeom>
          <a:scene3d>
            <a:camera prst="orthographicFront">
              <a:rot lat="300000" lon="21299997" rev="7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6DDB13-08AF-5F26-E369-7E9DA1EDF76D}"/>
              </a:ext>
            </a:extLst>
          </p:cNvPr>
          <p:cNvSpPr txBox="1"/>
          <p:nvPr/>
        </p:nvSpPr>
        <p:spPr>
          <a:xfrm>
            <a:off x="11160843" y="2239122"/>
            <a:ext cx="91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ill Sans MT" panose="020B0502020104020203" pitchFamily="34" charset="0"/>
              </a:rPr>
              <a:t>THz BS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EFA09DB-ED8A-8554-8806-9F41BA144EF8}"/>
              </a:ext>
            </a:extLst>
          </p:cNvPr>
          <p:cNvSpPr txBox="1"/>
          <p:nvPr/>
        </p:nvSpPr>
        <p:spPr>
          <a:xfrm>
            <a:off x="9597980" y="3620189"/>
            <a:ext cx="89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ill Sans MT" panose="020B0502020104020203" pitchFamily="34" charset="0"/>
              </a:rPr>
              <a:t>User devices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861641-CF13-F118-FB00-EFFCA69B7F0E}"/>
              </a:ext>
            </a:extLst>
          </p:cNvPr>
          <p:cNvSpPr txBox="1"/>
          <p:nvPr/>
        </p:nvSpPr>
        <p:spPr>
          <a:xfrm>
            <a:off x="8414260" y="1051694"/>
            <a:ext cx="157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ill Sans MT" panose="020B0502020104020203" pitchFamily="34" charset="0"/>
              </a:rPr>
              <a:t>Analog/hybrid beamforming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AA9D27-30EC-A297-17EC-EB5D42352519}"/>
              </a:ext>
            </a:extLst>
          </p:cNvPr>
          <p:cNvGrpSpPr/>
          <p:nvPr/>
        </p:nvGrpSpPr>
        <p:grpSpPr>
          <a:xfrm>
            <a:off x="11083612" y="984492"/>
            <a:ext cx="583112" cy="1004772"/>
            <a:chOff x="10706857" y="1100558"/>
            <a:chExt cx="583112" cy="232844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8949A9-ABC9-F05A-94BD-946FD7E6756A}"/>
                </a:ext>
              </a:extLst>
            </p:cNvPr>
            <p:cNvCxnSpPr/>
            <p:nvPr/>
          </p:nvCxnSpPr>
          <p:spPr>
            <a:xfrm flipH="1">
              <a:off x="10851057" y="1819655"/>
              <a:ext cx="243840" cy="160934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8EAF93-7401-3C2A-7D7C-C96BBD39E46A}"/>
                </a:ext>
              </a:extLst>
            </p:cNvPr>
            <p:cNvCxnSpPr>
              <a:cxnSpLocks/>
            </p:cNvCxnSpPr>
            <p:nvPr/>
          </p:nvCxnSpPr>
          <p:spPr>
            <a:xfrm>
              <a:off x="11094897" y="1819655"/>
              <a:ext cx="195072" cy="160934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3C857F-B663-EB5B-5BBA-552799EB7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912730" y="3403971"/>
              <a:ext cx="377239" cy="250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D3E2C5-BE4E-F388-EB37-E1301E816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057" y="3087623"/>
              <a:ext cx="390144" cy="3413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7790BE-2FB0-5843-3066-6F7856F956AD}"/>
                </a:ext>
              </a:extLst>
            </p:cNvPr>
            <p:cNvCxnSpPr/>
            <p:nvPr/>
          </p:nvCxnSpPr>
          <p:spPr>
            <a:xfrm flipV="1">
              <a:off x="11094897" y="1514855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8E3B0B-61B3-AE40-495C-3B1D5E8C7EC5}"/>
                </a:ext>
              </a:extLst>
            </p:cNvPr>
            <p:cNvGrpSpPr/>
            <p:nvPr/>
          </p:nvGrpSpPr>
          <p:grpSpPr>
            <a:xfrm rot="16200000">
              <a:off x="10459030" y="1348385"/>
              <a:ext cx="788262" cy="292607"/>
              <a:chOff x="9549895" y="1245629"/>
              <a:chExt cx="1243584" cy="26922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A0264DE-242F-999D-407D-83CF5781C891}"/>
                  </a:ext>
                </a:extLst>
              </p:cNvPr>
              <p:cNvCxnSpPr/>
              <p:nvPr/>
            </p:nvCxnSpPr>
            <p:spPr>
              <a:xfrm>
                <a:off x="9549895" y="1514855"/>
                <a:ext cx="1243584" cy="0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A9AA808-FDC6-41A1-3412-3DB5C2DAAE8C}"/>
                  </a:ext>
                </a:extLst>
              </p:cNvPr>
              <p:cNvCxnSpPr/>
              <p:nvPr/>
            </p:nvCxnSpPr>
            <p:spPr>
              <a:xfrm flipV="1">
                <a:off x="9549895" y="1252011"/>
                <a:ext cx="0" cy="262844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FADAA12-28FB-7E06-F0C5-671142767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4695" y="1245629"/>
                <a:ext cx="0" cy="262844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6813DC7-A94C-A844-B8A0-CC62E12EB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96071" y="1245629"/>
                <a:ext cx="0" cy="262844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BBF673F-95E2-75DD-A1D5-3E2BEB5EB0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8679" y="1245629"/>
                <a:ext cx="0" cy="262844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AC16E2A-7E30-A32C-B58E-CFB772BA5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93479" y="1245629"/>
                <a:ext cx="0" cy="262844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B8DDEA4E-57D9-62A2-7481-AF9F6AF050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8593" y="2831591"/>
              <a:ext cx="292608" cy="2560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0F0A975F-CBB2-B5AA-4996-D604E4605DFE}"/>
                </a:ext>
              </a:extLst>
            </p:cNvPr>
            <p:cNvCxnSpPr/>
            <p:nvPr/>
          </p:nvCxnSpPr>
          <p:spPr>
            <a:xfrm flipV="1">
              <a:off x="10948593" y="2612136"/>
              <a:ext cx="243840" cy="2194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02D80A2-FB62-8350-2D5C-1484FFD96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10662" y="2462661"/>
              <a:ext cx="181771" cy="1494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DB5965-D5D4-F446-0225-34A821B90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669" y="1517433"/>
              <a:ext cx="135463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8CE74F93-3C22-8834-67A8-46037DFB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180" y="2710845"/>
            <a:ext cx="317078" cy="317078"/>
          </a:xfrm>
          <a:prstGeom prst="rect">
            <a:avLst/>
          </a:prstGeom>
        </p:spPr>
      </p:pic>
      <p:pic>
        <p:nvPicPr>
          <p:cNvPr id="37" name="Graphic 36" descr="Smart Phone with solid fill">
            <a:extLst>
              <a:ext uri="{FF2B5EF4-FFF2-40B4-BE49-F238E27FC236}">
                <a16:creationId xmlns:a16="http://schemas.microsoft.com/office/drawing/2014/main" id="{C0D026A0-6C3A-2D68-C4F2-0619FFE7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933" y="3111922"/>
            <a:ext cx="317078" cy="317078"/>
          </a:xfrm>
          <a:prstGeom prst="rect">
            <a:avLst/>
          </a:prstGeom>
        </p:spPr>
      </p:pic>
      <p:pic>
        <p:nvPicPr>
          <p:cNvPr id="39" name="Graphic 38" descr="Smart Phone with solid fill">
            <a:extLst>
              <a:ext uri="{FF2B5EF4-FFF2-40B4-BE49-F238E27FC236}">
                <a16:creationId xmlns:a16="http://schemas.microsoft.com/office/drawing/2014/main" id="{270BC1ED-B432-B217-91F6-9CA327499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5562" y="3211437"/>
            <a:ext cx="317078" cy="317078"/>
          </a:xfrm>
          <a:prstGeom prst="rect">
            <a:avLst/>
          </a:prstGeom>
        </p:spPr>
      </p:pic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23A2CCF1-72B9-3E41-4189-E28685736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98475" y="198926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DD73B6-2894-D7A4-2101-66C1ADB08A61}"/>
              </a:ext>
            </a:extLst>
          </p:cNvPr>
          <p:cNvSpPr txBox="1"/>
          <p:nvPr/>
        </p:nvSpPr>
        <p:spPr>
          <a:xfrm>
            <a:off x="161263" y="6387501"/>
            <a:ext cx="11913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Tripathi, N. V. Sabu, A. K. Gupta and H. S. Dhillon, ''Millimeter-wave and Terahertz Spectrum for 6G Wireless,'' in 6G Mobile Wireless Networks, Springer. 2021</a:t>
            </a:r>
          </a:p>
        </p:txBody>
      </p:sp>
    </p:spTree>
    <p:extLst>
      <p:ext uri="{BB962C8B-B14F-4D97-AF65-F5344CB8AC3E}">
        <p14:creationId xmlns:p14="http://schemas.microsoft.com/office/powerpoint/2010/main" val="339931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Neural Network Hyperparameters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283A6-02FF-8C71-C879-9B4A7BF8B41B}"/>
              </a:ext>
            </a:extLst>
          </p:cNvPr>
          <p:cNvSpPr txBox="1"/>
          <p:nvPr/>
        </p:nvSpPr>
        <p:spPr>
          <a:xfrm>
            <a:off x="0" y="924796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venir Next LT Pro" panose="020B0504020202020204" pitchFamily="34" charset="0"/>
                <a:ea typeface="맑은 고딕" panose="020B0503020000020004" pitchFamily="50" charset="-127"/>
              </a:rPr>
              <a:t>The neural network hyperparameters for the CNN based THz factors estimation, and the beamformer prediction models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맑은 고딕" panose="020B0503020000020004" pitchFamily="50" charset="-127"/>
              </a:rPr>
              <a:t>are the following: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EE6B1A-1BA5-6611-7A4D-B494DA27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17085"/>
              </p:ext>
            </p:extLst>
          </p:nvPr>
        </p:nvGraphicFramePr>
        <p:xfrm>
          <a:off x="1522161" y="1571127"/>
          <a:ext cx="8881806" cy="515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02">
                  <a:extLst>
                    <a:ext uri="{9D8B030D-6E8A-4147-A177-3AD203B41FA5}">
                      <a16:colId xmlns:a16="http://schemas.microsoft.com/office/drawing/2014/main" val="2891551700"/>
                    </a:ext>
                  </a:extLst>
                </a:gridCol>
                <a:gridCol w="2960602">
                  <a:extLst>
                    <a:ext uri="{9D8B030D-6E8A-4147-A177-3AD203B41FA5}">
                      <a16:colId xmlns:a16="http://schemas.microsoft.com/office/drawing/2014/main" val="1548965969"/>
                    </a:ext>
                  </a:extLst>
                </a:gridCol>
                <a:gridCol w="2960602">
                  <a:extLst>
                    <a:ext uri="{9D8B030D-6E8A-4147-A177-3AD203B41FA5}">
                      <a16:colId xmlns:a16="http://schemas.microsoft.com/office/drawing/2014/main" val="1586606921"/>
                    </a:ext>
                  </a:extLst>
                </a:gridCol>
              </a:tblGrid>
              <a:tr h="31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Hyperparameter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THz Estimation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Beamformer Prediction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97604"/>
                  </a:ext>
                </a:extLst>
              </a:tr>
              <a:tr h="31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Conv kernel size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(2,2)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3302"/>
                  </a:ext>
                </a:extLst>
              </a:tr>
              <a:tr h="31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Conv no. of filters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64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7120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ambria" panose="02040503050406030204" pitchFamily="18" charset="0"/>
                        </a:rPr>
                        <a:t>Maxpool</a:t>
                      </a:r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kernel size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(2,2)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56088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ambria" panose="02040503050406030204" pitchFamily="18" charset="0"/>
                        </a:rPr>
                        <a:t>Maxpool</a:t>
                      </a:r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stride length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9835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Dense layer dimension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64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44667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training samples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34716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test samples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39188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epochs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26429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Task objective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Regression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Classification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79579"/>
                  </a:ext>
                </a:extLst>
              </a:tr>
              <a:tr h="31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Optimizer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Stochastic gradient descent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Adam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6175"/>
                  </a:ext>
                </a:extLst>
              </a:tr>
              <a:tr h="31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Initial learning rate (LR)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ko-KR" sz="1400" baseline="30000" dirty="0">
                          <a:latin typeface="Cambria" panose="02040503050406030204" pitchFamily="18" charset="0"/>
                        </a:rPr>
                        <a:t>-3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ko-KR" sz="1400" baseline="30000" dirty="0">
                          <a:latin typeface="Cambria" panose="02040503050406030204" pitchFamily="18" charset="0"/>
                        </a:rPr>
                        <a:t>-2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667"/>
                  </a:ext>
                </a:extLst>
              </a:tr>
              <a:tr h="31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LR decay factor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0.1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76955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LR decay schedule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 epochs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5160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Momentum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0.8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50638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Dropout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9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4B752-3868-510C-E42E-437DE270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3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D0C3E-5267-8442-9C9C-D0D296A5F9DA}"/>
                  </a:ext>
                </a:extLst>
              </p:cNvPr>
              <p:cNvSpPr txBox="1"/>
              <p:nvPr/>
            </p:nvSpPr>
            <p:spPr>
              <a:xfrm>
                <a:off x="0" y="1026670"/>
                <a:ext cx="12192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Raytracing Scenario  is generated using MATLAB 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raytrace</a:t>
                </a: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function from Communications Toolbox.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Outdoor environment, rectangular block of dimensions (</a:t>
                </a:r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400m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i="1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30m) </a:t>
                </a: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in S Clarke St., Chicago downtown area.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rPr>
                  <a:t>BS at one corner of rectangular block, user locations randomly generated inside block – raytracing data gathered.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D0C3E-5267-8442-9C9C-D0D296A5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6670"/>
                <a:ext cx="12192000" cy="923330"/>
              </a:xfrm>
              <a:prstGeom prst="rect">
                <a:avLst/>
              </a:prstGeom>
              <a:blipFill>
                <a:blip r:embed="rId3"/>
                <a:stretch>
                  <a:fillRect l="-300" t="-3289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0E240E74-AAED-5077-D02B-9596E893A5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/>
          <a:stretch/>
        </p:blipFill>
        <p:spPr>
          <a:xfrm>
            <a:off x="7729728" y="2132679"/>
            <a:ext cx="4240597" cy="4250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0A7407-D202-8114-4BD1-FF2432E190C4}"/>
              </a:ext>
            </a:extLst>
          </p:cNvPr>
          <p:cNvSpPr txBox="1"/>
          <p:nvPr/>
        </p:nvSpPr>
        <p:spPr>
          <a:xfrm>
            <a:off x="221675" y="6383282"/>
            <a:ext cx="535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Avenir Next LT Pro" panose="020B0504020202020204" pitchFamily="34" charset="0"/>
              </a:rPr>
              <a:t>Location of </a:t>
            </a:r>
            <a:r>
              <a:rPr lang="en-US" altLang="ko-KR" sz="16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BS (red) </a:t>
            </a:r>
            <a:r>
              <a:rPr lang="en-US" altLang="ko-KR" sz="1600" i="1" dirty="0">
                <a:latin typeface="Avenir Next LT Pro" panose="020B0504020202020204" pitchFamily="34" charset="0"/>
              </a:rPr>
              <a:t>and </a:t>
            </a:r>
            <a:r>
              <a:rPr lang="en-US" altLang="ko-KR" sz="1600" i="1" dirty="0">
                <a:solidFill>
                  <a:schemeClr val="accent1"/>
                </a:solidFill>
                <a:latin typeface="Avenir Next LT Pro" panose="020B0504020202020204" pitchFamily="34" charset="0"/>
              </a:rPr>
              <a:t>users (blue) </a:t>
            </a:r>
            <a:r>
              <a:rPr lang="en-US" altLang="ko-KR" sz="1600" i="1" dirty="0">
                <a:latin typeface="Avenir Next LT Pro" panose="020B0504020202020204" pitchFamily="34" charset="0"/>
              </a:rPr>
              <a:t>in Chicago</a:t>
            </a:r>
            <a:endParaRPr lang="ko-KR" altLang="en-US" sz="1600" i="1" dirty="0"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428CA-576C-861A-5549-D35641BB6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9" y="2132678"/>
            <a:ext cx="2019300" cy="4250603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07940E9D-F6FF-1FA3-FFC0-A40FBE418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2132678"/>
            <a:ext cx="5169654" cy="4250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4687A7-422D-D265-27D4-D4457707C59D}"/>
              </a:ext>
            </a:extLst>
          </p:cNvPr>
          <p:cNvSpPr txBox="1"/>
          <p:nvPr/>
        </p:nvSpPr>
        <p:spPr>
          <a:xfrm>
            <a:off x="5304429" y="6383281"/>
            <a:ext cx="254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Avenir Next LT Pro" panose="020B0504020202020204" pitchFamily="34" charset="0"/>
              </a:rPr>
              <a:t>Zoomed in scenario – S Clarke St.</a:t>
            </a:r>
            <a:endParaRPr lang="ko-KR" altLang="en-US" sz="1600" i="1" dirty="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BFE9C-D602-C125-78C7-A89F1A1D4168}"/>
              </a:ext>
            </a:extLst>
          </p:cNvPr>
          <p:cNvSpPr txBox="1"/>
          <p:nvPr/>
        </p:nvSpPr>
        <p:spPr>
          <a:xfrm>
            <a:off x="7729728" y="6396682"/>
            <a:ext cx="394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Avenir Next LT Pro" panose="020B0504020202020204" pitchFamily="34" charset="0"/>
              </a:rPr>
              <a:t>Raytracing – highly zoomed in</a:t>
            </a:r>
            <a:endParaRPr lang="ko-KR" altLang="en-US" sz="1600" i="1" dirty="0">
              <a:latin typeface="Avenir Next LT Pro" panose="020B05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5F1174-2753-3498-8788-6BDFABD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3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Simulation Parameters</a:t>
            </a:r>
            <a:endParaRPr lang="en-US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F2B770DE-4616-05F0-CD85-F56ADC769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157772"/>
                  </p:ext>
                </p:extLst>
              </p:nvPr>
            </p:nvGraphicFramePr>
            <p:xfrm>
              <a:off x="2508903" y="1070710"/>
              <a:ext cx="6526942" cy="5408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0083">
                      <a:extLst>
                        <a:ext uri="{9D8B030D-6E8A-4147-A177-3AD203B41FA5}">
                          <a16:colId xmlns:a16="http://schemas.microsoft.com/office/drawing/2014/main" val="3854249837"/>
                        </a:ext>
                      </a:extLst>
                    </a:gridCol>
                    <a:gridCol w="1860695">
                      <a:extLst>
                        <a:ext uri="{9D8B030D-6E8A-4147-A177-3AD203B41FA5}">
                          <a16:colId xmlns:a16="http://schemas.microsoft.com/office/drawing/2014/main" val="2299238080"/>
                        </a:ext>
                      </a:extLst>
                    </a:gridCol>
                    <a:gridCol w="1766164">
                      <a:extLst>
                        <a:ext uri="{9D8B030D-6E8A-4147-A177-3AD203B41FA5}">
                          <a16:colId xmlns:a16="http://schemas.microsoft.com/office/drawing/2014/main" val="3008824684"/>
                        </a:ext>
                      </a:extLst>
                    </a:gridCol>
                  </a:tblGrid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Scenario Parameter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Sub-6GHz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THz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65962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No. of users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100,000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100,000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507212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BS antenna array length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128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902912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BS antenna height (m)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39658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User antenna height (m)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218248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Center frequency (GHz) 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2.4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917275"/>
                      </a:ext>
                    </a:extLst>
                  </a:tr>
                  <a:tr h="696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Propagation model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sbr</a:t>
                          </a:r>
                          <a:r>
                            <a:rPr lang="en-US" altLang="ko-KR" sz="1600" baseline="30000" dirty="0">
                              <a:latin typeface="Avenir Next LT Pro" panose="020B0504020202020204" pitchFamily="34" charset="0"/>
                            </a:rPr>
                            <a:t>*</a:t>
                          </a:r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+</a:t>
                          </a:r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gas+cloud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sbr</a:t>
                          </a:r>
                          <a:r>
                            <a:rPr lang="en-US" altLang="ko-KR" sz="1600" baseline="30000" dirty="0">
                              <a:latin typeface="Avenir Next LT Pro" panose="020B0504020202020204" pitchFamily="34" charset="0"/>
                            </a:rPr>
                            <a:t>*</a:t>
                          </a:r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+</a:t>
                          </a:r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gas+cloud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339604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Max no. of channel paths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867034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Bandwidth (MHz)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500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603255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No. of OFDM subcarriers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23531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Codebook size (X, Y, Z)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×64×4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×128×4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783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F2B770DE-4616-05F0-CD85-F56ADC769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157772"/>
                  </p:ext>
                </p:extLst>
              </p:nvPr>
            </p:nvGraphicFramePr>
            <p:xfrm>
              <a:off x="2508903" y="1070710"/>
              <a:ext cx="6526942" cy="5408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0083">
                      <a:extLst>
                        <a:ext uri="{9D8B030D-6E8A-4147-A177-3AD203B41FA5}">
                          <a16:colId xmlns:a16="http://schemas.microsoft.com/office/drawing/2014/main" val="3854249837"/>
                        </a:ext>
                      </a:extLst>
                    </a:gridCol>
                    <a:gridCol w="1860695">
                      <a:extLst>
                        <a:ext uri="{9D8B030D-6E8A-4147-A177-3AD203B41FA5}">
                          <a16:colId xmlns:a16="http://schemas.microsoft.com/office/drawing/2014/main" val="2299238080"/>
                        </a:ext>
                      </a:extLst>
                    </a:gridCol>
                    <a:gridCol w="1766164">
                      <a:extLst>
                        <a:ext uri="{9D8B030D-6E8A-4147-A177-3AD203B41FA5}">
                          <a16:colId xmlns:a16="http://schemas.microsoft.com/office/drawing/2014/main" val="3008824684"/>
                        </a:ext>
                      </a:extLst>
                    </a:gridCol>
                  </a:tblGrid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Scenario Parameter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Sub-6GHz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THz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65962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No. of users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100,000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100,000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507212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BS antenna array length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128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902912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BS antenna height (m)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39658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User antenna height (m)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218248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Center frequency (GHz) 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2.4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100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917275"/>
                      </a:ext>
                    </a:extLst>
                  </a:tr>
                  <a:tr h="696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Propagation model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sbr</a:t>
                          </a:r>
                          <a:r>
                            <a:rPr lang="en-US" altLang="ko-KR" sz="1600" baseline="30000" dirty="0">
                              <a:latin typeface="Avenir Next LT Pro" panose="020B0504020202020204" pitchFamily="34" charset="0"/>
                            </a:rPr>
                            <a:t>*</a:t>
                          </a:r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+</a:t>
                          </a:r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gas+cloud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sbr</a:t>
                          </a:r>
                          <a:r>
                            <a:rPr lang="en-US" altLang="ko-KR" sz="1600" baseline="30000" dirty="0">
                              <a:latin typeface="Avenir Next LT Pro" panose="020B0504020202020204" pitchFamily="34" charset="0"/>
                            </a:rPr>
                            <a:t>*</a:t>
                          </a:r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+</a:t>
                          </a:r>
                          <a:r>
                            <a:rPr lang="en-US" altLang="ko-KR" sz="1600" dirty="0" err="1">
                              <a:latin typeface="Avenir Next LT Pro" panose="020B0504020202020204" pitchFamily="34" charset="0"/>
                            </a:rPr>
                            <a:t>gas+cloud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339604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Max no. of channel paths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8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867034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Bandwidth (MHz)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20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500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603255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No. of OFDM subcarriers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23531"/>
                      </a:ext>
                    </a:extLst>
                  </a:tr>
                  <a:tr h="4712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Avenir Next LT Pro" panose="020B0504020202020204" pitchFamily="34" charset="0"/>
                            </a:rPr>
                            <a:t>Codebook size (X, Y, Z)</a:t>
                          </a:r>
                          <a:endParaRPr lang="ko-KR" altLang="en-US" sz="1600" dirty="0">
                            <a:latin typeface="Avenir Next LT Pro" panose="020B05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5882" t="-1055844" r="-96078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0000" t="-1055844" r="-1379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783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E3EA94-927F-1360-7997-E08EE98812A3}"/>
              </a:ext>
            </a:extLst>
          </p:cNvPr>
          <p:cNvSpPr txBox="1"/>
          <p:nvPr/>
        </p:nvSpPr>
        <p:spPr>
          <a:xfrm>
            <a:off x="1708374" y="6479458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venir Next LT Pro" panose="020B0504020202020204" pitchFamily="34" charset="0"/>
                <a:ea typeface="Cambria" panose="02040503050406030204" pitchFamily="18" charset="0"/>
              </a:rPr>
              <a:t>* - </a:t>
            </a:r>
            <a:r>
              <a:rPr lang="en-US" altLang="ko-KR" dirty="0" err="1">
                <a:latin typeface="Avenir Next LT Pro" panose="020B0504020202020204" pitchFamily="34" charset="0"/>
                <a:ea typeface="Cambria" panose="02040503050406030204" pitchFamily="18" charset="0"/>
              </a:rPr>
              <a:t>sbr</a:t>
            </a:r>
            <a:r>
              <a:rPr lang="en-US" altLang="ko-KR" dirty="0">
                <a:latin typeface="Avenir Next LT Pro" panose="020B0504020202020204" pitchFamily="34" charset="0"/>
                <a:ea typeface="Cambria" panose="02040503050406030204" pitchFamily="18" charset="0"/>
              </a:rPr>
              <a:t>  = shooting and bouncing rays propagation model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559742-ACB9-7FAF-1595-438E68C2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6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Performance Evaluation: THz Channel Factors Estimation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D34D3-6D2B-069D-91AA-C4E1D6BDA96E}"/>
              </a:ext>
            </a:extLst>
          </p:cNvPr>
          <p:cNvSpPr txBox="1"/>
          <p:nvPr/>
        </p:nvSpPr>
        <p:spPr>
          <a:xfrm>
            <a:off x="138544" y="924796"/>
            <a:ext cx="7226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Table shows mean and standard deviation absolute errors of proposed algorithm’s THz channel factors predictions.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Error values show high estimation accuracy (&lt;6 degree for </a:t>
            </a:r>
            <a:r>
              <a:rPr lang="en-US" altLang="ko-KR" dirty="0" err="1">
                <a:latin typeface="Gill Sans MT" panose="020B0502020104020203" pitchFamily="34" charset="0"/>
              </a:rPr>
              <a:t>AoA</a:t>
            </a:r>
            <a:r>
              <a:rPr lang="en-US" altLang="ko-KR" dirty="0">
                <a:latin typeface="Gill Sans MT" panose="020B0502020104020203" pitchFamily="34" charset="0"/>
              </a:rPr>
              <a:t>, </a:t>
            </a:r>
            <a:r>
              <a:rPr lang="en-US" altLang="ko-KR" dirty="0" err="1">
                <a:latin typeface="Gill Sans MT" panose="020B0502020104020203" pitchFamily="34" charset="0"/>
              </a:rPr>
              <a:t>AoD</a:t>
            </a:r>
            <a:r>
              <a:rPr lang="en-US" altLang="ko-KR" dirty="0">
                <a:latin typeface="Gill Sans MT" panose="020B0502020104020203" pitchFamily="34" charset="0"/>
              </a:rPr>
              <a:t>, and Phase Change estimates; and very low errors on </a:t>
            </a:r>
            <a:r>
              <a:rPr lang="en-US" altLang="ko-KR" dirty="0" err="1">
                <a:latin typeface="Gill Sans MT" panose="020B0502020104020203" pitchFamily="34" charset="0"/>
              </a:rPr>
              <a:t>ToA</a:t>
            </a:r>
            <a:r>
              <a:rPr lang="en-US" altLang="ko-KR" dirty="0">
                <a:latin typeface="Gill Sans MT" panose="020B0502020104020203" pitchFamily="34" charset="0"/>
              </a:rPr>
              <a:t> and Pathloss as well).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Figures show the graph of two THz channel factors as examples - Azimuth Angle of Arrival and Time of Arrival versus No. of samples.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3">
                <a:extLst>
                  <a:ext uri="{FF2B5EF4-FFF2-40B4-BE49-F238E27FC236}">
                    <a16:creationId xmlns:a16="http://schemas.microsoft.com/office/drawing/2014/main" id="{1DDC1B04-2966-09CB-2E75-AEFA74F44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509629"/>
                  </p:ext>
                </p:extLst>
              </p:nvPr>
            </p:nvGraphicFramePr>
            <p:xfrm>
              <a:off x="246697" y="3860526"/>
              <a:ext cx="7118556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285">
                      <a:extLst>
                        <a:ext uri="{9D8B030D-6E8A-4147-A177-3AD203B41FA5}">
                          <a16:colId xmlns:a16="http://schemas.microsoft.com/office/drawing/2014/main" val="2095371183"/>
                        </a:ext>
                      </a:extLst>
                    </a:gridCol>
                    <a:gridCol w="1566548">
                      <a:extLst>
                        <a:ext uri="{9D8B030D-6E8A-4147-A177-3AD203B41FA5}">
                          <a16:colId xmlns:a16="http://schemas.microsoft.com/office/drawing/2014/main" val="2784321214"/>
                        </a:ext>
                      </a:extLst>
                    </a:gridCol>
                    <a:gridCol w="2536723">
                      <a:extLst>
                        <a:ext uri="{9D8B030D-6E8A-4147-A177-3AD203B41FA5}">
                          <a16:colId xmlns:a16="http://schemas.microsoft.com/office/drawing/2014/main" val="3972384421"/>
                        </a:ext>
                      </a:extLst>
                    </a:gridCol>
                  </a:tblGrid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Factors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Average Absolute Error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Standard Deviation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607397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1.23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869475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2.36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0.47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81434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AoA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2.22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8892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AoA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4.43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0.91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29921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Phase Change 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5.93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1.08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32476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ToA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-18</a:t>
                          </a:r>
                          <a:r>
                            <a:rPr lang="en-US" altLang="ko-KR" sz="1600" baseline="0" dirty="0">
                              <a:latin typeface="Cambria" panose="02040503050406030204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3.80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901747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Pathloss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-19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5.70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0.35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3700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3">
                <a:extLst>
                  <a:ext uri="{FF2B5EF4-FFF2-40B4-BE49-F238E27FC236}">
                    <a16:creationId xmlns:a16="http://schemas.microsoft.com/office/drawing/2014/main" id="{1DDC1B04-2966-09CB-2E75-AEFA74F44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509629"/>
                  </p:ext>
                </p:extLst>
              </p:nvPr>
            </p:nvGraphicFramePr>
            <p:xfrm>
              <a:off x="246697" y="3860526"/>
              <a:ext cx="7118556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285">
                      <a:extLst>
                        <a:ext uri="{9D8B030D-6E8A-4147-A177-3AD203B41FA5}">
                          <a16:colId xmlns:a16="http://schemas.microsoft.com/office/drawing/2014/main" val="2095371183"/>
                        </a:ext>
                      </a:extLst>
                    </a:gridCol>
                    <a:gridCol w="1566548">
                      <a:extLst>
                        <a:ext uri="{9D8B030D-6E8A-4147-A177-3AD203B41FA5}">
                          <a16:colId xmlns:a16="http://schemas.microsoft.com/office/drawing/2014/main" val="2784321214"/>
                        </a:ext>
                      </a:extLst>
                    </a:gridCol>
                    <a:gridCol w="2536723">
                      <a:extLst>
                        <a:ext uri="{9D8B030D-6E8A-4147-A177-3AD203B41FA5}">
                          <a16:colId xmlns:a16="http://schemas.microsoft.com/office/drawing/2014/main" val="39723844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Factors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Average Absolute Error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Standard Deviation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6073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" t="-180000" r="-136970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1.23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8694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" t="-280000" r="-13697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2.36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0.47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814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" t="-373214" r="-136970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2.22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88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" t="-481818" r="-13697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4.43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0.91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299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Phase Change 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5.93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1.08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324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ToA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-18</a:t>
                          </a:r>
                          <a:r>
                            <a:rPr lang="en-US" altLang="ko-KR" sz="1600" baseline="0" dirty="0">
                              <a:latin typeface="Cambria" panose="02040503050406030204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3.80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9017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Pathloss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-19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5.70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0.35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3700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639115E-3124-2E13-CF4A-8E35EAEA3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8" y="1036604"/>
            <a:ext cx="4482617" cy="297495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E9D3EF8-EAFC-7974-CC6C-535CB88C6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19" y="3995677"/>
            <a:ext cx="4748982" cy="28623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21C93-455A-8143-92A8-F1CC4EE1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7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Performance Evaluation: Beamformer Prediction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54573A4-EB59-CEB0-699D-2FABFC96E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3" y="924796"/>
            <a:ext cx="6666667" cy="50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88341-1635-D7FF-4C6E-A4D925DAD1A3}"/>
              </a:ext>
            </a:extLst>
          </p:cNvPr>
          <p:cNvSpPr txBox="1"/>
          <p:nvPr/>
        </p:nvSpPr>
        <p:spPr>
          <a:xfrm>
            <a:off x="108154" y="1012724"/>
            <a:ext cx="119453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Top-3 rate – 3 best beams predicted by model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     Top-1 rate – best beam predicted by model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Wide range of SNR values (-17dB to 25dB)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     considered.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Proposed algorithm Top-3 rate approaches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     computationally prohibitive upper bound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     spectral efficiency – </a:t>
            </a:r>
            <a:r>
              <a:rPr lang="en-US" altLang="ko-KR" b="1" dirty="0">
                <a:latin typeface="Gill Sans MT" panose="020B0502020104020203" pitchFamily="34" charset="0"/>
              </a:rPr>
              <a:t>proving the accuracy of </a:t>
            </a:r>
          </a:p>
          <a:p>
            <a:r>
              <a:rPr lang="en-US" altLang="ko-KR" b="1" dirty="0">
                <a:latin typeface="Gill Sans MT" panose="020B0502020104020203" pitchFamily="34" charset="0"/>
              </a:rPr>
              <a:t>     estimated THz channel factors.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Proposed algorithm Top-1 rate outperforms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     Baseline Top-1 and Top-3 rates -  </a:t>
            </a:r>
            <a:r>
              <a:rPr lang="en-US" altLang="ko-KR" b="1" dirty="0">
                <a:latin typeface="Gill Sans MT" panose="020B0502020104020203" pitchFamily="34" charset="0"/>
              </a:rPr>
              <a:t>validating our </a:t>
            </a:r>
          </a:p>
          <a:p>
            <a:r>
              <a:rPr lang="en-US" altLang="ko-KR" b="1" dirty="0">
                <a:latin typeface="Gill Sans MT" panose="020B0502020104020203" pitchFamily="34" charset="0"/>
              </a:rPr>
              <a:t>     Sub-6GHz based approach.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Baseline method </a:t>
            </a:r>
            <a:r>
              <a:rPr lang="en-US" altLang="ko-KR" b="1" dirty="0">
                <a:latin typeface="Gill Sans MT" panose="020B0502020104020203" pitchFamily="34" charset="0"/>
              </a:rPr>
              <a:t>inefficient</a:t>
            </a:r>
            <a:r>
              <a:rPr lang="en-US" altLang="ko-KR" dirty="0">
                <a:latin typeface="Gill Sans MT" panose="020B0502020104020203" pitchFamily="34" charset="0"/>
              </a:rPr>
              <a:t> because of THz channel </a:t>
            </a:r>
          </a:p>
          <a:p>
            <a:r>
              <a:rPr lang="en-US" altLang="ko-KR" dirty="0">
                <a:latin typeface="Gill Sans MT" panose="020B0502020104020203" pitchFamily="34" charset="0"/>
              </a:rPr>
              <a:t>     matrix input (high dimensionality).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ill Sans MT" panose="020B0502020104020203" pitchFamily="34" charset="0"/>
              </a:rPr>
              <a:t>Baseline model is </a:t>
            </a:r>
            <a:r>
              <a:rPr lang="en-US" altLang="ko-KR" b="1" dirty="0">
                <a:latin typeface="Gill Sans MT" panose="020B0502020104020203" pitchFamily="34" charset="0"/>
              </a:rPr>
              <a:t>underperforming</a:t>
            </a:r>
            <a:r>
              <a:rPr lang="en-US" altLang="ko-KR" dirty="0">
                <a:latin typeface="Gill Sans MT" panose="020B0502020104020203" pitchFamily="34" charset="0"/>
              </a:rPr>
              <a:t> compared to our Sub-6GHz based proposed algorithm – because severe THz attenuation renders the THz channel matrix highly noisy; not suitable for deep learning.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F6A6D-4BBF-94D6-AFD4-247ECD3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703D7D-51EE-164B-10E3-4FC44BC17D89}"/>
              </a:ext>
            </a:extLst>
          </p:cNvPr>
          <p:cNvSpPr/>
          <p:nvPr/>
        </p:nvSpPr>
        <p:spPr>
          <a:xfrm>
            <a:off x="11019080" y="2429405"/>
            <a:ext cx="261752" cy="79094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CFC9C3-576B-F273-133C-D7AB6527A3B6}"/>
              </a:ext>
            </a:extLst>
          </p:cNvPr>
          <p:cNvSpPr/>
          <p:nvPr/>
        </p:nvSpPr>
        <p:spPr>
          <a:xfrm>
            <a:off x="10009424" y="4307832"/>
            <a:ext cx="458155" cy="98796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2156A-559B-D568-D83B-C924B6CDEC0E}"/>
              </a:ext>
            </a:extLst>
          </p:cNvPr>
          <p:cNvSpPr txBox="1"/>
          <p:nvPr/>
        </p:nvSpPr>
        <p:spPr>
          <a:xfrm>
            <a:off x="11184628" y="4597358"/>
            <a:ext cx="1027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Gill Sans MT" panose="020B0502020104020203" pitchFamily="34" charset="0"/>
              </a:rPr>
              <a:t>Baseline</a:t>
            </a: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9A2A3F-AA67-1038-71F4-9C48C6915AEB}"/>
              </a:ext>
            </a:extLst>
          </p:cNvPr>
          <p:cNvCxnSpPr>
            <a:cxnSpLocks/>
          </p:cNvCxnSpPr>
          <p:nvPr/>
        </p:nvCxnSpPr>
        <p:spPr>
          <a:xfrm flipH="1">
            <a:off x="9660016" y="2958301"/>
            <a:ext cx="1339693" cy="426240"/>
          </a:xfrm>
          <a:prstGeom prst="straightConnector1">
            <a:avLst/>
          </a:prstGeom>
          <a:ln w="38100">
            <a:solidFill>
              <a:srgbClr val="7598D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D49AE6-5F9A-E47A-DAEA-7704E892C960}"/>
              </a:ext>
            </a:extLst>
          </p:cNvPr>
          <p:cNvCxnSpPr>
            <a:cxnSpLocks/>
          </p:cNvCxnSpPr>
          <p:nvPr/>
        </p:nvCxnSpPr>
        <p:spPr>
          <a:xfrm>
            <a:off x="10521102" y="5007794"/>
            <a:ext cx="687552" cy="1502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1FB0B9-25D5-0556-1018-6DFE0AE23838}"/>
              </a:ext>
            </a:extLst>
          </p:cNvPr>
          <p:cNvSpPr txBox="1"/>
          <p:nvPr/>
        </p:nvSpPr>
        <p:spPr>
          <a:xfrm>
            <a:off x="8540653" y="3199875"/>
            <a:ext cx="324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  <a:latin typeface="Gill Sans MT" panose="020B0502020104020203" pitchFamily="34" charset="0"/>
              </a:rPr>
              <a:t>Proposed</a:t>
            </a:r>
            <a:endParaRPr lang="en-US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871ED-BB74-2E5B-12A1-FBA488D961F0}"/>
              </a:ext>
            </a:extLst>
          </p:cNvPr>
          <p:cNvCxnSpPr>
            <a:cxnSpLocks/>
          </p:cNvCxnSpPr>
          <p:nvPr/>
        </p:nvCxnSpPr>
        <p:spPr>
          <a:xfrm flipH="1">
            <a:off x="9199646" y="2480081"/>
            <a:ext cx="1800879" cy="2018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C2A516-B9CE-9ACC-B85D-7F5EED25FBE5}"/>
              </a:ext>
            </a:extLst>
          </p:cNvPr>
          <p:cNvSpPr txBox="1"/>
          <p:nvPr/>
        </p:nvSpPr>
        <p:spPr>
          <a:xfrm>
            <a:off x="8270641" y="2359275"/>
            <a:ext cx="20811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latin typeface="Gill Sans MT" panose="020B0502020104020203" pitchFamily="34" charset="0"/>
              </a:rPr>
              <a:t>Upper</a:t>
            </a:r>
          </a:p>
          <a:p>
            <a:r>
              <a:rPr lang="en-US" dirty="0">
                <a:latin typeface="Gill Sans MT" panose="020B0502020104020203" pitchFamily="34" charset="0"/>
              </a:rPr>
              <a:t>Bound</a:t>
            </a:r>
          </a:p>
        </p:txBody>
      </p:sp>
    </p:spTree>
    <p:extLst>
      <p:ext uri="{BB962C8B-B14F-4D97-AF65-F5344CB8AC3E}">
        <p14:creationId xmlns:p14="http://schemas.microsoft.com/office/powerpoint/2010/main" val="166935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EBE2586D-1AC9-78E4-EC7F-B62BFEB0709E}"/>
              </a:ext>
            </a:extLst>
          </p:cNvPr>
          <p:cNvSpPr/>
          <p:nvPr/>
        </p:nvSpPr>
        <p:spPr>
          <a:xfrm>
            <a:off x="9514263" y="1034643"/>
            <a:ext cx="914400" cy="9144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venir Next LT Pro" panose="020B0504020202020204" pitchFamily="34" charset="77"/>
                <a:ea typeface="Cambria" panose="02040503050406030204" pitchFamily="18" charset="0"/>
              </a:rPr>
              <a:t>THz Channel Estimation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25BB3-044B-3943-AD3A-EFC6A488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5" y="1014824"/>
            <a:ext cx="6857355" cy="51523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Real-time and reasonably accurate THz channel estimation is required.</a:t>
            </a:r>
          </a:p>
          <a:p>
            <a:pPr algn="just"/>
            <a:r>
              <a:rPr lang="en-US" dirty="0"/>
              <a:t>Conventional channel estimation methods, e.g. least square (LS) or linear minimum mean squared (LMMS) estimation, require large number of uplink pilot signals due to large antenna array at THz</a:t>
            </a:r>
          </a:p>
          <a:p>
            <a:pPr lvl="1" algn="just"/>
            <a:r>
              <a:rPr lang="en-US" dirty="0"/>
              <a:t>Significant overhead considering real-time applications.</a:t>
            </a:r>
          </a:p>
          <a:p>
            <a:pPr lvl="1" algn="just"/>
            <a:r>
              <a:rPr lang="en-US" dirty="0"/>
              <a:t>Not viable.</a:t>
            </a:r>
          </a:p>
          <a:p>
            <a:pPr algn="just"/>
            <a:r>
              <a:rPr lang="en-US" dirty="0"/>
              <a:t>Sub-6GHz channel, on the other hand, can be estimated with a smaller number of uplink pilots</a:t>
            </a:r>
          </a:p>
          <a:p>
            <a:pPr lvl="1" algn="just"/>
            <a:r>
              <a:rPr lang="en-US" dirty="0"/>
              <a:t>Relatively low overhead.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12548-9684-AA99-86E3-06A9A0BC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B24BD-38CD-6FC3-7C63-ABB73D42AFDB}"/>
              </a:ext>
            </a:extLst>
          </p:cNvPr>
          <p:cNvGrpSpPr/>
          <p:nvPr/>
        </p:nvGrpSpPr>
        <p:grpSpPr>
          <a:xfrm>
            <a:off x="7502896" y="2006278"/>
            <a:ext cx="438912" cy="825994"/>
            <a:chOff x="8078884" y="1520552"/>
            <a:chExt cx="438912" cy="8259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2DA43F-DA71-9CB4-3723-7BC8A6A3B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8884" y="1652080"/>
              <a:ext cx="243840" cy="6944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243010-BCF3-3A81-560C-E2D18020EF74}"/>
                </a:ext>
              </a:extLst>
            </p:cNvPr>
            <p:cNvCxnSpPr>
              <a:cxnSpLocks/>
            </p:cNvCxnSpPr>
            <p:nvPr/>
          </p:nvCxnSpPr>
          <p:spPr>
            <a:xfrm>
              <a:off x="8322724" y="1652080"/>
              <a:ext cx="195072" cy="6944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B18C25-FB73-D7B8-3C1A-FB535D66201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557" y="2335745"/>
              <a:ext cx="377239" cy="10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1E73A2-D308-F908-60BE-D4BEF123E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884" y="2199235"/>
              <a:ext cx="390144" cy="14731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D5836F-53BE-8DD5-AB38-A2384B603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2724" y="1520552"/>
              <a:ext cx="0" cy="1315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CC5935-89BE-6CE3-D381-8A45D7F4E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6420" y="2088751"/>
              <a:ext cx="292608" cy="11048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721A65-437D-0BF3-7B55-769E9D397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6420" y="1994052"/>
              <a:ext cx="243840" cy="946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87690E-D57B-8E0A-87C2-3A00B96A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489" y="1929550"/>
              <a:ext cx="172780" cy="385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phic 30" descr="Smart Phone with solid fill">
            <a:extLst>
              <a:ext uri="{FF2B5EF4-FFF2-40B4-BE49-F238E27FC236}">
                <a16:creationId xmlns:a16="http://schemas.microsoft.com/office/drawing/2014/main" id="{0541F5D3-D7F9-328E-2E51-1C2B6920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1786" y="2519441"/>
            <a:ext cx="317078" cy="31707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F174D5-B0B3-8F72-EE60-72DB64F6182E}"/>
              </a:ext>
            </a:extLst>
          </p:cNvPr>
          <p:cNvCxnSpPr>
            <a:cxnSpLocks/>
          </p:cNvCxnSpPr>
          <p:nvPr/>
        </p:nvCxnSpPr>
        <p:spPr>
          <a:xfrm flipV="1">
            <a:off x="7829072" y="1545986"/>
            <a:ext cx="2162393" cy="5008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01FDA8-4CEF-A565-9E00-2926BA02C365}"/>
              </a:ext>
            </a:extLst>
          </p:cNvPr>
          <p:cNvCxnSpPr>
            <a:cxnSpLocks/>
          </p:cNvCxnSpPr>
          <p:nvPr/>
        </p:nvCxnSpPr>
        <p:spPr>
          <a:xfrm flipV="1">
            <a:off x="7765103" y="1326674"/>
            <a:ext cx="2157497" cy="7352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BC727D-EE16-FE46-75EB-ED90024398D8}"/>
              </a:ext>
            </a:extLst>
          </p:cNvPr>
          <p:cNvCxnSpPr>
            <a:cxnSpLocks/>
          </p:cNvCxnSpPr>
          <p:nvPr/>
        </p:nvCxnSpPr>
        <p:spPr>
          <a:xfrm flipV="1">
            <a:off x="7765103" y="1780960"/>
            <a:ext cx="2275130" cy="2841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D893BE-E08C-F3B6-B6F2-20677552B946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018060" y="1545986"/>
            <a:ext cx="1952265" cy="9734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648BD0-8BAB-127B-8A44-ADBC2CAD800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040233" y="1780960"/>
            <a:ext cx="1930092" cy="7384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17EF0F-1A9B-ADE4-33CC-639C5714C67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882626" y="1326674"/>
            <a:ext cx="2087699" cy="11927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E1E1E1-41E0-36FF-ADA5-F2BDE440E028}"/>
              </a:ext>
            </a:extLst>
          </p:cNvPr>
          <p:cNvCxnSpPr>
            <a:cxnSpLocks/>
          </p:cNvCxnSpPr>
          <p:nvPr/>
        </p:nvCxnSpPr>
        <p:spPr>
          <a:xfrm flipV="1">
            <a:off x="7789332" y="2045571"/>
            <a:ext cx="1626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9129E882-20BF-6CD9-6643-1825BA899643}"/>
              </a:ext>
            </a:extLst>
          </p:cNvPr>
          <p:cNvSpPr/>
          <p:nvPr/>
        </p:nvSpPr>
        <p:spPr>
          <a:xfrm>
            <a:off x="7802477" y="1551453"/>
            <a:ext cx="1253813" cy="999469"/>
          </a:xfrm>
          <a:prstGeom prst="arc">
            <a:avLst>
              <a:gd name="adj1" fmla="val 20695578"/>
              <a:gd name="adj2" fmla="val 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A9E348-7665-33F6-72AF-0485971FCF4B}"/>
                  </a:ext>
                </a:extLst>
              </p:cNvPr>
              <p:cNvSpPr txBox="1"/>
              <p:nvPr/>
            </p:nvSpPr>
            <p:spPr>
              <a:xfrm>
                <a:off x="7912050" y="2021694"/>
                <a:ext cx="231476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Angle of Departure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A9E348-7665-33F6-72AF-0485971FC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50" y="2021694"/>
                <a:ext cx="2314769" cy="646331"/>
              </a:xfrm>
              <a:prstGeom prst="rect">
                <a:avLst/>
              </a:prstGeom>
              <a:blipFill>
                <a:blip r:embed="rId5"/>
                <a:stretch>
                  <a:fillRect l="-23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47F818-5477-094C-F7A6-C5C5C784C9DE}"/>
              </a:ext>
            </a:extLst>
          </p:cNvPr>
          <p:cNvCxnSpPr>
            <a:cxnSpLocks/>
          </p:cNvCxnSpPr>
          <p:nvPr/>
        </p:nvCxnSpPr>
        <p:spPr>
          <a:xfrm flipV="1">
            <a:off x="10344156" y="2558625"/>
            <a:ext cx="1626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43783F70-CD0F-3631-26A6-A0E34D0CA3D8}"/>
              </a:ext>
            </a:extLst>
          </p:cNvPr>
          <p:cNvSpPr/>
          <p:nvPr/>
        </p:nvSpPr>
        <p:spPr>
          <a:xfrm>
            <a:off x="10938187" y="2058890"/>
            <a:ext cx="1253813" cy="999469"/>
          </a:xfrm>
          <a:prstGeom prst="arc">
            <a:avLst>
              <a:gd name="adj1" fmla="val 10839731"/>
              <a:gd name="adj2" fmla="val 1302461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8DCC24-74DD-5F90-6F53-179C7CC51EC0}"/>
                  </a:ext>
                </a:extLst>
              </p:cNvPr>
              <p:cNvSpPr txBox="1"/>
              <p:nvPr/>
            </p:nvSpPr>
            <p:spPr>
              <a:xfrm>
                <a:off x="10043894" y="2235458"/>
                <a:ext cx="22947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Angle of Arrival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8DCC24-74DD-5F90-6F53-179C7CC5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94" y="2235458"/>
                <a:ext cx="2294794" cy="646331"/>
              </a:xfrm>
              <a:prstGeom prst="rect">
                <a:avLst/>
              </a:prstGeom>
              <a:blipFill>
                <a:blip r:embed="rId6"/>
                <a:stretch>
                  <a:fillRect l="-23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6CB51B0-A44B-0454-E01E-568E8AF9BC6A}"/>
              </a:ext>
            </a:extLst>
          </p:cNvPr>
          <p:cNvSpPr txBox="1"/>
          <p:nvPr/>
        </p:nvSpPr>
        <p:spPr>
          <a:xfrm>
            <a:off x="265310" y="5257240"/>
            <a:ext cx="3701126" cy="1464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Gill Sans MT" panose="020B0502020104020203" pitchFamily="34" charset="0"/>
            </a:endParaRPr>
          </a:p>
          <a:p>
            <a:pPr algn="ctr"/>
            <a:r>
              <a:rPr lang="en-US" sz="2000" dirty="0">
                <a:latin typeface="Gill Sans MT" panose="020B0502020104020203" pitchFamily="34" charset="0"/>
              </a:rPr>
              <a:t>Can we estimate THz channel from Sub-6GHz channel values?</a:t>
            </a:r>
          </a:p>
          <a:p>
            <a:pPr algn="just"/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EBE2586D-1AC9-78E4-EC7F-B62BFEB0709E}"/>
              </a:ext>
            </a:extLst>
          </p:cNvPr>
          <p:cNvSpPr/>
          <p:nvPr/>
        </p:nvSpPr>
        <p:spPr>
          <a:xfrm>
            <a:off x="9514263" y="1034643"/>
            <a:ext cx="914400" cy="9144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venir Next LT Pro" panose="020B0504020202020204" pitchFamily="34" charset="77"/>
                <a:ea typeface="Cambria" panose="02040503050406030204" pitchFamily="18" charset="0"/>
              </a:rPr>
              <a:t>THz Channel Estimation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25BB3-044B-3943-AD3A-EFC6A488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5" y="1014824"/>
            <a:ext cx="6857355" cy="51523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Real-time and reasonably accurate THz channel estimation is required.</a:t>
            </a:r>
          </a:p>
          <a:p>
            <a:pPr algn="just"/>
            <a:r>
              <a:rPr lang="en-US" dirty="0"/>
              <a:t>Conventional channel estimation methods, e.g. least square (LS) or linear minimum mean squared (LMMS) estimation, require large number of uplink pilot signals due to large antenna array at THz</a:t>
            </a:r>
          </a:p>
          <a:p>
            <a:pPr lvl="1" algn="just"/>
            <a:r>
              <a:rPr lang="en-US" dirty="0"/>
              <a:t>Significant overhead considering real-time applications.</a:t>
            </a:r>
          </a:p>
          <a:p>
            <a:pPr lvl="1" algn="just"/>
            <a:r>
              <a:rPr lang="en-US" dirty="0"/>
              <a:t>Not viable.</a:t>
            </a:r>
          </a:p>
          <a:p>
            <a:pPr algn="just"/>
            <a:r>
              <a:rPr lang="en-US" dirty="0"/>
              <a:t>Sub-6GHz channel, on the other hand, can be estimated with a smaller number of uplink pilots</a:t>
            </a:r>
          </a:p>
          <a:p>
            <a:pPr lvl="1" algn="just"/>
            <a:r>
              <a:rPr lang="en-US" dirty="0"/>
              <a:t>Relatively low overhead.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12548-9684-AA99-86E3-06A9A0BC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B24BD-38CD-6FC3-7C63-ABB73D42AFDB}"/>
              </a:ext>
            </a:extLst>
          </p:cNvPr>
          <p:cNvGrpSpPr/>
          <p:nvPr/>
        </p:nvGrpSpPr>
        <p:grpSpPr>
          <a:xfrm>
            <a:off x="7502896" y="2006278"/>
            <a:ext cx="438912" cy="825994"/>
            <a:chOff x="8078884" y="1520552"/>
            <a:chExt cx="438912" cy="8259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2DA43F-DA71-9CB4-3723-7BC8A6A3B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8884" y="1652080"/>
              <a:ext cx="243840" cy="6944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243010-BCF3-3A81-560C-E2D18020EF74}"/>
                </a:ext>
              </a:extLst>
            </p:cNvPr>
            <p:cNvCxnSpPr>
              <a:cxnSpLocks/>
            </p:cNvCxnSpPr>
            <p:nvPr/>
          </p:nvCxnSpPr>
          <p:spPr>
            <a:xfrm>
              <a:off x="8322724" y="1652080"/>
              <a:ext cx="195072" cy="6944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B18C25-FB73-D7B8-3C1A-FB535D66201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557" y="2335745"/>
              <a:ext cx="377239" cy="10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1E73A2-D308-F908-60BE-D4BEF123E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884" y="2199235"/>
              <a:ext cx="390144" cy="14731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D5836F-53BE-8DD5-AB38-A2384B603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2724" y="1520552"/>
              <a:ext cx="0" cy="1315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CC5935-89BE-6CE3-D381-8A45D7F4E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6420" y="2088751"/>
              <a:ext cx="292608" cy="11048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721A65-437D-0BF3-7B55-769E9D397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6420" y="1994052"/>
              <a:ext cx="243840" cy="946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87690E-D57B-8E0A-87C2-3A00B96A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489" y="1929550"/>
              <a:ext cx="172780" cy="385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phic 30" descr="Smart Phone with solid fill">
            <a:extLst>
              <a:ext uri="{FF2B5EF4-FFF2-40B4-BE49-F238E27FC236}">
                <a16:creationId xmlns:a16="http://schemas.microsoft.com/office/drawing/2014/main" id="{0541F5D3-D7F9-328E-2E51-1C2B6920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1786" y="2519441"/>
            <a:ext cx="317078" cy="31707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F174D5-B0B3-8F72-EE60-72DB64F6182E}"/>
              </a:ext>
            </a:extLst>
          </p:cNvPr>
          <p:cNvCxnSpPr>
            <a:cxnSpLocks/>
          </p:cNvCxnSpPr>
          <p:nvPr/>
        </p:nvCxnSpPr>
        <p:spPr>
          <a:xfrm flipV="1">
            <a:off x="7829072" y="1545986"/>
            <a:ext cx="2162393" cy="5008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01FDA8-4CEF-A565-9E00-2926BA02C365}"/>
              </a:ext>
            </a:extLst>
          </p:cNvPr>
          <p:cNvCxnSpPr>
            <a:cxnSpLocks/>
          </p:cNvCxnSpPr>
          <p:nvPr/>
        </p:nvCxnSpPr>
        <p:spPr>
          <a:xfrm flipV="1">
            <a:off x="7765103" y="1326674"/>
            <a:ext cx="2157497" cy="7352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BC727D-EE16-FE46-75EB-ED90024398D8}"/>
              </a:ext>
            </a:extLst>
          </p:cNvPr>
          <p:cNvCxnSpPr>
            <a:cxnSpLocks/>
          </p:cNvCxnSpPr>
          <p:nvPr/>
        </p:nvCxnSpPr>
        <p:spPr>
          <a:xfrm flipV="1">
            <a:off x="7765103" y="1780960"/>
            <a:ext cx="2275130" cy="2841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D893BE-E08C-F3B6-B6F2-20677552B946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018060" y="1545986"/>
            <a:ext cx="1952265" cy="9734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648BD0-8BAB-127B-8A44-ADBC2CAD800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040233" y="1780960"/>
            <a:ext cx="1930092" cy="7384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17EF0F-1A9B-ADE4-33CC-639C5714C67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882626" y="1326674"/>
            <a:ext cx="2087699" cy="11927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E1E1E1-41E0-36FF-ADA5-F2BDE440E028}"/>
              </a:ext>
            </a:extLst>
          </p:cNvPr>
          <p:cNvCxnSpPr>
            <a:cxnSpLocks/>
          </p:cNvCxnSpPr>
          <p:nvPr/>
        </p:nvCxnSpPr>
        <p:spPr>
          <a:xfrm flipV="1">
            <a:off x="7789332" y="2045571"/>
            <a:ext cx="1626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9129E882-20BF-6CD9-6643-1825BA899643}"/>
              </a:ext>
            </a:extLst>
          </p:cNvPr>
          <p:cNvSpPr/>
          <p:nvPr/>
        </p:nvSpPr>
        <p:spPr>
          <a:xfrm>
            <a:off x="7802477" y="1551453"/>
            <a:ext cx="1253813" cy="999469"/>
          </a:xfrm>
          <a:prstGeom prst="arc">
            <a:avLst>
              <a:gd name="adj1" fmla="val 20695578"/>
              <a:gd name="adj2" fmla="val 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A9E348-7665-33F6-72AF-0485971FCF4B}"/>
                  </a:ext>
                </a:extLst>
              </p:cNvPr>
              <p:cNvSpPr txBox="1"/>
              <p:nvPr/>
            </p:nvSpPr>
            <p:spPr>
              <a:xfrm>
                <a:off x="7912050" y="2021694"/>
                <a:ext cx="231476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Angle of Departure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A9E348-7665-33F6-72AF-0485971FC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50" y="2021694"/>
                <a:ext cx="2314769" cy="646331"/>
              </a:xfrm>
              <a:prstGeom prst="rect">
                <a:avLst/>
              </a:prstGeom>
              <a:blipFill>
                <a:blip r:embed="rId5"/>
                <a:stretch>
                  <a:fillRect l="-23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47F818-5477-094C-F7A6-C5C5C784C9DE}"/>
              </a:ext>
            </a:extLst>
          </p:cNvPr>
          <p:cNvCxnSpPr>
            <a:cxnSpLocks/>
          </p:cNvCxnSpPr>
          <p:nvPr/>
        </p:nvCxnSpPr>
        <p:spPr>
          <a:xfrm flipV="1">
            <a:off x="10344156" y="2558625"/>
            <a:ext cx="1626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43783F70-CD0F-3631-26A6-A0E34D0CA3D8}"/>
              </a:ext>
            </a:extLst>
          </p:cNvPr>
          <p:cNvSpPr/>
          <p:nvPr/>
        </p:nvSpPr>
        <p:spPr>
          <a:xfrm>
            <a:off x="10938187" y="2058890"/>
            <a:ext cx="1253813" cy="999469"/>
          </a:xfrm>
          <a:prstGeom prst="arc">
            <a:avLst>
              <a:gd name="adj1" fmla="val 10839731"/>
              <a:gd name="adj2" fmla="val 1302461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8DCC24-74DD-5F90-6F53-179C7CC51EC0}"/>
                  </a:ext>
                </a:extLst>
              </p:cNvPr>
              <p:cNvSpPr txBox="1"/>
              <p:nvPr/>
            </p:nvSpPr>
            <p:spPr>
              <a:xfrm>
                <a:off x="10043894" y="2235458"/>
                <a:ext cx="22947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Angle of Arrival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8DCC24-74DD-5F90-6F53-179C7CC5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94" y="2235458"/>
                <a:ext cx="2294794" cy="646331"/>
              </a:xfrm>
              <a:prstGeom prst="rect">
                <a:avLst/>
              </a:prstGeom>
              <a:blipFill>
                <a:blip r:embed="rId6"/>
                <a:stretch>
                  <a:fillRect l="-23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6CB51B0-A44B-0454-E01E-568E8AF9BC6A}"/>
              </a:ext>
            </a:extLst>
          </p:cNvPr>
          <p:cNvSpPr txBox="1"/>
          <p:nvPr/>
        </p:nvSpPr>
        <p:spPr>
          <a:xfrm>
            <a:off x="265310" y="5257240"/>
            <a:ext cx="3701126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sz="20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Can we estimate THz channel from Sub-6GHz channel values?</a:t>
            </a:r>
          </a:p>
          <a:p>
            <a:pPr algn="just"/>
            <a:endParaRPr lang="en-US" sz="20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182374-D8FB-484E-8F57-E072C96483DB}"/>
              </a:ext>
            </a:extLst>
          </p:cNvPr>
          <p:cNvSpPr txBox="1"/>
          <p:nvPr/>
        </p:nvSpPr>
        <p:spPr>
          <a:xfrm>
            <a:off x="4795929" y="5251309"/>
            <a:ext cx="3701126" cy="1463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Can we take transmitter side decision from Sub-6GHz channel values?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E9588-F115-6B0C-B141-3584E6FC2A1E}"/>
              </a:ext>
            </a:extLst>
          </p:cNvPr>
          <p:cNvSpPr txBox="1"/>
          <p:nvPr/>
        </p:nvSpPr>
        <p:spPr>
          <a:xfrm>
            <a:off x="8664216" y="5358112"/>
            <a:ext cx="2436820" cy="1123712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BS selection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Blockage prediction</a:t>
            </a:r>
          </a:p>
        </p:txBody>
      </p:sp>
    </p:spTree>
    <p:extLst>
      <p:ext uri="{BB962C8B-B14F-4D97-AF65-F5344CB8AC3E}">
        <p14:creationId xmlns:p14="http://schemas.microsoft.com/office/powerpoint/2010/main" val="29923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40F5-6FC9-1A0A-7A93-E73A35F1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A46A-906B-4F0F-D5A0-D67D54E9C090}"/>
              </a:ext>
            </a:extLst>
          </p:cNvPr>
          <p:cNvSpPr txBox="1"/>
          <p:nvPr/>
        </p:nvSpPr>
        <p:spPr>
          <a:xfrm>
            <a:off x="3797752" y="1250048"/>
            <a:ext cx="236788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77418-61B7-EF2B-927F-895648D20368}"/>
              </a:ext>
            </a:extLst>
          </p:cNvPr>
          <p:cNvSpPr txBox="1"/>
          <p:nvPr/>
        </p:nvSpPr>
        <p:spPr>
          <a:xfrm>
            <a:off x="7432137" y="1250048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3B70BF-75B3-312F-2799-8FE8A7CDFA6E}"/>
              </a:ext>
            </a:extLst>
          </p:cNvPr>
          <p:cNvCxnSpPr>
            <a:cxnSpLocks/>
          </p:cNvCxnSpPr>
          <p:nvPr/>
        </p:nvCxnSpPr>
        <p:spPr>
          <a:xfrm>
            <a:off x="6195911" y="1707248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40F5-6FC9-1A0A-7A93-E73A35F1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6D2FF-7F8E-422B-E605-3A949BBC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A46A-906B-4F0F-D5A0-D67D54E9C090}"/>
              </a:ext>
            </a:extLst>
          </p:cNvPr>
          <p:cNvSpPr txBox="1"/>
          <p:nvPr/>
        </p:nvSpPr>
        <p:spPr>
          <a:xfrm>
            <a:off x="3797752" y="1250048"/>
            <a:ext cx="236788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77418-61B7-EF2B-927F-895648D20368}"/>
              </a:ext>
            </a:extLst>
          </p:cNvPr>
          <p:cNvSpPr txBox="1"/>
          <p:nvPr/>
        </p:nvSpPr>
        <p:spPr>
          <a:xfrm>
            <a:off x="7432137" y="1250048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3B70BF-75B3-312F-2799-8FE8A7CDFA6E}"/>
              </a:ext>
            </a:extLst>
          </p:cNvPr>
          <p:cNvCxnSpPr>
            <a:cxnSpLocks/>
          </p:cNvCxnSpPr>
          <p:nvPr/>
        </p:nvCxnSpPr>
        <p:spPr>
          <a:xfrm>
            <a:off x="6195911" y="1707248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A5F39-8404-E1F5-828A-6530BD0FAB28}"/>
              </a:ext>
            </a:extLst>
          </p:cNvPr>
          <p:cNvSpPr txBox="1"/>
          <p:nvPr/>
        </p:nvSpPr>
        <p:spPr>
          <a:xfrm>
            <a:off x="3797752" y="2788910"/>
            <a:ext cx="236788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B3E4C-DCA4-5E94-FEC2-6129C63E332A}"/>
              </a:ext>
            </a:extLst>
          </p:cNvPr>
          <p:cNvSpPr txBox="1"/>
          <p:nvPr/>
        </p:nvSpPr>
        <p:spPr>
          <a:xfrm>
            <a:off x="7432137" y="2788910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A852D-9E8A-75F3-E8EF-C8ED79C7E2B4}"/>
              </a:ext>
            </a:extLst>
          </p:cNvPr>
          <p:cNvCxnSpPr>
            <a:cxnSpLocks/>
          </p:cNvCxnSpPr>
          <p:nvPr/>
        </p:nvCxnSpPr>
        <p:spPr>
          <a:xfrm>
            <a:off x="6195911" y="3246110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8DE99-9AD7-F267-AE5D-90A7AE5817A2}"/>
              </a:ext>
            </a:extLst>
          </p:cNvPr>
          <p:cNvSpPr txBox="1"/>
          <p:nvPr/>
        </p:nvSpPr>
        <p:spPr>
          <a:xfrm>
            <a:off x="141166" y="2854514"/>
            <a:ext cx="236788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Sub 6GHz Channel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B62F9-7D83-EEBE-0F21-B3D2368F9BBA}"/>
              </a:ext>
            </a:extLst>
          </p:cNvPr>
          <p:cNvCxnSpPr>
            <a:cxnSpLocks/>
          </p:cNvCxnSpPr>
          <p:nvPr/>
        </p:nvCxnSpPr>
        <p:spPr>
          <a:xfrm>
            <a:off x="2509046" y="3246110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50A192-7F4D-BC75-F5A7-E01FC7D686AF}"/>
              </a:ext>
            </a:extLst>
          </p:cNvPr>
          <p:cNvSpPr txBox="1"/>
          <p:nvPr/>
        </p:nvSpPr>
        <p:spPr>
          <a:xfrm>
            <a:off x="9914747" y="2510551"/>
            <a:ext cx="2136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Direct estimation of THz channel matrix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5988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40F5-6FC9-1A0A-7A93-E73A35F1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6D2FF-7F8E-422B-E605-3A949BBC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A46A-906B-4F0F-D5A0-D67D54E9C090}"/>
              </a:ext>
            </a:extLst>
          </p:cNvPr>
          <p:cNvSpPr txBox="1"/>
          <p:nvPr/>
        </p:nvSpPr>
        <p:spPr>
          <a:xfrm>
            <a:off x="3797752" y="1250048"/>
            <a:ext cx="236788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77418-61B7-EF2B-927F-895648D20368}"/>
              </a:ext>
            </a:extLst>
          </p:cNvPr>
          <p:cNvSpPr txBox="1"/>
          <p:nvPr/>
        </p:nvSpPr>
        <p:spPr>
          <a:xfrm>
            <a:off x="7432137" y="1250048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3B70BF-75B3-312F-2799-8FE8A7CDFA6E}"/>
              </a:ext>
            </a:extLst>
          </p:cNvPr>
          <p:cNvCxnSpPr>
            <a:cxnSpLocks/>
          </p:cNvCxnSpPr>
          <p:nvPr/>
        </p:nvCxnSpPr>
        <p:spPr>
          <a:xfrm>
            <a:off x="6195911" y="1707248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A5F39-8404-E1F5-828A-6530BD0FAB28}"/>
              </a:ext>
            </a:extLst>
          </p:cNvPr>
          <p:cNvSpPr txBox="1"/>
          <p:nvPr/>
        </p:nvSpPr>
        <p:spPr>
          <a:xfrm>
            <a:off x="3797752" y="2788910"/>
            <a:ext cx="236788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B3E4C-DCA4-5E94-FEC2-6129C63E332A}"/>
              </a:ext>
            </a:extLst>
          </p:cNvPr>
          <p:cNvSpPr txBox="1"/>
          <p:nvPr/>
        </p:nvSpPr>
        <p:spPr>
          <a:xfrm>
            <a:off x="7432137" y="2788910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A852D-9E8A-75F3-E8EF-C8ED79C7E2B4}"/>
              </a:ext>
            </a:extLst>
          </p:cNvPr>
          <p:cNvCxnSpPr>
            <a:cxnSpLocks/>
          </p:cNvCxnSpPr>
          <p:nvPr/>
        </p:nvCxnSpPr>
        <p:spPr>
          <a:xfrm>
            <a:off x="6195911" y="3246110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8DE99-9AD7-F267-AE5D-90A7AE5817A2}"/>
              </a:ext>
            </a:extLst>
          </p:cNvPr>
          <p:cNvSpPr txBox="1"/>
          <p:nvPr/>
        </p:nvSpPr>
        <p:spPr>
          <a:xfrm>
            <a:off x="141166" y="2854514"/>
            <a:ext cx="236788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Sub 6GHz Channel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B62F9-7D83-EEBE-0F21-B3D2368F9BBA}"/>
              </a:ext>
            </a:extLst>
          </p:cNvPr>
          <p:cNvCxnSpPr>
            <a:cxnSpLocks/>
          </p:cNvCxnSpPr>
          <p:nvPr/>
        </p:nvCxnSpPr>
        <p:spPr>
          <a:xfrm>
            <a:off x="2478766" y="3246110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4E5B4E-4FDC-849C-6A10-9CF7D175BAF4}"/>
              </a:ext>
            </a:extLst>
          </p:cNvPr>
          <p:cNvSpPr txBox="1"/>
          <p:nvPr/>
        </p:nvSpPr>
        <p:spPr>
          <a:xfrm>
            <a:off x="3797752" y="4504529"/>
            <a:ext cx="2367880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5F77F-BFF6-51CC-24A2-22AD356A5971}"/>
              </a:ext>
            </a:extLst>
          </p:cNvPr>
          <p:cNvSpPr txBox="1"/>
          <p:nvPr/>
        </p:nvSpPr>
        <p:spPr>
          <a:xfrm>
            <a:off x="7432137" y="4438925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5B91-03B7-CC06-6D2D-2EC7F9DA005A}"/>
              </a:ext>
            </a:extLst>
          </p:cNvPr>
          <p:cNvCxnSpPr>
            <a:cxnSpLocks/>
          </p:cNvCxnSpPr>
          <p:nvPr/>
        </p:nvCxnSpPr>
        <p:spPr>
          <a:xfrm>
            <a:off x="6195911" y="4896125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0C487A-2305-44CF-B974-DD83FA723479}"/>
              </a:ext>
            </a:extLst>
          </p:cNvPr>
          <p:cNvSpPr txBox="1"/>
          <p:nvPr/>
        </p:nvSpPr>
        <p:spPr>
          <a:xfrm>
            <a:off x="141166" y="4504529"/>
            <a:ext cx="236788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Sub 6GHz Channel values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86FFBB-4C26-ECB8-65F9-38881603484F}"/>
              </a:ext>
            </a:extLst>
          </p:cNvPr>
          <p:cNvCxnSpPr>
            <a:cxnSpLocks/>
          </p:cNvCxnSpPr>
          <p:nvPr/>
        </p:nvCxnSpPr>
        <p:spPr>
          <a:xfrm>
            <a:off x="2478766" y="4896125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471BAE-DB42-B427-2215-8A85F87D12CA}"/>
              </a:ext>
            </a:extLst>
          </p:cNvPr>
          <p:cNvSpPr txBox="1"/>
          <p:nvPr/>
        </p:nvSpPr>
        <p:spPr>
          <a:xfrm>
            <a:off x="3701999" y="5567425"/>
            <a:ext cx="60980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Angles of arrival and departure, 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Time of arrival, 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phase change on arrival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50A192-7F4D-BC75-F5A7-E01FC7D686AF}"/>
              </a:ext>
            </a:extLst>
          </p:cNvPr>
          <p:cNvSpPr txBox="1"/>
          <p:nvPr/>
        </p:nvSpPr>
        <p:spPr>
          <a:xfrm>
            <a:off x="9914747" y="2510551"/>
            <a:ext cx="2136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Direct estimation of THz channel matrix computationally expensive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CCCFD-ADB0-1742-0A27-5E5928302045}"/>
              </a:ext>
            </a:extLst>
          </p:cNvPr>
          <p:cNvSpPr txBox="1"/>
          <p:nvPr/>
        </p:nvSpPr>
        <p:spPr>
          <a:xfrm>
            <a:off x="9914746" y="4412190"/>
            <a:ext cx="2136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Computationally expensive THz channel matrix estimation and exhaustive codebook search bypassed.</a:t>
            </a:r>
          </a:p>
        </p:txBody>
      </p:sp>
    </p:spTree>
    <p:extLst>
      <p:ext uri="{BB962C8B-B14F-4D97-AF65-F5344CB8AC3E}">
        <p14:creationId xmlns:p14="http://schemas.microsoft.com/office/powerpoint/2010/main" val="25625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Cascaded Architecture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0FF0D-1CF4-F2A5-EFF8-AEAB0DCD3E18}"/>
              </a:ext>
            </a:extLst>
          </p:cNvPr>
          <p:cNvSpPr txBox="1"/>
          <p:nvPr/>
        </p:nvSpPr>
        <p:spPr>
          <a:xfrm>
            <a:off x="4482037" y="1161353"/>
            <a:ext cx="2367880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F32DB-B7FF-2145-6E8C-E4EC02D3CECE}"/>
              </a:ext>
            </a:extLst>
          </p:cNvPr>
          <p:cNvSpPr txBox="1"/>
          <p:nvPr/>
        </p:nvSpPr>
        <p:spPr>
          <a:xfrm>
            <a:off x="8116422" y="1095749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72A62C-BC8C-EC36-19F5-01743A159DA6}"/>
              </a:ext>
            </a:extLst>
          </p:cNvPr>
          <p:cNvCxnSpPr>
            <a:cxnSpLocks/>
          </p:cNvCxnSpPr>
          <p:nvPr/>
        </p:nvCxnSpPr>
        <p:spPr>
          <a:xfrm>
            <a:off x="6880196" y="1552949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739263-A687-4C39-C2A4-271F40DBE3A3}"/>
              </a:ext>
            </a:extLst>
          </p:cNvPr>
          <p:cNvSpPr txBox="1"/>
          <p:nvPr/>
        </p:nvSpPr>
        <p:spPr>
          <a:xfrm>
            <a:off x="825451" y="1161353"/>
            <a:ext cx="236788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Sub 6GHz Channel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3D39A-95E4-2902-81B4-64C16EFE1B53}"/>
              </a:ext>
            </a:extLst>
          </p:cNvPr>
          <p:cNvCxnSpPr>
            <a:cxnSpLocks/>
          </p:cNvCxnSpPr>
          <p:nvPr/>
        </p:nvCxnSpPr>
        <p:spPr>
          <a:xfrm>
            <a:off x="3163051" y="1552949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1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3FCE7-7CC3-034B-AC93-57314DD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Cascaded Architecture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2B1A1D6C-B830-154E-E1BC-6F51E0F8C8FD}"/>
              </a:ext>
            </a:extLst>
          </p:cNvPr>
          <p:cNvSpPr/>
          <p:nvPr/>
        </p:nvSpPr>
        <p:spPr>
          <a:xfrm>
            <a:off x="391530" y="2022577"/>
            <a:ext cx="4754880" cy="26267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Given the uplink Sub-6GHz channel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Estimate the channel factors for N strongest THz channel paths between BS and user in a computationally efficient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N is a pre-specified constant.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6A13DDE-E047-0489-D915-6FC96F707947}"/>
              </a:ext>
            </a:extLst>
          </p:cNvPr>
          <p:cNvSpPr/>
          <p:nvPr/>
        </p:nvSpPr>
        <p:spPr>
          <a:xfrm>
            <a:off x="6220135" y="2022577"/>
            <a:ext cx="4754880" cy="2626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Given the estimated THz channel factors between a BS and a user,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Predict the optimal analog beamformer from a pre-specified codebook, in a computationally efficient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E7890-588E-9798-8DF9-AD94376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0FF0D-1CF4-F2A5-EFF8-AEAB0DCD3E18}"/>
              </a:ext>
            </a:extLst>
          </p:cNvPr>
          <p:cNvSpPr txBox="1"/>
          <p:nvPr/>
        </p:nvSpPr>
        <p:spPr>
          <a:xfrm>
            <a:off x="4482037" y="1161353"/>
            <a:ext cx="2367880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THz Channel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F32DB-B7FF-2145-6E8C-E4EC02D3CECE}"/>
              </a:ext>
            </a:extLst>
          </p:cNvPr>
          <p:cNvSpPr txBox="1"/>
          <p:nvPr/>
        </p:nvSpPr>
        <p:spPr>
          <a:xfrm>
            <a:off x="8116422" y="1095749"/>
            <a:ext cx="236788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598D9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Beam selection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72A62C-BC8C-EC36-19F5-01743A159DA6}"/>
              </a:ext>
            </a:extLst>
          </p:cNvPr>
          <p:cNvCxnSpPr>
            <a:cxnSpLocks/>
          </p:cNvCxnSpPr>
          <p:nvPr/>
        </p:nvCxnSpPr>
        <p:spPr>
          <a:xfrm>
            <a:off x="6880196" y="1552949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739263-A687-4C39-C2A4-271F40DBE3A3}"/>
              </a:ext>
            </a:extLst>
          </p:cNvPr>
          <p:cNvSpPr txBox="1"/>
          <p:nvPr/>
        </p:nvSpPr>
        <p:spPr>
          <a:xfrm>
            <a:off x="825451" y="1161353"/>
            <a:ext cx="236788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Sub 6GHz Channel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3D39A-95E4-2902-81B4-64C16EFE1B53}"/>
              </a:ext>
            </a:extLst>
          </p:cNvPr>
          <p:cNvCxnSpPr>
            <a:cxnSpLocks/>
          </p:cNvCxnSpPr>
          <p:nvPr/>
        </p:nvCxnSpPr>
        <p:spPr>
          <a:xfrm>
            <a:off x="3163051" y="1552949"/>
            <a:ext cx="127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6EBA11-F396-0B03-D22E-10170B745C96}"/>
              </a:ext>
            </a:extLst>
          </p:cNvPr>
          <p:cNvSpPr txBox="1"/>
          <p:nvPr/>
        </p:nvSpPr>
        <p:spPr>
          <a:xfrm>
            <a:off x="2778530" y="4733797"/>
            <a:ext cx="236788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Phase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A9770-ABF1-4BBA-03D1-57A7F4D2D619}"/>
              </a:ext>
            </a:extLst>
          </p:cNvPr>
          <p:cNvSpPr txBox="1"/>
          <p:nvPr/>
        </p:nvSpPr>
        <p:spPr>
          <a:xfrm>
            <a:off x="6220135" y="4733797"/>
            <a:ext cx="236788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Phase 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EB590-ECDF-AF97-1779-13C494D88B5C}"/>
              </a:ext>
            </a:extLst>
          </p:cNvPr>
          <p:cNvSpPr txBox="1"/>
          <p:nvPr/>
        </p:nvSpPr>
        <p:spPr>
          <a:xfrm>
            <a:off x="272504" y="5305051"/>
            <a:ext cx="11651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Deep Learning algorithms efficiently map otherwise intractable functions, using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Convolutional Neural Networks (CNN) - suitable for extracting spatial/temporal features directly from raw data.</a:t>
            </a:r>
          </a:p>
        </p:txBody>
      </p:sp>
    </p:spTree>
    <p:extLst>
      <p:ext uri="{BB962C8B-B14F-4D97-AF65-F5344CB8AC3E}">
        <p14:creationId xmlns:p14="http://schemas.microsoft.com/office/powerpoint/2010/main" val="12569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Lecture5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Lecture5</Template>
  <TotalTime>0</TotalTime>
  <Words>2096</Words>
  <Application>Microsoft Office PowerPoint</Application>
  <PresentationFormat>Widescreen</PresentationFormat>
  <Paragraphs>490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맑은 고딕</vt:lpstr>
      <vt:lpstr>Arial</vt:lpstr>
      <vt:lpstr>Avenir Next LT Pro</vt:lpstr>
      <vt:lpstr>Calibri</vt:lpstr>
      <vt:lpstr>Cambria</vt:lpstr>
      <vt:lpstr>Cambria Math</vt:lpstr>
      <vt:lpstr>Georgia</vt:lpstr>
      <vt:lpstr>Gill Sans MT</vt:lpstr>
      <vt:lpstr>Times New Roman</vt:lpstr>
      <vt:lpstr>Lecture5</vt:lpstr>
      <vt:lpstr>Bitmap Image</vt:lpstr>
      <vt:lpstr> Deep Learning for  THz Channel Estimation and  Beamforming Prediction  via Sub-6GHz Channel</vt:lpstr>
      <vt:lpstr>Communications at Terahertz (THz) Frequencies </vt:lpstr>
      <vt:lpstr>THz Channel Estimation</vt:lpstr>
      <vt:lpstr>THz Channel Estimation</vt:lpstr>
      <vt:lpstr>Cascaded Architecture</vt:lpstr>
      <vt:lpstr>Cascaded Architecture</vt:lpstr>
      <vt:lpstr>Cascaded Architecture</vt:lpstr>
      <vt:lpstr>Cascaded Architecture</vt:lpstr>
      <vt:lpstr>Cascaded Architecture</vt:lpstr>
      <vt:lpstr>Cascaded Architecture</vt:lpstr>
      <vt:lpstr>PowerPoint Presentation</vt:lpstr>
      <vt:lpstr>PowerPoint Presentation</vt:lpstr>
      <vt:lpstr>  Channel Model</vt:lpstr>
      <vt:lpstr>Channel Model for THz</vt:lpstr>
      <vt:lpstr>Phase I: THz Channel Factors Estimation</vt:lpstr>
      <vt:lpstr>Phase I: Proposed Learning Network’s Architecture</vt:lpstr>
      <vt:lpstr>Phase II: Optimal Analog Beamformer Prediction</vt:lpstr>
      <vt:lpstr>Phase II: Optimal Analog Beamformer Prediction</vt:lpstr>
      <vt:lpstr>Performance Evaluation</vt:lpstr>
      <vt:lpstr>Neural Network Hyperparameters</vt:lpstr>
      <vt:lpstr>Simulation</vt:lpstr>
      <vt:lpstr>Simulation Parameters</vt:lpstr>
      <vt:lpstr>Performance Evaluation: THz Channel Factors Estimation</vt:lpstr>
      <vt:lpstr>Performance Evaluation: Beamformer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Abhishek</cp:lastModifiedBy>
  <cp:revision>118</cp:revision>
  <dcterms:created xsi:type="dcterms:W3CDTF">2022-06-19T06:50:49Z</dcterms:created>
  <dcterms:modified xsi:type="dcterms:W3CDTF">2022-07-14T06:37:51Z</dcterms:modified>
</cp:coreProperties>
</file>