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9" r:id="rId4"/>
    <p:sldId id="258" r:id="rId5"/>
    <p:sldId id="259" r:id="rId6"/>
    <p:sldId id="270" r:id="rId7"/>
    <p:sldId id="261" r:id="rId8"/>
    <p:sldId id="264" r:id="rId9"/>
    <p:sldId id="263" r:id="rId10"/>
    <p:sldId id="271" r:id="rId11"/>
    <p:sldId id="265" r:id="rId12"/>
    <p:sldId id="266" r:id="rId13"/>
    <p:sldId id="267" r:id="rId14"/>
    <p:sldId id="268" r:id="rId15"/>
  </p:sldIdLst>
  <p:sldSz cx="18288000" cy="10287000"/>
  <p:notesSz cx="6858000" cy="9144000"/>
  <p:embeddedFontLst>
    <p:embeddedFont>
      <p:font typeface="Calibri" pitchFamily="34" charset="0"/>
      <p:regular r:id="rId16"/>
      <p:bold r:id="rId17"/>
      <p:italic r:id="rId18"/>
      <p:boldItalic r:id="rId19"/>
    </p:embeddedFont>
    <p:embeddedFont>
      <p:font typeface="League Spartan" charset="0"/>
      <p:regular r:id="rId20"/>
    </p:embeddedFont>
    <p:embeddedFont>
      <p:font typeface="Poppins" charset="0"/>
      <p:regular r:id="rId21"/>
    </p:embeddedFont>
    <p:embeddedFont>
      <p:font typeface="Arial Black" pitchFamily="34" charset="0"/>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3" d="100"/>
          <a:sy n="43" d="100"/>
        </p:scale>
        <p:origin x="-85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055E5-D5F2-44A0-B22C-0DD83A8B0E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47805D8-8BFA-47A4-850E-9B725F28493D}">
      <dgm:prSet phldrT="[Text]" custT="1"/>
      <dgm:spPr/>
      <dgm:t>
        <a:bodyPr/>
        <a:lstStyle/>
        <a:p>
          <a:r>
            <a:rPr lang="en-US" sz="3600" b="1" dirty="0" smtClean="0"/>
            <a:t>Complex Data Patterns:</a:t>
          </a:r>
        </a:p>
        <a:p>
          <a:r>
            <a:rPr lang="en-US" sz="3600" b="1" dirty="0" smtClean="0"/>
            <a:t>  </a:t>
          </a:r>
          <a:r>
            <a:rPr lang="en-US" sz="2000" b="1" dirty="0" err="1" smtClean="0"/>
            <a:t>Geochem</a:t>
          </a:r>
          <a:r>
            <a:rPr lang="en-US" sz="2000" b="1" dirty="0" smtClean="0"/>
            <a:t> data are highly complex and multi- </a:t>
          </a:r>
          <a:r>
            <a:rPr lang="en-US" sz="2000" b="1" dirty="0" err="1" smtClean="0"/>
            <a:t>dimentional</a:t>
          </a:r>
          <a:r>
            <a:rPr lang="en-US" sz="2000" b="1" dirty="0" smtClean="0"/>
            <a:t>.</a:t>
          </a:r>
          <a:endParaRPr lang="en-US" sz="3600" dirty="0"/>
        </a:p>
      </dgm:t>
    </dgm:pt>
    <dgm:pt modelId="{104BF407-CB9D-48BE-AF6C-FAA4E28E3D82}" type="parTrans" cxnId="{C6D62CF2-B05C-473F-B30C-1EB1E972080F}">
      <dgm:prSet/>
      <dgm:spPr/>
      <dgm:t>
        <a:bodyPr/>
        <a:lstStyle/>
        <a:p>
          <a:endParaRPr lang="en-US"/>
        </a:p>
      </dgm:t>
    </dgm:pt>
    <dgm:pt modelId="{05C77EBC-3DE9-4151-8FBC-29C21ECC71E3}" type="sibTrans" cxnId="{C6D62CF2-B05C-473F-B30C-1EB1E972080F}">
      <dgm:prSet/>
      <dgm:spPr/>
      <dgm:t>
        <a:bodyPr/>
        <a:lstStyle/>
        <a:p>
          <a:endParaRPr lang="en-US"/>
        </a:p>
      </dgm:t>
    </dgm:pt>
    <dgm:pt modelId="{5001C96F-E3C7-4FF1-B3D0-3B77EEFEB9C6}">
      <dgm:prSet phldrT="[Text]" custT="1"/>
      <dgm:spPr/>
      <dgm:t>
        <a:bodyPr/>
        <a:lstStyle/>
        <a:p>
          <a:r>
            <a:rPr lang="en-US" sz="3600" b="1" dirty="0" smtClean="0"/>
            <a:t>Non-linear Relationships: </a:t>
          </a:r>
        </a:p>
        <a:p>
          <a:r>
            <a:rPr lang="en-US" sz="2000" b="1" dirty="0" smtClean="0"/>
            <a:t>These data have often a non-linearity</a:t>
          </a:r>
          <a:endParaRPr lang="en-US" sz="2000" dirty="0"/>
        </a:p>
      </dgm:t>
    </dgm:pt>
    <dgm:pt modelId="{50714047-8FA6-47D7-817A-5BC5589F2D42}" type="parTrans" cxnId="{6B6A7CE7-7BF3-42C9-85CA-374D0FBF4363}">
      <dgm:prSet/>
      <dgm:spPr/>
      <dgm:t>
        <a:bodyPr/>
        <a:lstStyle/>
        <a:p>
          <a:endParaRPr lang="en-US"/>
        </a:p>
      </dgm:t>
    </dgm:pt>
    <dgm:pt modelId="{A9E03BBB-D779-400A-958D-F5313251ABA7}" type="sibTrans" cxnId="{6B6A7CE7-7BF3-42C9-85CA-374D0FBF4363}">
      <dgm:prSet/>
      <dgm:spPr/>
      <dgm:t>
        <a:bodyPr/>
        <a:lstStyle/>
        <a:p>
          <a:endParaRPr lang="en-US"/>
        </a:p>
      </dgm:t>
    </dgm:pt>
    <dgm:pt modelId="{477FCB86-1656-44D4-8176-1316851B334A}">
      <dgm:prSet phldrT="[Text]" custT="1"/>
      <dgm:spPr/>
      <dgm:t>
        <a:bodyPr/>
        <a:lstStyle/>
        <a:p>
          <a:r>
            <a:rPr lang="en-US" sz="3600" b="1" dirty="0" smtClean="0"/>
            <a:t>Automated Feature Selection: </a:t>
          </a:r>
        </a:p>
        <a:p>
          <a:r>
            <a:rPr lang="en-US" sz="2000" b="1" dirty="0" smtClean="0"/>
            <a:t>MLA can automatically discriminate data</a:t>
          </a:r>
          <a:endParaRPr lang="en-US" sz="2000" dirty="0"/>
        </a:p>
      </dgm:t>
    </dgm:pt>
    <dgm:pt modelId="{F028FA40-17CB-444E-90D4-5F3FB6025FED}" type="parTrans" cxnId="{4D186B6B-8A58-46D1-AE28-614D8BF7E5DE}">
      <dgm:prSet/>
      <dgm:spPr/>
      <dgm:t>
        <a:bodyPr/>
        <a:lstStyle/>
        <a:p>
          <a:endParaRPr lang="en-US"/>
        </a:p>
      </dgm:t>
    </dgm:pt>
    <dgm:pt modelId="{F764C315-B4B4-43AA-85B1-BD201DBE8CB8}" type="sibTrans" cxnId="{4D186B6B-8A58-46D1-AE28-614D8BF7E5DE}">
      <dgm:prSet/>
      <dgm:spPr/>
      <dgm:t>
        <a:bodyPr/>
        <a:lstStyle/>
        <a:p>
          <a:endParaRPr lang="en-US"/>
        </a:p>
      </dgm:t>
    </dgm:pt>
    <dgm:pt modelId="{C4AD36C3-7C5D-4CDA-91AB-C2ECD5A5AF06}" type="pres">
      <dgm:prSet presAssocID="{CCD055E5-D5F2-44A0-B22C-0DD83A8B0EAC}" presName="diagram" presStyleCnt="0">
        <dgm:presLayoutVars>
          <dgm:dir/>
          <dgm:resizeHandles val="exact"/>
        </dgm:presLayoutVars>
      </dgm:prSet>
      <dgm:spPr/>
      <dgm:t>
        <a:bodyPr/>
        <a:lstStyle/>
        <a:p>
          <a:endParaRPr lang="en-US"/>
        </a:p>
      </dgm:t>
    </dgm:pt>
    <dgm:pt modelId="{ED378F98-A79F-4A53-BC57-4982D4C2D1DB}" type="pres">
      <dgm:prSet presAssocID="{947805D8-8BFA-47A4-850E-9B725F28493D}" presName="node" presStyleLbl="node1" presStyleIdx="0" presStyleCnt="3">
        <dgm:presLayoutVars>
          <dgm:bulletEnabled val="1"/>
        </dgm:presLayoutVars>
      </dgm:prSet>
      <dgm:spPr/>
      <dgm:t>
        <a:bodyPr/>
        <a:lstStyle/>
        <a:p>
          <a:endParaRPr lang="en-US"/>
        </a:p>
      </dgm:t>
    </dgm:pt>
    <dgm:pt modelId="{CA19922A-A6A8-4E46-8C8F-699B6823D596}" type="pres">
      <dgm:prSet presAssocID="{05C77EBC-3DE9-4151-8FBC-29C21ECC71E3}" presName="sibTrans" presStyleCnt="0"/>
      <dgm:spPr/>
    </dgm:pt>
    <dgm:pt modelId="{8ACEFCB3-F2CF-4A30-956E-2B3F3E03A0C6}" type="pres">
      <dgm:prSet presAssocID="{5001C96F-E3C7-4FF1-B3D0-3B77EEFEB9C6}" presName="node" presStyleLbl="node1" presStyleIdx="1" presStyleCnt="3">
        <dgm:presLayoutVars>
          <dgm:bulletEnabled val="1"/>
        </dgm:presLayoutVars>
      </dgm:prSet>
      <dgm:spPr/>
      <dgm:t>
        <a:bodyPr/>
        <a:lstStyle/>
        <a:p>
          <a:endParaRPr lang="en-US"/>
        </a:p>
      </dgm:t>
    </dgm:pt>
    <dgm:pt modelId="{24A5B14A-279F-4350-A130-7444B379A1C3}" type="pres">
      <dgm:prSet presAssocID="{A9E03BBB-D779-400A-958D-F5313251ABA7}" presName="sibTrans" presStyleCnt="0"/>
      <dgm:spPr/>
    </dgm:pt>
    <dgm:pt modelId="{3CDF1346-D96D-4E78-A8C9-E46CBC503517}" type="pres">
      <dgm:prSet presAssocID="{477FCB86-1656-44D4-8176-1316851B334A}" presName="node" presStyleLbl="node1" presStyleIdx="2" presStyleCnt="3">
        <dgm:presLayoutVars>
          <dgm:bulletEnabled val="1"/>
        </dgm:presLayoutVars>
      </dgm:prSet>
      <dgm:spPr/>
      <dgm:t>
        <a:bodyPr/>
        <a:lstStyle/>
        <a:p>
          <a:endParaRPr lang="en-US"/>
        </a:p>
      </dgm:t>
    </dgm:pt>
  </dgm:ptLst>
  <dgm:cxnLst>
    <dgm:cxn modelId="{BF5EBCC3-8E5E-4DF5-8CC8-BACF0EC53A05}" type="presOf" srcId="{947805D8-8BFA-47A4-850E-9B725F28493D}" destId="{ED378F98-A79F-4A53-BC57-4982D4C2D1DB}" srcOrd="0" destOrd="0" presId="urn:microsoft.com/office/officeart/2005/8/layout/default"/>
    <dgm:cxn modelId="{6B6A7CE7-7BF3-42C9-85CA-374D0FBF4363}" srcId="{CCD055E5-D5F2-44A0-B22C-0DD83A8B0EAC}" destId="{5001C96F-E3C7-4FF1-B3D0-3B77EEFEB9C6}" srcOrd="1" destOrd="0" parTransId="{50714047-8FA6-47D7-817A-5BC5589F2D42}" sibTransId="{A9E03BBB-D779-400A-958D-F5313251ABA7}"/>
    <dgm:cxn modelId="{4D186B6B-8A58-46D1-AE28-614D8BF7E5DE}" srcId="{CCD055E5-D5F2-44A0-B22C-0DD83A8B0EAC}" destId="{477FCB86-1656-44D4-8176-1316851B334A}" srcOrd="2" destOrd="0" parTransId="{F028FA40-17CB-444E-90D4-5F3FB6025FED}" sibTransId="{F764C315-B4B4-43AA-85B1-BD201DBE8CB8}"/>
    <dgm:cxn modelId="{C6D62CF2-B05C-473F-B30C-1EB1E972080F}" srcId="{CCD055E5-D5F2-44A0-B22C-0DD83A8B0EAC}" destId="{947805D8-8BFA-47A4-850E-9B725F28493D}" srcOrd="0" destOrd="0" parTransId="{104BF407-CB9D-48BE-AF6C-FAA4E28E3D82}" sibTransId="{05C77EBC-3DE9-4151-8FBC-29C21ECC71E3}"/>
    <dgm:cxn modelId="{D8C94323-6759-4F7A-A123-951E06B80B8E}" type="presOf" srcId="{CCD055E5-D5F2-44A0-B22C-0DD83A8B0EAC}" destId="{C4AD36C3-7C5D-4CDA-91AB-C2ECD5A5AF06}" srcOrd="0" destOrd="0" presId="urn:microsoft.com/office/officeart/2005/8/layout/default"/>
    <dgm:cxn modelId="{341B645A-6261-47AA-BDA6-D40FF05E4AD5}" type="presOf" srcId="{5001C96F-E3C7-4FF1-B3D0-3B77EEFEB9C6}" destId="{8ACEFCB3-F2CF-4A30-956E-2B3F3E03A0C6}" srcOrd="0" destOrd="0" presId="urn:microsoft.com/office/officeart/2005/8/layout/default"/>
    <dgm:cxn modelId="{C5E393C4-0221-4CCF-B8CC-8F5972A7AF00}" type="presOf" srcId="{477FCB86-1656-44D4-8176-1316851B334A}" destId="{3CDF1346-D96D-4E78-A8C9-E46CBC503517}" srcOrd="0" destOrd="0" presId="urn:microsoft.com/office/officeart/2005/8/layout/default"/>
    <dgm:cxn modelId="{E5681C3B-A2CF-44B1-8E37-1BEC88740E94}" type="presParOf" srcId="{C4AD36C3-7C5D-4CDA-91AB-C2ECD5A5AF06}" destId="{ED378F98-A79F-4A53-BC57-4982D4C2D1DB}" srcOrd="0" destOrd="0" presId="urn:microsoft.com/office/officeart/2005/8/layout/default"/>
    <dgm:cxn modelId="{B7BBB574-1A84-43BB-90A1-E230A0AC5979}" type="presParOf" srcId="{C4AD36C3-7C5D-4CDA-91AB-C2ECD5A5AF06}" destId="{CA19922A-A6A8-4E46-8C8F-699B6823D596}" srcOrd="1" destOrd="0" presId="urn:microsoft.com/office/officeart/2005/8/layout/default"/>
    <dgm:cxn modelId="{D746C939-1E86-465B-A053-A061D1DEB8EF}" type="presParOf" srcId="{C4AD36C3-7C5D-4CDA-91AB-C2ECD5A5AF06}" destId="{8ACEFCB3-F2CF-4A30-956E-2B3F3E03A0C6}" srcOrd="2" destOrd="0" presId="urn:microsoft.com/office/officeart/2005/8/layout/default"/>
    <dgm:cxn modelId="{05180A95-8888-49B7-B551-9C4A6638AA81}" type="presParOf" srcId="{C4AD36C3-7C5D-4CDA-91AB-C2ECD5A5AF06}" destId="{24A5B14A-279F-4350-A130-7444B379A1C3}" srcOrd="3" destOrd="0" presId="urn:microsoft.com/office/officeart/2005/8/layout/default"/>
    <dgm:cxn modelId="{CD6E19DB-F952-47B3-9318-356457699721}" type="presParOf" srcId="{C4AD36C3-7C5D-4CDA-91AB-C2ECD5A5AF06}" destId="{3CDF1346-D96D-4E78-A8C9-E46CBC503517}" srcOrd="4"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AA73294B-5F66-4BAD-A5A1-6BDAA49D769B}"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CFFF6AB-261F-4C03-8290-2BBCEE86FD27}">
      <dgm:prSet phldrT="[Text]" custT="1"/>
      <dgm:spPr/>
      <dgm:t>
        <a:bodyPr/>
        <a:lstStyle/>
        <a:p>
          <a:r>
            <a:rPr lang="en-US" sz="4400" dirty="0">
              <a:solidFill>
                <a:srgbClr val="002060"/>
              </a:solidFill>
              <a:latin typeface="Arial Black" pitchFamily="34" charset="0"/>
            </a:rPr>
            <a:t>Expected </a:t>
          </a:r>
          <a:r>
            <a:rPr lang="en-US" sz="4400" dirty="0" smtClean="0">
              <a:solidFill>
                <a:srgbClr val="002060"/>
              </a:solidFill>
              <a:latin typeface="Arial Black" pitchFamily="34" charset="0"/>
            </a:rPr>
            <a:t>Outcomes</a:t>
          </a:r>
          <a:endParaRPr lang="en-US" sz="4400" dirty="0">
            <a:solidFill>
              <a:srgbClr val="002060"/>
            </a:solidFill>
            <a:latin typeface="Arial Black" pitchFamily="34" charset="0"/>
          </a:endParaRPr>
        </a:p>
      </dgm:t>
    </dgm:pt>
    <dgm:pt modelId="{1A9AC02A-5761-4610-B0D8-67BA22771752}" type="sibTrans" cxnId="{CBCBE6E7-5A84-41D4-B3CC-97D1E9AEA46C}">
      <dgm:prSet/>
      <dgm:spPr/>
      <dgm:t>
        <a:bodyPr/>
        <a:lstStyle/>
        <a:p>
          <a:endParaRPr lang="en-US"/>
        </a:p>
      </dgm:t>
    </dgm:pt>
    <dgm:pt modelId="{4B932B69-B699-424E-82A4-3449654AC18A}" type="parTrans" cxnId="{CBCBE6E7-5A84-41D4-B3CC-97D1E9AEA46C}">
      <dgm:prSet/>
      <dgm:spPr/>
      <dgm:t>
        <a:bodyPr/>
        <a:lstStyle/>
        <a:p>
          <a:endParaRPr lang="en-US"/>
        </a:p>
      </dgm:t>
    </dgm:pt>
    <dgm:pt modelId="{02375C0C-76A7-41CF-A80A-38D274DE7D8E}">
      <dgm:prSet phldrT="[Text]" custT="1"/>
      <dgm:spPr/>
      <dgm:t>
        <a:bodyPr/>
        <a:lstStyle/>
        <a:p>
          <a:r>
            <a:rPr lang="en-US" sz="2400" b="1" dirty="0" smtClean="0">
              <a:latin typeface="+mn-lt"/>
            </a:rPr>
            <a:t>Automation of Analysis</a:t>
          </a:r>
          <a:r>
            <a:rPr lang="en-IN" sz="2400" b="1" i="0" dirty="0" smtClean="0">
              <a:effectLst/>
              <a:latin typeface="+mn-lt"/>
            </a:rPr>
            <a:t>: </a:t>
          </a:r>
          <a:r>
            <a:rPr lang="en-IN" sz="2400" b="0" i="0" dirty="0" smtClean="0">
              <a:effectLst/>
              <a:latin typeface="+mn-lt"/>
            </a:rPr>
            <a:t>saving time and effort from manual analysis</a:t>
          </a:r>
          <a:endParaRPr lang="en-US" sz="1800" b="0" dirty="0">
            <a:latin typeface="+mn-lt"/>
          </a:endParaRPr>
        </a:p>
      </dgm:t>
    </dgm:pt>
    <dgm:pt modelId="{27C20C37-B474-485D-B7D0-755275EEBF0A}" type="sibTrans" cxnId="{B1D788A4-765B-4834-943C-96DC5B6F9F53}">
      <dgm:prSet/>
      <dgm:spPr/>
      <dgm:t>
        <a:bodyPr/>
        <a:lstStyle/>
        <a:p>
          <a:endParaRPr lang="en-US"/>
        </a:p>
      </dgm:t>
    </dgm:pt>
    <dgm:pt modelId="{D278E293-1A89-48E7-BD74-74160FE6C2FC}" type="parTrans" cxnId="{B1D788A4-765B-4834-943C-96DC5B6F9F53}">
      <dgm:prSet/>
      <dgm:spPr/>
      <dgm:t>
        <a:bodyPr/>
        <a:lstStyle/>
        <a:p>
          <a:endParaRPr lang="en-US"/>
        </a:p>
      </dgm:t>
    </dgm:pt>
    <dgm:pt modelId="{2281B599-0478-47AB-8FF4-0445FA039647}">
      <dgm:prSet custT="1"/>
      <dgm:spPr/>
      <dgm:t>
        <a:bodyPr/>
        <a:lstStyle/>
        <a:p>
          <a:r>
            <a:rPr lang="en-US" sz="2400" b="1" dirty="0" smtClean="0"/>
            <a:t>Accurate Tectonic Classification: </a:t>
          </a:r>
          <a:r>
            <a:rPr lang="en-US" sz="2400" b="0" dirty="0" smtClean="0"/>
            <a:t>accurately classify rock samples into different tectonic settings </a:t>
          </a:r>
          <a:endParaRPr lang="en-IN" sz="2000" b="0" i="0" dirty="0">
            <a:effectLst/>
            <a:latin typeface="Söhne"/>
          </a:endParaRPr>
        </a:p>
      </dgm:t>
    </dgm:pt>
    <dgm:pt modelId="{A0FE727D-02E8-4884-B780-F3DE499DFD3E}" type="parTrans" cxnId="{8F069B90-C9BB-4C51-B3DA-04609EADF1B7}">
      <dgm:prSet/>
      <dgm:spPr/>
      <dgm:t>
        <a:bodyPr/>
        <a:lstStyle/>
        <a:p>
          <a:endParaRPr lang="en-US"/>
        </a:p>
      </dgm:t>
    </dgm:pt>
    <dgm:pt modelId="{0EB36077-B60F-4B64-BEB9-573B380B79CD}" type="sibTrans" cxnId="{8F069B90-C9BB-4C51-B3DA-04609EADF1B7}">
      <dgm:prSet/>
      <dgm:spPr/>
      <dgm:t>
        <a:bodyPr/>
        <a:lstStyle/>
        <a:p>
          <a:endParaRPr lang="en-US"/>
        </a:p>
      </dgm:t>
    </dgm:pt>
    <dgm:pt modelId="{A0C908C5-0E8D-46B8-8E37-9ED7597B48DD}">
      <dgm:prSet custT="1"/>
      <dgm:spPr/>
      <dgm:t>
        <a:bodyPr/>
        <a:lstStyle/>
        <a:p>
          <a:r>
            <a:rPr lang="en-US" sz="2400" b="1" dirty="0" smtClean="0"/>
            <a:t>Key Geochemical Indicators</a:t>
          </a:r>
          <a:r>
            <a:rPr lang="en-US" sz="2400" b="0" i="0" u="none" dirty="0" smtClean="0"/>
            <a:t>: identify the most influence indicators.</a:t>
          </a:r>
          <a:endParaRPr lang="en-IN" sz="2000" b="0" i="0" dirty="0">
            <a:effectLst/>
            <a:latin typeface="Söhne"/>
          </a:endParaRPr>
        </a:p>
      </dgm:t>
    </dgm:pt>
    <dgm:pt modelId="{7913A8EC-0311-4670-BF66-46E89767B053}" type="parTrans" cxnId="{8869F9F1-0D3D-4EAF-BCC3-31B45B038E5B}">
      <dgm:prSet/>
      <dgm:spPr/>
      <dgm:t>
        <a:bodyPr/>
        <a:lstStyle/>
        <a:p>
          <a:endParaRPr lang="en-US"/>
        </a:p>
      </dgm:t>
    </dgm:pt>
    <dgm:pt modelId="{493D0813-B24F-4203-B5F6-B3C7FFF9593D}" type="sibTrans" cxnId="{8869F9F1-0D3D-4EAF-BCC3-31B45B038E5B}">
      <dgm:prSet/>
      <dgm:spPr/>
      <dgm:t>
        <a:bodyPr/>
        <a:lstStyle/>
        <a:p>
          <a:endParaRPr lang="en-US"/>
        </a:p>
      </dgm:t>
    </dgm:pt>
    <dgm:pt modelId="{582E1308-C521-4869-842E-A4079A8CDE1C}">
      <dgm:prSet custT="1"/>
      <dgm:spPr/>
      <dgm:t>
        <a:bodyPr/>
        <a:lstStyle/>
        <a:p>
          <a:r>
            <a:rPr lang="en-IN" sz="2400" b="1" i="0" dirty="0" smtClean="0">
              <a:effectLst/>
              <a:latin typeface="+mn-lt"/>
            </a:rPr>
            <a:t>Impact: </a:t>
          </a:r>
          <a:r>
            <a:rPr lang="en-IN" sz="2400" b="0" i="0" dirty="0" smtClean="0">
              <a:effectLst/>
              <a:latin typeface="+mn-lt"/>
            </a:rPr>
            <a:t>can be benefited industries depending on geological data </a:t>
          </a:r>
          <a:endParaRPr lang="en-IN" sz="1800" b="0" i="0" dirty="0">
            <a:effectLst/>
            <a:latin typeface="+mn-lt"/>
          </a:endParaRPr>
        </a:p>
      </dgm:t>
    </dgm:pt>
    <dgm:pt modelId="{639916DB-E756-4627-8914-0FB9988551C6}" type="parTrans" cxnId="{32BC0654-4B04-4F72-81CE-B8B1A958C0DE}">
      <dgm:prSet/>
      <dgm:spPr/>
      <dgm:t>
        <a:bodyPr/>
        <a:lstStyle/>
        <a:p>
          <a:endParaRPr lang="en-US"/>
        </a:p>
      </dgm:t>
    </dgm:pt>
    <dgm:pt modelId="{45FE3C98-DE56-40D2-AC33-82949BEE93D3}" type="sibTrans" cxnId="{32BC0654-4B04-4F72-81CE-B8B1A958C0DE}">
      <dgm:prSet/>
      <dgm:spPr/>
      <dgm:t>
        <a:bodyPr/>
        <a:lstStyle/>
        <a:p>
          <a:endParaRPr lang="en-US"/>
        </a:p>
      </dgm:t>
    </dgm:pt>
    <dgm:pt modelId="{5A223B2D-AFA5-4B7F-9F60-AC77F24E5DAE}">
      <dgm:prSet custT="1"/>
      <dgm:spPr/>
      <dgm:t>
        <a:bodyPr/>
        <a:lstStyle/>
        <a:p>
          <a:r>
            <a:rPr lang="en-US" sz="2400" b="1" dirty="0" smtClean="0"/>
            <a:t>Data-Driven Insights: </a:t>
          </a:r>
          <a:r>
            <a:rPr lang="en-US" sz="2400" b="0" dirty="0" smtClean="0"/>
            <a:t>uncovering hidden patterns with geochemical and isotopic data.</a:t>
          </a:r>
          <a:endParaRPr lang="en-IN" sz="2000" b="0" i="0" dirty="0">
            <a:effectLst/>
            <a:latin typeface="Söhne"/>
          </a:endParaRPr>
        </a:p>
      </dgm:t>
    </dgm:pt>
    <dgm:pt modelId="{C7B61F04-B16B-4921-8449-6E91641442A8}" type="parTrans" cxnId="{1FE87522-7FA3-48A9-BD5C-B90DF3542B52}">
      <dgm:prSet/>
      <dgm:spPr/>
      <dgm:t>
        <a:bodyPr/>
        <a:lstStyle/>
        <a:p>
          <a:endParaRPr lang="en-US"/>
        </a:p>
      </dgm:t>
    </dgm:pt>
    <dgm:pt modelId="{06CF42CE-7A4F-4B01-9081-37CF620CC878}" type="sibTrans" cxnId="{1FE87522-7FA3-48A9-BD5C-B90DF3542B52}">
      <dgm:prSet/>
      <dgm:spPr/>
      <dgm:t>
        <a:bodyPr/>
        <a:lstStyle/>
        <a:p>
          <a:endParaRPr lang="en-US"/>
        </a:p>
      </dgm:t>
    </dgm:pt>
    <dgm:pt modelId="{3A718D35-E572-4377-B1BE-A675ED271BEE}">
      <dgm:prSet custT="1"/>
      <dgm:spPr/>
      <dgm:t>
        <a:bodyPr/>
        <a:lstStyle/>
        <a:p>
          <a:r>
            <a:rPr lang="en-IN" sz="2400" b="1" i="0" dirty="0" smtClean="0">
              <a:effectLst/>
              <a:latin typeface="+mn-lt"/>
            </a:rPr>
            <a:t>Limitation: </a:t>
          </a:r>
          <a:r>
            <a:rPr lang="en-IN" sz="2400" b="0" i="0" dirty="0" smtClean="0">
              <a:effectLst/>
              <a:latin typeface="+mn-lt"/>
            </a:rPr>
            <a:t>Inability to defining new classification group</a:t>
          </a:r>
          <a:endParaRPr lang="en-IN" sz="2000" b="0" i="0" dirty="0">
            <a:effectLst/>
            <a:latin typeface="+mn-lt"/>
          </a:endParaRPr>
        </a:p>
      </dgm:t>
    </dgm:pt>
    <dgm:pt modelId="{BB930311-FDB0-40A3-B117-9E7BE0266B0D}" type="parTrans" cxnId="{79E67B7E-232B-48A2-B282-714C996BFD95}">
      <dgm:prSet/>
      <dgm:spPr/>
      <dgm:t>
        <a:bodyPr/>
        <a:lstStyle/>
        <a:p>
          <a:endParaRPr lang="en-US"/>
        </a:p>
      </dgm:t>
    </dgm:pt>
    <dgm:pt modelId="{FB3D574B-4C46-405D-A0D0-437C3523D79E}" type="sibTrans" cxnId="{79E67B7E-232B-48A2-B282-714C996BFD95}">
      <dgm:prSet/>
      <dgm:spPr/>
      <dgm:t>
        <a:bodyPr/>
        <a:lstStyle/>
        <a:p>
          <a:endParaRPr lang="en-US"/>
        </a:p>
      </dgm:t>
    </dgm:pt>
    <dgm:pt modelId="{590C81AE-2AEA-4BCC-8192-9CDCE0C2FB46}" type="pres">
      <dgm:prSet presAssocID="{AA73294B-5F66-4BAD-A5A1-6BDAA49D769B}" presName="Name0" presStyleCnt="0">
        <dgm:presLayoutVars>
          <dgm:chMax val="1"/>
          <dgm:chPref val="1"/>
          <dgm:dir/>
          <dgm:animOne val="branch"/>
          <dgm:animLvl val="lvl"/>
        </dgm:presLayoutVars>
      </dgm:prSet>
      <dgm:spPr/>
      <dgm:t>
        <a:bodyPr/>
        <a:lstStyle/>
        <a:p>
          <a:endParaRPr lang="en-US"/>
        </a:p>
      </dgm:t>
    </dgm:pt>
    <dgm:pt modelId="{7CE35637-DF8F-46F5-830E-292AF202B6CC}" type="pres">
      <dgm:prSet presAssocID="{7CFFF6AB-261F-4C03-8290-2BBCEE86FD27}" presName="Parent" presStyleLbl="node0" presStyleIdx="0" presStyleCnt="1" custScaleX="122954">
        <dgm:presLayoutVars>
          <dgm:chMax val="6"/>
          <dgm:chPref val="6"/>
        </dgm:presLayoutVars>
      </dgm:prSet>
      <dgm:spPr/>
      <dgm:t>
        <a:bodyPr/>
        <a:lstStyle/>
        <a:p>
          <a:endParaRPr lang="en-US"/>
        </a:p>
      </dgm:t>
    </dgm:pt>
    <dgm:pt modelId="{5E9669B5-3739-4610-99E8-A86F1C2499E5}" type="pres">
      <dgm:prSet presAssocID="{02375C0C-76A7-41CF-A80A-38D274DE7D8E}" presName="Accent1" presStyleCnt="0"/>
      <dgm:spPr/>
    </dgm:pt>
    <dgm:pt modelId="{15AA4A65-27DD-4ECF-A9B0-FBA533B18C79}" type="pres">
      <dgm:prSet presAssocID="{02375C0C-76A7-41CF-A80A-38D274DE7D8E}" presName="Accent" presStyleLbl="bgShp" presStyleIdx="0" presStyleCnt="6"/>
      <dgm:spPr/>
    </dgm:pt>
    <dgm:pt modelId="{56009B9A-FD08-4C1B-B4E6-37A39C1D0250}" type="pres">
      <dgm:prSet presAssocID="{02375C0C-76A7-41CF-A80A-38D274DE7D8E}" presName="Child1" presStyleLbl="node1" presStyleIdx="0" presStyleCnt="6" custScaleX="146670" custScaleY="109521" custLinFactNeighborY="-3526">
        <dgm:presLayoutVars>
          <dgm:chMax val="0"/>
          <dgm:chPref val="0"/>
          <dgm:bulletEnabled val="1"/>
        </dgm:presLayoutVars>
      </dgm:prSet>
      <dgm:spPr/>
      <dgm:t>
        <a:bodyPr/>
        <a:lstStyle/>
        <a:p>
          <a:endParaRPr lang="en-US"/>
        </a:p>
      </dgm:t>
    </dgm:pt>
    <dgm:pt modelId="{C3A36C51-600C-4A22-AECC-EEB5FCB229A1}" type="pres">
      <dgm:prSet presAssocID="{2281B599-0478-47AB-8FF4-0445FA039647}" presName="Accent2" presStyleCnt="0"/>
      <dgm:spPr/>
    </dgm:pt>
    <dgm:pt modelId="{617202DC-4E04-4569-8B9C-789D08F3B068}" type="pres">
      <dgm:prSet presAssocID="{2281B599-0478-47AB-8FF4-0445FA039647}" presName="Accent" presStyleLbl="bgShp" presStyleIdx="1" presStyleCnt="6"/>
      <dgm:spPr/>
    </dgm:pt>
    <dgm:pt modelId="{4FE1E9A1-ED9D-4496-B214-318BBC2EA70B}" type="pres">
      <dgm:prSet presAssocID="{2281B599-0478-47AB-8FF4-0445FA039647}" presName="Child2" presStyleLbl="node1" presStyleIdx="1" presStyleCnt="6" custScaleX="146670" custScaleY="109521" custLinFactNeighborX="31819">
        <dgm:presLayoutVars>
          <dgm:chMax val="0"/>
          <dgm:chPref val="0"/>
          <dgm:bulletEnabled val="1"/>
        </dgm:presLayoutVars>
      </dgm:prSet>
      <dgm:spPr/>
      <dgm:t>
        <a:bodyPr/>
        <a:lstStyle/>
        <a:p>
          <a:endParaRPr lang="en-US"/>
        </a:p>
      </dgm:t>
    </dgm:pt>
    <dgm:pt modelId="{B09E20F1-C84C-4ED8-855F-D0816AEBD7AF}" type="pres">
      <dgm:prSet presAssocID="{A0C908C5-0E8D-46B8-8E37-9ED7597B48DD}" presName="Accent3" presStyleCnt="0"/>
      <dgm:spPr/>
    </dgm:pt>
    <dgm:pt modelId="{D701251E-0E36-4DE9-B785-B2FCB229B870}" type="pres">
      <dgm:prSet presAssocID="{A0C908C5-0E8D-46B8-8E37-9ED7597B48DD}" presName="Accent" presStyleLbl="bgShp" presStyleIdx="2" presStyleCnt="6"/>
      <dgm:spPr>
        <a:noFill/>
      </dgm:spPr>
    </dgm:pt>
    <dgm:pt modelId="{824437F3-52F6-4CD0-8437-7527847300AE}" type="pres">
      <dgm:prSet presAssocID="{A0C908C5-0E8D-46B8-8E37-9ED7597B48DD}" presName="Child3" presStyleLbl="node1" presStyleIdx="2" presStyleCnt="6" custScaleX="146670" custScaleY="109521" custLinFactNeighborX="32241">
        <dgm:presLayoutVars>
          <dgm:chMax val="0"/>
          <dgm:chPref val="0"/>
          <dgm:bulletEnabled val="1"/>
        </dgm:presLayoutVars>
      </dgm:prSet>
      <dgm:spPr/>
      <dgm:t>
        <a:bodyPr/>
        <a:lstStyle/>
        <a:p>
          <a:endParaRPr lang="en-US"/>
        </a:p>
      </dgm:t>
    </dgm:pt>
    <dgm:pt modelId="{E2A72FFE-880A-425B-8023-9062B8C1E7C8}" type="pres">
      <dgm:prSet presAssocID="{5A223B2D-AFA5-4B7F-9F60-AC77F24E5DAE}" presName="Accent4" presStyleCnt="0"/>
      <dgm:spPr/>
    </dgm:pt>
    <dgm:pt modelId="{A3F0C7C0-7139-459B-B0CA-8318E5CEC947}" type="pres">
      <dgm:prSet presAssocID="{5A223B2D-AFA5-4B7F-9F60-AC77F24E5DAE}" presName="Accent" presStyleLbl="bgShp" presStyleIdx="3" presStyleCnt="6"/>
      <dgm:spPr>
        <a:noFill/>
      </dgm:spPr>
    </dgm:pt>
    <dgm:pt modelId="{20C43EAD-FB72-40BD-9EB5-826B6EB2540D}" type="pres">
      <dgm:prSet presAssocID="{5A223B2D-AFA5-4B7F-9F60-AC77F24E5DAE}" presName="Child4" presStyleLbl="node1" presStyleIdx="3" presStyleCnt="6" custScaleX="146670" custScaleY="109521">
        <dgm:presLayoutVars>
          <dgm:chMax val="0"/>
          <dgm:chPref val="0"/>
          <dgm:bulletEnabled val="1"/>
        </dgm:presLayoutVars>
      </dgm:prSet>
      <dgm:spPr/>
      <dgm:t>
        <a:bodyPr/>
        <a:lstStyle/>
        <a:p>
          <a:endParaRPr lang="en-US"/>
        </a:p>
      </dgm:t>
    </dgm:pt>
    <dgm:pt modelId="{28BE343E-A146-4798-910E-F6451BFDDC27}" type="pres">
      <dgm:prSet presAssocID="{3A718D35-E572-4377-B1BE-A675ED271BEE}" presName="Accent5" presStyleCnt="0"/>
      <dgm:spPr/>
    </dgm:pt>
    <dgm:pt modelId="{E6466069-1F0B-4E8B-9739-782E021E3340}" type="pres">
      <dgm:prSet presAssocID="{3A718D35-E572-4377-B1BE-A675ED271BEE}" presName="Accent" presStyleLbl="bgShp" presStyleIdx="4" presStyleCnt="6"/>
      <dgm:spPr/>
    </dgm:pt>
    <dgm:pt modelId="{725547E7-E2DF-40CB-8EE3-574295A81CBD}" type="pres">
      <dgm:prSet presAssocID="{3A718D35-E572-4377-B1BE-A675ED271BEE}" presName="Child5" presStyleLbl="node1" presStyleIdx="4" presStyleCnt="6" custScaleX="146670" custScaleY="109521" custLinFactNeighborX="-31808">
        <dgm:presLayoutVars>
          <dgm:chMax val="0"/>
          <dgm:chPref val="0"/>
          <dgm:bulletEnabled val="1"/>
        </dgm:presLayoutVars>
      </dgm:prSet>
      <dgm:spPr/>
      <dgm:t>
        <a:bodyPr/>
        <a:lstStyle/>
        <a:p>
          <a:endParaRPr lang="en-US"/>
        </a:p>
      </dgm:t>
    </dgm:pt>
    <dgm:pt modelId="{FACDB04E-785F-4B5F-93C5-66C2D458B799}" type="pres">
      <dgm:prSet presAssocID="{582E1308-C521-4869-842E-A4079A8CDE1C}" presName="Accent6" presStyleCnt="0"/>
      <dgm:spPr/>
    </dgm:pt>
    <dgm:pt modelId="{97F9F82C-73F4-4E0C-91BE-7C956B631811}" type="pres">
      <dgm:prSet presAssocID="{582E1308-C521-4869-842E-A4079A8CDE1C}" presName="Accent" presStyleLbl="bgShp" presStyleIdx="5" presStyleCnt="6"/>
      <dgm:spPr>
        <a:noFill/>
      </dgm:spPr>
    </dgm:pt>
    <dgm:pt modelId="{3AE74280-09AB-4D5B-B389-12D276219591}" type="pres">
      <dgm:prSet presAssocID="{582E1308-C521-4869-842E-A4079A8CDE1C}" presName="Child6" presStyleLbl="node1" presStyleIdx="5" presStyleCnt="6" custScaleX="146671" custScaleY="109521" custLinFactNeighborX="-30936">
        <dgm:presLayoutVars>
          <dgm:chMax val="0"/>
          <dgm:chPref val="0"/>
          <dgm:bulletEnabled val="1"/>
        </dgm:presLayoutVars>
      </dgm:prSet>
      <dgm:spPr/>
      <dgm:t>
        <a:bodyPr/>
        <a:lstStyle/>
        <a:p>
          <a:endParaRPr lang="en-US"/>
        </a:p>
      </dgm:t>
    </dgm:pt>
  </dgm:ptLst>
  <dgm:cxnLst>
    <dgm:cxn modelId="{9EBB9C84-3E3F-42A8-B0CB-525EC58F2EBC}" type="presOf" srcId="{3A718D35-E572-4377-B1BE-A675ED271BEE}" destId="{725547E7-E2DF-40CB-8EE3-574295A81CBD}" srcOrd="0" destOrd="0" presId="urn:microsoft.com/office/officeart/2011/layout/HexagonRadial"/>
    <dgm:cxn modelId="{CBCBE6E7-5A84-41D4-B3CC-97D1E9AEA46C}" srcId="{AA73294B-5F66-4BAD-A5A1-6BDAA49D769B}" destId="{7CFFF6AB-261F-4C03-8290-2BBCEE86FD27}" srcOrd="0" destOrd="0" parTransId="{4B932B69-B699-424E-82A4-3449654AC18A}" sibTransId="{1A9AC02A-5761-4610-B0D8-67BA22771752}"/>
    <dgm:cxn modelId="{79E67B7E-232B-48A2-B282-714C996BFD95}" srcId="{7CFFF6AB-261F-4C03-8290-2BBCEE86FD27}" destId="{3A718D35-E572-4377-B1BE-A675ED271BEE}" srcOrd="4" destOrd="0" parTransId="{BB930311-FDB0-40A3-B117-9E7BE0266B0D}" sibTransId="{FB3D574B-4C46-405D-A0D0-437C3523D79E}"/>
    <dgm:cxn modelId="{1FE87522-7FA3-48A9-BD5C-B90DF3542B52}" srcId="{7CFFF6AB-261F-4C03-8290-2BBCEE86FD27}" destId="{5A223B2D-AFA5-4B7F-9F60-AC77F24E5DAE}" srcOrd="3" destOrd="0" parTransId="{C7B61F04-B16B-4921-8449-6E91641442A8}" sibTransId="{06CF42CE-7A4F-4B01-9081-37CF620CC878}"/>
    <dgm:cxn modelId="{1E5E1184-AFAB-4815-B7DA-89C60132667E}" type="presOf" srcId="{5A223B2D-AFA5-4B7F-9F60-AC77F24E5DAE}" destId="{20C43EAD-FB72-40BD-9EB5-826B6EB2540D}" srcOrd="0" destOrd="0" presId="urn:microsoft.com/office/officeart/2011/layout/HexagonRadial"/>
    <dgm:cxn modelId="{4A307033-879E-4B75-9498-7CA82A4393F4}" type="presOf" srcId="{582E1308-C521-4869-842E-A4079A8CDE1C}" destId="{3AE74280-09AB-4D5B-B389-12D276219591}" srcOrd="0" destOrd="0" presId="urn:microsoft.com/office/officeart/2011/layout/HexagonRadial"/>
    <dgm:cxn modelId="{7092EA44-BA71-45EC-B040-FFC96D53C53D}" type="presOf" srcId="{02375C0C-76A7-41CF-A80A-38D274DE7D8E}" destId="{56009B9A-FD08-4C1B-B4E6-37A39C1D0250}" srcOrd="0" destOrd="0" presId="urn:microsoft.com/office/officeart/2011/layout/HexagonRadial"/>
    <dgm:cxn modelId="{32BC0654-4B04-4F72-81CE-B8B1A958C0DE}" srcId="{7CFFF6AB-261F-4C03-8290-2BBCEE86FD27}" destId="{582E1308-C521-4869-842E-A4079A8CDE1C}" srcOrd="5" destOrd="0" parTransId="{639916DB-E756-4627-8914-0FB9988551C6}" sibTransId="{45FE3C98-DE56-40D2-AC33-82949BEE93D3}"/>
    <dgm:cxn modelId="{1FFC14A3-3F79-4D42-B66D-3BBDF0992247}" type="presOf" srcId="{AA73294B-5F66-4BAD-A5A1-6BDAA49D769B}" destId="{590C81AE-2AEA-4BCC-8192-9CDCE0C2FB46}" srcOrd="0" destOrd="0" presId="urn:microsoft.com/office/officeart/2011/layout/HexagonRadial"/>
    <dgm:cxn modelId="{B1D788A4-765B-4834-943C-96DC5B6F9F53}" srcId="{7CFFF6AB-261F-4C03-8290-2BBCEE86FD27}" destId="{02375C0C-76A7-41CF-A80A-38D274DE7D8E}" srcOrd="0" destOrd="0" parTransId="{D278E293-1A89-48E7-BD74-74160FE6C2FC}" sibTransId="{27C20C37-B474-485D-B7D0-755275EEBF0A}"/>
    <dgm:cxn modelId="{89BF215E-1632-4881-BC59-C0DF06FB37E4}" type="presOf" srcId="{2281B599-0478-47AB-8FF4-0445FA039647}" destId="{4FE1E9A1-ED9D-4496-B214-318BBC2EA70B}" srcOrd="0" destOrd="0" presId="urn:microsoft.com/office/officeart/2011/layout/HexagonRadial"/>
    <dgm:cxn modelId="{8F069B90-C9BB-4C51-B3DA-04609EADF1B7}" srcId="{7CFFF6AB-261F-4C03-8290-2BBCEE86FD27}" destId="{2281B599-0478-47AB-8FF4-0445FA039647}" srcOrd="1" destOrd="0" parTransId="{A0FE727D-02E8-4884-B780-F3DE499DFD3E}" sibTransId="{0EB36077-B60F-4B64-BEB9-573B380B79CD}"/>
    <dgm:cxn modelId="{8869F9F1-0D3D-4EAF-BCC3-31B45B038E5B}" srcId="{7CFFF6AB-261F-4C03-8290-2BBCEE86FD27}" destId="{A0C908C5-0E8D-46B8-8E37-9ED7597B48DD}" srcOrd="2" destOrd="0" parTransId="{7913A8EC-0311-4670-BF66-46E89767B053}" sibTransId="{493D0813-B24F-4203-B5F6-B3C7FFF9593D}"/>
    <dgm:cxn modelId="{53487137-C205-40DC-AD98-D589215F8414}" type="presOf" srcId="{7CFFF6AB-261F-4C03-8290-2BBCEE86FD27}" destId="{7CE35637-DF8F-46F5-830E-292AF202B6CC}" srcOrd="0" destOrd="0" presId="urn:microsoft.com/office/officeart/2011/layout/HexagonRadial"/>
    <dgm:cxn modelId="{6F7BE47A-014F-42B1-A961-0FA8A39CCBAD}" type="presOf" srcId="{A0C908C5-0E8D-46B8-8E37-9ED7597B48DD}" destId="{824437F3-52F6-4CD0-8437-7527847300AE}" srcOrd="0" destOrd="0" presId="urn:microsoft.com/office/officeart/2011/layout/HexagonRadial"/>
    <dgm:cxn modelId="{E6FD9BAA-925C-406A-B58A-DB544166C49F}" type="presParOf" srcId="{590C81AE-2AEA-4BCC-8192-9CDCE0C2FB46}" destId="{7CE35637-DF8F-46F5-830E-292AF202B6CC}" srcOrd="0" destOrd="0" presId="urn:microsoft.com/office/officeart/2011/layout/HexagonRadial"/>
    <dgm:cxn modelId="{2ECD3FCD-09AF-4F62-9234-07B596727C53}" type="presParOf" srcId="{590C81AE-2AEA-4BCC-8192-9CDCE0C2FB46}" destId="{5E9669B5-3739-4610-99E8-A86F1C2499E5}" srcOrd="1" destOrd="0" presId="urn:microsoft.com/office/officeart/2011/layout/HexagonRadial"/>
    <dgm:cxn modelId="{6D65DDDA-66AB-40D6-9317-0CEB0BB9E7EF}" type="presParOf" srcId="{5E9669B5-3739-4610-99E8-A86F1C2499E5}" destId="{15AA4A65-27DD-4ECF-A9B0-FBA533B18C79}" srcOrd="0" destOrd="0" presId="urn:microsoft.com/office/officeart/2011/layout/HexagonRadial"/>
    <dgm:cxn modelId="{B7BE4709-3FD2-4682-BF60-52A3F248E12D}" type="presParOf" srcId="{590C81AE-2AEA-4BCC-8192-9CDCE0C2FB46}" destId="{56009B9A-FD08-4C1B-B4E6-37A39C1D0250}" srcOrd="2" destOrd="0" presId="urn:microsoft.com/office/officeart/2011/layout/HexagonRadial"/>
    <dgm:cxn modelId="{E40EFFC1-924A-4FDC-AC9C-C0D72C88CB5F}" type="presParOf" srcId="{590C81AE-2AEA-4BCC-8192-9CDCE0C2FB46}" destId="{C3A36C51-600C-4A22-AECC-EEB5FCB229A1}" srcOrd="3" destOrd="0" presId="urn:microsoft.com/office/officeart/2011/layout/HexagonRadial"/>
    <dgm:cxn modelId="{1DC2EC4C-D0D1-47B0-AE1A-25E47002D39D}" type="presParOf" srcId="{C3A36C51-600C-4A22-AECC-EEB5FCB229A1}" destId="{617202DC-4E04-4569-8B9C-789D08F3B068}" srcOrd="0" destOrd="0" presId="urn:microsoft.com/office/officeart/2011/layout/HexagonRadial"/>
    <dgm:cxn modelId="{C7E8D6B0-C874-4E62-8AF6-EA9D770336FB}" type="presParOf" srcId="{590C81AE-2AEA-4BCC-8192-9CDCE0C2FB46}" destId="{4FE1E9A1-ED9D-4496-B214-318BBC2EA70B}" srcOrd="4" destOrd="0" presId="urn:microsoft.com/office/officeart/2011/layout/HexagonRadial"/>
    <dgm:cxn modelId="{B1072F5C-4664-4D57-B592-478E44ADB431}" type="presParOf" srcId="{590C81AE-2AEA-4BCC-8192-9CDCE0C2FB46}" destId="{B09E20F1-C84C-4ED8-855F-D0816AEBD7AF}" srcOrd="5" destOrd="0" presId="urn:microsoft.com/office/officeart/2011/layout/HexagonRadial"/>
    <dgm:cxn modelId="{FC14B9C7-75F5-4927-8FBD-7FF4C42BBDA7}" type="presParOf" srcId="{B09E20F1-C84C-4ED8-855F-D0816AEBD7AF}" destId="{D701251E-0E36-4DE9-B785-B2FCB229B870}" srcOrd="0" destOrd="0" presId="urn:microsoft.com/office/officeart/2011/layout/HexagonRadial"/>
    <dgm:cxn modelId="{A58453E6-D9B5-4E36-8FCD-7E4E4DB7FC2C}" type="presParOf" srcId="{590C81AE-2AEA-4BCC-8192-9CDCE0C2FB46}" destId="{824437F3-52F6-4CD0-8437-7527847300AE}" srcOrd="6" destOrd="0" presId="urn:microsoft.com/office/officeart/2011/layout/HexagonRadial"/>
    <dgm:cxn modelId="{DBD365EF-B962-415A-ACB0-720D5A87126D}" type="presParOf" srcId="{590C81AE-2AEA-4BCC-8192-9CDCE0C2FB46}" destId="{E2A72FFE-880A-425B-8023-9062B8C1E7C8}" srcOrd="7" destOrd="0" presId="urn:microsoft.com/office/officeart/2011/layout/HexagonRadial"/>
    <dgm:cxn modelId="{112FA5D4-EE1C-46B5-999F-62092D1D925A}" type="presParOf" srcId="{E2A72FFE-880A-425B-8023-9062B8C1E7C8}" destId="{A3F0C7C0-7139-459B-B0CA-8318E5CEC947}" srcOrd="0" destOrd="0" presId="urn:microsoft.com/office/officeart/2011/layout/HexagonRadial"/>
    <dgm:cxn modelId="{B42CABE6-8A58-4019-9E68-E54DFA99F144}" type="presParOf" srcId="{590C81AE-2AEA-4BCC-8192-9CDCE0C2FB46}" destId="{20C43EAD-FB72-40BD-9EB5-826B6EB2540D}" srcOrd="8" destOrd="0" presId="urn:microsoft.com/office/officeart/2011/layout/HexagonRadial"/>
    <dgm:cxn modelId="{ACCA7EAA-3781-48B8-B79A-8A4C5007B3A0}" type="presParOf" srcId="{590C81AE-2AEA-4BCC-8192-9CDCE0C2FB46}" destId="{28BE343E-A146-4798-910E-F6451BFDDC27}" srcOrd="9" destOrd="0" presId="urn:microsoft.com/office/officeart/2011/layout/HexagonRadial"/>
    <dgm:cxn modelId="{A6BCE42B-C245-4C84-9D2F-58F39D1B6752}" type="presParOf" srcId="{28BE343E-A146-4798-910E-F6451BFDDC27}" destId="{E6466069-1F0B-4E8B-9739-782E021E3340}" srcOrd="0" destOrd="0" presId="urn:microsoft.com/office/officeart/2011/layout/HexagonRadial"/>
    <dgm:cxn modelId="{069C0963-3CA0-4BBB-8080-FAD8719AA3E2}" type="presParOf" srcId="{590C81AE-2AEA-4BCC-8192-9CDCE0C2FB46}" destId="{725547E7-E2DF-40CB-8EE3-574295A81CBD}" srcOrd="10" destOrd="0" presId="urn:microsoft.com/office/officeart/2011/layout/HexagonRadial"/>
    <dgm:cxn modelId="{82BA3798-514D-482D-8D4F-0C22BCDA38F4}" type="presParOf" srcId="{590C81AE-2AEA-4BCC-8192-9CDCE0C2FB46}" destId="{FACDB04E-785F-4B5F-93C5-66C2D458B799}" srcOrd="11" destOrd="0" presId="urn:microsoft.com/office/officeart/2011/layout/HexagonRadial"/>
    <dgm:cxn modelId="{3AFC9D9B-92BE-4FDC-9BCE-50EABAC0DE38}" type="presParOf" srcId="{FACDB04E-785F-4B5F-93C5-66C2D458B799}" destId="{97F9F82C-73F4-4E0C-91BE-7C956B631811}" srcOrd="0" destOrd="0" presId="urn:microsoft.com/office/officeart/2011/layout/HexagonRadial"/>
    <dgm:cxn modelId="{890D1809-12D7-4A2C-9FFB-34E7E5BF4CC4}" type="presParOf" srcId="{590C81AE-2AEA-4BCC-8192-9CDCE0C2FB46}" destId="{3AE74280-09AB-4D5B-B389-12D276219591}" srcOrd="12" destOrd="0" presId="urn:microsoft.com/office/officeart/2011/layout/HexagonRadial"/>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www.researchgate.net/profile/Joseph-Dsouza" TargetMode="Externa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static.javatpoint.com/tutorial/machine-learning/" TargetMode="Externa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search?client=firefox-b-d&amp;biw=1525&amp;bih=687&amp;sxsrf=AB5stBh6MfxnhBo-2r1SxdAmAvhxZ7CLVQ:1691634458714&amp;q=javatpoint&amp;spell=1&amp;sa=X&amp;ved=2ahUKEwi6jIG4hdGAAxVX7WEKHa3CBYAQBSgAegQIBxAB"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ink.springer.com/article/10.1007/s00410-016-1292-2"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static.javatpoint.com/tutorial/machine-learning/" TargetMode="Externa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hyperlink" Target="https://static.javatpoint.com/tutorial/machine-learning/" TargetMode="External"/><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276600" y="3162300"/>
            <a:ext cx="11359468" cy="2539157"/>
          </a:xfrm>
          <a:prstGeom prst="rect">
            <a:avLst/>
          </a:prstGeom>
        </p:spPr>
        <p:txBody>
          <a:bodyPr wrap="square" lIns="0" tIns="0" rIns="0" bIns="0" rtlCol="0" anchor="t">
            <a:spAutoFit/>
          </a:bodyPr>
          <a:lstStyle/>
          <a:p>
            <a:pPr>
              <a:lnSpc>
                <a:spcPts val="6636"/>
              </a:lnSpc>
              <a:spcBef>
                <a:spcPct val="0"/>
              </a:spcBef>
            </a:pPr>
            <a:r>
              <a:rPr lang="en-US" sz="4000" dirty="0" smtClean="0">
                <a:solidFill>
                  <a:srgbClr val="7030A0"/>
                </a:solidFill>
                <a:latin typeface="League Spartan" charset="0"/>
              </a:rPr>
              <a:t>MACHINE LEARNING </a:t>
            </a:r>
            <a:r>
              <a:rPr lang="en-US" sz="4000" dirty="0" smtClean="0">
                <a:solidFill>
                  <a:srgbClr val="7030A0"/>
                </a:solidFill>
                <a:latin typeface="League Spartan" charset="0"/>
              </a:rPr>
              <a:t>APPROACH FOR TECTONIC </a:t>
            </a:r>
            <a:r>
              <a:rPr lang="en-US" sz="4000" dirty="0" smtClean="0">
                <a:solidFill>
                  <a:srgbClr val="7030A0"/>
                </a:solidFill>
                <a:latin typeface="League Spartan" charset="0"/>
              </a:rPr>
              <a:t>DISCRIMINATION USING GEOCHEMICAL AND ISOTOPIC </a:t>
            </a:r>
            <a:r>
              <a:rPr lang="en-US" sz="4000" dirty="0" smtClean="0">
                <a:solidFill>
                  <a:srgbClr val="7030A0"/>
                </a:solidFill>
                <a:latin typeface="League Spartan" charset="0"/>
              </a:rPr>
              <a:t>DATA</a:t>
            </a:r>
            <a:endParaRPr lang="en-US" sz="4000" dirty="0">
              <a:solidFill>
                <a:srgbClr val="7030A0"/>
              </a:solidFill>
              <a:latin typeface="League Spartan" charset="0"/>
            </a:endParaRPr>
          </a:p>
        </p:txBody>
      </p:sp>
      <p:sp>
        <p:nvSpPr>
          <p:cNvPr id="7" name="AutoShape 7"/>
          <p:cNvSpPr/>
          <p:nvPr/>
        </p:nvSpPr>
        <p:spPr>
          <a:xfrm flipV="1">
            <a:off x="3352032" y="5798461"/>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 xmlns:asvg="http://schemas.microsoft.com/office/drawing/2016/SVG/main" r:embed="rId4"/>
                </a:ext>
              </a:extLst>
            </a:blip>
            <a:stretch>
              <a:fillRect/>
            </a:stretch>
          </a:blipFill>
        </p:spPr>
      </p:sp>
      <p:sp>
        <p:nvSpPr>
          <p:cNvPr id="9" name="TextBox 9"/>
          <p:cNvSpPr txBox="1"/>
          <p:nvPr/>
        </p:nvSpPr>
        <p:spPr>
          <a:xfrm>
            <a:off x="3649591" y="6796810"/>
            <a:ext cx="7353445" cy="3321422"/>
          </a:xfrm>
          <a:prstGeom prst="rect">
            <a:avLst/>
          </a:prstGeom>
        </p:spPr>
        <p:txBody>
          <a:bodyPr lIns="0" tIns="0" rIns="0" bIns="0" rtlCol="0" anchor="t">
            <a:spAutoFit/>
          </a:bodyPr>
          <a:lstStyle/>
          <a:p>
            <a:pPr algn="ctr">
              <a:lnSpc>
                <a:spcPts val="3696"/>
              </a:lnSpc>
              <a:spcBef>
                <a:spcPct val="0"/>
              </a:spcBef>
            </a:pPr>
            <a:r>
              <a:rPr lang="en-US" sz="2640" dirty="0">
                <a:solidFill>
                  <a:srgbClr val="000000"/>
                </a:solidFill>
                <a:latin typeface="Arial" pitchFamily="34" charset="0"/>
                <a:cs typeface="Arial" pitchFamily="34" charset="0"/>
              </a:rPr>
              <a:t>SUBMITTED BY:</a:t>
            </a:r>
          </a:p>
          <a:p>
            <a:pPr algn="ctr">
              <a:lnSpc>
                <a:spcPts val="3696"/>
              </a:lnSpc>
              <a:spcBef>
                <a:spcPct val="0"/>
              </a:spcBef>
            </a:pPr>
            <a:r>
              <a:rPr lang="en-US" sz="2640" dirty="0">
                <a:solidFill>
                  <a:srgbClr val="000000"/>
                </a:solidFill>
                <a:latin typeface="Arial" pitchFamily="34" charset="0"/>
                <a:cs typeface="Arial" pitchFamily="34" charset="0"/>
              </a:rPr>
              <a:t>SAGNIK </a:t>
            </a:r>
            <a:r>
              <a:rPr lang="en-US" sz="2640" dirty="0" smtClean="0">
                <a:solidFill>
                  <a:srgbClr val="000000"/>
                </a:solidFill>
                <a:latin typeface="Arial" pitchFamily="34" charset="0"/>
                <a:cs typeface="Arial" pitchFamily="34" charset="0"/>
              </a:rPr>
              <a:t>BANERJEE</a:t>
            </a:r>
            <a:endParaRPr lang="en-US" sz="2640" dirty="0">
              <a:solidFill>
                <a:srgbClr val="000000"/>
              </a:solidFill>
              <a:latin typeface="Arial" pitchFamily="34" charset="0"/>
              <a:cs typeface="Arial" pitchFamily="34" charset="0"/>
            </a:endParaRPr>
          </a:p>
          <a:p>
            <a:pPr algn="ctr">
              <a:lnSpc>
                <a:spcPts val="3696"/>
              </a:lnSpc>
              <a:spcBef>
                <a:spcPct val="0"/>
              </a:spcBef>
            </a:pPr>
            <a:r>
              <a:rPr lang="en-US" sz="2640" smtClean="0">
                <a:solidFill>
                  <a:srgbClr val="000000"/>
                </a:solidFill>
                <a:latin typeface="Arial" pitchFamily="34" charset="0"/>
                <a:cs typeface="Arial" pitchFamily="34" charset="0"/>
              </a:rPr>
              <a:t>19JE0729</a:t>
            </a:r>
            <a:endParaRPr lang="en-US" sz="2640" dirty="0">
              <a:solidFill>
                <a:srgbClr val="000000"/>
              </a:solidFill>
              <a:latin typeface="Arial" pitchFamily="34" charset="0"/>
              <a:cs typeface="Arial" pitchFamily="34" charset="0"/>
            </a:endParaRPr>
          </a:p>
          <a:p>
            <a:pPr algn="ctr">
              <a:lnSpc>
                <a:spcPts val="3696"/>
              </a:lnSpc>
              <a:spcBef>
                <a:spcPct val="0"/>
              </a:spcBef>
            </a:pPr>
            <a:endParaRPr>
              <a:latin typeface="Arial" pitchFamily="34" charset="0"/>
              <a:cs typeface="Arial" pitchFamily="34" charset="0"/>
            </a:endParaRPr>
          </a:p>
          <a:p>
            <a:pPr algn="ctr">
              <a:lnSpc>
                <a:spcPts val="3696"/>
              </a:lnSpc>
              <a:spcBef>
                <a:spcPct val="0"/>
              </a:spcBef>
            </a:pPr>
            <a:r>
              <a:rPr lang="en-US" sz="2640" dirty="0">
                <a:solidFill>
                  <a:srgbClr val="000000"/>
                </a:solidFill>
                <a:latin typeface="Arial" pitchFamily="34" charset="0"/>
                <a:cs typeface="Arial" pitchFamily="34" charset="0"/>
              </a:rPr>
              <a:t>UNDER THE GUIDANCE OF</a:t>
            </a:r>
          </a:p>
          <a:p>
            <a:pPr algn="ctr">
              <a:lnSpc>
                <a:spcPts val="3696"/>
              </a:lnSpc>
              <a:spcBef>
                <a:spcPct val="0"/>
              </a:spcBef>
            </a:pPr>
            <a:r>
              <a:rPr lang="en-US" sz="2640" dirty="0" smtClean="0">
                <a:solidFill>
                  <a:srgbClr val="000000"/>
                </a:solidFill>
                <a:latin typeface="Arial" pitchFamily="34" charset="0"/>
                <a:cs typeface="Arial" pitchFamily="34" charset="0"/>
              </a:rPr>
              <a:t>PROF. JOSEPH D’SOUZA</a:t>
            </a:r>
            <a:endParaRPr lang="en-US" sz="2640" u="sng" dirty="0">
              <a:solidFill>
                <a:srgbClr val="000000"/>
              </a:solidFill>
              <a:latin typeface="Arial" pitchFamily="34" charset="0"/>
              <a:cs typeface="Arial" pitchFamily="34" charset="0"/>
              <a:hlinkClick r:id="rId5" tooltip="https://www.researchgate.net/profile/Joseph-Dsouza"/>
            </a:endParaRPr>
          </a:p>
          <a:p>
            <a:pPr algn="ctr">
              <a:lnSpc>
                <a:spcPts val="3696"/>
              </a:lnSpc>
              <a:spcBef>
                <a:spcPct val="0"/>
              </a:spcBef>
            </a:pPr>
            <a:endParaRPr>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a:off x="152400" y="0"/>
            <a:ext cx="18288000" cy="107061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2" name="Freeform 2"/>
          <p:cNvSpPr/>
          <p:nvPr/>
        </p:nvSpPr>
        <p:spPr>
          <a:xfrm>
            <a:off x="0" y="266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AutoShape 3"/>
          <p:cNvSpPr/>
          <p:nvPr/>
        </p:nvSpPr>
        <p:spPr>
          <a:xfrm>
            <a:off x="685800" y="1943100"/>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7086601" y="0"/>
            <a:ext cx="1600199" cy="10287000"/>
            <a:chOff x="0" y="0"/>
            <a:chExt cx="635762" cy="2709333"/>
          </a:xfrm>
        </p:grpSpPr>
        <p:sp>
          <p:nvSpPr>
            <p:cNvPr id="5" name="Freeform 5"/>
            <p:cNvSpPr/>
            <p:nvPr/>
          </p:nvSpPr>
          <p:spPr>
            <a:xfrm>
              <a:off x="0" y="0"/>
              <a:ext cx="635762" cy="2709333"/>
            </a:xfrm>
            <a:custGeom>
              <a:avLst/>
              <a:gdLst/>
              <a:ahLst/>
              <a:cxnLst/>
              <a:rect l="l" t="t" r="r" b="b"/>
              <a:pathLst>
                <a:path w="635762" h="2709333">
                  <a:moveTo>
                    <a:pt x="0" y="0"/>
                  </a:moveTo>
                  <a:lnTo>
                    <a:pt x="635762" y="0"/>
                  </a:lnTo>
                  <a:lnTo>
                    <a:pt x="635762" y="2709333"/>
                  </a:lnTo>
                  <a:lnTo>
                    <a:pt x="0" y="2709333"/>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533400" y="9193679"/>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9"/>
          <p:cNvSpPr txBox="1"/>
          <p:nvPr/>
        </p:nvSpPr>
        <p:spPr>
          <a:xfrm>
            <a:off x="685800" y="1409700"/>
            <a:ext cx="6780016" cy="492443"/>
          </a:xfrm>
          <a:prstGeom prst="rect">
            <a:avLst/>
          </a:prstGeom>
        </p:spPr>
        <p:txBody>
          <a:bodyPr wrap="square" lIns="0" tIns="0" rIns="0" bIns="0" rtlCol="0" anchor="t">
            <a:spAutoFit/>
          </a:bodyPr>
          <a:lstStyle/>
          <a:p>
            <a:r>
              <a:rPr lang="en-US" sz="3200" b="1" dirty="0" smtClean="0">
                <a:solidFill>
                  <a:srgbClr val="7030A0"/>
                </a:solidFill>
                <a:latin typeface="League Spartan" charset="0"/>
              </a:rPr>
              <a:t>K- NEAREST NEIGHBOR (KNN)</a:t>
            </a:r>
            <a:endParaRPr lang="en-US" sz="3200" b="1" dirty="0">
              <a:solidFill>
                <a:srgbClr val="7030A0"/>
              </a:solidFill>
              <a:latin typeface="League Spartan" charset="0"/>
            </a:endParaRPr>
          </a:p>
        </p:txBody>
      </p:sp>
      <p:sp>
        <p:nvSpPr>
          <p:cNvPr id="9" name="TextBox 10"/>
          <p:cNvSpPr txBox="1"/>
          <p:nvPr/>
        </p:nvSpPr>
        <p:spPr>
          <a:xfrm>
            <a:off x="685800" y="2491533"/>
            <a:ext cx="5715000" cy="11523155"/>
          </a:xfrm>
          <a:prstGeom prst="rect">
            <a:avLst/>
          </a:prstGeom>
        </p:spPr>
        <p:txBody>
          <a:bodyPr wrap="square" lIns="0" tIns="0" rIns="0" bIns="0" rtlCol="0" anchor="t">
            <a:spAutoFit/>
          </a:bodyPr>
          <a:lstStyle/>
          <a:p>
            <a:pPr>
              <a:lnSpc>
                <a:spcPct val="114000"/>
              </a:lnSpc>
              <a:spcBef>
                <a:spcPts val="1800"/>
              </a:spcBef>
              <a:spcAft>
                <a:spcPts val="600"/>
              </a:spcAft>
            </a:pPr>
            <a:r>
              <a:rPr lang="en-US" sz="2000" dirty="0" smtClean="0">
                <a:latin typeface="Poppins" charset="0"/>
                <a:cs typeface="Poppins" charset="0"/>
              </a:rPr>
              <a:t>KNN is a non-parametric algorithm, which means it does not make any assumption on underlying data.. </a:t>
            </a:r>
          </a:p>
          <a:p>
            <a:pPr>
              <a:lnSpc>
                <a:spcPct val="114000"/>
              </a:lnSpc>
              <a:spcBef>
                <a:spcPts val="1800"/>
              </a:spcBef>
              <a:spcAft>
                <a:spcPts val="600"/>
              </a:spcAft>
            </a:pPr>
            <a:r>
              <a:rPr lang="en-US" sz="2000" dirty="0" smtClean="0">
                <a:latin typeface="Poppins" charset="0"/>
                <a:cs typeface="Poppins" charset="0"/>
              </a:rPr>
              <a:t>Suppose there are two categories, i.e., Category A and Category B, and we have a new data point x1, so this data point will lie in which of these categories.  </a:t>
            </a:r>
          </a:p>
          <a:p>
            <a:pPr>
              <a:lnSpc>
                <a:spcPct val="114000"/>
              </a:lnSpc>
              <a:spcBef>
                <a:spcPts val="1800"/>
              </a:spcBef>
              <a:spcAft>
                <a:spcPts val="600"/>
              </a:spcAft>
            </a:pPr>
            <a:r>
              <a:rPr lang="en-US" sz="2000" dirty="0" smtClean="0">
                <a:latin typeface="Poppins" charset="0"/>
                <a:cs typeface="Poppins" charset="0"/>
              </a:rPr>
              <a:t>KNN calculate Euclidean distance of K number of </a:t>
            </a:r>
            <a:r>
              <a:rPr lang="en-US" sz="2000" dirty="0" smtClean="0">
                <a:latin typeface="Poppins" charset="0"/>
                <a:cs typeface="Poppins" charset="0"/>
              </a:rPr>
              <a:t>neighbors. Among </a:t>
            </a:r>
            <a:r>
              <a:rPr lang="en-US" sz="2000" dirty="0" smtClean="0">
                <a:latin typeface="Poppins" charset="0"/>
                <a:cs typeface="Poppins" charset="0"/>
              </a:rPr>
              <a:t>these k neighbors, count the number of the data points in each category. Assign the new data points to that category for which the number of the neighbor is maximum. </a:t>
            </a:r>
          </a:p>
          <a:p>
            <a:pPr>
              <a:lnSpc>
                <a:spcPct val="114000"/>
              </a:lnSpc>
              <a:spcBef>
                <a:spcPts val="1800"/>
              </a:spcBef>
              <a:spcAft>
                <a:spcPts val="1800"/>
              </a:spcAft>
            </a:pPr>
            <a:endParaRPr lang="en-US" sz="2000" dirty="0" smtClean="0"/>
          </a:p>
          <a:p>
            <a:pPr>
              <a:lnSpc>
                <a:spcPct val="114000"/>
              </a:lnSpc>
              <a:spcBef>
                <a:spcPts val="1800"/>
              </a:spcBef>
              <a:spcAft>
                <a:spcPts val="1800"/>
              </a:spcAft>
            </a:pPr>
            <a:endParaRPr lang="en-US" sz="2000" dirty="0" smtClean="0"/>
          </a:p>
          <a:p>
            <a:pPr>
              <a:lnSpc>
                <a:spcPct val="114000"/>
              </a:lnSpc>
              <a:spcBef>
                <a:spcPts val="1800"/>
              </a:spcBef>
              <a:spcAft>
                <a:spcPts val="1800"/>
              </a:spcAft>
            </a:pPr>
            <a:endParaRPr lang="en-US" sz="2000" dirty="0" smtClean="0"/>
          </a:p>
          <a:p>
            <a:pPr>
              <a:lnSpc>
                <a:spcPct val="114000"/>
              </a:lnSpc>
              <a:spcBef>
                <a:spcPts val="1800"/>
              </a:spcBef>
              <a:spcAft>
                <a:spcPts val="1800"/>
              </a:spcAft>
            </a:pPr>
            <a:endParaRPr lang="en-US" sz="2000" dirty="0" smtClean="0">
              <a:solidFill>
                <a:srgbClr val="000000"/>
              </a:solidFill>
              <a:latin typeface="Poppins" charset="0"/>
              <a:cs typeface="Poppins" charset="0"/>
            </a:endParaRPr>
          </a:p>
          <a:p>
            <a:pPr>
              <a:lnSpc>
                <a:spcPct val="114000"/>
              </a:lnSpc>
              <a:spcBef>
                <a:spcPts val="1800"/>
              </a:spcBef>
              <a:spcAft>
                <a:spcPts val="1800"/>
              </a:spcAft>
            </a:pPr>
            <a:endParaRPr lang="en-US" sz="2000" dirty="0" smtClean="0">
              <a:solidFill>
                <a:srgbClr val="000000"/>
              </a:solidFill>
              <a:latin typeface="Poppins" charset="0"/>
              <a:cs typeface="Poppins" charset="0"/>
            </a:endParaRPr>
          </a:p>
          <a:p>
            <a:pPr>
              <a:lnSpc>
                <a:spcPct val="114000"/>
              </a:lnSpc>
              <a:spcBef>
                <a:spcPts val="1800"/>
              </a:spcBef>
              <a:spcAft>
                <a:spcPts val="1800"/>
              </a:spcAft>
            </a:pPr>
            <a:endParaRPr lang="en-US" sz="2000" dirty="0" smtClean="0">
              <a:solidFill>
                <a:srgbClr val="000000"/>
              </a:solidFill>
              <a:latin typeface="Poppins" charset="0"/>
              <a:cs typeface="Poppins" charset="0"/>
            </a:endParaRPr>
          </a:p>
          <a:p>
            <a:pPr>
              <a:lnSpc>
                <a:spcPct val="114000"/>
              </a:lnSpc>
              <a:spcBef>
                <a:spcPts val="1800"/>
              </a:spcBef>
              <a:spcAft>
                <a:spcPts val="1800"/>
              </a:spcAft>
            </a:pPr>
            <a:endParaRPr lang="en-US" sz="2000" dirty="0" smtClean="0">
              <a:solidFill>
                <a:srgbClr val="000000"/>
              </a:solidFill>
              <a:latin typeface="Poppins" charset="0"/>
              <a:cs typeface="Poppins" charset="0"/>
            </a:endParaRPr>
          </a:p>
          <a:p>
            <a:pPr>
              <a:lnSpc>
                <a:spcPct val="114000"/>
              </a:lnSpc>
              <a:spcBef>
                <a:spcPts val="1800"/>
              </a:spcBef>
              <a:spcAft>
                <a:spcPts val="1800"/>
              </a:spcAft>
            </a:pPr>
            <a:endParaRPr lang="en-US" sz="2000" dirty="0">
              <a:solidFill>
                <a:srgbClr val="000000"/>
              </a:solidFill>
              <a:latin typeface="Poppins" charset="0"/>
              <a:cs typeface="Poppins" charset="0"/>
            </a:endParaRPr>
          </a:p>
        </p:txBody>
      </p:sp>
      <p:sp>
        <p:nvSpPr>
          <p:cNvPr id="10" name="TextBox 9"/>
          <p:cNvSpPr txBox="1"/>
          <p:nvPr/>
        </p:nvSpPr>
        <p:spPr>
          <a:xfrm>
            <a:off x="10591800" y="7048500"/>
            <a:ext cx="6019800" cy="923330"/>
          </a:xfrm>
          <a:prstGeom prst="rect">
            <a:avLst/>
          </a:prstGeom>
          <a:noFill/>
        </p:spPr>
        <p:txBody>
          <a:bodyPr wrap="square" rtlCol="0">
            <a:spAutoFit/>
          </a:bodyPr>
          <a:lstStyle/>
          <a:p>
            <a:r>
              <a:rPr lang="en-US" dirty="0" smtClean="0"/>
              <a:t>Source: </a:t>
            </a:r>
            <a:r>
              <a:rPr lang="en-US" u="sng" dirty="0" smtClean="0">
                <a:hlinkClick r:id="rId5"/>
              </a:rPr>
              <a:t>https://static.javatpoint.com/tutorial/machine-learning/</a:t>
            </a:r>
            <a:endParaRPr lang="en-US" u="sng" dirty="0" smtClean="0"/>
          </a:p>
          <a:p>
            <a:endParaRPr lang="en-US" dirty="0"/>
          </a:p>
        </p:txBody>
      </p:sp>
      <p:pic>
        <p:nvPicPr>
          <p:cNvPr id="28674" name="Picture 2"/>
          <p:cNvPicPr>
            <a:picLocks noChangeAspect="1" noChangeArrowheads="1"/>
          </p:cNvPicPr>
          <p:nvPr/>
        </p:nvPicPr>
        <p:blipFill>
          <a:blip r:embed="rId6"/>
          <a:srcRect/>
          <a:stretch>
            <a:fillRect/>
          </a:stretch>
        </p:blipFill>
        <p:spPr bwMode="auto">
          <a:xfrm>
            <a:off x="8834157" y="2247900"/>
            <a:ext cx="9446586"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graphicFrame>
        <p:nvGraphicFramePr>
          <p:cNvPr id="3" name="Diagram 2"/>
          <p:cNvGraphicFramePr/>
          <p:nvPr>
            <p:extLst>
              <p:ext uri="{D42A27DB-BD31-4B8C-83A1-F6EECF244321}">
                <p14:modId xmlns:p14="http://schemas.microsoft.com/office/powerpoint/2010/main" xmlns="" val="3753046869"/>
              </p:ext>
            </p:extLst>
          </p:nvPr>
        </p:nvGraphicFramePr>
        <p:xfrm>
          <a:off x="914400" y="571500"/>
          <a:ext cx="15849600" cy="937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alphaModFix amt="36000"/>
            </a:blip>
            <a:stretch>
              <a:fillRect l="-20312" r="-20312"/>
            </a:stretch>
          </a:blipFill>
        </p:spPr>
      </p:sp>
      <p:sp>
        <p:nvSpPr>
          <p:cNvPr id="3" name="TextBox 3"/>
          <p:cNvSpPr txBox="1"/>
          <p:nvPr/>
        </p:nvSpPr>
        <p:spPr>
          <a:xfrm>
            <a:off x="1300843" y="942975"/>
            <a:ext cx="11424557" cy="769441"/>
          </a:xfrm>
          <a:prstGeom prst="rect">
            <a:avLst/>
          </a:prstGeom>
        </p:spPr>
        <p:txBody>
          <a:bodyPr wrap="square" lIns="0" tIns="0" rIns="0" bIns="0" rtlCol="0" anchor="t">
            <a:spAutoFit/>
          </a:bodyPr>
          <a:lstStyle/>
          <a:p>
            <a:pPr>
              <a:lnSpc>
                <a:spcPts val="6018"/>
              </a:lnSpc>
              <a:spcBef>
                <a:spcPct val="0"/>
              </a:spcBef>
            </a:pPr>
            <a:r>
              <a:rPr lang="en-US" sz="4298" dirty="0" smtClean="0">
                <a:solidFill>
                  <a:srgbClr val="593C8F"/>
                </a:solidFill>
                <a:latin typeface="League Spartan"/>
              </a:rPr>
              <a:t>PROPOSED TIMELINE(2023-2024</a:t>
            </a:r>
            <a:r>
              <a:rPr lang="en-US" sz="4298" dirty="0">
                <a:solidFill>
                  <a:srgbClr val="593C8F"/>
                </a:solidFill>
                <a:latin typeface="League Spartan"/>
              </a:rPr>
              <a:t>)</a:t>
            </a:r>
          </a:p>
        </p:txBody>
      </p:sp>
      <p:sp>
        <p:nvSpPr>
          <p:cNvPr id="4" name="AutoShape 4"/>
          <p:cNvSpPr/>
          <p:nvPr/>
        </p:nvSpPr>
        <p:spPr>
          <a:xfrm flipV="1">
            <a:off x="1238346" y="1714500"/>
            <a:ext cx="3774244" cy="19050"/>
          </a:xfrm>
          <a:prstGeom prst="line">
            <a:avLst/>
          </a:prstGeom>
          <a:ln w="38100" cap="flat">
            <a:solidFill>
              <a:srgbClr val="000000"/>
            </a:solidFill>
            <a:prstDash val="solid"/>
            <a:headEnd type="none" w="sm" len="sm"/>
            <a:tailEnd type="none" w="sm" len="sm"/>
          </a:ln>
        </p:spPr>
      </p:sp>
      <p:graphicFrame>
        <p:nvGraphicFramePr>
          <p:cNvPr id="6" name="Content Placeholder 9"/>
          <p:cNvGraphicFramePr/>
          <p:nvPr>
            <p:custDataLst>
              <p:tags r:id="rId1"/>
            </p:custDataLst>
            <p:extLst>
              <p:ext uri="{D42A27DB-BD31-4B8C-83A1-F6EECF244321}">
                <p14:modId xmlns="" xmlns:p14="http://schemas.microsoft.com/office/powerpoint/2010/main" val="1139637105"/>
              </p:ext>
            </p:extLst>
          </p:nvPr>
        </p:nvGraphicFramePr>
        <p:xfrm>
          <a:off x="838200" y="2476500"/>
          <a:ext cx="16001994" cy="6988120"/>
        </p:xfrm>
        <a:graphic>
          <a:graphicData uri="http://schemas.openxmlformats.org/drawingml/2006/table">
            <a:tbl>
              <a:tblPr firstRow="1" bandRow="1">
                <a:tableStyleId>{5C22544A-7EE6-4342-B048-85BDC9FD1C3A}</a:tableStyleId>
              </a:tblPr>
              <a:tblGrid>
                <a:gridCol w="7511072">
                  <a:extLst>
                    <a:ext uri="{9D8B030D-6E8A-4147-A177-3AD203B41FA5}">
                      <a16:colId xmlns="" xmlns:a16="http://schemas.microsoft.com/office/drawing/2014/main" val="20000"/>
                    </a:ext>
                  </a:extLst>
                </a:gridCol>
                <a:gridCol w="851263">
                  <a:extLst>
                    <a:ext uri="{9D8B030D-6E8A-4147-A177-3AD203B41FA5}">
                      <a16:colId xmlns="" xmlns:a16="http://schemas.microsoft.com/office/drawing/2014/main" val="20001"/>
                    </a:ext>
                  </a:extLst>
                </a:gridCol>
                <a:gridCol w="848851">
                  <a:extLst>
                    <a:ext uri="{9D8B030D-6E8A-4147-A177-3AD203B41FA5}">
                      <a16:colId xmlns="" xmlns:a16="http://schemas.microsoft.com/office/drawing/2014/main" val="20002"/>
                    </a:ext>
                  </a:extLst>
                </a:gridCol>
                <a:gridCol w="848851">
                  <a:extLst>
                    <a:ext uri="{9D8B030D-6E8A-4147-A177-3AD203B41FA5}">
                      <a16:colId xmlns="" xmlns:a16="http://schemas.microsoft.com/office/drawing/2014/main" val="20003"/>
                    </a:ext>
                  </a:extLst>
                </a:gridCol>
                <a:gridCol w="848851">
                  <a:extLst>
                    <a:ext uri="{9D8B030D-6E8A-4147-A177-3AD203B41FA5}">
                      <a16:colId xmlns="" xmlns:a16="http://schemas.microsoft.com/office/drawing/2014/main" val="20004"/>
                    </a:ext>
                  </a:extLst>
                </a:gridCol>
                <a:gridCol w="848851">
                  <a:extLst>
                    <a:ext uri="{9D8B030D-6E8A-4147-A177-3AD203B41FA5}">
                      <a16:colId xmlns="" xmlns:a16="http://schemas.microsoft.com/office/drawing/2014/main" val="20005"/>
                    </a:ext>
                  </a:extLst>
                </a:gridCol>
                <a:gridCol w="848851">
                  <a:extLst>
                    <a:ext uri="{9D8B030D-6E8A-4147-A177-3AD203B41FA5}">
                      <a16:colId xmlns="" xmlns:a16="http://schemas.microsoft.com/office/drawing/2014/main" val="20006"/>
                    </a:ext>
                  </a:extLst>
                </a:gridCol>
                <a:gridCol w="848851">
                  <a:extLst>
                    <a:ext uri="{9D8B030D-6E8A-4147-A177-3AD203B41FA5}">
                      <a16:colId xmlns="" xmlns:a16="http://schemas.microsoft.com/office/drawing/2014/main" val="20007"/>
                    </a:ext>
                  </a:extLst>
                </a:gridCol>
                <a:gridCol w="848851">
                  <a:extLst>
                    <a:ext uri="{9D8B030D-6E8A-4147-A177-3AD203B41FA5}">
                      <a16:colId xmlns="" xmlns:a16="http://schemas.microsoft.com/office/drawing/2014/main" val="20008"/>
                    </a:ext>
                  </a:extLst>
                </a:gridCol>
                <a:gridCol w="848851">
                  <a:extLst>
                    <a:ext uri="{9D8B030D-6E8A-4147-A177-3AD203B41FA5}">
                      <a16:colId xmlns="" xmlns:a16="http://schemas.microsoft.com/office/drawing/2014/main" val="20009"/>
                    </a:ext>
                  </a:extLst>
                </a:gridCol>
                <a:gridCol w="848851">
                  <a:extLst>
                    <a:ext uri="{9D8B030D-6E8A-4147-A177-3AD203B41FA5}">
                      <a16:colId xmlns="" xmlns:a16="http://schemas.microsoft.com/office/drawing/2014/main" val="20010"/>
                    </a:ext>
                  </a:extLst>
                </a:gridCol>
              </a:tblGrid>
              <a:tr h="609600">
                <a:tc>
                  <a:txBody>
                    <a:bodyPr/>
                    <a:lstStyle/>
                    <a:p>
                      <a:pPr algn="l"/>
                      <a:r>
                        <a:rPr lang="en-US" sz="2800" dirty="0">
                          <a:solidFill>
                            <a:schemeClr val="tx1"/>
                          </a:solidFill>
                          <a:latin typeface="Poppins" charset="0"/>
                          <a:cs typeface="Poppins" charset="0"/>
                        </a:rPr>
                        <a:t>RESEARCH </a:t>
                      </a:r>
                      <a:r>
                        <a:rPr lang="en-US" sz="2800" dirty="0" smtClean="0">
                          <a:solidFill>
                            <a:schemeClr val="tx1"/>
                          </a:solidFill>
                          <a:latin typeface="Poppins" charset="0"/>
                          <a:cs typeface="Poppins" charset="0"/>
                        </a:rPr>
                        <a:t> PROPOSAL</a:t>
                      </a:r>
                      <a:endParaRPr lang="en-IN" sz="2800" dirty="0">
                        <a:solidFill>
                          <a:schemeClr val="tx1"/>
                        </a:solidFill>
                        <a:latin typeface="Poppins" charset="0"/>
                        <a:cs typeface="Poppi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609600">
                <a:tc>
                  <a:txBody>
                    <a:bodyPr/>
                    <a:lstStyle/>
                    <a:p>
                      <a:r>
                        <a:rPr lang="en-US" sz="2400" b="0" dirty="0" smtClean="0"/>
                        <a:t>Literature Review</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1"/>
                  </a:ext>
                </a:extLst>
              </a:tr>
              <a:tr h="692841">
                <a:tc>
                  <a:txBody>
                    <a:bodyPr/>
                    <a:lstStyle/>
                    <a:p>
                      <a:r>
                        <a:rPr lang="en-US" sz="2400" b="0" dirty="0" smtClean="0"/>
                        <a:t>Data Collection and Preprocessing</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831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t>Feature Engineering and </a:t>
                      </a:r>
                      <a:r>
                        <a:rPr lang="en-IN" sz="2400" b="0" dirty="0" smtClean="0">
                          <a:solidFill>
                            <a:schemeClr val="tx1"/>
                          </a:solidFill>
                        </a:rPr>
                        <a:t>Final data cleaning </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76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b="0" dirty="0" smtClean="0">
                          <a:solidFill>
                            <a:schemeClr val="tx1"/>
                          </a:solidFill>
                        </a:rPr>
                        <a:t>Deciding which Algorithm to choose for training our model and </a:t>
                      </a:r>
                      <a:r>
                        <a:rPr lang="en-US" sz="2200" b="0" dirty="0" smtClean="0"/>
                        <a:t>Model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smtClean="0"/>
                        <a:t>Model Training and Validation </a:t>
                      </a:r>
                      <a:r>
                        <a:rPr lang="en-IN" sz="2400" b="0" dirty="0" smtClean="0">
                          <a:solidFill>
                            <a:schemeClr val="tx1"/>
                          </a:solidFill>
                        </a:rPr>
                        <a:t>and analysing and </a:t>
                      </a:r>
                      <a:r>
                        <a:rPr lang="en-US" sz="2400" b="0" dirty="0" smtClean="0"/>
                        <a:t>Model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685800">
                <a:tc>
                  <a:txBody>
                    <a:bodyPr/>
                    <a:lstStyle/>
                    <a:p>
                      <a:r>
                        <a:rPr lang="en-US" sz="2400" b="0" dirty="0" smtClean="0"/>
                        <a:t>Integration of Real-Time Data and Develop a strategy to continuously update the models</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r h="526360">
                <a:tc>
                  <a:txBody>
                    <a:bodyPr/>
                    <a:lstStyle/>
                    <a:p>
                      <a:r>
                        <a:rPr lang="en-US" sz="2400" b="0" dirty="0" smtClean="0"/>
                        <a:t>Visualization and Interpretation</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7"/>
                  </a:ext>
                </a:extLst>
              </a:tr>
              <a:tr h="685800">
                <a:tc>
                  <a:txBody>
                    <a:bodyPr/>
                    <a:lstStyle/>
                    <a:p>
                      <a:r>
                        <a:rPr lang="en-US" sz="2400" b="0" dirty="0" smtClean="0"/>
                        <a:t>Conclusion and Recommendations</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8"/>
                  </a:ext>
                </a:extLst>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t>Report Writing and 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9"/>
                  </a:ext>
                </a:extLst>
              </a:tr>
            </a:tbl>
          </a:graphicData>
        </a:graphic>
      </p:graphicFrame>
      <p:graphicFrame>
        <p:nvGraphicFramePr>
          <p:cNvPr id="7" name="Table 6"/>
          <p:cNvGraphicFramePr>
            <a:graphicFrameLocks noGrp="1"/>
          </p:cNvGraphicFramePr>
          <p:nvPr/>
        </p:nvGraphicFramePr>
        <p:xfrm>
          <a:off x="8381996" y="1916872"/>
          <a:ext cx="8458200" cy="559628"/>
        </p:xfrm>
        <a:graphic>
          <a:graphicData uri="http://schemas.openxmlformats.org/drawingml/2006/table">
            <a:tbl>
              <a:tblPr firstRow="1" bandRow="1">
                <a:tableStyleId>{5C22544A-7EE6-4342-B048-85BDC9FD1C3A}</a:tableStyleId>
              </a:tblPr>
              <a:tblGrid>
                <a:gridCol w="845820">
                  <a:extLst>
                    <a:ext uri="{9D8B030D-6E8A-4147-A177-3AD203B41FA5}">
                      <a16:colId xmlns="" xmlns:a16="http://schemas.microsoft.com/office/drawing/2014/main" val="20000"/>
                    </a:ext>
                  </a:extLst>
                </a:gridCol>
                <a:gridCol w="754384">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868676">
                  <a:extLst>
                    <a:ext uri="{9D8B030D-6E8A-4147-A177-3AD203B41FA5}">
                      <a16:colId xmlns="" xmlns:a16="http://schemas.microsoft.com/office/drawing/2014/main" val="20003"/>
                    </a:ext>
                  </a:extLst>
                </a:gridCol>
                <a:gridCol w="845820">
                  <a:extLst>
                    <a:ext uri="{9D8B030D-6E8A-4147-A177-3AD203B41FA5}">
                      <a16:colId xmlns="" xmlns:a16="http://schemas.microsoft.com/office/drawing/2014/main" val="20004"/>
                    </a:ext>
                  </a:extLst>
                </a:gridCol>
                <a:gridCol w="845820">
                  <a:extLst>
                    <a:ext uri="{9D8B030D-6E8A-4147-A177-3AD203B41FA5}">
                      <a16:colId xmlns="" xmlns:a16="http://schemas.microsoft.com/office/drawing/2014/main" val="20005"/>
                    </a:ext>
                  </a:extLst>
                </a:gridCol>
                <a:gridCol w="845820">
                  <a:extLst>
                    <a:ext uri="{9D8B030D-6E8A-4147-A177-3AD203B41FA5}">
                      <a16:colId xmlns="" xmlns:a16="http://schemas.microsoft.com/office/drawing/2014/main" val="20006"/>
                    </a:ext>
                  </a:extLst>
                </a:gridCol>
                <a:gridCol w="845820">
                  <a:extLst>
                    <a:ext uri="{9D8B030D-6E8A-4147-A177-3AD203B41FA5}">
                      <a16:colId xmlns="" xmlns:a16="http://schemas.microsoft.com/office/drawing/2014/main" val="20007"/>
                    </a:ext>
                  </a:extLst>
                </a:gridCol>
                <a:gridCol w="845820">
                  <a:extLst>
                    <a:ext uri="{9D8B030D-6E8A-4147-A177-3AD203B41FA5}">
                      <a16:colId xmlns="" xmlns:a16="http://schemas.microsoft.com/office/drawing/2014/main" val="20008"/>
                    </a:ext>
                  </a:extLst>
                </a:gridCol>
                <a:gridCol w="845820">
                  <a:extLst>
                    <a:ext uri="{9D8B030D-6E8A-4147-A177-3AD203B41FA5}">
                      <a16:colId xmlns="" xmlns:a16="http://schemas.microsoft.com/office/drawing/2014/main" val="20009"/>
                    </a:ext>
                  </a:extLst>
                </a:gridCol>
              </a:tblGrid>
              <a:tr h="559628">
                <a:tc>
                  <a:txBody>
                    <a:bodyPr/>
                    <a:lstStyle/>
                    <a:p>
                      <a:pPr algn="ctr"/>
                      <a:r>
                        <a:rPr lang="en-US" sz="2400" dirty="0">
                          <a:solidFill>
                            <a:schemeClr val="tx1"/>
                          </a:solidFill>
                        </a:rPr>
                        <a:t>AUG</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SEP</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OCT</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NOV</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DEC</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JAN</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FEB</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MAR</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APR</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MAY</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 name="Table 7"/>
          <p:cNvGraphicFramePr>
            <a:graphicFrameLocks noGrp="1"/>
          </p:cNvGraphicFramePr>
          <p:nvPr>
            <p:custDataLst>
              <p:tags r:id="rId2"/>
            </p:custDataLst>
            <p:extLst>
              <p:ext uri="{D42A27DB-BD31-4B8C-83A1-F6EECF244321}">
                <p14:modId xmlns="" xmlns:p14="http://schemas.microsoft.com/office/powerpoint/2010/main" val="1718796549"/>
              </p:ext>
            </p:extLst>
          </p:nvPr>
        </p:nvGraphicFramePr>
        <p:xfrm>
          <a:off x="8382000" y="2476501"/>
          <a:ext cx="8458198" cy="7010399"/>
        </p:xfrm>
        <a:graphic>
          <a:graphicData uri="http://schemas.openxmlformats.org/drawingml/2006/table">
            <a:tbl>
              <a:tblPr firstRow="1" bandRow="1">
                <a:tableStyleId>{284E427A-3D55-4303-BF80-6455036E1DE7}</a:tableStyleId>
              </a:tblPr>
              <a:tblGrid>
                <a:gridCol w="398177">
                  <a:extLst>
                    <a:ext uri="{9D8B030D-6E8A-4147-A177-3AD203B41FA5}">
                      <a16:colId xmlns="" xmlns:a16="http://schemas.microsoft.com/office/drawing/2014/main" val="20000"/>
                    </a:ext>
                  </a:extLst>
                </a:gridCol>
                <a:gridCol w="401885">
                  <a:extLst>
                    <a:ext uri="{9D8B030D-6E8A-4147-A177-3AD203B41FA5}">
                      <a16:colId xmlns="" xmlns:a16="http://schemas.microsoft.com/office/drawing/2014/main" val="20001"/>
                    </a:ext>
                  </a:extLst>
                </a:gridCol>
                <a:gridCol w="422443">
                  <a:extLst>
                    <a:ext uri="{9D8B030D-6E8A-4147-A177-3AD203B41FA5}">
                      <a16:colId xmlns="" xmlns:a16="http://schemas.microsoft.com/office/drawing/2014/main" val="20002"/>
                    </a:ext>
                  </a:extLst>
                </a:gridCol>
                <a:gridCol w="347617">
                  <a:extLst>
                    <a:ext uri="{9D8B030D-6E8A-4147-A177-3AD203B41FA5}">
                      <a16:colId xmlns="" xmlns:a16="http://schemas.microsoft.com/office/drawing/2014/main" val="20003"/>
                    </a:ext>
                  </a:extLst>
                </a:gridCol>
                <a:gridCol w="519141">
                  <a:extLst>
                    <a:ext uri="{9D8B030D-6E8A-4147-A177-3AD203B41FA5}">
                      <a16:colId xmlns="" xmlns:a16="http://schemas.microsoft.com/office/drawing/2014/main" val="20004"/>
                    </a:ext>
                  </a:extLst>
                </a:gridCol>
                <a:gridCol w="423311">
                  <a:extLst>
                    <a:ext uri="{9D8B030D-6E8A-4147-A177-3AD203B41FA5}">
                      <a16:colId xmlns="" xmlns:a16="http://schemas.microsoft.com/office/drawing/2014/main" val="20005"/>
                    </a:ext>
                  </a:extLst>
                </a:gridCol>
                <a:gridCol w="423311">
                  <a:extLst>
                    <a:ext uri="{9D8B030D-6E8A-4147-A177-3AD203B41FA5}">
                      <a16:colId xmlns="" xmlns:a16="http://schemas.microsoft.com/office/drawing/2014/main" val="20006"/>
                    </a:ext>
                  </a:extLst>
                </a:gridCol>
                <a:gridCol w="423311">
                  <a:extLst>
                    <a:ext uri="{9D8B030D-6E8A-4147-A177-3AD203B41FA5}">
                      <a16:colId xmlns="" xmlns:a16="http://schemas.microsoft.com/office/drawing/2014/main" val="20007"/>
                    </a:ext>
                  </a:extLst>
                </a:gridCol>
                <a:gridCol w="423311">
                  <a:extLst>
                    <a:ext uri="{9D8B030D-6E8A-4147-A177-3AD203B41FA5}">
                      <a16:colId xmlns="" xmlns:a16="http://schemas.microsoft.com/office/drawing/2014/main" val="20008"/>
                    </a:ext>
                  </a:extLst>
                </a:gridCol>
                <a:gridCol w="423311">
                  <a:extLst>
                    <a:ext uri="{9D8B030D-6E8A-4147-A177-3AD203B41FA5}">
                      <a16:colId xmlns="" xmlns:a16="http://schemas.microsoft.com/office/drawing/2014/main" val="20009"/>
                    </a:ext>
                  </a:extLst>
                </a:gridCol>
                <a:gridCol w="423417">
                  <a:extLst>
                    <a:ext uri="{9D8B030D-6E8A-4147-A177-3AD203B41FA5}">
                      <a16:colId xmlns="" xmlns:a16="http://schemas.microsoft.com/office/drawing/2014/main" val="20010"/>
                    </a:ext>
                  </a:extLst>
                </a:gridCol>
                <a:gridCol w="423205">
                  <a:extLst>
                    <a:ext uri="{9D8B030D-6E8A-4147-A177-3AD203B41FA5}">
                      <a16:colId xmlns="" xmlns:a16="http://schemas.microsoft.com/office/drawing/2014/main" val="20011"/>
                    </a:ext>
                  </a:extLst>
                </a:gridCol>
                <a:gridCol w="452819">
                  <a:extLst>
                    <a:ext uri="{9D8B030D-6E8A-4147-A177-3AD203B41FA5}">
                      <a16:colId xmlns="" xmlns:a16="http://schemas.microsoft.com/office/drawing/2014/main" val="20012"/>
                    </a:ext>
                  </a:extLst>
                </a:gridCol>
                <a:gridCol w="413073">
                  <a:extLst>
                    <a:ext uri="{9D8B030D-6E8A-4147-A177-3AD203B41FA5}">
                      <a16:colId xmlns="" xmlns:a16="http://schemas.microsoft.com/office/drawing/2014/main" val="20013"/>
                    </a:ext>
                  </a:extLst>
                </a:gridCol>
                <a:gridCol w="423311">
                  <a:extLst>
                    <a:ext uri="{9D8B030D-6E8A-4147-A177-3AD203B41FA5}">
                      <a16:colId xmlns="" xmlns:a16="http://schemas.microsoft.com/office/drawing/2014/main" val="20014"/>
                    </a:ext>
                  </a:extLst>
                </a:gridCol>
                <a:gridCol w="423311">
                  <a:extLst>
                    <a:ext uri="{9D8B030D-6E8A-4147-A177-3AD203B41FA5}">
                      <a16:colId xmlns="" xmlns:a16="http://schemas.microsoft.com/office/drawing/2014/main" val="20015"/>
                    </a:ext>
                  </a:extLst>
                </a:gridCol>
                <a:gridCol w="423311">
                  <a:extLst>
                    <a:ext uri="{9D8B030D-6E8A-4147-A177-3AD203B41FA5}">
                      <a16:colId xmlns="" xmlns:a16="http://schemas.microsoft.com/office/drawing/2014/main" val="20016"/>
                    </a:ext>
                  </a:extLst>
                </a:gridCol>
                <a:gridCol w="423311">
                  <a:extLst>
                    <a:ext uri="{9D8B030D-6E8A-4147-A177-3AD203B41FA5}">
                      <a16:colId xmlns="" xmlns:a16="http://schemas.microsoft.com/office/drawing/2014/main" val="20017"/>
                    </a:ext>
                  </a:extLst>
                </a:gridCol>
                <a:gridCol w="423311">
                  <a:extLst>
                    <a:ext uri="{9D8B030D-6E8A-4147-A177-3AD203B41FA5}">
                      <a16:colId xmlns="" xmlns:a16="http://schemas.microsoft.com/office/drawing/2014/main" val="20018"/>
                    </a:ext>
                  </a:extLst>
                </a:gridCol>
                <a:gridCol w="423311">
                  <a:extLst>
                    <a:ext uri="{9D8B030D-6E8A-4147-A177-3AD203B41FA5}">
                      <a16:colId xmlns="" xmlns:a16="http://schemas.microsoft.com/office/drawing/2014/main" val="20019"/>
                    </a:ext>
                  </a:extLst>
                </a:gridCol>
              </a:tblGrid>
              <a:tr h="627542">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smtClean="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14</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a:t>1</a:t>
                      </a:r>
                      <a:endParaRPr lang="en-IN" sz="1050" dirty="0">
                        <a:solidFill>
                          <a:schemeClr val="tx1"/>
                        </a:solidFill>
                      </a:endParaRPr>
                    </a:p>
                  </a:txBody>
                  <a:tcPr/>
                </a:tc>
                <a:tc>
                  <a:txBody>
                    <a:bodyPr/>
                    <a:lstStyle/>
                    <a:p>
                      <a:r>
                        <a:rPr lang="en-US" sz="1050" dirty="0" smtClean="0"/>
                        <a:t>15</a:t>
                      </a:r>
                      <a:endParaRPr lang="en-IN" sz="1050" dirty="0">
                        <a:solidFill>
                          <a:schemeClr val="tx1"/>
                        </a:solidFill>
                      </a:endParaRPr>
                    </a:p>
                  </a:txBody>
                  <a:tcPr/>
                </a:tc>
                <a:tc>
                  <a:txBody>
                    <a:bodyPr/>
                    <a:lstStyle/>
                    <a:p>
                      <a:r>
                        <a:rPr lang="en-US" sz="1050" dirty="0" smtClean="0"/>
                        <a:t>1</a:t>
                      </a:r>
                      <a:endParaRPr lang="en-IN" sz="1050" dirty="0">
                        <a:solidFill>
                          <a:schemeClr val="tx1"/>
                        </a:solidFill>
                      </a:endParaRPr>
                    </a:p>
                  </a:txBody>
                  <a:tcPr/>
                </a:tc>
                <a:tc>
                  <a:txBody>
                    <a:bodyPr/>
                    <a:lstStyle/>
                    <a:p>
                      <a:r>
                        <a:rPr lang="en-US" sz="1050" dirty="0" smtClean="0"/>
                        <a:t>15</a:t>
                      </a:r>
                      <a:endParaRPr lang="en-IN" sz="1050" dirty="0">
                        <a:solidFill>
                          <a:schemeClr val="bg1"/>
                        </a:solidFill>
                      </a:endParaRPr>
                    </a:p>
                  </a:txBody>
                  <a:tcPr/>
                </a:tc>
                <a:extLst>
                  <a:ext uri="{0D108BD9-81ED-4DB2-BD59-A6C34878D82A}">
                    <a16:rowId xmlns="" xmlns:a16="http://schemas.microsoft.com/office/drawing/2014/main" val="10000"/>
                  </a:ext>
                </a:extLst>
              </a:tr>
              <a:tr h="630833">
                <a:tc>
                  <a:txBody>
                    <a:bodyPr/>
                    <a:lstStyle/>
                    <a:p>
                      <a:endParaRPr lang="en-IN" dirty="0">
                        <a:solidFill>
                          <a:schemeClr val="accent1"/>
                        </a:solidFill>
                        <a:highlight>
                          <a:srgbClr val="FF0000"/>
                        </a:highlight>
                      </a:endParaRPr>
                    </a:p>
                  </a:txBody>
                  <a:tcPr>
                    <a:solidFill>
                      <a:srgbClr val="FF0000"/>
                    </a:solidFill>
                  </a:tcPr>
                </a:tc>
                <a:tc>
                  <a:txBody>
                    <a:bodyPr/>
                    <a:lstStyle/>
                    <a:p>
                      <a:endParaRPr lang="en-IN" dirty="0">
                        <a:solidFill>
                          <a:schemeClr val="accent1"/>
                        </a:solidFill>
                        <a:highlight>
                          <a:srgbClr val="FF0000"/>
                        </a:highlight>
                      </a:endParaRPr>
                    </a:p>
                  </a:txBody>
                  <a:tcPr>
                    <a:solidFill>
                      <a:srgbClr val="FF0000"/>
                    </a:solidFill>
                  </a:tcPr>
                </a:tc>
                <a:tc>
                  <a:txBody>
                    <a:bodyPr/>
                    <a:lstStyle/>
                    <a:p>
                      <a:endParaRPr lang="en-IN" dirty="0">
                        <a:solidFill>
                          <a:schemeClr val="accent1"/>
                        </a:solidFill>
                        <a:highlight>
                          <a:srgbClr val="FF0000"/>
                        </a:highlight>
                      </a:endParaRPr>
                    </a:p>
                  </a:txBody>
                  <a:tcPr/>
                </a:tc>
                <a:tc>
                  <a:txBody>
                    <a:bodyPr/>
                    <a:lstStyle/>
                    <a:p>
                      <a:endParaRPr lang="en-IN" dirty="0">
                        <a:solidFill>
                          <a:schemeClr val="accent1"/>
                        </a:solidFill>
                        <a:highlight>
                          <a:srgbClr val="FF0000"/>
                        </a:highlight>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0001"/>
                  </a:ext>
                </a:extLst>
              </a:tr>
              <a:tr h="630833">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0002"/>
                  </a:ext>
                </a:extLst>
              </a:tr>
              <a:tr h="974392">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US" dirty="0"/>
                    </a:p>
                  </a:txBody>
                  <a:tcPr/>
                </a:tc>
                <a:tc>
                  <a:txBody>
                    <a:bodyPr/>
                    <a:lstStyle/>
                    <a:p>
                      <a:endParaRPr lang="en-IN" dirty="0">
                        <a:solidFill>
                          <a:srgbClr val="92D050"/>
                        </a:solidFill>
                      </a:endParaRPr>
                    </a:p>
                  </a:txBody>
                  <a:tcPr/>
                </a:tc>
                <a:tc>
                  <a:txBody>
                    <a:bodyPr/>
                    <a:lstStyle/>
                    <a:p>
                      <a:endParaRPr lang="en-IN" dirty="0">
                        <a:solidFill>
                          <a:srgbClr val="92D050"/>
                        </a:solidFill>
                      </a:endParaRP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0003"/>
                  </a:ext>
                </a:extLst>
              </a:tr>
              <a:tr h="630833">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 xmlns:a16="http://schemas.microsoft.com/office/drawing/2014/main" val="10004"/>
                  </a:ext>
                </a:extLst>
              </a:tr>
              <a:tr h="992634">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solidFill>
                      <a:srgbClr val="FF0000"/>
                    </a:solidFill>
                  </a:tcPr>
                </a:tc>
                <a:tc>
                  <a:txBody>
                    <a:bodyPr/>
                    <a:lstStyle/>
                    <a:p>
                      <a:endParaRPr lang="en-IN" dirty="0">
                        <a:solidFill>
                          <a:srgbClr val="00B050"/>
                        </a:solidFill>
                      </a:endParaRPr>
                    </a:p>
                  </a:txBody>
                  <a:tcPr>
                    <a:solidFill>
                      <a:srgbClr val="FF0000"/>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0005"/>
                  </a:ext>
                </a:extLst>
              </a:tr>
              <a:tr h="6308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dirty="0"/>
                    </a:p>
                  </a:txBody>
                  <a:tcPr/>
                </a:tc>
                <a:tc>
                  <a:txBody>
                    <a:bodyPr/>
                    <a:lstStyle/>
                    <a:p>
                      <a:endParaRPr lang="en-IN" dirty="0">
                        <a:highlight>
                          <a:srgbClr val="FF0000"/>
                        </a:highlight>
                      </a:endParaRP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0006"/>
                  </a:ext>
                </a:extLst>
              </a:tr>
              <a:tr h="6308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solidFill>
                          <a:srgbClr val="00B0F0"/>
                        </a:solidFill>
                      </a:endParaRPr>
                    </a:p>
                  </a:txBody>
                  <a:tcPr>
                    <a:solidFill>
                      <a:srgbClr val="FF0000"/>
                    </a:solidFill>
                  </a:tcPr>
                </a:tc>
                <a:tc>
                  <a:txBody>
                    <a:bodyPr/>
                    <a:lstStyle/>
                    <a:p>
                      <a:endParaRPr lang="en-IN" dirty="0"/>
                    </a:p>
                  </a:txBody>
                  <a:tcPr>
                    <a:solidFill>
                      <a:srgbClr val="FF0000"/>
                    </a:solidFill>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0007"/>
                  </a:ext>
                </a:extLst>
              </a:tr>
              <a:tr h="630833">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0008"/>
                  </a:ext>
                </a:extLst>
              </a:tr>
              <a:tr h="6308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dirty="0"/>
                    </a:p>
                  </a:txBody>
                  <a:tcPr>
                    <a:solidFill>
                      <a:srgbClr val="FF0000"/>
                    </a:solidFill>
                  </a:tcPr>
                </a:tc>
                <a:tc>
                  <a:txBody>
                    <a:bodyPr/>
                    <a:lstStyle/>
                    <a:p>
                      <a:endParaRPr lang="en-IN" dirty="0"/>
                    </a:p>
                  </a:txBody>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sp>
        <p:nvSpPr>
          <p:cNvPr id="3" name="TextBox 3"/>
          <p:cNvSpPr txBox="1"/>
          <p:nvPr/>
        </p:nvSpPr>
        <p:spPr>
          <a:xfrm>
            <a:off x="1300843" y="942975"/>
            <a:ext cx="7843157"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REFERENCE</a:t>
            </a:r>
          </a:p>
        </p:txBody>
      </p:sp>
      <p:sp>
        <p:nvSpPr>
          <p:cNvPr id="4" name="AutoShape 4"/>
          <p:cNvSpPr/>
          <p:nvPr/>
        </p:nvSpPr>
        <p:spPr>
          <a:xfrm flipV="1">
            <a:off x="1310368" y="1868842"/>
            <a:ext cx="2341167"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1028700" y="2439456"/>
            <a:ext cx="15855897" cy="4853123"/>
          </a:xfrm>
          <a:prstGeom prst="rect">
            <a:avLst/>
          </a:prstGeom>
        </p:spPr>
        <p:txBody>
          <a:bodyPr lIns="0" tIns="0" rIns="0" bIns="0" rtlCol="0" anchor="t">
            <a:spAutoFit/>
          </a:bodyPr>
          <a:lstStyle/>
          <a:p>
            <a:pPr marL="803275" indent="-468313" fontAlgn="base">
              <a:lnSpc>
                <a:spcPct val="114000"/>
              </a:lnSpc>
              <a:spcBef>
                <a:spcPts val="1200"/>
              </a:spcBef>
              <a:spcAft>
                <a:spcPts val="1200"/>
              </a:spcAft>
              <a:buFont typeface="Wingdings" pitchFamily="2" charset="2"/>
              <a:buChar char="v"/>
            </a:pPr>
            <a:r>
              <a:rPr lang="en-US" sz="2800" dirty="0" smtClean="0">
                <a:latin typeface="Poppins" charset="0"/>
                <a:cs typeface="Poppins" charset="0"/>
              </a:rPr>
              <a:t>Maurizio </a:t>
            </a:r>
            <a:r>
              <a:rPr lang="en-US" sz="2800" dirty="0" err="1" smtClean="0">
                <a:latin typeface="Poppins" charset="0"/>
                <a:cs typeface="Poppins" charset="0"/>
              </a:rPr>
              <a:t>Petrelli</a:t>
            </a:r>
            <a:r>
              <a:rPr lang="en-US" sz="2800" dirty="0" smtClean="0">
                <a:latin typeface="Poppins" charset="0"/>
                <a:cs typeface="Poppins" charset="0"/>
              </a:rPr>
              <a:t> and Diego </a:t>
            </a:r>
            <a:r>
              <a:rPr lang="en-US" sz="2800" dirty="0" err="1" smtClean="0">
                <a:latin typeface="Poppins" charset="0"/>
                <a:cs typeface="Poppins" charset="0"/>
              </a:rPr>
              <a:t>Perugini</a:t>
            </a:r>
            <a:r>
              <a:rPr lang="en-US" sz="2800" dirty="0" smtClean="0">
                <a:latin typeface="Poppins" charset="0"/>
                <a:cs typeface="Poppins" charset="0"/>
              </a:rPr>
              <a:t>(2016) Solving </a:t>
            </a:r>
            <a:r>
              <a:rPr lang="en-US" sz="2800" dirty="0" err="1" smtClean="0">
                <a:latin typeface="Poppins" charset="0"/>
                <a:cs typeface="Poppins" charset="0"/>
              </a:rPr>
              <a:t>petrological</a:t>
            </a:r>
            <a:r>
              <a:rPr lang="en-US" sz="2800" dirty="0" smtClean="0">
                <a:latin typeface="Poppins" charset="0"/>
                <a:cs typeface="Poppins" charset="0"/>
              </a:rPr>
              <a:t> problems through machine learning: the study case of tectonic discrimination using geochemical and isotopic data;</a:t>
            </a:r>
          </a:p>
          <a:p>
            <a:pPr marL="803275" indent="-468313" fontAlgn="base">
              <a:lnSpc>
                <a:spcPct val="114000"/>
              </a:lnSpc>
              <a:spcBef>
                <a:spcPts val="1200"/>
              </a:spcBef>
              <a:spcAft>
                <a:spcPts val="1200"/>
              </a:spcAft>
              <a:buFont typeface="Wingdings" pitchFamily="2" charset="2"/>
              <a:buChar char="v"/>
            </a:pPr>
            <a:r>
              <a:rPr lang="en-US" sz="2800" dirty="0" err="1" smtClean="0">
                <a:latin typeface="Poppins" charset="0"/>
                <a:cs typeface="Poppins" charset="0"/>
              </a:rPr>
              <a:t>Qiubing</a:t>
            </a:r>
            <a:r>
              <a:rPr lang="en-US" sz="2800" dirty="0" smtClean="0">
                <a:latin typeface="Poppins" charset="0"/>
                <a:cs typeface="Poppins" charset="0"/>
              </a:rPr>
              <a:t> </a:t>
            </a:r>
            <a:r>
              <a:rPr lang="en-US" sz="2800" dirty="0" err="1" smtClean="0">
                <a:latin typeface="Poppins" charset="0"/>
                <a:cs typeface="Poppins" charset="0"/>
              </a:rPr>
              <a:t>Ren</a:t>
            </a:r>
            <a:r>
              <a:rPr lang="en-US" sz="2800" dirty="0" smtClean="0">
                <a:latin typeface="Poppins" charset="0"/>
                <a:cs typeface="Poppins" charset="0"/>
              </a:rPr>
              <a:t> et al.(2019) Basalt Tectonic Discrimination Using Combined Machine Learning Approach;</a:t>
            </a:r>
          </a:p>
          <a:p>
            <a:pPr marL="803275" indent="-468313" fontAlgn="base">
              <a:lnSpc>
                <a:spcPct val="114000"/>
              </a:lnSpc>
              <a:spcBef>
                <a:spcPts val="1200"/>
              </a:spcBef>
              <a:spcAft>
                <a:spcPts val="1200"/>
              </a:spcAft>
              <a:buFont typeface="Wingdings" pitchFamily="2" charset="2"/>
              <a:buChar char="v"/>
            </a:pPr>
            <a:r>
              <a:rPr lang="en-US" sz="2800" dirty="0" smtClean="0">
                <a:latin typeface="Poppins" charset="0"/>
                <a:cs typeface="Poppins" charset="0"/>
              </a:rPr>
              <a:t>Kenta Ueki et al. (2018) Geochemical Discrimination and Characteristics of Magmatic Tectonic Settings: A Machine-Learning-Based Approach;</a:t>
            </a:r>
          </a:p>
          <a:p>
            <a:pPr marL="803275" indent="-468313">
              <a:lnSpc>
                <a:spcPct val="114000"/>
              </a:lnSpc>
              <a:spcBef>
                <a:spcPts val="1200"/>
              </a:spcBef>
              <a:spcAft>
                <a:spcPts val="1200"/>
              </a:spcAft>
              <a:buFont typeface="Wingdings" pitchFamily="2" charset="2"/>
              <a:buChar char="v"/>
            </a:pPr>
            <a:r>
              <a:rPr lang="en-US" sz="2800" dirty="0" err="1" smtClean="0">
                <a:latin typeface="Poppins" charset="0"/>
                <a:cs typeface="Poppins" charset="0"/>
                <a:hlinkClick r:id="rId3"/>
              </a:rPr>
              <a:t>javatpoint</a:t>
            </a:r>
            <a:r>
              <a:rPr lang="en-US" sz="2800" dirty="0" smtClean="0">
                <a:latin typeface="Poppins" charset="0"/>
                <a:cs typeface="Poppins" charset="0"/>
              </a:rPr>
              <a:t>, www.javatpoint.com;</a:t>
            </a:r>
            <a:endParaRPr lang="en-US" sz="2400" dirty="0">
              <a:solidFill>
                <a:srgbClr val="000000"/>
              </a:solidFill>
              <a:latin typeface="Poppins" charset="0"/>
              <a:cs typeface="Poppin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pic>
        <p:nvPicPr>
          <p:cNvPr id="3" name="Picture 2" descr="thank you icon png&#10;">
            <a:extLst>
              <a:ext uri="{FF2B5EF4-FFF2-40B4-BE49-F238E27FC236}">
                <a16:creationId xmlns:a16="http://schemas.microsoft.com/office/drawing/2014/main" xmlns="" id="{1DFF1F49-C0D5-DE2B-BF73-CC5ABBEA439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0" y="800100"/>
            <a:ext cx="9220200" cy="88060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00" y="2242883"/>
            <a:ext cx="16711714" cy="5484835"/>
          </a:xfrm>
          <a:prstGeom prst="rect">
            <a:avLst/>
          </a:prstGeom>
        </p:spPr>
        <p:txBody>
          <a:bodyPr lIns="0" tIns="0" rIns="0" bIns="0" rtlCol="0" anchor="t">
            <a:spAutoFit/>
          </a:bodyPr>
          <a:lstStyle/>
          <a:p>
            <a:pPr>
              <a:lnSpc>
                <a:spcPct val="114000"/>
              </a:lnSpc>
              <a:spcBef>
                <a:spcPts val="1800"/>
              </a:spcBef>
              <a:spcAft>
                <a:spcPts val="1800"/>
              </a:spcAft>
            </a:pPr>
            <a:r>
              <a:rPr lang="en-US" sz="2600" dirty="0" smtClean="0">
                <a:latin typeface="Poppins" charset="0"/>
                <a:cs typeface="Poppins" charset="0"/>
              </a:rPr>
              <a:t>Magmatic rocks form in a wide variety of tectonic settings, which primarily include mid-ocean ridges, ocean island, continental arcs, oceanic plateaus, back arc basins and island arc etc. These  rocks characterized by a whole geochemical signature of major elements (SiO</a:t>
            </a:r>
            <a:r>
              <a:rPr lang="en-US" sz="2600" baseline="-25000" dirty="0" smtClean="0">
                <a:latin typeface="Poppins" charset="0"/>
                <a:cs typeface="Poppins" charset="0"/>
              </a:rPr>
              <a:t>2</a:t>
            </a:r>
            <a:r>
              <a:rPr lang="en-US" sz="2600" dirty="0" smtClean="0">
                <a:latin typeface="Poppins" charset="0"/>
                <a:cs typeface="Poppins" charset="0"/>
              </a:rPr>
              <a:t>, TiO</a:t>
            </a:r>
            <a:r>
              <a:rPr lang="en-US" sz="2600" baseline="-25000" dirty="0" smtClean="0">
                <a:latin typeface="Poppins" charset="0"/>
                <a:cs typeface="Poppins" charset="0"/>
              </a:rPr>
              <a:t>2</a:t>
            </a:r>
            <a:r>
              <a:rPr lang="en-US" sz="2600" dirty="0" smtClean="0">
                <a:latin typeface="Poppins" charset="0"/>
                <a:cs typeface="Poppins" charset="0"/>
              </a:rPr>
              <a:t>, Al</a:t>
            </a:r>
            <a:r>
              <a:rPr lang="en-US" sz="2600" baseline="-25000" dirty="0" smtClean="0">
                <a:latin typeface="Poppins" charset="0"/>
                <a:cs typeface="Poppins" charset="0"/>
              </a:rPr>
              <a:t>2</a:t>
            </a:r>
            <a:r>
              <a:rPr lang="en-US" sz="2600" dirty="0" smtClean="0">
                <a:latin typeface="Poppins" charset="0"/>
                <a:cs typeface="Poppins" charset="0"/>
              </a:rPr>
              <a:t>O</a:t>
            </a:r>
            <a:r>
              <a:rPr lang="en-US" sz="2600" baseline="-25000" dirty="0" smtClean="0">
                <a:latin typeface="Poppins" charset="0"/>
                <a:cs typeface="Poppins" charset="0"/>
              </a:rPr>
              <a:t>3</a:t>
            </a:r>
            <a:r>
              <a:rPr lang="en-US" sz="2600" dirty="0" smtClean="0">
                <a:latin typeface="Poppins" charset="0"/>
                <a:cs typeface="Poppins" charset="0"/>
              </a:rPr>
              <a:t>, Fe</a:t>
            </a:r>
            <a:r>
              <a:rPr lang="en-US" sz="2600" baseline="-25000" dirty="0" smtClean="0">
                <a:latin typeface="Poppins" charset="0"/>
                <a:cs typeface="Poppins" charset="0"/>
              </a:rPr>
              <a:t>2</a:t>
            </a:r>
            <a:r>
              <a:rPr lang="en-US" sz="2600" dirty="0" smtClean="0">
                <a:latin typeface="Poppins" charset="0"/>
                <a:cs typeface="Poppins" charset="0"/>
              </a:rPr>
              <a:t>O</a:t>
            </a:r>
            <a:r>
              <a:rPr lang="en-US" sz="2600" baseline="-25000" dirty="0" smtClean="0">
                <a:latin typeface="Poppins" charset="0"/>
                <a:cs typeface="Poppins" charset="0"/>
              </a:rPr>
              <a:t>3</a:t>
            </a:r>
            <a:r>
              <a:rPr lang="en-US" sz="2600" dirty="0" smtClean="0">
                <a:latin typeface="Poppins" charset="0"/>
                <a:cs typeface="Poppins" charset="0"/>
              </a:rPr>
              <a:t>T, </a:t>
            </a:r>
            <a:r>
              <a:rPr lang="en-US" sz="2600" dirty="0" err="1" smtClean="0">
                <a:latin typeface="Poppins" charset="0"/>
                <a:cs typeface="Poppins" charset="0"/>
              </a:rPr>
              <a:t>CaO</a:t>
            </a:r>
            <a:r>
              <a:rPr lang="en-US" sz="2600" dirty="0" smtClean="0">
                <a:latin typeface="Poppins" charset="0"/>
                <a:cs typeface="Poppins" charset="0"/>
              </a:rPr>
              <a:t>, </a:t>
            </a:r>
            <a:r>
              <a:rPr lang="en-US" sz="2600" dirty="0" err="1" smtClean="0">
                <a:latin typeface="Poppins" charset="0"/>
                <a:cs typeface="Poppins" charset="0"/>
              </a:rPr>
              <a:t>MgO</a:t>
            </a:r>
            <a:r>
              <a:rPr lang="en-US" sz="2600" dirty="0" smtClean="0">
                <a:latin typeface="Poppins" charset="0"/>
                <a:cs typeface="Poppins" charset="0"/>
              </a:rPr>
              <a:t>, Na</a:t>
            </a:r>
            <a:r>
              <a:rPr lang="en-US" sz="2600" baseline="-25000" dirty="0" smtClean="0">
                <a:latin typeface="Poppins" charset="0"/>
                <a:cs typeface="Poppins" charset="0"/>
              </a:rPr>
              <a:t>2</a:t>
            </a:r>
            <a:r>
              <a:rPr lang="en-US" sz="2600" dirty="0" smtClean="0">
                <a:latin typeface="Poppins" charset="0"/>
                <a:cs typeface="Poppins" charset="0"/>
              </a:rPr>
              <a:t>O, K</a:t>
            </a:r>
            <a:r>
              <a:rPr lang="en-US" sz="2600" baseline="-25000" dirty="0" smtClean="0">
                <a:latin typeface="Poppins" charset="0"/>
                <a:cs typeface="Poppins" charset="0"/>
              </a:rPr>
              <a:t>2</a:t>
            </a:r>
            <a:r>
              <a:rPr lang="en-US" sz="2600" dirty="0" smtClean="0">
                <a:latin typeface="Poppins" charset="0"/>
                <a:cs typeface="Poppins" charset="0"/>
              </a:rPr>
              <a:t>O), some of  trace  elements (</a:t>
            </a:r>
            <a:r>
              <a:rPr lang="en-US" sz="2600" dirty="0" err="1" smtClean="0">
                <a:latin typeface="Poppins" charset="0"/>
                <a:cs typeface="Poppins" charset="0"/>
              </a:rPr>
              <a:t>Sr</a:t>
            </a:r>
            <a:r>
              <a:rPr lang="en-US" sz="2600" dirty="0" smtClean="0">
                <a:latin typeface="Poppins" charset="0"/>
                <a:cs typeface="Poppins" charset="0"/>
              </a:rPr>
              <a:t>, </a:t>
            </a:r>
            <a:r>
              <a:rPr lang="en-US" sz="2600" dirty="0" err="1" smtClean="0">
                <a:latin typeface="Poppins" charset="0"/>
                <a:cs typeface="Poppins" charset="0"/>
              </a:rPr>
              <a:t>Ba</a:t>
            </a:r>
            <a:r>
              <a:rPr lang="en-US" sz="2600" dirty="0" smtClean="0">
                <a:latin typeface="Poppins" charset="0"/>
                <a:cs typeface="Poppins" charset="0"/>
              </a:rPr>
              <a:t>, </a:t>
            </a:r>
            <a:r>
              <a:rPr lang="en-US" sz="2600" dirty="0" err="1" smtClean="0">
                <a:latin typeface="Poppins" charset="0"/>
                <a:cs typeface="Poppins" charset="0"/>
              </a:rPr>
              <a:t>Rb</a:t>
            </a:r>
            <a:r>
              <a:rPr lang="en-US" sz="2600" dirty="0" smtClean="0">
                <a:latin typeface="Poppins" charset="0"/>
                <a:cs typeface="Poppins" charset="0"/>
              </a:rPr>
              <a:t>, </a:t>
            </a:r>
            <a:r>
              <a:rPr lang="en-US" sz="2600" dirty="0" err="1" smtClean="0">
                <a:latin typeface="Poppins" charset="0"/>
                <a:cs typeface="Poppins" charset="0"/>
              </a:rPr>
              <a:t>Zr</a:t>
            </a:r>
            <a:r>
              <a:rPr lang="en-US" sz="2600" dirty="0" smtClean="0">
                <a:latin typeface="Poppins" charset="0"/>
                <a:cs typeface="Poppins" charset="0"/>
              </a:rPr>
              <a:t>, </a:t>
            </a:r>
            <a:r>
              <a:rPr lang="en-US" sz="2600" dirty="0" err="1" smtClean="0">
                <a:latin typeface="Poppins" charset="0"/>
                <a:cs typeface="Poppins" charset="0"/>
              </a:rPr>
              <a:t>Nb</a:t>
            </a:r>
            <a:r>
              <a:rPr lang="en-US" sz="2600" dirty="0" smtClean="0">
                <a:latin typeface="Poppins" charset="0"/>
                <a:cs typeface="Poppins" charset="0"/>
              </a:rPr>
              <a:t>, La, </a:t>
            </a:r>
            <a:r>
              <a:rPr lang="en-US" sz="2600" dirty="0" err="1" smtClean="0">
                <a:latin typeface="Poppins" charset="0"/>
                <a:cs typeface="Poppins" charset="0"/>
              </a:rPr>
              <a:t>Ce</a:t>
            </a:r>
            <a:r>
              <a:rPr lang="en-US" sz="2600" dirty="0" smtClean="0">
                <a:latin typeface="Poppins" charset="0"/>
                <a:cs typeface="Poppins" charset="0"/>
              </a:rPr>
              <a:t>, </a:t>
            </a:r>
            <a:r>
              <a:rPr lang="en-US" sz="2600" dirty="0" err="1" smtClean="0">
                <a:latin typeface="Poppins" charset="0"/>
                <a:cs typeface="Poppins" charset="0"/>
              </a:rPr>
              <a:t>Nd</a:t>
            </a:r>
            <a:r>
              <a:rPr lang="en-US" sz="2600" dirty="0" smtClean="0">
                <a:latin typeface="Poppins" charset="0"/>
                <a:cs typeface="Poppins" charset="0"/>
              </a:rPr>
              <a:t>, </a:t>
            </a:r>
            <a:r>
              <a:rPr lang="en-US" sz="2600" dirty="0" err="1" smtClean="0">
                <a:latin typeface="Poppins" charset="0"/>
                <a:cs typeface="Poppins" charset="0"/>
              </a:rPr>
              <a:t>Hf</a:t>
            </a:r>
            <a:r>
              <a:rPr lang="en-US" sz="2600" dirty="0" smtClean="0">
                <a:latin typeface="Poppins" charset="0"/>
                <a:cs typeface="Poppins" charset="0"/>
              </a:rPr>
              <a:t>, </a:t>
            </a:r>
            <a:r>
              <a:rPr lang="en-US" sz="2600" dirty="0" err="1" smtClean="0">
                <a:latin typeface="Poppins" charset="0"/>
                <a:cs typeface="Poppins" charset="0"/>
              </a:rPr>
              <a:t>Sm</a:t>
            </a:r>
            <a:r>
              <a:rPr lang="en-US" sz="2600" dirty="0" smtClean="0">
                <a:latin typeface="Poppins" charset="0"/>
                <a:cs typeface="Poppins" charset="0"/>
              </a:rPr>
              <a:t>, </a:t>
            </a:r>
            <a:r>
              <a:rPr lang="en-US" sz="2600" dirty="0" err="1" smtClean="0">
                <a:latin typeface="Poppins" charset="0"/>
                <a:cs typeface="Poppins" charset="0"/>
              </a:rPr>
              <a:t>Gd</a:t>
            </a:r>
            <a:r>
              <a:rPr lang="en-US" sz="2600" dirty="0" smtClean="0">
                <a:latin typeface="Poppins" charset="0"/>
                <a:cs typeface="Poppins" charset="0"/>
              </a:rPr>
              <a:t>, Y, </a:t>
            </a:r>
            <a:r>
              <a:rPr lang="en-US" sz="2600" dirty="0" err="1" smtClean="0">
                <a:latin typeface="Poppins" charset="0"/>
                <a:cs typeface="Poppins" charset="0"/>
              </a:rPr>
              <a:t>Yb</a:t>
            </a:r>
            <a:r>
              <a:rPr lang="en-US" sz="2600" dirty="0" smtClean="0">
                <a:latin typeface="Poppins" charset="0"/>
                <a:cs typeface="Poppins" charset="0"/>
              </a:rPr>
              <a:t>, Lu, Ta, </a:t>
            </a:r>
            <a:r>
              <a:rPr lang="en-US" sz="2600" dirty="0" err="1" smtClean="0">
                <a:latin typeface="Poppins" charset="0"/>
                <a:cs typeface="Poppins" charset="0"/>
              </a:rPr>
              <a:t>Th</a:t>
            </a:r>
            <a:r>
              <a:rPr lang="en-US" sz="2600" dirty="0" smtClean="0">
                <a:latin typeface="Poppins" charset="0"/>
                <a:cs typeface="Poppins" charset="0"/>
              </a:rPr>
              <a:t>) and  </a:t>
            </a:r>
            <a:r>
              <a:rPr lang="en-US" sz="2600" dirty="0" smtClean="0">
                <a:latin typeface="Poppins" charset="0"/>
                <a:cs typeface="Poppins" charset="0"/>
              </a:rPr>
              <a:t>isotopic ratio </a:t>
            </a:r>
            <a:r>
              <a:rPr lang="en-US" sz="2600" dirty="0" smtClean="0">
                <a:latin typeface="Poppins" charset="0"/>
                <a:cs typeface="Poppins" charset="0"/>
              </a:rPr>
              <a:t>(</a:t>
            </a:r>
            <a:r>
              <a:rPr lang="en-US" sz="2600" baseline="30000" dirty="0" smtClean="0">
                <a:latin typeface="Poppins" charset="0"/>
                <a:cs typeface="Poppins" charset="0"/>
              </a:rPr>
              <a:t>206</a:t>
            </a:r>
            <a:r>
              <a:rPr lang="en-US" sz="2600" dirty="0" smtClean="0">
                <a:latin typeface="Poppins" charset="0"/>
                <a:cs typeface="Poppins" charset="0"/>
              </a:rPr>
              <a:t>Pb/</a:t>
            </a:r>
            <a:r>
              <a:rPr lang="en-US" sz="2600" baseline="30000" dirty="0" smtClean="0">
                <a:latin typeface="Poppins" charset="0"/>
                <a:cs typeface="Poppins" charset="0"/>
              </a:rPr>
              <a:t>204</a:t>
            </a:r>
            <a:r>
              <a:rPr lang="en-US" sz="2600" dirty="0" smtClean="0">
                <a:latin typeface="Poppins" charset="0"/>
                <a:cs typeface="Poppins" charset="0"/>
              </a:rPr>
              <a:t>Pb, </a:t>
            </a:r>
            <a:r>
              <a:rPr lang="en-US" sz="2600" baseline="30000" dirty="0" smtClean="0">
                <a:latin typeface="Poppins" charset="0"/>
                <a:cs typeface="Poppins" charset="0"/>
              </a:rPr>
              <a:t>207</a:t>
            </a:r>
            <a:r>
              <a:rPr lang="en-US" sz="2600" dirty="0" smtClean="0">
                <a:latin typeface="Poppins" charset="0"/>
                <a:cs typeface="Poppins" charset="0"/>
              </a:rPr>
              <a:t>Pb/</a:t>
            </a:r>
            <a:r>
              <a:rPr lang="en-US" sz="2600" baseline="30000" dirty="0" smtClean="0">
                <a:latin typeface="Poppins" charset="0"/>
                <a:cs typeface="Poppins" charset="0"/>
              </a:rPr>
              <a:t>204</a:t>
            </a:r>
            <a:r>
              <a:rPr lang="en-US" sz="2600" dirty="0" smtClean="0">
                <a:latin typeface="Poppins" charset="0"/>
                <a:cs typeface="Poppins" charset="0"/>
              </a:rPr>
              <a:t>Pb, </a:t>
            </a:r>
            <a:r>
              <a:rPr lang="en-US" sz="2600" baseline="30000" dirty="0" smtClean="0">
                <a:latin typeface="Poppins" charset="0"/>
                <a:cs typeface="Poppins" charset="0"/>
              </a:rPr>
              <a:t>208</a:t>
            </a:r>
            <a:r>
              <a:rPr lang="en-US" sz="2600" dirty="0" smtClean="0">
                <a:latin typeface="Poppins" charset="0"/>
                <a:cs typeface="Poppins" charset="0"/>
              </a:rPr>
              <a:t>Pb/</a:t>
            </a:r>
            <a:r>
              <a:rPr lang="en-US" sz="2600" baseline="30000" dirty="0" smtClean="0">
                <a:latin typeface="Poppins" charset="0"/>
                <a:cs typeface="Poppins" charset="0"/>
              </a:rPr>
              <a:t>204</a:t>
            </a:r>
            <a:r>
              <a:rPr lang="en-US" sz="2600" dirty="0" smtClean="0">
                <a:latin typeface="Poppins" charset="0"/>
                <a:cs typeface="Poppins" charset="0"/>
              </a:rPr>
              <a:t>Pb, </a:t>
            </a:r>
            <a:r>
              <a:rPr lang="en-US" sz="2600" baseline="30000" dirty="0" smtClean="0">
                <a:latin typeface="Poppins" charset="0"/>
                <a:cs typeface="Poppins" charset="0"/>
              </a:rPr>
              <a:t>87</a:t>
            </a:r>
            <a:r>
              <a:rPr lang="en-US" sz="2600" dirty="0" smtClean="0">
                <a:latin typeface="Poppins" charset="0"/>
                <a:cs typeface="Poppins" charset="0"/>
              </a:rPr>
              <a:t>Sr/</a:t>
            </a:r>
            <a:r>
              <a:rPr lang="en-US" sz="2600" baseline="30000" dirty="0" smtClean="0">
                <a:latin typeface="Poppins" charset="0"/>
                <a:cs typeface="Poppins" charset="0"/>
              </a:rPr>
              <a:t>86</a:t>
            </a:r>
            <a:r>
              <a:rPr lang="en-US" sz="2600" dirty="0" smtClean="0">
                <a:latin typeface="Poppins" charset="0"/>
                <a:cs typeface="Poppins" charset="0"/>
              </a:rPr>
              <a:t>Sr and </a:t>
            </a:r>
            <a:r>
              <a:rPr lang="en-US" sz="2600" baseline="30000" dirty="0" smtClean="0">
                <a:latin typeface="Poppins" charset="0"/>
                <a:cs typeface="Poppins" charset="0"/>
              </a:rPr>
              <a:t>143</a:t>
            </a:r>
            <a:r>
              <a:rPr lang="en-US" sz="2600" dirty="0" smtClean="0">
                <a:latin typeface="Poppins" charset="0"/>
                <a:cs typeface="Poppins" charset="0"/>
              </a:rPr>
              <a:t>Nd/</a:t>
            </a:r>
            <a:r>
              <a:rPr lang="en-US" sz="2600" baseline="30000" dirty="0" smtClean="0">
                <a:latin typeface="Poppins" charset="0"/>
                <a:cs typeface="Poppins" charset="0"/>
              </a:rPr>
              <a:t>144</a:t>
            </a:r>
            <a:r>
              <a:rPr lang="en-US" sz="2600" dirty="0" smtClean="0">
                <a:latin typeface="Poppins" charset="0"/>
                <a:cs typeface="Poppins" charset="0"/>
              </a:rPr>
              <a:t>Nd).</a:t>
            </a:r>
          </a:p>
          <a:p>
            <a:pPr>
              <a:lnSpc>
                <a:spcPct val="114000"/>
              </a:lnSpc>
              <a:spcBef>
                <a:spcPts val="1800"/>
              </a:spcBef>
              <a:spcAft>
                <a:spcPts val="1800"/>
              </a:spcAft>
            </a:pPr>
            <a:r>
              <a:rPr lang="en-US" sz="2600" dirty="0" smtClean="0">
                <a:latin typeface="Poppins" charset="0"/>
                <a:cs typeface="Poppins" charset="0"/>
              </a:rPr>
              <a:t>The geochemical discrimination of the tectonic setting of magmatic events is one of the most important and useful applications of whole-rock geochemistry </a:t>
            </a:r>
            <a:r>
              <a:rPr lang="en-US" sz="2600" dirty="0" smtClean="0">
                <a:latin typeface="Poppins" charset="0"/>
                <a:cs typeface="Poppins" charset="0"/>
              </a:rPr>
              <a:t>. This </a:t>
            </a:r>
            <a:r>
              <a:rPr lang="en-US" sz="2600" dirty="0" smtClean="0">
                <a:latin typeface="Poppins" charset="0"/>
                <a:cs typeface="Poppins" charset="0"/>
              </a:rPr>
              <a:t>approach allows the discrimination of the tectonic setting of a given suite of magmatic rocks using whole-rock geochemical data, including major and trace element and isotopic ratios</a:t>
            </a:r>
          </a:p>
          <a:p>
            <a:pPr>
              <a:lnSpc>
                <a:spcPct val="114000"/>
              </a:lnSpc>
              <a:spcBef>
                <a:spcPts val="1800"/>
              </a:spcBef>
              <a:spcAft>
                <a:spcPts val="1800"/>
              </a:spcAft>
            </a:pPr>
            <a:endParaRPr lang="en-US" sz="2600" dirty="0">
              <a:latin typeface="Poppins" charset="0"/>
              <a:cs typeface="Poppins" charset="0"/>
            </a:endParaRPr>
          </a:p>
        </p:txBody>
      </p:sp>
      <p:sp>
        <p:nvSpPr>
          <p:cNvPr id="4" name="TextBox 4"/>
          <p:cNvSpPr txBox="1"/>
          <p:nvPr/>
        </p:nvSpPr>
        <p:spPr>
          <a:xfrm>
            <a:off x="1028700" y="1256696"/>
            <a:ext cx="15957424"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rPr>
              <a:t>INTRODUCTION</a:t>
            </a:r>
          </a:p>
        </p:txBody>
      </p:sp>
      <p:sp>
        <p:nvSpPr>
          <p:cNvPr id="5" name="AutoShape 5"/>
          <p:cNvSpPr/>
          <p:nvPr/>
        </p:nvSpPr>
        <p:spPr>
          <a:xfrm>
            <a:off x="7698042" y="2014283"/>
            <a:ext cx="2618740" cy="0"/>
          </a:xfrm>
          <a:prstGeom prst="line">
            <a:avLst/>
          </a:prstGeom>
          <a:ln w="38100" cap="flat">
            <a:solidFill>
              <a:srgbClr val="000000"/>
            </a:solidFill>
            <a:prstDash val="solid"/>
            <a:headEnd type="none" w="sm" len="sm"/>
            <a:tailEnd type="none" w="sm" len="sm"/>
          </a:ln>
        </p:spPr>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4" name="TextBox 3"/>
          <p:cNvSpPr txBox="1"/>
          <p:nvPr/>
        </p:nvSpPr>
        <p:spPr>
          <a:xfrm>
            <a:off x="1028700" y="2242883"/>
            <a:ext cx="16711714" cy="3177921"/>
          </a:xfrm>
          <a:prstGeom prst="rect">
            <a:avLst/>
          </a:prstGeom>
        </p:spPr>
        <p:txBody>
          <a:bodyPr lIns="0" tIns="0" rIns="0" bIns="0" rtlCol="0" anchor="t">
            <a:spAutoFit/>
          </a:bodyPr>
          <a:lstStyle/>
          <a:p>
            <a:pPr>
              <a:lnSpc>
                <a:spcPct val="114000"/>
              </a:lnSpc>
              <a:spcBef>
                <a:spcPts val="1800"/>
              </a:spcBef>
              <a:spcAft>
                <a:spcPts val="1800"/>
              </a:spcAft>
            </a:pPr>
            <a:r>
              <a:rPr lang="en-US" sz="2600" dirty="0" smtClean="0">
                <a:latin typeface="Poppins" charset="0"/>
                <a:cs typeface="Poppins" charset="0"/>
              </a:rPr>
              <a:t>Machine learning (ML) entails the use of algorithms and techniques to detect patterns from large datasets and to exploit the uncovered patterns to predict future trends, classify, or perform other kind of strategic decisions. </a:t>
            </a:r>
          </a:p>
          <a:p>
            <a:pPr>
              <a:lnSpc>
                <a:spcPct val="114000"/>
              </a:lnSpc>
              <a:spcBef>
                <a:spcPts val="1800"/>
              </a:spcBef>
              <a:spcAft>
                <a:spcPts val="1800"/>
              </a:spcAft>
            </a:pPr>
            <a:r>
              <a:rPr lang="en-US" sz="2600" dirty="0" smtClean="0">
                <a:latin typeface="Poppins" charset="0"/>
                <a:cs typeface="Poppins" charset="0"/>
              </a:rPr>
              <a:t>One of the common reason to use ML applications is that, due to the complexity of the problems that need to be resolved, a human programmer cannot provide an explicit, fine-detailed univocal solution</a:t>
            </a:r>
            <a:endParaRPr lang="en-US" sz="2600" dirty="0">
              <a:latin typeface="Poppins" charset="0"/>
              <a:cs typeface="Poppins" charset="0"/>
            </a:endParaRPr>
          </a:p>
        </p:txBody>
      </p:sp>
      <p:sp>
        <p:nvSpPr>
          <p:cNvPr id="5" name="TextBox 4"/>
          <p:cNvSpPr txBox="1"/>
          <p:nvPr/>
        </p:nvSpPr>
        <p:spPr>
          <a:xfrm>
            <a:off x="1028700" y="1256696"/>
            <a:ext cx="15957424" cy="738537"/>
          </a:xfrm>
          <a:prstGeom prst="rect">
            <a:avLst/>
          </a:prstGeom>
        </p:spPr>
        <p:txBody>
          <a:bodyPr lIns="0" tIns="0" rIns="0" bIns="0" rtlCol="0" anchor="t">
            <a:spAutoFit/>
          </a:bodyPr>
          <a:lstStyle/>
          <a:p>
            <a:pPr algn="ctr">
              <a:lnSpc>
                <a:spcPts val="6018"/>
              </a:lnSpc>
              <a:spcBef>
                <a:spcPct val="0"/>
              </a:spcBef>
            </a:pPr>
            <a:r>
              <a:rPr lang="en-US" sz="4298" dirty="0" smtClean="0">
                <a:solidFill>
                  <a:srgbClr val="593C8F"/>
                </a:solidFill>
                <a:latin typeface="League Spartan"/>
              </a:rPr>
              <a:t>WHY MACHINE LEARNING?</a:t>
            </a:r>
            <a:endParaRPr lang="en-US" sz="4298" dirty="0">
              <a:solidFill>
                <a:srgbClr val="593C8F"/>
              </a:solidFill>
              <a:latin typeface="League Spartan"/>
            </a:endParaRPr>
          </a:p>
        </p:txBody>
      </p:sp>
      <p:sp>
        <p:nvSpPr>
          <p:cNvPr id="6" name="AutoShape 5"/>
          <p:cNvSpPr/>
          <p:nvPr/>
        </p:nvSpPr>
        <p:spPr>
          <a:xfrm>
            <a:off x="7698042" y="2014283"/>
            <a:ext cx="2618740" cy="0"/>
          </a:xfrm>
          <a:prstGeom prst="line">
            <a:avLst/>
          </a:prstGeom>
          <a:ln w="38100" cap="flat">
            <a:solidFill>
              <a:srgbClr val="000000"/>
            </a:solidFill>
            <a:prstDash val="solid"/>
            <a:headEnd type="none" w="sm" len="sm"/>
            <a:tailEnd type="none" w="sm" len="sm"/>
          </a:ln>
        </p:spPr>
      </p:sp>
      <p:graphicFrame>
        <p:nvGraphicFramePr>
          <p:cNvPr id="7" name="Diagram 6"/>
          <p:cNvGraphicFramePr/>
          <p:nvPr/>
        </p:nvGraphicFramePr>
        <p:xfrm>
          <a:off x="1143000" y="5676900"/>
          <a:ext cx="1569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66800" y="952500"/>
            <a:ext cx="15957424" cy="738537"/>
          </a:xfrm>
          <a:prstGeom prst="rect">
            <a:avLst/>
          </a:prstGeom>
        </p:spPr>
        <p:txBody>
          <a:bodyPr lIns="0" tIns="0" rIns="0" bIns="0" rtlCol="0" anchor="t">
            <a:spAutoFit/>
          </a:bodyPr>
          <a:lstStyle/>
          <a:p>
            <a:pPr algn="ctr">
              <a:lnSpc>
                <a:spcPts val="6018"/>
              </a:lnSpc>
              <a:spcBef>
                <a:spcPct val="0"/>
              </a:spcBef>
            </a:pPr>
            <a:r>
              <a:rPr lang="en-US" sz="4298" dirty="0" smtClean="0">
                <a:solidFill>
                  <a:srgbClr val="593C8F"/>
                </a:solidFill>
                <a:latin typeface="League Spartan"/>
              </a:rPr>
              <a:t>PROBLEM STATEMENT</a:t>
            </a:r>
            <a:endParaRPr lang="en-US" sz="4298" dirty="0">
              <a:solidFill>
                <a:srgbClr val="593C8F"/>
              </a:solidFill>
              <a:latin typeface="League Spartan"/>
            </a:endParaRPr>
          </a:p>
        </p:txBody>
      </p:sp>
      <p:sp>
        <p:nvSpPr>
          <p:cNvPr id="4" name="AutoShape 4"/>
          <p:cNvSpPr/>
          <p:nvPr/>
        </p:nvSpPr>
        <p:spPr>
          <a:xfrm>
            <a:off x="7772400" y="1714500"/>
            <a:ext cx="2618740"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990600" y="2019300"/>
            <a:ext cx="16711714" cy="8038611"/>
          </a:xfrm>
          <a:prstGeom prst="rect">
            <a:avLst/>
          </a:prstGeom>
        </p:spPr>
        <p:txBody>
          <a:bodyPr wrap="square" lIns="0" tIns="0" rIns="0" bIns="0" rtlCol="0" anchor="t">
            <a:spAutoFit/>
          </a:bodyPr>
          <a:lstStyle/>
          <a:p>
            <a:pPr>
              <a:lnSpc>
                <a:spcPct val="114000"/>
              </a:lnSpc>
              <a:spcBef>
                <a:spcPts val="1800"/>
              </a:spcBef>
              <a:spcAft>
                <a:spcPts val="1800"/>
              </a:spcAft>
            </a:pPr>
            <a:r>
              <a:rPr lang="en-US" sz="2600" dirty="0" smtClean="0">
                <a:solidFill>
                  <a:srgbClr val="000000"/>
                </a:solidFill>
                <a:latin typeface="Poppins" charset="0"/>
                <a:cs typeface="Poppins" charset="0"/>
              </a:rPr>
              <a:t>	</a:t>
            </a:r>
            <a:r>
              <a:rPr lang="en-US" sz="2600" dirty="0" smtClean="0">
                <a:latin typeface="Poppins" charset="0"/>
                <a:cs typeface="Poppins" charset="0"/>
              </a:rPr>
              <a:t> Trace element discrimination diagrams were introduced in the 1970s as a method for identifying the tectonic setting of basalts and other volcanic rocks</a:t>
            </a:r>
            <a:r>
              <a:rPr lang="en-US" sz="2600" dirty="0" smtClean="0">
                <a:solidFill>
                  <a:srgbClr val="000000"/>
                </a:solidFill>
                <a:latin typeface="Poppins" charset="0"/>
                <a:cs typeface="Poppins" charset="0"/>
              </a:rPr>
              <a:t> </a:t>
            </a:r>
            <a:r>
              <a:rPr lang="en-US" sz="2600" dirty="0" smtClean="0">
                <a:solidFill>
                  <a:schemeClr val="accent1">
                    <a:lumMod val="75000"/>
                  </a:schemeClr>
                </a:solidFill>
                <a:latin typeface="Poppins" charset="0"/>
                <a:cs typeface="Poppins" charset="0"/>
              </a:rPr>
              <a:t>(Pearce and </a:t>
            </a:r>
            <a:r>
              <a:rPr lang="en-US" sz="2600" dirty="0" err="1" smtClean="0">
                <a:solidFill>
                  <a:schemeClr val="accent1">
                    <a:lumMod val="75000"/>
                  </a:schemeClr>
                </a:solidFill>
                <a:latin typeface="Poppins" charset="0"/>
                <a:cs typeface="Poppins" charset="0"/>
              </a:rPr>
              <a:t>Cann</a:t>
            </a:r>
            <a:r>
              <a:rPr lang="en-US" sz="2600" dirty="0" smtClean="0">
                <a:solidFill>
                  <a:schemeClr val="accent1">
                    <a:lumMod val="75000"/>
                  </a:schemeClr>
                </a:solidFill>
                <a:latin typeface="Poppins" charset="0"/>
                <a:cs typeface="Poppins" charset="0"/>
              </a:rPr>
              <a:t>, </a:t>
            </a:r>
            <a:r>
              <a:rPr lang="en-US" sz="2600" dirty="0" smtClean="0">
                <a:solidFill>
                  <a:schemeClr val="accent1">
                    <a:lumMod val="75000"/>
                  </a:schemeClr>
                </a:solidFill>
                <a:latin typeface="Poppins" charset="0"/>
                <a:cs typeface="Poppins" charset="0"/>
              </a:rPr>
              <a:t>1973). </a:t>
            </a:r>
            <a:r>
              <a:rPr lang="en-US" sz="2600" dirty="0" smtClean="0">
                <a:latin typeface="Poppins" charset="0"/>
                <a:cs typeface="Poppins" charset="0"/>
              </a:rPr>
              <a:t> These classification </a:t>
            </a:r>
            <a:r>
              <a:rPr lang="en-US" sz="2600" dirty="0" smtClean="0">
                <a:latin typeface="Poppins" charset="0"/>
                <a:cs typeface="Poppins" charset="0"/>
              </a:rPr>
              <a:t>diagrams utilized only a few elements plotted as binary or triangular diagrams. </a:t>
            </a:r>
          </a:p>
          <a:p>
            <a:pPr>
              <a:lnSpc>
                <a:spcPct val="114000"/>
              </a:lnSpc>
              <a:spcBef>
                <a:spcPts val="1800"/>
              </a:spcBef>
              <a:spcAft>
                <a:spcPts val="1800"/>
              </a:spcAft>
            </a:pPr>
            <a:r>
              <a:rPr lang="en-US" sz="2600" dirty="0" smtClean="0">
                <a:latin typeface="Poppins" charset="0"/>
                <a:cs typeface="Poppins" charset="0"/>
              </a:rPr>
              <a:t>	Traditional methods of tectonic discrimination based on geochemical and isotopic data analysis often require manual interpretation and might lack the efficiency and accuracy needed for comprehensive analysis.</a:t>
            </a:r>
          </a:p>
          <a:p>
            <a:pPr>
              <a:lnSpc>
                <a:spcPct val="114000"/>
              </a:lnSpc>
              <a:spcBef>
                <a:spcPts val="1800"/>
              </a:spcBef>
              <a:spcAft>
                <a:spcPts val="1800"/>
              </a:spcAft>
            </a:pPr>
            <a:r>
              <a:rPr lang="en-US" sz="2600" dirty="0" smtClean="0">
                <a:latin typeface="Poppins" charset="0"/>
                <a:cs typeface="Poppins" charset="0"/>
              </a:rPr>
              <a:t>	The challenge is to develop a machine learning model that can effectively utilize geochemical and isotopic data to automatically discriminate </a:t>
            </a:r>
            <a:r>
              <a:rPr lang="en-US" sz="2600" dirty="0" smtClean="0">
                <a:latin typeface="Poppins" charset="0"/>
                <a:cs typeface="Poppins" charset="0"/>
              </a:rPr>
              <a:t>magmatic rock  </a:t>
            </a:r>
            <a:r>
              <a:rPr lang="en-US" sz="2600" dirty="0" smtClean="0">
                <a:latin typeface="Poppins" charset="0"/>
                <a:cs typeface="Poppins" charset="0"/>
              </a:rPr>
              <a:t>into their corresponding tectonic settings using geochemical data (major elements, trace elements and isotopic data) as input parameters, overcoming the limitations of conventional methods and providing a robust solution for enhanced accuracy and efficiency in tectonic discrimination.</a:t>
            </a:r>
          </a:p>
          <a:p>
            <a:pPr>
              <a:lnSpc>
                <a:spcPct val="114000"/>
              </a:lnSpc>
              <a:spcBef>
                <a:spcPts val="1800"/>
              </a:spcBef>
              <a:spcAft>
                <a:spcPts val="1800"/>
              </a:spcAft>
            </a:pPr>
            <a:endParaRPr lang="en-US" sz="2600" dirty="0" smtClean="0">
              <a:solidFill>
                <a:srgbClr val="000000"/>
              </a:solidFill>
              <a:latin typeface="Poppins" charset="0"/>
              <a:cs typeface="Poppins" charset="0"/>
            </a:endParaRPr>
          </a:p>
          <a:p>
            <a:pPr>
              <a:lnSpc>
                <a:spcPts val="3656"/>
              </a:lnSpc>
            </a:pPr>
            <a:endParaRPr smtClean="0"/>
          </a:p>
          <a:p>
            <a:pPr>
              <a:lnSpc>
                <a:spcPts val="3656"/>
              </a:lnSpc>
              <a:spcBef>
                <a:spcPct val="0"/>
              </a:spcBef>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00" y="1256696"/>
            <a:ext cx="15957424" cy="738537"/>
          </a:xfrm>
          <a:prstGeom prst="rect">
            <a:avLst/>
          </a:prstGeom>
        </p:spPr>
        <p:txBody>
          <a:bodyPr lIns="0" tIns="0" rIns="0" bIns="0" rtlCol="0" anchor="t">
            <a:spAutoFit/>
          </a:bodyPr>
          <a:lstStyle/>
          <a:p>
            <a:pPr algn="ctr">
              <a:lnSpc>
                <a:spcPts val="6018"/>
              </a:lnSpc>
              <a:spcBef>
                <a:spcPct val="0"/>
              </a:spcBef>
            </a:pPr>
            <a:r>
              <a:rPr lang="en-US" sz="4298" dirty="0">
                <a:solidFill>
                  <a:srgbClr val="593C8F"/>
                </a:solidFill>
                <a:latin typeface="League Spartan"/>
              </a:rPr>
              <a:t>OBJECTIVES</a:t>
            </a:r>
          </a:p>
        </p:txBody>
      </p:sp>
      <p:sp>
        <p:nvSpPr>
          <p:cNvPr id="4" name="TextBox 4"/>
          <p:cNvSpPr txBox="1"/>
          <p:nvPr/>
        </p:nvSpPr>
        <p:spPr>
          <a:xfrm>
            <a:off x="1028700" y="2328608"/>
            <a:ext cx="16711714" cy="5028684"/>
          </a:xfrm>
          <a:prstGeom prst="rect">
            <a:avLst/>
          </a:prstGeom>
        </p:spPr>
        <p:txBody>
          <a:bodyPr lIns="0" tIns="0" rIns="0" bIns="0" rtlCol="0" anchor="t">
            <a:spAutoFit/>
          </a:bodyPr>
          <a:lstStyle/>
          <a:p>
            <a:pPr marL="971550" lvl="1" indent="-514350">
              <a:lnSpc>
                <a:spcPct val="114000"/>
              </a:lnSpc>
              <a:spcBef>
                <a:spcPts val="1800"/>
              </a:spcBef>
              <a:spcAft>
                <a:spcPts val="1800"/>
              </a:spcAft>
              <a:buFont typeface="+mj-lt"/>
              <a:buAutoNum type="arabicPeriod"/>
            </a:pPr>
            <a:r>
              <a:rPr lang="en-US" sz="2600" b="1" dirty="0" smtClean="0">
                <a:latin typeface="Poppins" charset="0"/>
                <a:cs typeface="Poppins" charset="0"/>
              </a:rPr>
              <a:t>Developing a Robust Model:</a:t>
            </a:r>
            <a:r>
              <a:rPr lang="en-US" sz="2600" dirty="0" smtClean="0">
                <a:latin typeface="Poppins" charset="0"/>
                <a:cs typeface="Poppins" charset="0"/>
              </a:rPr>
              <a:t>  Create a machine learning model capable of accurately classifying rock samples into different tectonic settings based on their geochemical and isotopic data.</a:t>
            </a:r>
          </a:p>
          <a:p>
            <a:pPr marL="971550" lvl="1" indent="-514350">
              <a:lnSpc>
                <a:spcPct val="114000"/>
              </a:lnSpc>
              <a:spcBef>
                <a:spcPts val="1800"/>
              </a:spcBef>
              <a:spcAft>
                <a:spcPts val="1800"/>
              </a:spcAft>
              <a:buFont typeface="+mj-lt"/>
              <a:buAutoNum type="arabicPeriod"/>
            </a:pPr>
            <a:r>
              <a:rPr lang="en-US" sz="2600" b="1" dirty="0" smtClean="0">
                <a:latin typeface="Poppins" charset="0"/>
                <a:cs typeface="Poppins" charset="0"/>
              </a:rPr>
              <a:t>Enhancing Classification Accuracy:</a:t>
            </a:r>
            <a:r>
              <a:rPr lang="en-US" sz="2600" dirty="0" smtClean="0">
                <a:latin typeface="Poppins" charset="0"/>
                <a:cs typeface="Poppins" charset="0"/>
              </a:rPr>
              <a:t>  Improve the accuracy of tectonic discrimination compared to traditional methods by leveraging the capabilities of machine learning algorithms.</a:t>
            </a:r>
          </a:p>
          <a:p>
            <a:pPr marL="971550" lvl="1" indent="-514350">
              <a:lnSpc>
                <a:spcPct val="114000"/>
              </a:lnSpc>
              <a:spcBef>
                <a:spcPts val="1800"/>
              </a:spcBef>
              <a:spcAft>
                <a:spcPts val="1800"/>
              </a:spcAft>
              <a:buFont typeface="+mj-lt"/>
              <a:buAutoNum type="arabicPeriod"/>
            </a:pPr>
            <a:r>
              <a:rPr lang="en-US" sz="2600" b="1" dirty="0" smtClean="0">
                <a:latin typeface="Poppins" charset="0"/>
                <a:cs typeface="Poppins" charset="0"/>
              </a:rPr>
              <a:t>Automating Analysis:</a:t>
            </a:r>
            <a:r>
              <a:rPr lang="en-US" sz="2600" dirty="0" smtClean="0">
                <a:latin typeface="Poppins" charset="0"/>
                <a:cs typeface="Poppins" charset="0"/>
              </a:rPr>
              <a:t>  Implement a streamlined and automated process for tectonic discrimination, reducing the time and effort required for manual analysis of geochemical and isotopic data.</a:t>
            </a:r>
            <a:endParaRPr sz="2600">
              <a:latin typeface="Poppins" charset="0"/>
              <a:cs typeface="Poppins" charset="0"/>
            </a:endParaRPr>
          </a:p>
        </p:txBody>
      </p:sp>
      <p:sp>
        <p:nvSpPr>
          <p:cNvPr id="5" name="AutoShape 5"/>
          <p:cNvSpPr/>
          <p:nvPr/>
        </p:nvSpPr>
        <p:spPr>
          <a:xfrm>
            <a:off x="7698042" y="2014283"/>
            <a:ext cx="2618740"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sp>
        <p:nvSpPr>
          <p:cNvPr id="3" name="Subtitle 2"/>
          <p:cNvSpPr>
            <a:spLocks noGrp="1"/>
          </p:cNvSpPr>
          <p:nvPr>
            <p:ph type="subTitle" idx="1"/>
          </p:nvPr>
        </p:nvSpPr>
        <p:spPr>
          <a:xfrm>
            <a:off x="0" y="9791700"/>
            <a:ext cx="18288000" cy="495300"/>
          </a:xfrm>
        </p:spPr>
        <p:txBody>
          <a:bodyPr>
            <a:normAutofit/>
          </a:bodyPr>
          <a:lstStyle/>
          <a:p>
            <a:r>
              <a:rPr lang="en-US" sz="2000" dirty="0" smtClean="0">
                <a:solidFill>
                  <a:srgbClr val="7030A0"/>
                </a:solidFill>
              </a:rPr>
              <a:t>Source:</a:t>
            </a:r>
            <a:r>
              <a:rPr lang="en-US" sz="2000" dirty="0" smtClean="0">
                <a:solidFill>
                  <a:srgbClr val="7030A0"/>
                </a:solidFill>
                <a:hlinkClick r:id="rId3"/>
              </a:rPr>
              <a:t> Solving </a:t>
            </a:r>
            <a:r>
              <a:rPr lang="en-US" sz="2000" dirty="0" err="1" smtClean="0">
                <a:solidFill>
                  <a:srgbClr val="7030A0"/>
                </a:solidFill>
                <a:hlinkClick r:id="rId3"/>
              </a:rPr>
              <a:t>petrological</a:t>
            </a:r>
            <a:r>
              <a:rPr lang="en-US" sz="2000" dirty="0" smtClean="0">
                <a:solidFill>
                  <a:srgbClr val="7030A0"/>
                </a:solidFill>
                <a:hlinkClick r:id="rId3"/>
              </a:rPr>
              <a:t> problems through machine learning: the study case of tectonic discrimination using geochemical and isotopic data</a:t>
            </a:r>
            <a:endParaRPr lang="en-US" sz="2000" dirty="0">
              <a:solidFill>
                <a:srgbClr val="7030A0"/>
              </a:solidFill>
            </a:endParaRPr>
          </a:p>
        </p:txBody>
      </p:sp>
      <p:sp>
        <p:nvSpPr>
          <p:cNvPr id="1026" name="AutoShape 2" descr="Fig.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4"/>
          <a:srcRect/>
          <a:stretch>
            <a:fillRect/>
          </a:stretch>
        </p:blipFill>
        <p:spPr bwMode="auto">
          <a:xfrm>
            <a:off x="8305800" y="630163"/>
            <a:ext cx="7436040" cy="8704337"/>
          </a:xfrm>
          <a:prstGeom prst="rect">
            <a:avLst/>
          </a:prstGeom>
          <a:noFill/>
          <a:ln w="9525">
            <a:noFill/>
            <a:miter lim="800000"/>
            <a:headEnd/>
            <a:tailEnd/>
          </a:ln>
          <a:effectLst/>
        </p:spPr>
      </p:pic>
      <p:sp>
        <p:nvSpPr>
          <p:cNvPr id="7" name="TextBox 3"/>
          <p:cNvSpPr txBox="1"/>
          <p:nvPr/>
        </p:nvSpPr>
        <p:spPr>
          <a:xfrm>
            <a:off x="-381000" y="4762500"/>
            <a:ext cx="6629400" cy="1538883"/>
          </a:xfrm>
          <a:prstGeom prst="rect">
            <a:avLst/>
          </a:prstGeom>
        </p:spPr>
        <p:txBody>
          <a:bodyPr wrap="square" lIns="0" tIns="0" rIns="0" bIns="0" rtlCol="0" anchor="t">
            <a:spAutoFit/>
          </a:bodyPr>
          <a:lstStyle/>
          <a:p>
            <a:pPr algn="ctr">
              <a:lnSpc>
                <a:spcPts val="6018"/>
              </a:lnSpc>
              <a:spcBef>
                <a:spcPct val="0"/>
              </a:spcBef>
            </a:pPr>
            <a:r>
              <a:rPr lang="en-US" sz="4298" dirty="0" smtClean="0">
                <a:solidFill>
                  <a:srgbClr val="593C8F"/>
                </a:solidFill>
                <a:latin typeface="League Spartan"/>
              </a:rPr>
              <a:t>TYPES OF ML </a:t>
            </a:r>
          </a:p>
          <a:p>
            <a:pPr algn="ctr">
              <a:lnSpc>
                <a:spcPts val="6018"/>
              </a:lnSpc>
              <a:spcBef>
                <a:spcPct val="0"/>
              </a:spcBef>
            </a:pPr>
            <a:r>
              <a:rPr lang="en-US" sz="4298" dirty="0" smtClean="0">
                <a:solidFill>
                  <a:srgbClr val="593C8F"/>
                </a:solidFill>
                <a:latin typeface="League Spartan"/>
              </a:rPr>
              <a:t>ALGORITHMS</a:t>
            </a:r>
            <a:endParaRPr lang="en-US" sz="4298" dirty="0">
              <a:solidFill>
                <a:srgbClr val="593C8F"/>
              </a:solidFill>
              <a:latin typeface="League Spartan"/>
            </a:endParaRPr>
          </a:p>
        </p:txBody>
      </p:sp>
      <p:grpSp>
        <p:nvGrpSpPr>
          <p:cNvPr id="8" name="Group 5"/>
          <p:cNvGrpSpPr/>
          <p:nvPr/>
        </p:nvGrpSpPr>
        <p:grpSpPr>
          <a:xfrm>
            <a:off x="6172200" y="2705100"/>
            <a:ext cx="290233" cy="5143500"/>
            <a:chOff x="0" y="0"/>
            <a:chExt cx="76440" cy="1354667"/>
          </a:xfrm>
        </p:grpSpPr>
        <p:sp>
          <p:nvSpPr>
            <p:cNvPr id="9"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593C8F"/>
            </a:solidFill>
          </p:spPr>
        </p:sp>
        <p:sp>
          <p:nvSpPr>
            <p:cNvPr id="10"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cxnSp>
        <p:nvCxnSpPr>
          <p:cNvPr id="13" name="Straight Connector 12"/>
          <p:cNvCxnSpPr/>
          <p:nvPr/>
        </p:nvCxnSpPr>
        <p:spPr>
          <a:xfrm>
            <a:off x="990600" y="6438900"/>
            <a:ext cx="292608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sp>
        <p:nvSpPr>
          <p:cNvPr id="3" name="TextBox 3"/>
          <p:cNvSpPr txBox="1"/>
          <p:nvPr/>
        </p:nvSpPr>
        <p:spPr>
          <a:xfrm>
            <a:off x="438162" y="5463699"/>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METHODOLOGY</a:t>
            </a:r>
          </a:p>
        </p:txBody>
      </p:sp>
      <p:sp>
        <p:nvSpPr>
          <p:cNvPr id="4" name="AutoShape 4"/>
          <p:cNvSpPr/>
          <p:nvPr/>
        </p:nvSpPr>
        <p:spPr>
          <a:xfrm flipV="1">
            <a:off x="438258" y="6220986"/>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438755" y="2657475"/>
            <a:ext cx="290233" cy="5143500"/>
            <a:chOff x="0" y="0"/>
            <a:chExt cx="76440" cy="1354667"/>
          </a:xfrm>
        </p:grpSpPr>
        <p:sp>
          <p:nvSpPr>
            <p:cNvPr id="6"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pic>
        <p:nvPicPr>
          <p:cNvPr id="10242" name="Picture 2"/>
          <p:cNvPicPr>
            <a:picLocks noChangeAspect="1" noChangeArrowheads="1"/>
          </p:cNvPicPr>
          <p:nvPr/>
        </p:nvPicPr>
        <p:blipFill>
          <a:blip r:embed="rId3"/>
          <a:srcRect/>
          <a:stretch>
            <a:fillRect/>
          </a:stretch>
        </p:blipFill>
        <p:spPr bwMode="auto">
          <a:xfrm>
            <a:off x="6324599" y="0"/>
            <a:ext cx="11552065" cy="10020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66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pPr>
              <a:lnSpc>
                <a:spcPts val="4660"/>
              </a:lnSpc>
              <a:spcBef>
                <a:spcPts val="1800"/>
              </a:spcBef>
            </a:pPr>
            <a:r>
              <a:rPr lang="en-US" sz="2800" dirty="0" smtClean="0">
                <a:solidFill>
                  <a:srgbClr val="000000"/>
                </a:solidFill>
                <a:latin typeface="League Spartan" charset="0"/>
              </a:rPr>
              <a:t>  FUNDAMENTAL IDEA OF MACHINE </a:t>
            </a:r>
          </a:p>
          <a:p>
            <a:pPr>
              <a:lnSpc>
                <a:spcPts val="4660"/>
              </a:lnSpc>
              <a:spcBef>
                <a:spcPct val="0"/>
              </a:spcBef>
            </a:pPr>
            <a:r>
              <a:rPr lang="en-US" sz="2800" dirty="0" smtClean="0">
                <a:solidFill>
                  <a:srgbClr val="000000"/>
                </a:solidFill>
                <a:latin typeface="League Spartan" charset="0"/>
              </a:rPr>
              <a:t>  LEARNING CLASSIFICATION </a:t>
            </a:r>
          </a:p>
          <a:p>
            <a:pPr>
              <a:lnSpc>
                <a:spcPts val="4660"/>
              </a:lnSpc>
              <a:spcBef>
                <a:spcPct val="0"/>
              </a:spcBef>
            </a:pPr>
            <a:r>
              <a:rPr lang="en-US" sz="2800" dirty="0" smtClean="0">
                <a:solidFill>
                  <a:srgbClr val="000000"/>
                </a:solidFill>
                <a:latin typeface="League Spartan" charset="0"/>
              </a:rPr>
              <a:t>   ALGORITHMS:</a:t>
            </a:r>
            <a:endParaRPr lang="en-US" sz="2800" dirty="0">
              <a:solidFill>
                <a:srgbClr val="000000"/>
              </a:solidFill>
              <a:latin typeface="League Spartan" charset="0"/>
            </a:endParaRPr>
          </a:p>
        </p:txBody>
      </p:sp>
      <p:sp>
        <p:nvSpPr>
          <p:cNvPr id="3" name="AutoShape 3"/>
          <p:cNvSpPr/>
          <p:nvPr/>
        </p:nvSpPr>
        <p:spPr>
          <a:xfrm>
            <a:off x="685800" y="3009900"/>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7620001" y="0"/>
            <a:ext cx="1981199" cy="10287000"/>
            <a:chOff x="0" y="0"/>
            <a:chExt cx="635762" cy="2709333"/>
          </a:xfrm>
        </p:grpSpPr>
        <p:sp>
          <p:nvSpPr>
            <p:cNvPr id="5" name="Freeform 5"/>
            <p:cNvSpPr/>
            <p:nvPr/>
          </p:nvSpPr>
          <p:spPr>
            <a:xfrm>
              <a:off x="0" y="0"/>
              <a:ext cx="635762" cy="2709333"/>
            </a:xfrm>
            <a:custGeom>
              <a:avLst/>
              <a:gdLst/>
              <a:ahLst/>
              <a:cxnLst/>
              <a:rect l="l" t="t" r="r" b="b"/>
              <a:pathLst>
                <a:path w="635762" h="2709333">
                  <a:moveTo>
                    <a:pt x="0" y="0"/>
                  </a:moveTo>
                  <a:lnTo>
                    <a:pt x="635762" y="0"/>
                  </a:lnTo>
                  <a:lnTo>
                    <a:pt x="635762" y="2709333"/>
                  </a:lnTo>
                  <a:lnTo>
                    <a:pt x="0" y="2709333"/>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381000" y="9334500"/>
            <a:ext cx="1981200" cy="457200"/>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9"/>
          <p:cNvSpPr txBox="1"/>
          <p:nvPr/>
        </p:nvSpPr>
        <p:spPr>
          <a:xfrm>
            <a:off x="685800" y="2476500"/>
            <a:ext cx="6780016" cy="492443"/>
          </a:xfrm>
          <a:prstGeom prst="rect">
            <a:avLst/>
          </a:prstGeom>
        </p:spPr>
        <p:txBody>
          <a:bodyPr wrap="square" lIns="0" tIns="0" rIns="0" bIns="0" rtlCol="0" anchor="t">
            <a:spAutoFit/>
          </a:bodyPr>
          <a:lstStyle/>
          <a:p>
            <a:r>
              <a:rPr lang="en-US" sz="3200" b="1" dirty="0" smtClean="0">
                <a:solidFill>
                  <a:srgbClr val="7030A0"/>
                </a:solidFill>
                <a:latin typeface="League Spartan" charset="0"/>
              </a:rPr>
              <a:t>RANDOM FOREST (RF)</a:t>
            </a:r>
            <a:endParaRPr lang="en-US" sz="3200" b="1" dirty="0">
              <a:solidFill>
                <a:srgbClr val="7030A0"/>
              </a:solidFill>
              <a:latin typeface="League Spartan" charset="0"/>
            </a:endParaRPr>
          </a:p>
        </p:txBody>
      </p:sp>
      <p:sp>
        <p:nvSpPr>
          <p:cNvPr id="10" name="TextBox 10"/>
          <p:cNvSpPr txBox="1"/>
          <p:nvPr/>
        </p:nvSpPr>
        <p:spPr>
          <a:xfrm>
            <a:off x="685800" y="4000500"/>
            <a:ext cx="6172200" cy="4431983"/>
          </a:xfrm>
          <a:prstGeom prst="rect">
            <a:avLst/>
          </a:prstGeom>
        </p:spPr>
        <p:txBody>
          <a:bodyPr wrap="square" lIns="0" tIns="0" rIns="0" bIns="0" rtlCol="0" anchor="t">
            <a:spAutoFit/>
          </a:bodyPr>
          <a:lstStyle/>
          <a:p>
            <a:pPr>
              <a:lnSpc>
                <a:spcPct val="114000"/>
              </a:lnSpc>
              <a:spcBef>
                <a:spcPts val="1800"/>
              </a:spcBef>
              <a:spcAft>
                <a:spcPts val="1800"/>
              </a:spcAft>
            </a:pPr>
            <a:r>
              <a:rPr lang="en-US" sz="2000" dirty="0" smtClean="0">
                <a:latin typeface="Poppins" charset="0"/>
                <a:cs typeface="Poppins" charset="0"/>
              </a:rPr>
              <a:t>It is </a:t>
            </a:r>
            <a:r>
              <a:rPr lang="en-US" sz="2000" dirty="0" smtClean="0">
                <a:latin typeface="Poppins" charset="0"/>
                <a:cs typeface="Poppins" charset="0"/>
              </a:rPr>
              <a:t>a classifier that contains a number of decision trees on various subsets of the given dataset and takes the average to improve the predictive accuracy of that dataset.</a:t>
            </a:r>
            <a:r>
              <a:rPr lang="en-US" sz="2000" dirty="0" smtClean="0">
                <a:solidFill>
                  <a:srgbClr val="000000"/>
                </a:solidFill>
                <a:latin typeface="Poppins" charset="0"/>
                <a:cs typeface="Poppins" charset="0"/>
              </a:rPr>
              <a:t>    </a:t>
            </a:r>
          </a:p>
          <a:p>
            <a:pPr>
              <a:lnSpc>
                <a:spcPct val="114000"/>
              </a:lnSpc>
              <a:spcBef>
                <a:spcPts val="1800"/>
              </a:spcBef>
              <a:spcAft>
                <a:spcPts val="1800"/>
              </a:spcAft>
            </a:pPr>
            <a:r>
              <a:rPr lang="en-US" sz="2000" dirty="0" smtClean="0">
                <a:latin typeface="Poppins" charset="0"/>
                <a:cs typeface="Poppins" charset="0"/>
              </a:rPr>
              <a:t>Random Forest works in two-phase first is to create the random forest by combining N decision tree, and second is to make predictions for each tree created in the first phase. </a:t>
            </a:r>
          </a:p>
          <a:p>
            <a:pPr>
              <a:lnSpc>
                <a:spcPct val="114000"/>
              </a:lnSpc>
              <a:spcBef>
                <a:spcPts val="1800"/>
              </a:spcBef>
              <a:spcAft>
                <a:spcPts val="1800"/>
              </a:spcAft>
            </a:pPr>
            <a:r>
              <a:rPr lang="en-US" sz="2000" dirty="0" smtClean="0">
                <a:latin typeface="Poppins" charset="0"/>
                <a:cs typeface="Poppins" charset="0"/>
              </a:rPr>
              <a:t>It predicts output with high accuracy, even for the large dataset it runs efficiently.</a:t>
            </a:r>
            <a:endParaRPr lang="en-US" sz="2000" dirty="0">
              <a:solidFill>
                <a:srgbClr val="000000"/>
              </a:solidFill>
              <a:latin typeface="Poppins" charset="0"/>
              <a:cs typeface="Poppins" charset="0"/>
            </a:endParaRPr>
          </a:p>
        </p:txBody>
      </p:sp>
      <p:sp>
        <p:nvSpPr>
          <p:cNvPr id="11" name="TextBox 10"/>
          <p:cNvSpPr txBox="1"/>
          <p:nvPr/>
        </p:nvSpPr>
        <p:spPr>
          <a:xfrm>
            <a:off x="10591800" y="7048500"/>
            <a:ext cx="6019800" cy="923330"/>
          </a:xfrm>
          <a:prstGeom prst="rect">
            <a:avLst/>
          </a:prstGeom>
          <a:noFill/>
        </p:spPr>
        <p:txBody>
          <a:bodyPr wrap="square" rtlCol="0">
            <a:spAutoFit/>
          </a:bodyPr>
          <a:lstStyle/>
          <a:p>
            <a:r>
              <a:rPr lang="en-US" dirty="0" smtClean="0"/>
              <a:t>Source: </a:t>
            </a:r>
            <a:r>
              <a:rPr lang="en-US" u="sng" dirty="0" smtClean="0">
                <a:hlinkClick r:id="rId5"/>
              </a:rPr>
              <a:t>https://static.javatpoint.com/tutorial/machine-learning/</a:t>
            </a:r>
            <a:endParaRPr lang="en-US" u="sng" dirty="0" smtClean="0"/>
          </a:p>
          <a:p>
            <a:endParaRPr lang="en-US" dirty="0"/>
          </a:p>
        </p:txBody>
      </p:sp>
      <p:pic>
        <p:nvPicPr>
          <p:cNvPr id="7169" name="Picture 1"/>
          <p:cNvPicPr>
            <a:picLocks noChangeAspect="1" noChangeArrowheads="1"/>
          </p:cNvPicPr>
          <p:nvPr/>
        </p:nvPicPr>
        <p:blipFill>
          <a:blip r:embed="rId6"/>
          <a:srcRect/>
          <a:stretch>
            <a:fillRect/>
          </a:stretch>
        </p:blipFill>
        <p:spPr bwMode="auto">
          <a:xfrm>
            <a:off x="9839798" y="1257300"/>
            <a:ext cx="7979006"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9792" y="962025"/>
            <a:ext cx="7001092" cy="1180496"/>
          </a:xfrm>
          <a:prstGeom prst="rect">
            <a:avLst/>
          </a:prstGeom>
        </p:spPr>
        <p:txBody>
          <a:bodyPr lIns="0" tIns="0" rIns="0" bIns="0" rtlCol="0" anchor="t">
            <a:spAutoFit/>
          </a:bodyPr>
          <a:lstStyle/>
          <a:p>
            <a:pPr>
              <a:lnSpc>
                <a:spcPts val="4758"/>
              </a:lnSpc>
              <a:spcBef>
                <a:spcPct val="0"/>
              </a:spcBef>
            </a:pPr>
            <a:r>
              <a:rPr lang="en-US" sz="3398" dirty="0">
                <a:solidFill>
                  <a:srgbClr val="593C8F"/>
                </a:solidFill>
                <a:latin typeface="League Spartan"/>
              </a:rPr>
              <a:t>SUPPORT VECTOR MACHINE (SVM)</a:t>
            </a:r>
          </a:p>
        </p:txBody>
      </p:sp>
      <p:sp>
        <p:nvSpPr>
          <p:cNvPr id="4" name="AutoShape 4"/>
          <p:cNvSpPr/>
          <p:nvPr/>
        </p:nvSpPr>
        <p:spPr>
          <a:xfrm>
            <a:off x="1029792" y="2252109"/>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7810501" y="0"/>
            <a:ext cx="2171700" cy="10287000"/>
            <a:chOff x="0" y="0"/>
            <a:chExt cx="680022" cy="2709333"/>
          </a:xfrm>
        </p:grpSpPr>
        <p:sp>
          <p:nvSpPr>
            <p:cNvPr id="6" name="Freeform 6"/>
            <p:cNvSpPr/>
            <p:nvPr/>
          </p:nvSpPr>
          <p:spPr>
            <a:xfrm>
              <a:off x="0" y="0"/>
              <a:ext cx="680022" cy="2709333"/>
            </a:xfrm>
            <a:custGeom>
              <a:avLst/>
              <a:gdLst/>
              <a:ahLst/>
              <a:cxnLst/>
              <a:rect l="l" t="t" r="r" b="b"/>
              <a:pathLst>
                <a:path w="680022" h="2709333">
                  <a:moveTo>
                    <a:pt x="0" y="0"/>
                  </a:moveTo>
                  <a:lnTo>
                    <a:pt x="680022" y="0"/>
                  </a:lnTo>
                  <a:lnTo>
                    <a:pt x="680022"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14400" y="9269879"/>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Freeform 9"/>
          <p:cNvSpPr/>
          <p:nvPr/>
        </p:nvSpPr>
        <p:spPr>
          <a:xfrm>
            <a:off x="10058400" y="1272362"/>
            <a:ext cx="7924800" cy="5509791"/>
          </a:xfrm>
          <a:custGeom>
            <a:avLst/>
            <a:gdLst/>
            <a:ahLst/>
            <a:cxnLst/>
            <a:rect l="l" t="t" r="r" b="b"/>
            <a:pathLst>
              <a:path w="8264686" h="5509791">
                <a:moveTo>
                  <a:pt x="0" y="0"/>
                </a:moveTo>
                <a:lnTo>
                  <a:pt x="8264686" y="0"/>
                </a:lnTo>
                <a:lnTo>
                  <a:pt x="8264686" y="5509790"/>
                </a:lnTo>
                <a:lnTo>
                  <a:pt x="0" y="5509790"/>
                </a:lnTo>
                <a:lnTo>
                  <a:pt x="0" y="0"/>
                </a:lnTo>
                <a:close/>
              </a:path>
            </a:pathLst>
          </a:custGeom>
          <a:blipFill>
            <a:blip r:embed="rId5"/>
            <a:stretch>
              <a:fillRect/>
            </a:stretch>
          </a:blipFill>
        </p:spPr>
      </p:sp>
      <p:sp>
        <p:nvSpPr>
          <p:cNvPr id="10" name="TextBox 10"/>
          <p:cNvSpPr txBox="1"/>
          <p:nvPr/>
        </p:nvSpPr>
        <p:spPr>
          <a:xfrm>
            <a:off x="990600" y="2552700"/>
            <a:ext cx="5079461" cy="6724918"/>
          </a:xfrm>
          <a:prstGeom prst="rect">
            <a:avLst/>
          </a:prstGeom>
        </p:spPr>
        <p:txBody>
          <a:bodyPr lIns="0" tIns="0" rIns="0" bIns="0" rtlCol="0" anchor="t">
            <a:spAutoFit/>
          </a:bodyPr>
          <a:lstStyle/>
          <a:p>
            <a:pPr>
              <a:lnSpc>
                <a:spcPct val="114000"/>
              </a:lnSpc>
              <a:spcBef>
                <a:spcPts val="1800"/>
              </a:spcBef>
              <a:spcAft>
                <a:spcPts val="1800"/>
              </a:spcAft>
            </a:pPr>
            <a:r>
              <a:rPr lang="en-US" sz="2000" dirty="0">
                <a:solidFill>
                  <a:srgbClr val="000000"/>
                </a:solidFill>
                <a:latin typeface="Poppins" charset="0"/>
                <a:cs typeface="Poppins" charset="0"/>
              </a:rPr>
              <a:t>SVMs have two major components: the kernel and a </a:t>
            </a:r>
            <a:r>
              <a:rPr lang="en-US" sz="2000" dirty="0" err="1">
                <a:solidFill>
                  <a:srgbClr val="000000"/>
                </a:solidFill>
                <a:latin typeface="Poppins" charset="0"/>
                <a:cs typeface="Poppins" charset="0"/>
              </a:rPr>
              <a:t>hyperplane</a:t>
            </a:r>
            <a:r>
              <a:rPr lang="en-US" sz="2000" dirty="0">
                <a:solidFill>
                  <a:srgbClr val="000000"/>
                </a:solidFill>
                <a:latin typeface="Poppins" charset="0"/>
                <a:cs typeface="Poppins" charset="0"/>
              </a:rPr>
              <a:t>. The kernel is a mathematical function that uses the input data and transforms it into the required output format for specified applications. </a:t>
            </a:r>
          </a:p>
          <a:p>
            <a:pPr>
              <a:lnSpc>
                <a:spcPct val="114000"/>
              </a:lnSpc>
              <a:spcBef>
                <a:spcPts val="1800"/>
              </a:spcBef>
              <a:spcAft>
                <a:spcPts val="1800"/>
              </a:spcAft>
            </a:pPr>
            <a:r>
              <a:rPr lang="en-US" sz="2000" dirty="0" smtClean="0">
                <a:solidFill>
                  <a:srgbClr val="000000"/>
                </a:solidFill>
                <a:latin typeface="Poppins" charset="0"/>
                <a:cs typeface="Poppins" charset="0"/>
              </a:rPr>
              <a:t>    </a:t>
            </a:r>
            <a:r>
              <a:rPr lang="en-US" sz="2000" dirty="0">
                <a:solidFill>
                  <a:srgbClr val="000000"/>
                </a:solidFill>
                <a:latin typeface="Poppins" charset="0"/>
                <a:cs typeface="Poppins" charset="0"/>
              </a:rPr>
              <a:t>The </a:t>
            </a:r>
            <a:r>
              <a:rPr lang="en-US" sz="2000" dirty="0" err="1">
                <a:solidFill>
                  <a:srgbClr val="000000"/>
                </a:solidFill>
                <a:latin typeface="Poppins" charset="0"/>
                <a:cs typeface="Poppins" charset="0"/>
              </a:rPr>
              <a:t>hyperplane</a:t>
            </a:r>
            <a:r>
              <a:rPr lang="en-US" sz="2000" dirty="0">
                <a:solidFill>
                  <a:srgbClr val="000000"/>
                </a:solidFill>
                <a:latin typeface="Poppins" charset="0"/>
                <a:cs typeface="Poppins" charset="0"/>
              </a:rPr>
              <a:t> represents a decision boundary that divides the differently labeled data points (yes or no), with the points bordering the decision boundary are known as support vectors</a:t>
            </a:r>
            <a:r>
              <a:rPr lang="en-US" sz="2000" dirty="0" smtClean="0">
                <a:solidFill>
                  <a:srgbClr val="000000"/>
                </a:solidFill>
                <a:latin typeface="Poppins" charset="0"/>
                <a:cs typeface="Poppins" charset="0"/>
              </a:rPr>
              <a:t>.</a:t>
            </a:r>
          </a:p>
          <a:p>
            <a:pPr>
              <a:lnSpc>
                <a:spcPct val="114000"/>
              </a:lnSpc>
              <a:spcBef>
                <a:spcPts val="1800"/>
              </a:spcBef>
              <a:spcAft>
                <a:spcPts val="1800"/>
              </a:spcAft>
            </a:pPr>
            <a:r>
              <a:rPr lang="en-US" sz="2000" dirty="0" smtClean="0">
                <a:latin typeface="Poppins" charset="0"/>
                <a:cs typeface="Poppins" charset="0"/>
              </a:rPr>
              <a:t>SVM efficiently allows the nonlinear and high-dimensional classification of a data set by defining the decision planes that discriminate between categories</a:t>
            </a:r>
            <a:endParaRPr lang="en-US" sz="2000" dirty="0">
              <a:solidFill>
                <a:srgbClr val="000000"/>
              </a:solidFill>
              <a:latin typeface="Poppins" charset="0"/>
              <a:cs typeface="Poppins" charset="0"/>
            </a:endParaRPr>
          </a:p>
          <a:p>
            <a:pPr>
              <a:lnSpc>
                <a:spcPts val="2448"/>
              </a:lnSpc>
              <a:spcBef>
                <a:spcPct val="0"/>
              </a:spcBef>
            </a:pPr>
            <a:endParaRPr/>
          </a:p>
        </p:txBody>
      </p:sp>
      <p:sp>
        <p:nvSpPr>
          <p:cNvPr id="11" name="TextBox 10"/>
          <p:cNvSpPr txBox="1"/>
          <p:nvPr/>
        </p:nvSpPr>
        <p:spPr>
          <a:xfrm>
            <a:off x="10820400" y="7353300"/>
            <a:ext cx="5943600" cy="923330"/>
          </a:xfrm>
          <a:prstGeom prst="rect">
            <a:avLst/>
          </a:prstGeom>
          <a:noFill/>
        </p:spPr>
        <p:txBody>
          <a:bodyPr wrap="square" rtlCol="0">
            <a:spAutoFit/>
          </a:bodyPr>
          <a:lstStyle/>
          <a:p>
            <a:r>
              <a:rPr lang="en-US" dirty="0" smtClean="0"/>
              <a:t>Source: </a:t>
            </a:r>
            <a:r>
              <a:rPr lang="en-US" u="sng" dirty="0" smtClean="0">
                <a:hlinkClick r:id="rId6"/>
              </a:rPr>
              <a:t>https://static.javatpoint.com/tutorial/machine-learning/</a:t>
            </a:r>
            <a:endParaRPr lang="en-US" u="sng"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8de91ba-828c-446b-988c-90602b77109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30c6be6-58cc-4fa7-b9b5-090f51db3ec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813</Words>
  <Application>Microsoft Office PowerPoint</Application>
  <PresentationFormat>Custom</PresentationFormat>
  <Paragraphs>109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League Spartan</vt:lpstr>
      <vt:lpstr>Poppins</vt:lpstr>
      <vt:lpstr>Arial Black</vt:lpstr>
      <vt:lpstr>Söhne</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Flood Prediction Models Using Machine Learning Techniques</dc:title>
  <cp:lastModifiedBy>hp</cp:lastModifiedBy>
  <cp:revision>75</cp:revision>
  <dcterms:created xsi:type="dcterms:W3CDTF">2006-08-16T00:00:00Z</dcterms:created>
  <dcterms:modified xsi:type="dcterms:W3CDTF">2023-08-10T05:32:48Z</dcterms:modified>
  <dc:identifier>DAFrCHmho2s</dc:identifier>
</cp:coreProperties>
</file>