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Ubuntu"/>
      <p:regular r:id="rId45"/>
      <p:bold r:id="rId46"/>
      <p:italic r:id="rId47"/>
      <p:boldItalic r:id="rId48"/>
    </p:embeddedFont>
    <p:embeddedFont>
      <p:font typeface="Proxima Nov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C7F11D-4AEC-4BB3-8F75-F6BF46EEB3BF}">
  <a:tblStyle styleId="{D5C7F11D-4AEC-4BB3-8F75-F6BF46EEB3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Ubuntu-bold.fntdata"/><Relationship Id="rId45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buntu-boldItalic.fntdata"/><Relationship Id="rId47" Type="http://schemas.openxmlformats.org/officeDocument/2006/relationships/font" Target="fonts/Ubuntu-italic.fntdata"/><Relationship Id="rId4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3f21c3f1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3f21c3f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questo punto il leader procede a mandare degli heartbeat regolari per mantenersi in controllo del cluster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aa2caa46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aa2caa4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Scritto da zero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4e2a626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4e2a62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3f21c3f1_0_7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3f21c3f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a2caa46_0_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aa2caa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b="1" lang="en" sz="1400"/>
              <a:t>GIL </a:t>
            </a:r>
            <a:r>
              <a:rPr lang="en" sz="1400"/>
              <a:t>issue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In threading the context switches are arbitrary, in greenlets they are program defined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Scheduling definito da python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3f21c3f1_0_8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3f21c3f1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Necessaria per client, cluster, disk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GRPC!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in memory manipulation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abfb000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abfb00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luster of 5 was setup on the AWS platform, where the latency between each pair of machines was lower than 4ms.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benchmark with 1000 trials, 87% of the elections terminated in under 80ms, 98% terminated in under 100ms and very few trials were in the hundreds of ms region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aa2caa46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aa2caa4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aa2caa46_0_3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aa2caa4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3f21c3f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3f21c3f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0db57f1a1b7565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0db57f1a1b756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Condividere uno stato, replicato consistentemente, nonostante Errori, guasti, o partizioni di rete,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Fault-tolerant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Replicated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Consistent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Available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abfb0006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3abfb00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Linear: unique id to client 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Others: </a:t>
            </a:r>
            <a:r>
              <a:rPr lang="en"/>
              <a:t>c</a:t>
            </a:r>
            <a:r>
              <a:rPr lang="en"/>
              <a:t>rypto, chaos monkey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3f21c3f1_2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3f21c3f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Pluggable, different state machine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aa2caa46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3aa2caa4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aa2caa46_0_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aa2caa4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Election Safety: at most one leader can be elected in a given term.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Leader Append-Only: a leader never overwrites or deletes entries in its log; it only appends new entries.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 Matching: if two logs contain an entry with the same index and term, then the logs are identical in all entries up through the given index.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Leader Completeness: if a log entry is committed in a given term, then that entry will be present in the logs of the leaders for all higher-numbered terms.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 Machine Safety: if a server has applied a log entry at a given index to its state machine, no other server will ever apply a different log entry for the same index.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3f21c3f1_0_8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3f21c3f1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3f21c3f1_0_8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3f21c3f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Compatible with both python 2 and 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aa2caa46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3aa2caa4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3f21c3f1_0_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3f21c3f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3f21c3f1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3f21c3f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3f21c3f1_0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3f21c3f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3da81a5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3da81a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visione di insieme del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stato è un dizionario di python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3f21c3f1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3f21c3f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3f21c3f1_0_3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3f21c3f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53f21c3f1_0_4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53f21c3f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3f21c3f1_0_5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3f21c3f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53f21c3f1_0_5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53f21c3f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3f21c3f1_0_5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3f21c3f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53f21c3f1_0_6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53f21c3f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3f21c3f1_0_6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3f21c3f1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53f21c3f1_0_6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353f21c3f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3f21c3f1_0_7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3f21c3f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a2caa46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a2caa4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generale ogni nodo del cluster si compone come segue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Quindi il problema si traduce nel fare si che il log sia coerente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a2caa46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aa2caa4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aa2caa46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aa2caa4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 si compone si due sottosistemi, quello più innovativo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cui vi parlerò brevemente è quello per l’elezione del leader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 utilizza i timer randomizzati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3f21c3f1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3f21c3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3f21c3f1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3f21c3f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3f21c3f1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3f21c3f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857400"/>
            <a:ext cx="81231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Zatt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3"/>
            <a:ext cx="81231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Python implementation of the Raft algorithm for distributed consensus</a:t>
            </a:r>
            <a:endParaRPr sz="2400"/>
          </a:p>
        </p:txBody>
      </p:sp>
      <p:pic>
        <p:nvPicPr>
          <p:cNvPr descr="logo.png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500" y="1392450"/>
            <a:ext cx="1588500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Leader Election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2" name="Google Shape;222;p22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/>
          <p:nvPr/>
        </p:nvSpPr>
        <p:spPr>
          <a:xfrm>
            <a:off x="2623700" y="2590913"/>
            <a:ext cx="672900" cy="650400"/>
          </a:xfrm>
          <a:prstGeom prst="pie">
            <a:avLst>
              <a:gd fmla="val 18080611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26" name="Google Shape;226;p22"/>
          <p:cNvSpPr/>
          <p:nvPr/>
        </p:nvSpPr>
        <p:spPr>
          <a:xfrm>
            <a:off x="5366900" y="1757513"/>
            <a:ext cx="672900" cy="650400"/>
          </a:xfrm>
          <a:prstGeom prst="pie">
            <a:avLst>
              <a:gd fmla="val 18579891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28" name="Google Shape;228;p22"/>
          <p:cNvSpPr/>
          <p:nvPr/>
        </p:nvSpPr>
        <p:spPr>
          <a:xfrm>
            <a:off x="5366900" y="3391888"/>
            <a:ext cx="672900" cy="650400"/>
          </a:xfrm>
          <a:prstGeom prst="pie">
            <a:avLst>
              <a:gd fmla="val 17144337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230" name="Google Shape;230;p22"/>
          <p:cNvCxnSpPr>
            <a:stCxn id="225" idx="6"/>
            <a:endCxn id="227" idx="2"/>
          </p:cNvCxnSpPr>
          <p:nvPr/>
        </p:nvCxnSpPr>
        <p:spPr>
          <a:xfrm flipH="1" rot="10800000">
            <a:off x="3214250" y="2082713"/>
            <a:ext cx="2235000" cy="833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2"/>
          <p:cNvCxnSpPr>
            <a:stCxn id="225" idx="6"/>
            <a:endCxn id="228" idx="2"/>
          </p:cNvCxnSpPr>
          <p:nvPr/>
        </p:nvCxnSpPr>
        <p:spPr>
          <a:xfrm>
            <a:off x="3214250" y="2916113"/>
            <a:ext cx="2152800" cy="801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2"/>
          <p:cNvSpPr txBox="1"/>
          <p:nvPr/>
        </p:nvSpPr>
        <p:spPr>
          <a:xfrm rot="-1246093">
            <a:off x="3261893" y="2169988"/>
            <a:ext cx="2057597" cy="465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Heartbeat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 rot="1200100">
            <a:off x="3344112" y="2999931"/>
            <a:ext cx="2057609" cy="465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Heartbeat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Zatt</a:t>
            </a:r>
            <a:endParaRPr/>
          </a:p>
        </p:txBody>
      </p:sp>
      <p:cxnSp>
        <p:nvCxnSpPr>
          <p:cNvPr id="239" name="Google Shape;239;p23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Zatt: </a:t>
            </a:r>
            <a:r>
              <a:rPr b="1" lang="en">
                <a:solidFill>
                  <a:schemeClr val="lt1"/>
                </a:solidFill>
              </a:rPr>
              <a:t>Client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 txBox="1"/>
          <p:nvPr/>
        </p:nvSpPr>
        <p:spPr>
          <a:xfrm>
            <a:off x="4683125" y="1881750"/>
            <a:ext cx="4288500" cy="21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python3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Python 3.6.1 on linux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import zatt.client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d = zatt.client.DistributedDict('node1.mycluster.io')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{'hello': 'world'}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d['hello'] = 'mars'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311700" y="1881800"/>
            <a:ext cx="4180800" cy="21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python3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Python 3.6.1 on linux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import zatt.client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d = zatt.client.DistributedDict('node1.mycluster.io')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d['hello'] = 'world'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{'hello': 'mars'}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11700" y="1416200"/>
            <a:ext cx="399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1</a:t>
            </a:r>
            <a:endParaRPr b="1"/>
          </a:p>
        </p:txBody>
      </p:sp>
      <p:sp>
        <p:nvSpPr>
          <p:cNvPr id="251" name="Google Shape;251;p24"/>
          <p:cNvSpPr txBox="1"/>
          <p:nvPr/>
        </p:nvSpPr>
        <p:spPr>
          <a:xfrm>
            <a:off x="4683125" y="1416200"/>
            <a:ext cx="399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2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Zatt: Server: </a:t>
            </a:r>
            <a:r>
              <a:rPr b="1" lang="en">
                <a:solidFill>
                  <a:schemeClr val="lt1"/>
                </a:solidFill>
              </a:rPr>
              <a:t>Architecture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58" name="Google Shape;258;p25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5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5"/>
          <p:cNvSpPr/>
          <p:nvPr/>
        </p:nvSpPr>
        <p:spPr>
          <a:xfrm>
            <a:off x="3239825" y="2648100"/>
            <a:ext cx="1547700" cy="47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Orchestrator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4128450" y="3762725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Protocol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2351200" y="3762725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Protocol</a:t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5398650" y="2648100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manager</a:t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7341625" y="1533475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7341625" y="2648100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7341625" y="3762725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Compactor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265450" y="3762725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Follower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265450" y="2648100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265450" y="1533475"/>
            <a:ext cx="1547700" cy="47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</a:t>
            </a:r>
            <a:endParaRPr/>
          </a:p>
        </p:txBody>
      </p:sp>
      <p:cxnSp>
        <p:nvCxnSpPr>
          <p:cNvPr id="270" name="Google Shape;270;p25"/>
          <p:cNvCxnSpPr>
            <a:stCxn id="260" idx="3"/>
            <a:endCxn id="263" idx="1"/>
          </p:cNvCxnSpPr>
          <p:nvPr/>
        </p:nvCxnSpPr>
        <p:spPr>
          <a:xfrm>
            <a:off x="4787525" y="2884350"/>
            <a:ext cx="611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>
            <a:stCxn id="263" idx="3"/>
            <a:endCxn id="264" idx="1"/>
          </p:cNvCxnSpPr>
          <p:nvPr/>
        </p:nvCxnSpPr>
        <p:spPr>
          <a:xfrm flipH="1" rot="10800000">
            <a:off x="6946350" y="1769850"/>
            <a:ext cx="395400" cy="11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>
            <a:stCxn id="263" idx="3"/>
            <a:endCxn id="265" idx="1"/>
          </p:cNvCxnSpPr>
          <p:nvPr/>
        </p:nvCxnSpPr>
        <p:spPr>
          <a:xfrm>
            <a:off x="6946350" y="2884350"/>
            <a:ext cx="39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5"/>
          <p:cNvCxnSpPr>
            <a:stCxn id="263" idx="3"/>
            <a:endCxn id="266" idx="1"/>
          </p:cNvCxnSpPr>
          <p:nvPr/>
        </p:nvCxnSpPr>
        <p:spPr>
          <a:xfrm>
            <a:off x="6946350" y="2884350"/>
            <a:ext cx="395400" cy="11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>
            <a:stCxn id="260" idx="2"/>
            <a:endCxn id="261" idx="0"/>
          </p:cNvCxnSpPr>
          <p:nvPr/>
        </p:nvCxnSpPr>
        <p:spPr>
          <a:xfrm>
            <a:off x="4013675" y="3120600"/>
            <a:ext cx="888600" cy="642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5"/>
          <p:cNvCxnSpPr>
            <a:stCxn id="260" idx="2"/>
            <a:endCxn id="262" idx="0"/>
          </p:cNvCxnSpPr>
          <p:nvPr/>
        </p:nvCxnSpPr>
        <p:spPr>
          <a:xfrm flipH="1">
            <a:off x="3125075" y="3120600"/>
            <a:ext cx="888600" cy="642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5"/>
          <p:cNvCxnSpPr>
            <a:stCxn id="260" idx="1"/>
            <a:endCxn id="269" idx="3"/>
          </p:cNvCxnSpPr>
          <p:nvPr/>
        </p:nvCxnSpPr>
        <p:spPr>
          <a:xfrm rot="10800000">
            <a:off x="1813025" y="1769850"/>
            <a:ext cx="1426800" cy="11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5"/>
          <p:cNvCxnSpPr>
            <a:stCxn id="260" idx="1"/>
            <a:endCxn id="268" idx="3"/>
          </p:cNvCxnSpPr>
          <p:nvPr/>
        </p:nvCxnSpPr>
        <p:spPr>
          <a:xfrm rot="10800000">
            <a:off x="1813025" y="2884350"/>
            <a:ext cx="1426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5"/>
          <p:cNvCxnSpPr>
            <a:stCxn id="260" idx="1"/>
            <a:endCxn id="267" idx="3"/>
          </p:cNvCxnSpPr>
          <p:nvPr/>
        </p:nvCxnSpPr>
        <p:spPr>
          <a:xfrm flipH="1">
            <a:off x="1813025" y="2884350"/>
            <a:ext cx="1426800" cy="11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Zatt: Architectural choices: </a:t>
            </a:r>
            <a:r>
              <a:rPr b="1" lang="en">
                <a:solidFill>
                  <a:schemeClr val="lt1"/>
                </a:solidFill>
              </a:rPr>
              <a:t>Concurrency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85" name="Google Shape;285;p26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6"/>
          <p:cNvSpPr/>
          <p:nvPr/>
        </p:nvSpPr>
        <p:spPr>
          <a:xfrm>
            <a:off x="227225" y="1729750"/>
            <a:ext cx="2034900" cy="2806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Multiprocessing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Independent i/o scheduling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GIL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Isolation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Message passing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Slow spawn</a:t>
            </a:r>
            <a:endParaRPr sz="1200"/>
          </a:p>
        </p:txBody>
      </p:sp>
      <p:sp>
        <p:nvSpPr>
          <p:cNvPr id="288" name="Google Shape;288;p26"/>
          <p:cNvSpPr/>
          <p:nvPr/>
        </p:nvSpPr>
        <p:spPr>
          <a:xfrm>
            <a:off x="2464625" y="1729750"/>
            <a:ext cx="1987500" cy="2806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Multithreading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Shared i/o scheduling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Lightweight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Sync primitives necessary</a:t>
            </a:r>
            <a:endParaRPr sz="1200"/>
          </a:p>
        </p:txBody>
      </p:sp>
      <p:sp>
        <p:nvSpPr>
          <p:cNvPr id="289" name="Google Shape;289;p26"/>
          <p:cNvSpPr/>
          <p:nvPr/>
        </p:nvSpPr>
        <p:spPr>
          <a:xfrm>
            <a:off x="4631013" y="1743675"/>
            <a:ext cx="2034900" cy="2806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Twisted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Green threads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proven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Python2 only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Overkill</a:t>
            </a:r>
            <a:endParaRPr sz="1200"/>
          </a:p>
        </p:txBody>
      </p:sp>
      <p:sp>
        <p:nvSpPr>
          <p:cNvPr id="290" name="Google Shape;290;p26"/>
          <p:cNvSpPr/>
          <p:nvPr/>
        </p:nvSpPr>
        <p:spPr>
          <a:xfrm>
            <a:off x="6844800" y="1729750"/>
            <a:ext cx="2034900" cy="280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Asyncio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Green threads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Cheap context switching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stdlib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Non blocking i/o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Sync primitives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Zatt: Architectural choices: </a:t>
            </a:r>
            <a:r>
              <a:rPr b="1" lang="en">
                <a:solidFill>
                  <a:schemeClr val="lt1"/>
                </a:solidFill>
              </a:rPr>
              <a:t>Serialization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97" name="Google Shape;297;p27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7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99" name="Google Shape;299;p27"/>
          <p:cNvGraphicFramePr/>
          <p:nvPr/>
        </p:nvGraphicFramePr>
        <p:xfrm>
          <a:off x="408950" y="13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2302050"/>
                <a:gridCol w="907450"/>
                <a:gridCol w="971925"/>
                <a:gridCol w="1534400"/>
                <a:gridCol w="1387200"/>
                <a:gridCol w="125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JSON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MsgPack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Cap’NProto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ProtoBuffer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FlatBuffer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Encoding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text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Append to Array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Schema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Stream de/serialization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Mutable state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Present in PyPi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Zero copy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⨯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✓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 Performance: </a:t>
            </a:r>
            <a:r>
              <a:rPr b="1" lang="en">
                <a:solidFill>
                  <a:schemeClr val="lt1"/>
                </a:solidFill>
              </a:rPr>
              <a:t>Election Speed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6" name="Google Shape;306;p28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8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election_plot.png" id="308" name="Google Shape;308;p28"/>
          <p:cNvPicPr preferRelativeResize="0"/>
          <p:nvPr/>
        </p:nvPicPr>
        <p:blipFill rotWithShape="1">
          <a:blip r:embed="rId3">
            <a:alphaModFix/>
          </a:blip>
          <a:srcRect b="4032" l="0" r="15182" t="11070"/>
          <a:stretch/>
        </p:blipFill>
        <p:spPr>
          <a:xfrm>
            <a:off x="3103225" y="1326550"/>
            <a:ext cx="6040800" cy="37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/>
        </p:nvSpPr>
        <p:spPr>
          <a:xfrm>
            <a:off x="216025" y="1426875"/>
            <a:ext cx="32667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Setup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Leader removed in stable cluster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Cluster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 AWS m4.large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&lt;4ms ping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1000 trials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87% of elections under </a:t>
            </a:r>
            <a:r>
              <a:rPr b="1" lang="en" sz="1200"/>
              <a:t>80ms</a:t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98% under 100ms</a:t>
            </a:r>
            <a:endParaRPr sz="1200"/>
          </a:p>
        </p:txBody>
      </p:sp>
      <p:sp>
        <p:nvSpPr>
          <p:cNvPr id="310" name="Google Shape;310;p2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/>
          <p:nvPr/>
        </p:nvSpPr>
        <p:spPr>
          <a:xfrm>
            <a:off x="5601525" y="2307975"/>
            <a:ext cx="2750700" cy="2347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352325" y="2296750"/>
            <a:ext cx="4641600" cy="246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 Performance: </a:t>
            </a:r>
            <a:r>
              <a:rPr b="1" lang="en">
                <a:solidFill>
                  <a:schemeClr val="lt1"/>
                </a:solidFill>
              </a:rPr>
              <a:t>Distributed</a:t>
            </a:r>
            <a:r>
              <a:rPr lang="en">
                <a:solidFill>
                  <a:schemeClr val="lt1"/>
                </a:solidFill>
              </a:rPr>
              <a:t> testing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9" name="Google Shape;319;p29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9"/>
          <p:cNvSpPr txBox="1"/>
          <p:nvPr/>
        </p:nvSpPr>
        <p:spPr>
          <a:xfrm>
            <a:off x="404900" y="1426875"/>
            <a:ext cx="74649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Setup</a:t>
            </a:r>
            <a:endParaRPr sz="18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for performance evaluation</a:t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Implemented with docker containers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cxnSp>
        <p:nvCxnSpPr>
          <p:cNvPr id="321" name="Google Shape;321;p29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9"/>
          <p:cNvSpPr txBox="1"/>
          <p:nvPr/>
        </p:nvSpPr>
        <p:spPr>
          <a:xfrm>
            <a:off x="524957" y="2464725"/>
            <a:ext cx="19674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 Servers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C2L</a:t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C2750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</a:rPr>
              <a:t>2.4 GHz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GB 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Gbps NIC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5976675" y="2464725"/>
            <a:ext cx="20004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 Each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M4.large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Xeon E5-2666v3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</a:rPr>
              <a:t>2</a:t>
            </a:r>
            <a:r>
              <a:rPr i="1" lang="en" sz="1200">
                <a:solidFill>
                  <a:srgbClr val="999999"/>
                </a:solidFill>
              </a:rPr>
              <a:t>.6 GHz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GB 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Gbps NIC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2735900" y="2517525"/>
            <a:ext cx="19674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64 Clients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C1</a:t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ARMv7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</a:rPr>
              <a:t>2.4 GHz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GB 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Gbps NIC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navbar.png" id="325" name="Google Shape;3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825" y="4005925"/>
            <a:ext cx="1826400" cy="7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200" y="3850188"/>
            <a:ext cx="1533333" cy="8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 Performance: </a:t>
            </a:r>
            <a:r>
              <a:rPr b="1" lang="en">
                <a:solidFill>
                  <a:schemeClr val="lt1"/>
                </a:solidFill>
              </a:rPr>
              <a:t>Distributed</a:t>
            </a:r>
            <a:r>
              <a:rPr lang="en">
                <a:solidFill>
                  <a:schemeClr val="lt1"/>
                </a:solidFill>
              </a:rPr>
              <a:t> testing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3" name="Google Shape;333;p30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5" name="Google Shape;335;p30"/>
          <p:cNvGraphicFramePr/>
          <p:nvPr/>
        </p:nvGraphicFramePr>
        <p:xfrm>
          <a:off x="311700" y="141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958475"/>
                <a:gridCol w="934125"/>
                <a:gridCol w="982800"/>
                <a:gridCol w="974675"/>
                <a:gridCol w="820575"/>
                <a:gridCol w="844900"/>
                <a:gridCol w="788100"/>
                <a:gridCol w="235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r>
                        <a:rPr lang="en" sz="800"/>
                        <a:t>[B]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ime</a:t>
                      </a:r>
                      <a:r>
                        <a:rPr lang="en" sz="800"/>
                        <a:t>[s]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Leader Throughput </a:t>
                      </a:r>
                      <a:r>
                        <a:rPr lang="en" sz="800"/>
                        <a:t>[KB/s]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656.9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32.0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312.4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421.8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159.75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/>
          <p:nvPr/>
        </p:nvSpPr>
        <p:spPr>
          <a:xfrm>
            <a:off x="0" y="0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 txBox="1"/>
          <p:nvPr>
            <p:ph type="title"/>
          </p:nvPr>
        </p:nvSpPr>
        <p:spPr>
          <a:xfrm>
            <a:off x="311700" y="4036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lt1"/>
                </a:solidFill>
              </a:rPr>
              <a:t>Zatt: The real world</a:t>
            </a:r>
            <a:endParaRPr b="0" sz="2800">
              <a:solidFill>
                <a:schemeClr val="lt1"/>
              </a:solidFill>
            </a:endParaRPr>
          </a:p>
        </p:txBody>
      </p:sp>
      <p:cxnSp>
        <p:nvCxnSpPr>
          <p:cNvPr id="342" name="Google Shape;342;p31"/>
          <p:cNvCxnSpPr/>
          <p:nvPr/>
        </p:nvCxnSpPr>
        <p:spPr>
          <a:xfrm flipH="1" rot="10800000">
            <a:off x="305500" y="935075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1"/>
          <p:cNvSpPr txBox="1"/>
          <p:nvPr>
            <p:ph type="title"/>
          </p:nvPr>
        </p:nvSpPr>
        <p:spPr>
          <a:xfrm>
            <a:off x="305500" y="1698250"/>
            <a:ext cx="25620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30+</a:t>
            </a:r>
            <a:endParaRPr sz="10000"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305500" y="3616150"/>
            <a:ext cx="2562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stars</a:t>
            </a:r>
            <a:endParaRPr/>
          </a:p>
        </p:txBody>
      </p:sp>
      <p:sp>
        <p:nvSpPr>
          <p:cNvPr id="345" name="Google Shape;345;p31"/>
          <p:cNvSpPr txBox="1"/>
          <p:nvPr>
            <p:ph type="title"/>
          </p:nvPr>
        </p:nvSpPr>
        <p:spPr>
          <a:xfrm>
            <a:off x="3291000" y="1746925"/>
            <a:ext cx="25620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15</a:t>
            </a:r>
            <a:r>
              <a:rPr lang="en" sz="10000"/>
              <a:t>+</a:t>
            </a:r>
            <a:endParaRPr sz="10000"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3291000" y="3664825"/>
            <a:ext cx="2562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forks</a:t>
            </a:r>
            <a:endParaRPr/>
          </a:p>
        </p:txBody>
      </p:sp>
      <p:sp>
        <p:nvSpPr>
          <p:cNvPr id="347" name="Google Shape;347;p31"/>
          <p:cNvSpPr txBox="1"/>
          <p:nvPr>
            <p:ph type="title"/>
          </p:nvPr>
        </p:nvSpPr>
        <p:spPr>
          <a:xfrm>
            <a:off x="6270300" y="1698250"/>
            <a:ext cx="25620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180</a:t>
            </a:r>
            <a:endParaRPr sz="10000"/>
          </a:p>
        </p:txBody>
      </p:sp>
      <p:sp>
        <p:nvSpPr>
          <p:cNvPr id="348" name="Google Shape;348;p31"/>
          <p:cNvSpPr txBox="1"/>
          <p:nvPr>
            <p:ph idx="1" type="body"/>
          </p:nvPr>
        </p:nvSpPr>
        <p:spPr>
          <a:xfrm>
            <a:off x="6270300" y="3616150"/>
            <a:ext cx="2562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Consensus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469300" y="2274025"/>
            <a:ext cx="4205400" cy="114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Agree</a:t>
            </a: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on a </a:t>
            </a:r>
            <a:r>
              <a:rPr b="1"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shared state</a:t>
            </a: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 a distributed system in the presence of </a:t>
            </a:r>
            <a:r>
              <a:rPr b="1"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faulty processes</a:t>
            </a:r>
            <a:endParaRPr b="1" sz="1800"/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Zatt: Future work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5" name="Google Shape;355;p32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2"/>
          <p:cNvSpPr txBox="1"/>
          <p:nvPr/>
        </p:nvSpPr>
        <p:spPr>
          <a:xfrm>
            <a:off x="216025" y="1426875"/>
            <a:ext cx="39318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UDP datagram limit workaround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gRPC intracluster protocol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Unit tests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Linearizable semantics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Clients in multiple languages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Observables / callbacks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3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3"/>
          <p:cNvSpPr txBox="1"/>
          <p:nvPr/>
        </p:nvSpPr>
        <p:spPr>
          <a:xfrm>
            <a:off x="2422050" y="2475775"/>
            <a:ext cx="4299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Questions?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 Performance: </a:t>
            </a:r>
            <a:r>
              <a:rPr b="1" lang="en">
                <a:solidFill>
                  <a:schemeClr val="lt1"/>
                </a:solidFill>
              </a:rPr>
              <a:t>local</a:t>
            </a:r>
            <a:r>
              <a:rPr lang="en">
                <a:solidFill>
                  <a:schemeClr val="lt1"/>
                </a:solidFill>
              </a:rPr>
              <a:t> testing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1" name="Google Shape;371;p34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4"/>
          <p:cNvSpPr txBox="1"/>
          <p:nvPr/>
        </p:nvSpPr>
        <p:spPr>
          <a:xfrm>
            <a:off x="398325" y="1807550"/>
            <a:ext cx="37887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Setup</a:t>
            </a:r>
            <a:endParaRPr sz="18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for </a:t>
            </a:r>
            <a:r>
              <a:rPr b="1" lang="en" sz="1200"/>
              <a:t>profiling</a:t>
            </a:r>
            <a:r>
              <a:rPr lang="en" sz="1200"/>
              <a:t>, </a:t>
            </a:r>
            <a:r>
              <a:rPr b="1" lang="en" sz="1200"/>
              <a:t>regression testing</a:t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Implemented with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multiprocessing.Pool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Performed on laptop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Intel i7-4600U @ 2.10GHz 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8GB of DDR3 RAM @ 1600Mhz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cxnSp>
        <p:nvCxnSpPr>
          <p:cNvPr id="373" name="Google Shape;373;p34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4"/>
          <p:cNvSpPr txBox="1"/>
          <p:nvPr/>
        </p:nvSpPr>
        <p:spPr>
          <a:xfrm>
            <a:off x="4750925" y="1807550"/>
            <a:ext cx="4081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Max throughput: </a:t>
            </a:r>
            <a:r>
              <a:rPr b="1" lang="en" sz="1200"/>
              <a:t>200 req/s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 server instances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Peak client throughput: 64 clients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single client can dispatch max </a:t>
            </a:r>
            <a:r>
              <a:rPr b="1" lang="en" sz="1200"/>
              <a:t>100 req/s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Invariants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311700" y="1675438"/>
            <a:ext cx="39999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Election Safety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Leader Append-only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Leader completeness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 matching - inductive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Informally proven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 machine safety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Formally proven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35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5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5"/>
          <p:cNvSpPr txBox="1"/>
          <p:nvPr/>
        </p:nvSpPr>
        <p:spPr>
          <a:xfrm>
            <a:off x="4311600" y="1566813"/>
            <a:ext cx="42231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Designed for </a:t>
            </a:r>
            <a:r>
              <a:rPr b="1" lang="en" sz="1200"/>
              <a:t>understandability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Separate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leader election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log replication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membership changes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Strong leadership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Just two RPCs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Tested with user studies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Formally specified and proved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Real world 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</a:rPr>
              <a:t>usage</a:t>
            </a:r>
            <a:endParaRPr b="1"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CoreOS/Etcd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RethinkDB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Hashicorp/Terraform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Zatt: Architectural choices: </a:t>
            </a:r>
            <a:r>
              <a:rPr b="1" lang="en">
                <a:solidFill>
                  <a:schemeClr val="lt1"/>
                </a:solidFill>
              </a:rPr>
              <a:t>Networking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6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6"/>
          <p:cNvSpPr/>
          <p:nvPr/>
        </p:nvSpPr>
        <p:spPr>
          <a:xfrm>
            <a:off x="303425" y="1743675"/>
            <a:ext cx="4097100" cy="280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Intra cluster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</a:t>
            </a:r>
            <a:r>
              <a:rPr b="1" lang="en" sz="1200"/>
              <a:t>UDP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Acknowledgement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Retransmission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need for encryption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4" name="Google Shape;394;p36"/>
          <p:cNvSpPr/>
          <p:nvPr/>
        </p:nvSpPr>
        <p:spPr>
          <a:xfrm>
            <a:off x="4668100" y="1743675"/>
            <a:ext cx="4097100" cy="280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Client-Server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</a:t>
            </a:r>
            <a:r>
              <a:rPr b="1" lang="en" sz="1200"/>
              <a:t>TCP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Safe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Stateful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Supports TLS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Zatt: Architectural choices: </a:t>
            </a:r>
            <a:r>
              <a:rPr b="1" lang="en">
                <a:solidFill>
                  <a:schemeClr val="lt1"/>
                </a:solidFill>
              </a:rPr>
              <a:t>Client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01" name="Google Shape;401;p37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7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7"/>
          <p:cNvSpPr/>
          <p:nvPr/>
        </p:nvSpPr>
        <p:spPr>
          <a:xfrm>
            <a:off x="227225" y="1882150"/>
            <a:ext cx="2034900" cy="225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Always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 every read</a:t>
            </a:r>
            <a:endParaRPr sz="1200"/>
          </a:p>
        </p:txBody>
      </p:sp>
      <p:sp>
        <p:nvSpPr>
          <p:cNvPr id="404" name="Google Shape;404;p37"/>
          <p:cNvSpPr/>
          <p:nvPr/>
        </p:nvSpPr>
        <p:spPr>
          <a:xfrm>
            <a:off x="2464625" y="1882150"/>
            <a:ext cx="1987500" cy="225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Lock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Toggled by application</a:t>
            </a:r>
            <a:endParaRPr sz="1200"/>
          </a:p>
        </p:txBody>
      </p:sp>
      <p:sp>
        <p:nvSpPr>
          <p:cNvPr id="405" name="Google Shape;405;p37"/>
          <p:cNvSpPr/>
          <p:nvPr/>
        </p:nvSpPr>
        <p:spPr>
          <a:xfrm>
            <a:off x="4631013" y="1893344"/>
            <a:ext cx="2034900" cy="225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n reads</a:t>
            </a:r>
            <a:endParaRPr sz="1200"/>
          </a:p>
        </p:txBody>
      </p:sp>
      <p:sp>
        <p:nvSpPr>
          <p:cNvPr id="406" name="Google Shape;406;p37"/>
          <p:cNvSpPr/>
          <p:nvPr/>
        </p:nvSpPr>
        <p:spPr>
          <a:xfrm>
            <a:off x="6844800" y="1882150"/>
            <a:ext cx="2034900" cy="225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a given</a:t>
            </a:r>
            <a:r>
              <a:rPr lang="en" sz="1200"/>
              <a:t> datetime.</a:t>
            </a:r>
            <a:r>
              <a:rPr lang="en" sz="1200"/>
              <a:t>timedelta</a:t>
            </a:r>
            <a:endParaRPr sz="1200"/>
          </a:p>
        </p:txBody>
      </p:sp>
      <p:sp>
        <p:nvSpPr>
          <p:cNvPr id="407" name="Google Shape;407;p37"/>
          <p:cNvSpPr txBox="1"/>
          <p:nvPr/>
        </p:nvSpPr>
        <p:spPr>
          <a:xfrm>
            <a:off x="2386975" y="1274775"/>
            <a:ext cx="4673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Refresh Policies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Log replication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8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8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417" name="Google Shape;417;p38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8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8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8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8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8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8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8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8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8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8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8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8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8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8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8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8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8"/>
          <p:cNvSpPr/>
          <p:nvPr/>
        </p:nvSpPr>
        <p:spPr>
          <a:xfrm>
            <a:off x="16205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8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8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8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8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439" name="Google Shape;439;p38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graphicFrame>
        <p:nvGraphicFramePr>
          <p:cNvPr id="440" name="Google Shape;440;p38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1" name="Google Shape;441;p38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2" name="Google Shape;442;p38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Log replication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9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9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452" name="Google Shape;452;p39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9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9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9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9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9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9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9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9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9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9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9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9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9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9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9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9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9"/>
          <p:cNvSpPr/>
          <p:nvPr/>
        </p:nvSpPr>
        <p:spPr>
          <a:xfrm>
            <a:off x="50050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39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9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9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9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474" name="Google Shape;474;p39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graphicFrame>
        <p:nvGraphicFramePr>
          <p:cNvPr id="475" name="Google Shape;475;p39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6" name="Google Shape;476;p39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7" name="Google Shape;477;p39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Log replication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4" name="Google Shape;484;p40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0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0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487" name="Google Shape;487;p40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0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0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0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40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0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0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0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0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0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0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0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0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40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0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0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0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0"/>
          <p:cNvSpPr/>
          <p:nvPr/>
        </p:nvSpPr>
        <p:spPr>
          <a:xfrm>
            <a:off x="1345175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0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0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0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40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509" name="Google Shape;509;p40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510" name="Google Shape;510;p40"/>
          <p:cNvCxnSpPr>
            <a:stCxn id="486" idx="6"/>
            <a:endCxn id="508" idx="2"/>
          </p:cNvCxnSpPr>
          <p:nvPr/>
        </p:nvCxnSpPr>
        <p:spPr>
          <a:xfrm flipH="1" rot="10800000">
            <a:off x="3214250" y="2082713"/>
            <a:ext cx="2235000" cy="833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0"/>
          <p:cNvCxnSpPr>
            <a:stCxn id="486" idx="6"/>
            <a:endCxn id="509" idx="2"/>
          </p:cNvCxnSpPr>
          <p:nvPr/>
        </p:nvCxnSpPr>
        <p:spPr>
          <a:xfrm>
            <a:off x="3214250" y="2916113"/>
            <a:ext cx="2235000" cy="801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40"/>
          <p:cNvSpPr txBox="1"/>
          <p:nvPr/>
        </p:nvSpPr>
        <p:spPr>
          <a:xfrm rot="-1246093">
            <a:off x="3261893" y="2169988"/>
            <a:ext cx="2057597" cy="465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Entry</a:t>
            </a:r>
            <a:endParaRPr/>
          </a:p>
        </p:txBody>
      </p:sp>
      <p:sp>
        <p:nvSpPr>
          <p:cNvPr id="513" name="Google Shape;513;p40"/>
          <p:cNvSpPr txBox="1"/>
          <p:nvPr/>
        </p:nvSpPr>
        <p:spPr>
          <a:xfrm rot="1200329">
            <a:off x="3579497" y="3012257"/>
            <a:ext cx="1640700" cy="465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Entry</a:t>
            </a:r>
            <a:endParaRPr/>
          </a:p>
        </p:txBody>
      </p:sp>
      <p:graphicFrame>
        <p:nvGraphicFramePr>
          <p:cNvPr id="514" name="Google Shape;514;p40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5" name="Google Shape;515;p40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6" name="Google Shape;516;p40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Log replication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23" name="Google Shape;523;p41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1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1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526" name="Google Shape;526;p41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1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1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1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1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1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1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1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1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1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1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1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1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1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1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1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1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1"/>
          <p:cNvSpPr/>
          <p:nvPr/>
        </p:nvSpPr>
        <p:spPr>
          <a:xfrm>
            <a:off x="2121150" y="4719200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4" name="Google Shape;544;p41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1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1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41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548" name="Google Shape;548;p41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549" name="Google Shape;549;p41"/>
          <p:cNvCxnSpPr>
            <a:stCxn id="525" idx="6"/>
            <a:endCxn id="547" idx="2"/>
          </p:cNvCxnSpPr>
          <p:nvPr/>
        </p:nvCxnSpPr>
        <p:spPr>
          <a:xfrm flipH="1" rot="10800000">
            <a:off x="3214250" y="2082713"/>
            <a:ext cx="2235000" cy="833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0" name="Google Shape;550;p41"/>
          <p:cNvCxnSpPr>
            <a:stCxn id="525" idx="6"/>
            <a:endCxn id="548" idx="2"/>
          </p:cNvCxnSpPr>
          <p:nvPr/>
        </p:nvCxnSpPr>
        <p:spPr>
          <a:xfrm>
            <a:off x="3214250" y="2916113"/>
            <a:ext cx="2235000" cy="801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1" name="Google Shape;551;p41"/>
          <p:cNvSpPr txBox="1"/>
          <p:nvPr/>
        </p:nvSpPr>
        <p:spPr>
          <a:xfrm rot="-1246093">
            <a:off x="3261893" y="2169988"/>
            <a:ext cx="2057597" cy="465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 rot="1200329">
            <a:off x="3579497" y="3012257"/>
            <a:ext cx="1640700" cy="465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graphicFrame>
        <p:nvGraphicFramePr>
          <p:cNvPr id="553" name="Google Shape;553;p41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4" name="Google Shape;554;p41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5" name="Google Shape;555;p41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 Overview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/>
          <p:nvPr/>
        </p:nvSpPr>
        <p:spPr>
          <a:xfrm>
            <a:off x="534100" y="4043938"/>
            <a:ext cx="306900" cy="4815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37750" y="3467988"/>
            <a:ext cx="306900" cy="4815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35850" y="2900100"/>
            <a:ext cx="306900" cy="4815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35850" y="2330800"/>
            <a:ext cx="306900" cy="4815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4100" y="1748200"/>
            <a:ext cx="306900" cy="4815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999725" y="2229700"/>
            <a:ext cx="256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2 - </a:t>
            </a:r>
            <a:r>
              <a:rPr b="1" lang="en"/>
              <a:t>Follower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25" y="1313050"/>
            <a:ext cx="1405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Clients</a:t>
            </a:r>
            <a:endParaRPr b="1"/>
          </a:p>
        </p:txBody>
      </p:sp>
      <p:sp>
        <p:nvSpPr>
          <p:cNvPr id="85" name="Google Shape;85;p15"/>
          <p:cNvSpPr txBox="1"/>
          <p:nvPr/>
        </p:nvSpPr>
        <p:spPr>
          <a:xfrm>
            <a:off x="6073250" y="4222088"/>
            <a:ext cx="256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3 - </a:t>
            </a:r>
            <a:r>
              <a:rPr b="1" lang="en"/>
              <a:t>Follower</a:t>
            </a:r>
            <a:endParaRPr b="1"/>
          </a:p>
        </p:txBody>
      </p:sp>
      <p:sp>
        <p:nvSpPr>
          <p:cNvPr id="86" name="Google Shape;86;p15"/>
          <p:cNvSpPr/>
          <p:nvPr/>
        </p:nvSpPr>
        <p:spPr>
          <a:xfrm>
            <a:off x="3410350" y="2643075"/>
            <a:ext cx="710400" cy="66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927175" y="1491275"/>
            <a:ext cx="710400" cy="66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000700" y="3468000"/>
            <a:ext cx="710400" cy="66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482900" y="3422275"/>
            <a:ext cx="256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1 - </a:t>
            </a:r>
            <a:r>
              <a:rPr b="1" lang="en"/>
              <a:t>Leader</a:t>
            </a:r>
            <a:endParaRPr b="1"/>
          </a:p>
        </p:txBody>
      </p:sp>
      <p:cxnSp>
        <p:nvCxnSpPr>
          <p:cNvPr id="90" name="Google Shape;90;p15"/>
          <p:cNvCxnSpPr>
            <a:stCxn id="81" idx="4"/>
            <a:endCxn id="86" idx="2"/>
          </p:cNvCxnSpPr>
          <p:nvPr/>
        </p:nvCxnSpPr>
        <p:spPr>
          <a:xfrm>
            <a:off x="842750" y="2571550"/>
            <a:ext cx="2567700" cy="40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endCxn id="87" idx="2"/>
          </p:cNvCxnSpPr>
          <p:nvPr/>
        </p:nvCxnSpPr>
        <p:spPr>
          <a:xfrm flipH="1" rot="10800000">
            <a:off x="4120675" y="1821425"/>
            <a:ext cx="2806500" cy="11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6" idx="6"/>
            <a:endCxn id="88" idx="2"/>
          </p:cNvCxnSpPr>
          <p:nvPr/>
        </p:nvCxnSpPr>
        <p:spPr>
          <a:xfrm>
            <a:off x="4120750" y="2973225"/>
            <a:ext cx="2880000" cy="82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8" idx="2"/>
            <a:endCxn id="78" idx="4"/>
          </p:cNvCxnSpPr>
          <p:nvPr/>
        </p:nvCxnSpPr>
        <p:spPr>
          <a:xfrm flipH="1">
            <a:off x="841100" y="3798150"/>
            <a:ext cx="6159600" cy="48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Log replication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2" name="Google Shape;562;p42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2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2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565" name="Google Shape;565;p42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2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2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2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2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2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2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2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2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2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2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2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2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2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2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2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2"/>
          <p:cNvSpPr/>
          <p:nvPr/>
        </p:nvSpPr>
        <p:spPr>
          <a:xfrm>
            <a:off x="305510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Google Shape;583;p42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2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42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587" name="Google Shape;587;p42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588" name="Google Shape;588;p42"/>
          <p:cNvCxnSpPr>
            <a:stCxn id="564" idx="6"/>
            <a:endCxn id="586" idx="2"/>
          </p:cNvCxnSpPr>
          <p:nvPr/>
        </p:nvCxnSpPr>
        <p:spPr>
          <a:xfrm flipH="1" rot="10800000">
            <a:off x="3214250" y="2082713"/>
            <a:ext cx="2235000" cy="833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2"/>
          <p:cNvCxnSpPr>
            <a:stCxn id="564" idx="6"/>
            <a:endCxn id="587" idx="2"/>
          </p:cNvCxnSpPr>
          <p:nvPr/>
        </p:nvCxnSpPr>
        <p:spPr>
          <a:xfrm>
            <a:off x="3214250" y="2916113"/>
            <a:ext cx="2235000" cy="801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2"/>
          <p:cNvSpPr txBox="1"/>
          <p:nvPr/>
        </p:nvSpPr>
        <p:spPr>
          <a:xfrm rot="-1246093">
            <a:off x="3261893" y="2169988"/>
            <a:ext cx="2057597" cy="465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Entry</a:t>
            </a:r>
            <a:endParaRPr/>
          </a:p>
        </p:txBody>
      </p:sp>
      <p:sp>
        <p:nvSpPr>
          <p:cNvPr id="591" name="Google Shape;591;p42"/>
          <p:cNvSpPr txBox="1"/>
          <p:nvPr/>
        </p:nvSpPr>
        <p:spPr>
          <a:xfrm rot="1200329">
            <a:off x="3579497" y="3012257"/>
            <a:ext cx="1640700" cy="465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Entry</a:t>
            </a:r>
            <a:endParaRPr/>
          </a:p>
        </p:txBody>
      </p:sp>
      <p:graphicFrame>
        <p:nvGraphicFramePr>
          <p:cNvPr id="592" name="Google Shape;592;p42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3" name="Google Shape;593;p42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4" name="Google Shape;594;p42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1" name="Google Shape;601;p43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3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3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604" name="Google Shape;604;p43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3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3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3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3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3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3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3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3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3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3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3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3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43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3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3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43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43"/>
          <p:cNvSpPr/>
          <p:nvPr/>
        </p:nvSpPr>
        <p:spPr>
          <a:xfrm>
            <a:off x="336245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2" name="Google Shape;622;p43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3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3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43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626" name="Google Shape;626;p43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graphicFrame>
        <p:nvGraphicFramePr>
          <p:cNvPr id="627" name="Google Shape;627;p43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8" name="Google Shape;628;p43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9" name="Google Shape;629;p43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0" name="Google Shape;630;p43"/>
          <p:cNvCxnSpPr/>
          <p:nvPr/>
        </p:nvCxnSpPr>
        <p:spPr>
          <a:xfrm flipH="1" rot="10800000">
            <a:off x="2843025" y="1412225"/>
            <a:ext cx="1819800" cy="29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7" name="Google Shape;637;p44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4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4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640" name="Google Shape;640;p44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4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4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4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4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4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4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4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4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4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4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4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4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44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4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44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44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44"/>
          <p:cNvSpPr/>
          <p:nvPr/>
        </p:nvSpPr>
        <p:spPr>
          <a:xfrm>
            <a:off x="366470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44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4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4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44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662" name="Google Shape;662;p44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graphicFrame>
        <p:nvGraphicFramePr>
          <p:cNvPr id="663" name="Google Shape;663;p44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4" name="Google Shape;664;p44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5" name="Google Shape;665;p44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6" name="Google Shape;666;p44"/>
          <p:cNvCxnSpPr/>
          <p:nvPr/>
        </p:nvCxnSpPr>
        <p:spPr>
          <a:xfrm flipH="1" rot="10800000">
            <a:off x="2843025" y="1412225"/>
            <a:ext cx="1819800" cy="29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5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3" name="Google Shape;673;p45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45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5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676" name="Google Shape;676;p45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45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45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45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45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45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45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45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5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45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45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45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5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45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5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5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5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5"/>
          <p:cNvSpPr/>
          <p:nvPr/>
        </p:nvSpPr>
        <p:spPr>
          <a:xfrm>
            <a:off x="4090475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" name="Google Shape;694;p45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5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5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45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698" name="Google Shape;698;p45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699" name="Google Shape;699;p45"/>
          <p:cNvCxnSpPr>
            <a:stCxn id="697" idx="4"/>
            <a:endCxn id="698" idx="0"/>
          </p:cNvCxnSpPr>
          <p:nvPr/>
        </p:nvCxnSpPr>
        <p:spPr>
          <a:xfrm>
            <a:off x="5703350" y="2336813"/>
            <a:ext cx="0" cy="1126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00" name="Google Shape;700;p45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1" name="Google Shape;701;p45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2" name="Google Shape;702;p45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3" name="Google Shape;703;p45"/>
          <p:cNvCxnSpPr/>
          <p:nvPr/>
        </p:nvCxnSpPr>
        <p:spPr>
          <a:xfrm flipH="1" rot="10800000">
            <a:off x="2843025" y="1412225"/>
            <a:ext cx="1819800" cy="29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4" name="Google Shape;704;p45"/>
          <p:cNvSpPr txBox="1"/>
          <p:nvPr/>
        </p:nvSpPr>
        <p:spPr>
          <a:xfrm rot="5400000">
            <a:off x="5091050" y="2600788"/>
            <a:ext cx="1373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6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1" name="Google Shape;711;p46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6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46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714" name="Google Shape;714;p46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6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46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6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46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6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6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6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6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6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6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6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46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46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6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46"/>
          <p:cNvSpPr/>
          <p:nvPr/>
        </p:nvSpPr>
        <p:spPr>
          <a:xfrm>
            <a:off x="432770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" name="Google Shape;732;p46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6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6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46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736" name="Google Shape;736;p46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737" name="Google Shape;737;p46"/>
          <p:cNvCxnSpPr>
            <a:stCxn id="735" idx="4"/>
            <a:endCxn id="736" idx="0"/>
          </p:cNvCxnSpPr>
          <p:nvPr/>
        </p:nvCxnSpPr>
        <p:spPr>
          <a:xfrm>
            <a:off x="5703350" y="2336813"/>
            <a:ext cx="0" cy="1126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738" name="Google Shape;738;p46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9" name="Google Shape;739;p46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0" name="Google Shape;740;p46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1" name="Google Shape;741;p46"/>
          <p:cNvCxnSpPr/>
          <p:nvPr/>
        </p:nvCxnSpPr>
        <p:spPr>
          <a:xfrm flipH="1" rot="10800000">
            <a:off x="2843025" y="1412225"/>
            <a:ext cx="1819800" cy="29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2" name="Google Shape;742;p46"/>
          <p:cNvSpPr txBox="1"/>
          <p:nvPr/>
        </p:nvSpPr>
        <p:spPr>
          <a:xfrm rot="5400000">
            <a:off x="5091050" y="2676988"/>
            <a:ext cx="1373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7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49" name="Google Shape;749;p47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7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47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752" name="Google Shape;752;p47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7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47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7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7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7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7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7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7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7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7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7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7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7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7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7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7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47"/>
          <p:cNvSpPr/>
          <p:nvPr/>
        </p:nvSpPr>
        <p:spPr>
          <a:xfrm>
            <a:off x="478490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47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47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47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47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774" name="Google Shape;774;p47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graphicFrame>
        <p:nvGraphicFramePr>
          <p:cNvPr id="775" name="Google Shape;775;p47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6" name="Google Shape;776;p47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7" name="Google Shape;777;p47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8" name="Google Shape;778;p47"/>
          <p:cNvCxnSpPr/>
          <p:nvPr/>
        </p:nvCxnSpPr>
        <p:spPr>
          <a:xfrm flipH="1" rot="10800000">
            <a:off x="2843025" y="1412225"/>
            <a:ext cx="1819800" cy="29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85" name="Google Shape;785;p48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8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7" name="Google Shape;787;p48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788" name="Google Shape;788;p48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48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8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48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8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48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48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48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48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48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8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8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8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8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8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8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8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48"/>
          <p:cNvSpPr/>
          <p:nvPr/>
        </p:nvSpPr>
        <p:spPr>
          <a:xfrm>
            <a:off x="514040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6" name="Google Shape;806;p48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8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48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48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810" name="Google Shape;810;p48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3</a:t>
            </a:r>
            <a:endParaRPr baseline="-25000"/>
          </a:p>
        </p:txBody>
      </p:sp>
      <p:cxnSp>
        <p:nvCxnSpPr>
          <p:cNvPr id="811" name="Google Shape;811;p48"/>
          <p:cNvCxnSpPr>
            <a:stCxn id="809" idx="4"/>
            <a:endCxn id="810" idx="0"/>
          </p:cNvCxnSpPr>
          <p:nvPr/>
        </p:nvCxnSpPr>
        <p:spPr>
          <a:xfrm>
            <a:off x="5703350" y="2336813"/>
            <a:ext cx="0" cy="1126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2" name="Google Shape;812;p48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3" name="Google Shape;813;p48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r>
                        <a:rPr lang="en" sz="1200"/>
                        <a:t>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4" name="Google Shape;814;p48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5" name="Google Shape;815;p48"/>
          <p:cNvCxnSpPr/>
          <p:nvPr/>
        </p:nvCxnSpPr>
        <p:spPr>
          <a:xfrm flipH="1" rot="10800000">
            <a:off x="2843025" y="1412225"/>
            <a:ext cx="1819800" cy="29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6" name="Google Shape;816;p48"/>
          <p:cNvSpPr txBox="1"/>
          <p:nvPr/>
        </p:nvSpPr>
        <p:spPr>
          <a:xfrm rot="5400000">
            <a:off x="5091050" y="2600788"/>
            <a:ext cx="1373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9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3" name="Google Shape;823;p49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9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49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826" name="Google Shape;826;p49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49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9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49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9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49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49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49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49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49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9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49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9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9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9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9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9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49"/>
          <p:cNvSpPr/>
          <p:nvPr/>
        </p:nvSpPr>
        <p:spPr>
          <a:xfrm>
            <a:off x="5292225" y="472297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49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9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9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9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848" name="Google Shape;848;p49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3</a:t>
            </a:r>
            <a:endParaRPr baseline="-25000"/>
          </a:p>
        </p:txBody>
      </p:sp>
      <p:graphicFrame>
        <p:nvGraphicFramePr>
          <p:cNvPr id="849" name="Google Shape;849;p49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0" name="Google Shape;850;p49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1" name="Google Shape;851;p49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52" name="Google Shape;852;p49"/>
          <p:cNvCxnSpPr/>
          <p:nvPr/>
        </p:nvCxnSpPr>
        <p:spPr>
          <a:xfrm>
            <a:off x="5703350" y="2336813"/>
            <a:ext cx="0" cy="1126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49"/>
          <p:cNvSpPr txBox="1"/>
          <p:nvPr/>
        </p:nvSpPr>
        <p:spPr>
          <a:xfrm rot="5400000">
            <a:off x="5091050" y="2600788"/>
            <a:ext cx="1373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endParaRPr/>
          </a:p>
        </p:txBody>
      </p:sp>
      <p:cxnSp>
        <p:nvCxnSpPr>
          <p:cNvPr id="854" name="Google Shape;854;p49"/>
          <p:cNvCxnSpPr>
            <a:stCxn id="847" idx="2"/>
            <a:endCxn id="825" idx="7"/>
          </p:cNvCxnSpPr>
          <p:nvPr/>
        </p:nvCxnSpPr>
        <p:spPr>
          <a:xfrm flipH="1">
            <a:off x="3139850" y="2082713"/>
            <a:ext cx="2309400" cy="653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49"/>
          <p:cNvSpPr txBox="1"/>
          <p:nvPr/>
        </p:nvSpPr>
        <p:spPr>
          <a:xfrm rot="-978796">
            <a:off x="3449048" y="2121792"/>
            <a:ext cx="1373497" cy="461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0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2" name="Google Shape;862;p50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0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50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3</a:t>
            </a:r>
            <a:endParaRPr baseline="-25000"/>
          </a:p>
        </p:txBody>
      </p:sp>
      <p:cxnSp>
        <p:nvCxnSpPr>
          <p:cNvPr id="865" name="Google Shape;865;p50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50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50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0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50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50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0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50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50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50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50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50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0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0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50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50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0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50"/>
          <p:cNvSpPr/>
          <p:nvPr/>
        </p:nvSpPr>
        <p:spPr>
          <a:xfrm>
            <a:off x="5597600" y="472297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3" name="Google Shape;883;p50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0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50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50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887" name="Google Shape;887;p50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3</a:t>
            </a:r>
            <a:endParaRPr baseline="-25000"/>
          </a:p>
        </p:txBody>
      </p:sp>
      <p:graphicFrame>
        <p:nvGraphicFramePr>
          <p:cNvPr id="888" name="Google Shape;888;p50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9" name="Google Shape;889;p50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0" name="Google Shape;890;p50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91" name="Google Shape;891;p50"/>
          <p:cNvCxnSpPr/>
          <p:nvPr/>
        </p:nvCxnSpPr>
        <p:spPr>
          <a:xfrm>
            <a:off x="5703350" y="2336813"/>
            <a:ext cx="0" cy="1126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50"/>
          <p:cNvSpPr txBox="1"/>
          <p:nvPr/>
        </p:nvSpPr>
        <p:spPr>
          <a:xfrm rot="5400000">
            <a:off x="5091050" y="2600788"/>
            <a:ext cx="1373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endParaRPr/>
          </a:p>
        </p:txBody>
      </p:sp>
      <p:cxnSp>
        <p:nvCxnSpPr>
          <p:cNvPr id="893" name="Google Shape;893;p50"/>
          <p:cNvCxnSpPr>
            <a:stCxn id="886" idx="2"/>
            <a:endCxn id="864" idx="7"/>
          </p:cNvCxnSpPr>
          <p:nvPr/>
        </p:nvCxnSpPr>
        <p:spPr>
          <a:xfrm flipH="1">
            <a:off x="3139850" y="2082713"/>
            <a:ext cx="2309400" cy="653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50"/>
          <p:cNvSpPr txBox="1"/>
          <p:nvPr/>
        </p:nvSpPr>
        <p:spPr>
          <a:xfrm rot="-978796">
            <a:off x="3449048" y="2121792"/>
            <a:ext cx="1373497" cy="461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1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Network Partition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01" name="Google Shape;901;p51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1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51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3</a:t>
            </a:r>
            <a:endParaRPr baseline="-25000"/>
          </a:p>
        </p:txBody>
      </p:sp>
      <p:cxnSp>
        <p:nvCxnSpPr>
          <p:cNvPr id="904" name="Google Shape;904;p51"/>
          <p:cNvCxnSpPr/>
          <p:nvPr/>
        </p:nvCxnSpPr>
        <p:spPr>
          <a:xfrm>
            <a:off x="212900" y="4770225"/>
            <a:ext cx="8549700" cy="13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51"/>
          <p:cNvCxnSpPr/>
          <p:nvPr/>
        </p:nvCxnSpPr>
        <p:spPr>
          <a:xfrm>
            <a:off x="2129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1"/>
          <p:cNvCxnSpPr/>
          <p:nvPr/>
        </p:nvCxnSpPr>
        <p:spPr>
          <a:xfrm>
            <a:off x="6701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51"/>
          <p:cNvCxnSpPr/>
          <p:nvPr/>
        </p:nvCxnSpPr>
        <p:spPr>
          <a:xfrm>
            <a:off x="11273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1"/>
          <p:cNvCxnSpPr/>
          <p:nvPr/>
        </p:nvCxnSpPr>
        <p:spPr>
          <a:xfrm>
            <a:off x="1584500" y="46527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51"/>
          <p:cNvCxnSpPr/>
          <p:nvPr/>
        </p:nvCxnSpPr>
        <p:spPr>
          <a:xfrm>
            <a:off x="20417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1"/>
          <p:cNvCxnSpPr/>
          <p:nvPr/>
        </p:nvCxnSpPr>
        <p:spPr>
          <a:xfrm>
            <a:off x="24989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51"/>
          <p:cNvCxnSpPr/>
          <p:nvPr/>
        </p:nvCxnSpPr>
        <p:spPr>
          <a:xfrm>
            <a:off x="29561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51"/>
          <p:cNvCxnSpPr/>
          <p:nvPr/>
        </p:nvCxnSpPr>
        <p:spPr>
          <a:xfrm>
            <a:off x="3413300" y="465027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51"/>
          <p:cNvCxnSpPr/>
          <p:nvPr/>
        </p:nvCxnSpPr>
        <p:spPr>
          <a:xfrm>
            <a:off x="38705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51"/>
          <p:cNvCxnSpPr/>
          <p:nvPr/>
        </p:nvCxnSpPr>
        <p:spPr>
          <a:xfrm>
            <a:off x="43277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51"/>
          <p:cNvCxnSpPr/>
          <p:nvPr/>
        </p:nvCxnSpPr>
        <p:spPr>
          <a:xfrm>
            <a:off x="47849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1"/>
          <p:cNvCxnSpPr/>
          <p:nvPr/>
        </p:nvCxnSpPr>
        <p:spPr>
          <a:xfrm>
            <a:off x="5242100" y="46515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1"/>
          <p:cNvCxnSpPr/>
          <p:nvPr/>
        </p:nvCxnSpPr>
        <p:spPr>
          <a:xfrm>
            <a:off x="5699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1"/>
          <p:cNvCxnSpPr/>
          <p:nvPr/>
        </p:nvCxnSpPr>
        <p:spPr>
          <a:xfrm>
            <a:off x="6156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1"/>
          <p:cNvCxnSpPr/>
          <p:nvPr/>
        </p:nvCxnSpPr>
        <p:spPr>
          <a:xfrm>
            <a:off x="66137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1"/>
          <p:cNvCxnSpPr/>
          <p:nvPr/>
        </p:nvCxnSpPr>
        <p:spPr>
          <a:xfrm>
            <a:off x="70709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51"/>
          <p:cNvSpPr/>
          <p:nvPr/>
        </p:nvSpPr>
        <p:spPr>
          <a:xfrm>
            <a:off x="5847650" y="4719225"/>
            <a:ext cx="109800" cy="108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2" name="Google Shape;922;p51"/>
          <p:cNvCxnSpPr/>
          <p:nvPr/>
        </p:nvCxnSpPr>
        <p:spPr>
          <a:xfrm>
            <a:off x="75281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1"/>
          <p:cNvCxnSpPr/>
          <p:nvPr/>
        </p:nvCxnSpPr>
        <p:spPr>
          <a:xfrm>
            <a:off x="79853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1"/>
          <p:cNvCxnSpPr/>
          <p:nvPr/>
        </p:nvCxnSpPr>
        <p:spPr>
          <a:xfrm>
            <a:off x="8442500" y="4649025"/>
            <a:ext cx="8100" cy="24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51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926" name="Google Shape;926;p51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3</a:t>
            </a:r>
            <a:endParaRPr baseline="-25000"/>
          </a:p>
        </p:txBody>
      </p:sp>
      <p:graphicFrame>
        <p:nvGraphicFramePr>
          <p:cNvPr id="927" name="Google Shape;927;p51"/>
          <p:cNvGraphicFramePr/>
          <p:nvPr/>
        </p:nvGraphicFramePr>
        <p:xfrm>
          <a:off x="881225" y="2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928" name="Google Shape;928;p51"/>
          <p:cNvGraphicFramePr/>
          <p:nvPr/>
        </p:nvGraphicFramePr>
        <p:xfrm>
          <a:off x="6231425" y="15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9" name="Google Shape;929;p51"/>
          <p:cNvGraphicFramePr/>
          <p:nvPr/>
        </p:nvGraphicFramePr>
        <p:xfrm>
          <a:off x="6231438" y="31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809175"/>
                <a:gridCol w="877850"/>
              </a:tblGrid>
              <a:tr h="3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←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←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30" name="Google Shape;930;p51"/>
          <p:cNvCxnSpPr/>
          <p:nvPr/>
        </p:nvCxnSpPr>
        <p:spPr>
          <a:xfrm>
            <a:off x="5703350" y="2336813"/>
            <a:ext cx="0" cy="1126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51"/>
          <p:cNvSpPr txBox="1"/>
          <p:nvPr/>
        </p:nvSpPr>
        <p:spPr>
          <a:xfrm rot="5400000">
            <a:off x="5091050" y="2600788"/>
            <a:ext cx="1373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endParaRPr/>
          </a:p>
        </p:txBody>
      </p:sp>
      <p:cxnSp>
        <p:nvCxnSpPr>
          <p:cNvPr id="932" name="Google Shape;932;p51"/>
          <p:cNvCxnSpPr>
            <a:stCxn id="925" idx="2"/>
            <a:endCxn id="903" idx="7"/>
          </p:cNvCxnSpPr>
          <p:nvPr/>
        </p:nvCxnSpPr>
        <p:spPr>
          <a:xfrm flipH="1">
            <a:off x="3139850" y="2082713"/>
            <a:ext cx="2309400" cy="653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51"/>
          <p:cNvSpPr txBox="1"/>
          <p:nvPr/>
        </p:nvSpPr>
        <p:spPr>
          <a:xfrm rot="-978796">
            <a:off x="3449048" y="2121792"/>
            <a:ext cx="1373497" cy="461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 Overview: State Machine Replication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157700" y="6598300"/>
            <a:ext cx="4275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 machines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 cluster of servers compute identical copies of the state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replicated log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stores commands for the state machine on all servers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solve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fault tolerance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ensures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Safety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Availability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Typical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Store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configurations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Leader election in large scale systems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Distributed lock managers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/>
          <p:nvPr/>
        </p:nvSpPr>
        <p:spPr>
          <a:xfrm>
            <a:off x="524325" y="2587125"/>
            <a:ext cx="1697976" cy="978588"/>
          </a:xfrm>
          <a:prstGeom prst="cloud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" name="Google Shape;104;p16"/>
          <p:cNvSpPr/>
          <p:nvPr/>
        </p:nvSpPr>
        <p:spPr>
          <a:xfrm>
            <a:off x="2829675" y="3979893"/>
            <a:ext cx="1121400" cy="39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x=2</a:t>
            </a:r>
            <a:endParaRPr sz="2400"/>
          </a:p>
        </p:txBody>
      </p:sp>
      <p:sp>
        <p:nvSpPr>
          <p:cNvPr id="105" name="Google Shape;105;p16"/>
          <p:cNvSpPr/>
          <p:nvPr/>
        </p:nvSpPr>
        <p:spPr>
          <a:xfrm>
            <a:off x="2829695" y="2400555"/>
            <a:ext cx="1121400" cy="39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x=</a:t>
            </a:r>
            <a:r>
              <a:rPr lang="en" sz="2400"/>
              <a:t>9</a:t>
            </a:r>
            <a:endParaRPr sz="2400"/>
          </a:p>
        </p:txBody>
      </p:sp>
      <p:sp>
        <p:nvSpPr>
          <p:cNvPr id="106" name="Google Shape;106;p16"/>
          <p:cNvSpPr/>
          <p:nvPr/>
        </p:nvSpPr>
        <p:spPr>
          <a:xfrm>
            <a:off x="2829690" y="2790855"/>
            <a:ext cx="1121400" cy="39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z=</a:t>
            </a:r>
            <a:r>
              <a:rPr lang="en" sz="2400"/>
              <a:t>1</a:t>
            </a:r>
            <a:endParaRPr sz="2400"/>
          </a:p>
        </p:txBody>
      </p:sp>
      <p:sp>
        <p:nvSpPr>
          <p:cNvPr id="107" name="Google Shape;107;p16"/>
          <p:cNvSpPr/>
          <p:nvPr/>
        </p:nvSpPr>
        <p:spPr>
          <a:xfrm>
            <a:off x="2829685" y="3190218"/>
            <a:ext cx="1121400" cy="39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x=</a:t>
            </a:r>
            <a:r>
              <a:rPr lang="en" sz="2400"/>
              <a:t>3</a:t>
            </a:r>
            <a:endParaRPr sz="2400"/>
          </a:p>
        </p:txBody>
      </p:sp>
      <p:sp>
        <p:nvSpPr>
          <p:cNvPr id="108" name="Google Shape;108;p16"/>
          <p:cNvSpPr/>
          <p:nvPr/>
        </p:nvSpPr>
        <p:spPr>
          <a:xfrm>
            <a:off x="2829680" y="3580518"/>
            <a:ext cx="1121400" cy="39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y=</a:t>
            </a:r>
            <a:r>
              <a:rPr lang="en" sz="2400"/>
              <a:t>5</a:t>
            </a:r>
            <a:endParaRPr sz="2400"/>
          </a:p>
        </p:txBody>
      </p:sp>
      <p:sp>
        <p:nvSpPr>
          <p:cNvPr id="109" name="Google Shape;109;p16"/>
          <p:cNvSpPr/>
          <p:nvPr/>
        </p:nvSpPr>
        <p:spPr>
          <a:xfrm>
            <a:off x="5165100" y="2705742"/>
            <a:ext cx="271200" cy="268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24327" y="1379150"/>
            <a:ext cx="1698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Consensus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Subsystem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786677" y="1379150"/>
            <a:ext cx="1698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State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Machine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2" name="Google Shape;112;p16"/>
          <p:cNvCxnSpPr>
            <a:stCxn id="103" idx="0"/>
            <a:endCxn id="105" idx="1"/>
          </p:cNvCxnSpPr>
          <p:nvPr/>
        </p:nvCxnSpPr>
        <p:spPr>
          <a:xfrm flipH="1" rot="10800000">
            <a:off x="2220886" y="2595819"/>
            <a:ext cx="608700" cy="480600"/>
          </a:xfrm>
          <a:prstGeom prst="curvedConnector3">
            <a:avLst>
              <a:gd fmla="val 501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5" idx="3"/>
            <a:endCxn id="109" idx="1"/>
          </p:cNvCxnSpPr>
          <p:nvPr/>
        </p:nvCxnSpPr>
        <p:spPr>
          <a:xfrm>
            <a:off x="3951095" y="2595705"/>
            <a:ext cx="1253700" cy="149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881727" y="1488325"/>
            <a:ext cx="1017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Log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7111650" y="258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{D5C7F11D-4AEC-4BB3-8F75-F6BF46EEB3BF}</a:tableStyleId>
              </a:tblPr>
              <a:tblGrid>
                <a:gridCol w="746025"/>
                <a:gridCol w="746025"/>
              </a:tblGrid>
              <a:tr h="3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6"/>
          <p:cNvSpPr txBox="1"/>
          <p:nvPr/>
        </p:nvSpPr>
        <p:spPr>
          <a:xfrm>
            <a:off x="6961725" y="1537882"/>
            <a:ext cx="169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Dictionary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flipH="1" rot="10800000">
            <a:off x="6140050" y="3179625"/>
            <a:ext cx="891000" cy="93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5626500" y="2705742"/>
            <a:ext cx="271200" cy="268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436300" y="3147867"/>
            <a:ext cx="271200" cy="268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868850" y="3147867"/>
            <a:ext cx="271200" cy="268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6"/>
          <p:cNvCxnSpPr>
            <a:stCxn id="109" idx="7"/>
            <a:endCxn id="118" idx="1"/>
          </p:cNvCxnSpPr>
          <p:nvPr/>
        </p:nvCxnSpPr>
        <p:spPr>
          <a:xfrm flipH="1" rot="-5400000">
            <a:off x="5531134" y="2610513"/>
            <a:ext cx="600" cy="269700"/>
          </a:xfrm>
          <a:prstGeom prst="curvedConnector3">
            <a:avLst>
              <a:gd fmla="val -15604232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18" idx="0"/>
            <a:endCxn id="118" idx="6"/>
          </p:cNvCxnSpPr>
          <p:nvPr/>
        </p:nvCxnSpPr>
        <p:spPr>
          <a:xfrm flipH="1" rot="-5400000">
            <a:off x="5762700" y="2705142"/>
            <a:ext cx="134400" cy="135600"/>
          </a:xfrm>
          <a:prstGeom prst="curvedConnector4">
            <a:avLst>
              <a:gd fmla="val -91503" name="adj1"/>
              <a:gd fmla="val 211375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18" idx="3"/>
            <a:endCxn id="109" idx="5"/>
          </p:cNvCxnSpPr>
          <p:nvPr/>
        </p:nvCxnSpPr>
        <p:spPr>
          <a:xfrm rot="5400000">
            <a:off x="5531066" y="2800371"/>
            <a:ext cx="600" cy="269700"/>
          </a:xfrm>
          <a:prstGeom prst="curvedConnector3">
            <a:avLst>
              <a:gd fmla="val 997774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18" idx="5"/>
            <a:endCxn id="120" idx="7"/>
          </p:cNvCxnSpPr>
          <p:nvPr/>
        </p:nvCxnSpPr>
        <p:spPr>
          <a:xfrm flipH="1" rot="-5400000">
            <a:off x="5853034" y="2939871"/>
            <a:ext cx="252300" cy="242400"/>
          </a:xfrm>
          <a:prstGeom prst="curvedConnector3">
            <a:avLst>
              <a:gd fmla="val 2372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stCxn id="119" idx="7"/>
            <a:endCxn id="120" idx="1"/>
          </p:cNvCxnSpPr>
          <p:nvPr/>
        </p:nvCxnSpPr>
        <p:spPr>
          <a:xfrm flipH="1" rot="-5400000">
            <a:off x="5787934" y="3067038"/>
            <a:ext cx="600" cy="240900"/>
          </a:xfrm>
          <a:prstGeom prst="curvedConnector3">
            <a:avLst>
              <a:gd fmla="val -13754232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20" idx="3"/>
            <a:endCxn id="119" idx="5"/>
          </p:cNvCxnSpPr>
          <p:nvPr/>
        </p:nvCxnSpPr>
        <p:spPr>
          <a:xfrm rot="5400000">
            <a:off x="5787816" y="3256896"/>
            <a:ext cx="600" cy="240900"/>
          </a:xfrm>
          <a:prstGeom prst="curvedConnector3">
            <a:avLst>
              <a:gd fmla="val 18694406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>
            <a:stCxn id="119" idx="2"/>
            <a:endCxn id="109" idx="3"/>
          </p:cNvCxnSpPr>
          <p:nvPr/>
        </p:nvCxnSpPr>
        <p:spPr>
          <a:xfrm rot="10800000">
            <a:off x="5204700" y="2935017"/>
            <a:ext cx="231600" cy="3471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/>
          <p:nvPr/>
        </p:nvSpPr>
        <p:spPr>
          <a:xfrm>
            <a:off x="5888650" y="3167514"/>
            <a:ext cx="231600" cy="229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 Overview: Election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612800" y="1996325"/>
            <a:ext cx="22170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Follower</a:t>
            </a:r>
            <a:endParaRPr sz="2200"/>
          </a:p>
        </p:txBody>
      </p:sp>
      <p:sp>
        <p:nvSpPr>
          <p:cNvPr id="138" name="Google Shape;138;p17"/>
          <p:cNvSpPr/>
          <p:nvPr/>
        </p:nvSpPr>
        <p:spPr>
          <a:xfrm>
            <a:off x="3311125" y="3915550"/>
            <a:ext cx="22170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Candidate</a:t>
            </a:r>
            <a:endParaRPr sz="2200"/>
          </a:p>
        </p:txBody>
      </p:sp>
      <p:sp>
        <p:nvSpPr>
          <p:cNvPr id="139" name="Google Shape;139;p17"/>
          <p:cNvSpPr/>
          <p:nvPr/>
        </p:nvSpPr>
        <p:spPr>
          <a:xfrm>
            <a:off x="6080425" y="1996325"/>
            <a:ext cx="22170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Leader</a:t>
            </a:r>
            <a:endParaRPr sz="2200"/>
          </a:p>
        </p:txBody>
      </p:sp>
      <p:cxnSp>
        <p:nvCxnSpPr>
          <p:cNvPr id="140" name="Google Shape;140;p17"/>
          <p:cNvCxnSpPr>
            <a:endCxn id="137" idx="0"/>
          </p:cNvCxnSpPr>
          <p:nvPr/>
        </p:nvCxnSpPr>
        <p:spPr>
          <a:xfrm>
            <a:off x="311900" y="1683125"/>
            <a:ext cx="1409400" cy="313200"/>
          </a:xfrm>
          <a:prstGeom prst="curvedConnector2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>
            <a:off x="400350" y="1389200"/>
            <a:ext cx="804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Start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142" name="Google Shape;142;p17"/>
          <p:cNvCxnSpPr>
            <a:stCxn id="137" idx="3"/>
            <a:endCxn id="138" idx="0"/>
          </p:cNvCxnSpPr>
          <p:nvPr/>
        </p:nvCxnSpPr>
        <p:spPr>
          <a:xfrm>
            <a:off x="2829800" y="2361275"/>
            <a:ext cx="1589700" cy="1554300"/>
          </a:xfrm>
          <a:prstGeom prst="curvedConnector2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38" idx="1"/>
            <a:endCxn id="137" idx="2"/>
          </p:cNvCxnSpPr>
          <p:nvPr/>
        </p:nvCxnSpPr>
        <p:spPr>
          <a:xfrm rot="10800000">
            <a:off x="1721425" y="2726200"/>
            <a:ext cx="1589700" cy="1554300"/>
          </a:xfrm>
          <a:prstGeom prst="curvedConnector2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endCxn id="138" idx="2"/>
          </p:cNvCxnSpPr>
          <p:nvPr/>
        </p:nvCxnSpPr>
        <p:spPr>
          <a:xfrm flipH="1">
            <a:off x="4419625" y="4288450"/>
            <a:ext cx="1144500" cy="357000"/>
          </a:xfrm>
          <a:prstGeom prst="curvedConnector4">
            <a:avLst>
              <a:gd fmla="val -56029" name="adj1"/>
              <a:gd fmla="val 16670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7"/>
          <p:cNvCxnSpPr>
            <a:stCxn id="138" idx="3"/>
            <a:endCxn id="139" idx="2"/>
          </p:cNvCxnSpPr>
          <p:nvPr/>
        </p:nvCxnSpPr>
        <p:spPr>
          <a:xfrm flipH="1" rot="10800000">
            <a:off x="5528125" y="2726200"/>
            <a:ext cx="1660800" cy="1554300"/>
          </a:xfrm>
          <a:prstGeom prst="curvedConnector2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>
            <a:stCxn id="139" idx="0"/>
            <a:endCxn id="137" idx="0"/>
          </p:cNvCxnSpPr>
          <p:nvPr/>
        </p:nvCxnSpPr>
        <p:spPr>
          <a:xfrm rot="5400000">
            <a:off x="4454875" y="-737125"/>
            <a:ext cx="600" cy="5467500"/>
          </a:xfrm>
          <a:prstGeom prst="curvedConnector3">
            <a:avLst>
              <a:gd fmla="val -89816667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3311100" y="1389200"/>
            <a:ext cx="2217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node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term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869125" y="2799625"/>
            <a:ext cx="1305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Heartbeat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Timeout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913325" y="3540575"/>
            <a:ext cx="1305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leader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5883925" y="3026875"/>
            <a:ext cx="1305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029350" y="4465325"/>
            <a:ext cx="1305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Leader Election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2623700" y="2590913"/>
            <a:ext cx="672900" cy="650400"/>
          </a:xfrm>
          <a:prstGeom prst="pie">
            <a:avLst>
              <a:gd fmla="val 16656246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62" name="Google Shape;162;p18"/>
          <p:cNvSpPr/>
          <p:nvPr/>
        </p:nvSpPr>
        <p:spPr>
          <a:xfrm>
            <a:off x="5366900" y="1757513"/>
            <a:ext cx="672900" cy="650400"/>
          </a:xfrm>
          <a:prstGeom prst="pie">
            <a:avLst>
              <a:gd fmla="val 16685584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64" name="Google Shape;164;p18"/>
          <p:cNvSpPr/>
          <p:nvPr/>
        </p:nvSpPr>
        <p:spPr>
          <a:xfrm>
            <a:off x="5366900" y="3391888"/>
            <a:ext cx="672900" cy="650400"/>
          </a:xfrm>
          <a:prstGeom prst="pie">
            <a:avLst>
              <a:gd fmla="val 16724404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Leader Election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2623700" y="2590913"/>
            <a:ext cx="672900" cy="650400"/>
          </a:xfrm>
          <a:prstGeom prst="pie">
            <a:avLst>
              <a:gd fmla="val 9974673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76" name="Google Shape;176;p19"/>
          <p:cNvSpPr/>
          <p:nvPr/>
        </p:nvSpPr>
        <p:spPr>
          <a:xfrm>
            <a:off x="5366900" y="1757513"/>
            <a:ext cx="672900" cy="650400"/>
          </a:xfrm>
          <a:prstGeom prst="pie">
            <a:avLst>
              <a:gd fmla="val 763887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78" name="Google Shape;178;p19"/>
          <p:cNvSpPr/>
          <p:nvPr/>
        </p:nvSpPr>
        <p:spPr>
          <a:xfrm>
            <a:off x="5366900" y="3391888"/>
            <a:ext cx="672900" cy="650400"/>
          </a:xfrm>
          <a:prstGeom prst="pie">
            <a:avLst>
              <a:gd fmla="val 18498631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Leader Election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/>
          <p:nvPr/>
        </p:nvSpPr>
        <p:spPr>
          <a:xfrm>
            <a:off x="2623700" y="2590913"/>
            <a:ext cx="672900" cy="650400"/>
          </a:xfrm>
          <a:prstGeom prst="pie">
            <a:avLst>
              <a:gd fmla="val 15998076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90" name="Google Shape;190;p20"/>
          <p:cNvSpPr/>
          <p:nvPr/>
        </p:nvSpPr>
        <p:spPr>
          <a:xfrm>
            <a:off x="5366900" y="1757513"/>
            <a:ext cx="672900" cy="650400"/>
          </a:xfrm>
          <a:prstGeom prst="pie">
            <a:avLst>
              <a:gd fmla="val 13126245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92" name="Google Shape;192;p20"/>
          <p:cNvSpPr/>
          <p:nvPr/>
        </p:nvSpPr>
        <p:spPr>
          <a:xfrm>
            <a:off x="5366900" y="3391888"/>
            <a:ext cx="672900" cy="650400"/>
          </a:xfrm>
          <a:prstGeom prst="pie">
            <a:avLst>
              <a:gd fmla="val 6948844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94" name="Google Shape;194;p20"/>
          <p:cNvCxnSpPr>
            <a:stCxn id="189" idx="6"/>
            <a:endCxn id="191" idx="2"/>
          </p:cNvCxnSpPr>
          <p:nvPr/>
        </p:nvCxnSpPr>
        <p:spPr>
          <a:xfrm flipH="1" rot="10800000">
            <a:off x="3214250" y="2082713"/>
            <a:ext cx="2235000" cy="8334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0"/>
          <p:cNvCxnSpPr>
            <a:stCxn id="189" idx="6"/>
            <a:endCxn id="192" idx="2"/>
          </p:cNvCxnSpPr>
          <p:nvPr/>
        </p:nvCxnSpPr>
        <p:spPr>
          <a:xfrm>
            <a:off x="3214250" y="2916113"/>
            <a:ext cx="2152800" cy="8010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0"/>
          <p:cNvSpPr txBox="1"/>
          <p:nvPr/>
        </p:nvSpPr>
        <p:spPr>
          <a:xfrm rot="-1246093">
            <a:off x="3261893" y="2169988"/>
            <a:ext cx="2057597" cy="465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request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 rot="1200100">
            <a:off x="3344112" y="2999931"/>
            <a:ext cx="2057609" cy="465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request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41375"/>
            <a:ext cx="9144000" cy="114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Raft: Leader Election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4" name="Google Shape;204;p21"/>
          <p:cNvCxnSpPr/>
          <p:nvPr/>
        </p:nvCxnSpPr>
        <p:spPr>
          <a:xfrm flipH="1" rot="10800000">
            <a:off x="305500" y="976450"/>
            <a:ext cx="87345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25" y="5111575"/>
            <a:ext cx="9144000" cy="297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1"/>
          <p:cNvSpPr/>
          <p:nvPr/>
        </p:nvSpPr>
        <p:spPr>
          <a:xfrm>
            <a:off x="2623700" y="2590913"/>
            <a:ext cx="672900" cy="650400"/>
          </a:xfrm>
          <a:prstGeom prst="pie">
            <a:avLst>
              <a:gd fmla="val 15998076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2706050" y="26620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08" name="Google Shape;208;p21"/>
          <p:cNvSpPr/>
          <p:nvPr/>
        </p:nvSpPr>
        <p:spPr>
          <a:xfrm>
            <a:off x="5366900" y="1757513"/>
            <a:ext cx="672900" cy="650400"/>
          </a:xfrm>
          <a:prstGeom prst="pie">
            <a:avLst>
              <a:gd fmla="val 13821034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449250" y="1828613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10" name="Google Shape;210;p21"/>
          <p:cNvSpPr/>
          <p:nvPr/>
        </p:nvSpPr>
        <p:spPr>
          <a:xfrm>
            <a:off x="5366900" y="3391888"/>
            <a:ext cx="672900" cy="650400"/>
          </a:xfrm>
          <a:prstGeom prst="pie">
            <a:avLst>
              <a:gd fmla="val 8911917" name="adj1"/>
              <a:gd fmla="val 1620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449250" y="3462988"/>
            <a:ext cx="508200" cy="50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212" name="Google Shape;212;p21"/>
          <p:cNvCxnSpPr>
            <a:stCxn id="207" idx="6"/>
            <a:endCxn id="209" idx="2"/>
          </p:cNvCxnSpPr>
          <p:nvPr/>
        </p:nvCxnSpPr>
        <p:spPr>
          <a:xfrm flipH="1" rot="10800000">
            <a:off x="3214250" y="2082713"/>
            <a:ext cx="2235000" cy="833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lgDash"/>
            <a:round/>
            <a:headEnd len="med" w="med" type="triangle"/>
            <a:tailEnd len="med" w="med" type="none"/>
          </a:ln>
        </p:spPr>
      </p:cxnSp>
      <p:cxnSp>
        <p:nvCxnSpPr>
          <p:cNvPr id="213" name="Google Shape;213;p21"/>
          <p:cNvCxnSpPr>
            <a:stCxn id="207" idx="6"/>
            <a:endCxn id="210" idx="2"/>
          </p:cNvCxnSpPr>
          <p:nvPr/>
        </p:nvCxnSpPr>
        <p:spPr>
          <a:xfrm>
            <a:off x="3214250" y="2916113"/>
            <a:ext cx="2152800" cy="801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lgDash"/>
            <a:round/>
            <a:headEnd len="med" w="med" type="triangle"/>
            <a:tailEnd len="med" w="med" type="none"/>
          </a:ln>
        </p:spPr>
      </p:cxnSp>
      <p:sp>
        <p:nvSpPr>
          <p:cNvPr id="214" name="Google Shape;214;p21"/>
          <p:cNvSpPr txBox="1"/>
          <p:nvPr/>
        </p:nvSpPr>
        <p:spPr>
          <a:xfrm rot="-1246093">
            <a:off x="3302943" y="2178263"/>
            <a:ext cx="2057597" cy="465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 rot="1200100">
            <a:off x="3344112" y="2999931"/>
            <a:ext cx="2057609" cy="465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