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67" r:id="rId4"/>
    <p:sldId id="258" r:id="rId5"/>
    <p:sldId id="268" r:id="rId6"/>
    <p:sldId id="259" r:id="rId7"/>
    <p:sldId id="260"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46" autoAdjust="0"/>
    <p:restoredTop sz="94660"/>
  </p:normalViewPr>
  <p:slideViewPr>
    <p:cSldViewPr snapToGrid="0">
      <p:cViewPr varScale="1">
        <p:scale>
          <a:sx n="62" d="100"/>
          <a:sy n="62" d="100"/>
        </p:scale>
        <p:origin x="96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331427-F232-40E5-927C-D19ED2AAFF3D}" type="datetimeFigureOut">
              <a:rPr lang="en-IN" smtClean="0"/>
              <a:t>01-05-2023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ED5AF7-B62B-468C-B61A-0C3FD9BECF42}" type="slidenum">
              <a:rPr lang="en-IN" smtClean="0"/>
              <a:t>‹#›</a:t>
            </a:fld>
            <a:endParaRPr lang="en-IN"/>
          </a:p>
        </p:txBody>
      </p:sp>
    </p:spTree>
    <p:extLst>
      <p:ext uri="{BB962C8B-B14F-4D97-AF65-F5344CB8AC3E}">
        <p14:creationId xmlns:p14="http://schemas.microsoft.com/office/powerpoint/2010/main" val="4040641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DED5AF7-B62B-468C-B61A-0C3FD9BECF42}" type="slidenum">
              <a:rPr lang="en-IN" smtClean="0"/>
              <a:t>7</a:t>
            </a:fld>
            <a:endParaRPr lang="en-IN"/>
          </a:p>
        </p:txBody>
      </p:sp>
    </p:spTree>
    <p:extLst>
      <p:ext uri="{BB962C8B-B14F-4D97-AF65-F5344CB8AC3E}">
        <p14:creationId xmlns:p14="http://schemas.microsoft.com/office/powerpoint/2010/main" val="3017436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D630847-C7D6-4932-9352-BC82CC0F7E1E}" type="datetimeFigureOut">
              <a:rPr lang="en-IN" smtClean="0"/>
              <a:t>01-05-2023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5659BF-40D1-40F7-B387-5487190B70B6}" type="slidenum">
              <a:rPr lang="en-IN" smtClean="0"/>
              <a:t>‹#›</a:t>
            </a:fld>
            <a:endParaRPr lang="en-IN"/>
          </a:p>
        </p:txBody>
      </p:sp>
    </p:spTree>
    <p:extLst>
      <p:ext uri="{BB962C8B-B14F-4D97-AF65-F5344CB8AC3E}">
        <p14:creationId xmlns:p14="http://schemas.microsoft.com/office/powerpoint/2010/main" val="2240878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630847-C7D6-4932-9352-BC82CC0F7E1E}" type="datetimeFigureOut">
              <a:rPr lang="en-IN" smtClean="0"/>
              <a:t>01-05-2023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5659BF-40D1-40F7-B387-5487190B70B6}" type="slidenum">
              <a:rPr lang="en-IN" smtClean="0"/>
              <a:t>‹#›</a:t>
            </a:fld>
            <a:endParaRPr lang="en-IN"/>
          </a:p>
        </p:txBody>
      </p:sp>
    </p:spTree>
    <p:extLst>
      <p:ext uri="{BB962C8B-B14F-4D97-AF65-F5344CB8AC3E}">
        <p14:creationId xmlns:p14="http://schemas.microsoft.com/office/powerpoint/2010/main" val="1784985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630847-C7D6-4932-9352-BC82CC0F7E1E}" type="datetimeFigureOut">
              <a:rPr lang="en-IN" smtClean="0"/>
              <a:t>01-05-2023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5659BF-40D1-40F7-B387-5487190B70B6}" type="slidenum">
              <a:rPr lang="en-IN" smtClean="0"/>
              <a:t>‹#›</a:t>
            </a:fld>
            <a:endParaRPr lang="en-IN"/>
          </a:p>
        </p:txBody>
      </p:sp>
    </p:spTree>
    <p:extLst>
      <p:ext uri="{BB962C8B-B14F-4D97-AF65-F5344CB8AC3E}">
        <p14:creationId xmlns:p14="http://schemas.microsoft.com/office/powerpoint/2010/main" val="4018342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630847-C7D6-4932-9352-BC82CC0F7E1E}" type="datetimeFigureOut">
              <a:rPr lang="en-IN" smtClean="0"/>
              <a:t>01-05-2023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5659BF-40D1-40F7-B387-5487190B70B6}"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20965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630847-C7D6-4932-9352-BC82CC0F7E1E}" type="datetimeFigureOut">
              <a:rPr lang="en-IN" smtClean="0"/>
              <a:t>01-05-2023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5659BF-40D1-40F7-B387-5487190B70B6}" type="slidenum">
              <a:rPr lang="en-IN" smtClean="0"/>
              <a:t>‹#›</a:t>
            </a:fld>
            <a:endParaRPr lang="en-IN"/>
          </a:p>
        </p:txBody>
      </p:sp>
    </p:spTree>
    <p:extLst>
      <p:ext uri="{BB962C8B-B14F-4D97-AF65-F5344CB8AC3E}">
        <p14:creationId xmlns:p14="http://schemas.microsoft.com/office/powerpoint/2010/main" val="1728560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D630847-C7D6-4932-9352-BC82CC0F7E1E}" type="datetimeFigureOut">
              <a:rPr lang="en-IN" smtClean="0"/>
              <a:t>01-05-2023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5659BF-40D1-40F7-B387-5487190B70B6}" type="slidenum">
              <a:rPr lang="en-IN" smtClean="0"/>
              <a:t>‹#›</a:t>
            </a:fld>
            <a:endParaRPr lang="en-IN"/>
          </a:p>
        </p:txBody>
      </p:sp>
    </p:spTree>
    <p:extLst>
      <p:ext uri="{BB962C8B-B14F-4D97-AF65-F5344CB8AC3E}">
        <p14:creationId xmlns:p14="http://schemas.microsoft.com/office/powerpoint/2010/main" val="3775915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D630847-C7D6-4932-9352-BC82CC0F7E1E}" type="datetimeFigureOut">
              <a:rPr lang="en-IN" smtClean="0"/>
              <a:t>01-05-2023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5659BF-40D1-40F7-B387-5487190B70B6}" type="slidenum">
              <a:rPr lang="en-IN" smtClean="0"/>
              <a:t>‹#›</a:t>
            </a:fld>
            <a:endParaRPr lang="en-IN"/>
          </a:p>
        </p:txBody>
      </p:sp>
    </p:spTree>
    <p:extLst>
      <p:ext uri="{BB962C8B-B14F-4D97-AF65-F5344CB8AC3E}">
        <p14:creationId xmlns:p14="http://schemas.microsoft.com/office/powerpoint/2010/main" val="3155134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630847-C7D6-4932-9352-BC82CC0F7E1E}"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5659BF-40D1-40F7-B387-5487190B70B6}" type="slidenum">
              <a:rPr lang="en-IN" smtClean="0"/>
              <a:t>‹#›</a:t>
            </a:fld>
            <a:endParaRPr lang="en-IN"/>
          </a:p>
        </p:txBody>
      </p:sp>
    </p:spTree>
    <p:extLst>
      <p:ext uri="{BB962C8B-B14F-4D97-AF65-F5344CB8AC3E}">
        <p14:creationId xmlns:p14="http://schemas.microsoft.com/office/powerpoint/2010/main" val="55710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630847-C7D6-4932-9352-BC82CC0F7E1E}"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5659BF-40D1-40F7-B387-5487190B70B6}" type="slidenum">
              <a:rPr lang="en-IN" smtClean="0"/>
              <a:t>‹#›</a:t>
            </a:fld>
            <a:endParaRPr lang="en-IN"/>
          </a:p>
        </p:txBody>
      </p:sp>
    </p:spTree>
    <p:extLst>
      <p:ext uri="{BB962C8B-B14F-4D97-AF65-F5344CB8AC3E}">
        <p14:creationId xmlns:p14="http://schemas.microsoft.com/office/powerpoint/2010/main" val="1128580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630847-C7D6-4932-9352-BC82CC0F7E1E}"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5659BF-40D1-40F7-B387-5487190B70B6}" type="slidenum">
              <a:rPr lang="en-IN" smtClean="0"/>
              <a:t>‹#›</a:t>
            </a:fld>
            <a:endParaRPr lang="en-IN"/>
          </a:p>
        </p:txBody>
      </p:sp>
    </p:spTree>
    <p:extLst>
      <p:ext uri="{BB962C8B-B14F-4D97-AF65-F5344CB8AC3E}">
        <p14:creationId xmlns:p14="http://schemas.microsoft.com/office/powerpoint/2010/main" val="3638648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630847-C7D6-4932-9352-BC82CC0F7E1E}"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5659BF-40D1-40F7-B387-5487190B70B6}" type="slidenum">
              <a:rPr lang="en-IN" smtClean="0"/>
              <a:t>‹#›</a:t>
            </a:fld>
            <a:endParaRPr lang="en-IN"/>
          </a:p>
        </p:txBody>
      </p:sp>
    </p:spTree>
    <p:extLst>
      <p:ext uri="{BB962C8B-B14F-4D97-AF65-F5344CB8AC3E}">
        <p14:creationId xmlns:p14="http://schemas.microsoft.com/office/powerpoint/2010/main" val="1657718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630847-C7D6-4932-9352-BC82CC0F7E1E}" type="datetimeFigureOut">
              <a:rPr lang="en-IN" smtClean="0"/>
              <a:t>01-05-2023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5659BF-40D1-40F7-B387-5487190B70B6}" type="slidenum">
              <a:rPr lang="en-IN" smtClean="0"/>
              <a:t>‹#›</a:t>
            </a:fld>
            <a:endParaRPr lang="en-IN"/>
          </a:p>
        </p:txBody>
      </p:sp>
    </p:spTree>
    <p:extLst>
      <p:ext uri="{BB962C8B-B14F-4D97-AF65-F5344CB8AC3E}">
        <p14:creationId xmlns:p14="http://schemas.microsoft.com/office/powerpoint/2010/main" val="1351873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630847-C7D6-4932-9352-BC82CC0F7E1E}" type="datetimeFigureOut">
              <a:rPr lang="en-IN" smtClean="0"/>
              <a:t>01-05-2023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5659BF-40D1-40F7-B387-5487190B70B6}" type="slidenum">
              <a:rPr lang="en-IN" smtClean="0"/>
              <a:t>‹#›</a:t>
            </a:fld>
            <a:endParaRPr lang="en-IN"/>
          </a:p>
        </p:txBody>
      </p:sp>
    </p:spTree>
    <p:extLst>
      <p:ext uri="{BB962C8B-B14F-4D97-AF65-F5344CB8AC3E}">
        <p14:creationId xmlns:p14="http://schemas.microsoft.com/office/powerpoint/2010/main" val="426019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630847-C7D6-4932-9352-BC82CC0F7E1E}" type="datetimeFigureOut">
              <a:rPr lang="en-IN" smtClean="0"/>
              <a:t>01-05-2023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5659BF-40D1-40F7-B387-5487190B70B6}" type="slidenum">
              <a:rPr lang="en-IN" smtClean="0"/>
              <a:t>‹#›</a:t>
            </a:fld>
            <a:endParaRPr lang="en-IN"/>
          </a:p>
        </p:txBody>
      </p:sp>
    </p:spTree>
    <p:extLst>
      <p:ext uri="{BB962C8B-B14F-4D97-AF65-F5344CB8AC3E}">
        <p14:creationId xmlns:p14="http://schemas.microsoft.com/office/powerpoint/2010/main" val="56755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630847-C7D6-4932-9352-BC82CC0F7E1E}" type="datetimeFigureOut">
              <a:rPr lang="en-IN" smtClean="0"/>
              <a:t>01-05-2023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5659BF-40D1-40F7-B387-5487190B70B6}" type="slidenum">
              <a:rPr lang="en-IN" smtClean="0"/>
              <a:t>‹#›</a:t>
            </a:fld>
            <a:endParaRPr lang="en-IN"/>
          </a:p>
        </p:txBody>
      </p:sp>
    </p:spTree>
    <p:extLst>
      <p:ext uri="{BB962C8B-B14F-4D97-AF65-F5344CB8AC3E}">
        <p14:creationId xmlns:p14="http://schemas.microsoft.com/office/powerpoint/2010/main" val="3302533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630847-C7D6-4932-9352-BC82CC0F7E1E}" type="datetimeFigureOut">
              <a:rPr lang="en-IN" smtClean="0"/>
              <a:t>01-05-2023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5659BF-40D1-40F7-B387-5487190B70B6}" type="slidenum">
              <a:rPr lang="en-IN" smtClean="0"/>
              <a:t>‹#›</a:t>
            </a:fld>
            <a:endParaRPr lang="en-IN"/>
          </a:p>
        </p:txBody>
      </p:sp>
    </p:spTree>
    <p:extLst>
      <p:ext uri="{BB962C8B-B14F-4D97-AF65-F5344CB8AC3E}">
        <p14:creationId xmlns:p14="http://schemas.microsoft.com/office/powerpoint/2010/main" val="842999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630847-C7D6-4932-9352-BC82CC0F7E1E}" type="datetimeFigureOut">
              <a:rPr lang="en-IN" smtClean="0"/>
              <a:t>01-05-2023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5659BF-40D1-40F7-B387-5487190B70B6}" type="slidenum">
              <a:rPr lang="en-IN" smtClean="0"/>
              <a:t>‹#›</a:t>
            </a:fld>
            <a:endParaRPr lang="en-IN"/>
          </a:p>
        </p:txBody>
      </p:sp>
    </p:spTree>
    <p:extLst>
      <p:ext uri="{BB962C8B-B14F-4D97-AF65-F5344CB8AC3E}">
        <p14:creationId xmlns:p14="http://schemas.microsoft.com/office/powerpoint/2010/main" val="1464147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CD630847-C7D6-4932-9352-BC82CC0F7E1E}" type="datetimeFigureOut">
              <a:rPr lang="en-IN" smtClean="0"/>
              <a:t>01-05-2023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C5659BF-40D1-40F7-B387-5487190B70B6}" type="slidenum">
              <a:rPr lang="en-IN" smtClean="0"/>
              <a:t>‹#›</a:t>
            </a:fld>
            <a:endParaRPr lang="en-IN"/>
          </a:p>
        </p:txBody>
      </p:sp>
    </p:spTree>
    <p:extLst>
      <p:ext uri="{BB962C8B-B14F-4D97-AF65-F5344CB8AC3E}">
        <p14:creationId xmlns:p14="http://schemas.microsoft.com/office/powerpoint/2010/main" val="18929494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4.xml"/><Relationship Id="rId5" Type="http://schemas.openxmlformats.org/officeDocument/2006/relationships/image" Target="../media/image17.jpeg"/><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B31D2-D47B-34D3-CC68-C6BC490142E4}"/>
              </a:ext>
            </a:extLst>
          </p:cNvPr>
          <p:cNvSpPr>
            <a:spLocks noGrp="1"/>
          </p:cNvSpPr>
          <p:nvPr>
            <p:ph type="ctrTitle"/>
          </p:nvPr>
        </p:nvSpPr>
        <p:spPr>
          <a:xfrm>
            <a:off x="1524000" y="1839074"/>
            <a:ext cx="9144000" cy="2250041"/>
          </a:xfrm>
        </p:spPr>
        <p:txBody>
          <a:bodyPr>
            <a:normAutofit/>
          </a:bodyPr>
          <a:lstStyle/>
          <a:p>
            <a:pPr algn="ctr"/>
            <a:r>
              <a:rPr lang="en-US" sz="5400" b="1" dirty="0">
                <a:solidFill>
                  <a:schemeClr val="accent1"/>
                </a:solidFill>
                <a:effectLst>
                  <a:outerShdw blurRad="38100" dist="38100" dir="2700000" algn="tl">
                    <a:srgbClr val="000000">
                      <a:alpha val="43137"/>
                    </a:srgbClr>
                  </a:outerShdw>
                </a:effectLst>
              </a:rPr>
              <a:t>Fine-grained Stock Price Prediction using </a:t>
            </a:r>
            <a:br>
              <a:rPr lang="en-US" sz="5400" b="1" dirty="0">
                <a:solidFill>
                  <a:schemeClr val="accent1"/>
                </a:solidFill>
                <a:effectLst>
                  <a:outerShdw blurRad="38100" dist="38100" dir="2700000" algn="tl">
                    <a:srgbClr val="000000">
                      <a:alpha val="43137"/>
                    </a:srgbClr>
                  </a:outerShdw>
                </a:effectLst>
              </a:rPr>
            </a:br>
            <a:r>
              <a:rPr lang="en-US" sz="5400" b="1" dirty="0">
                <a:solidFill>
                  <a:schemeClr val="accent1"/>
                </a:solidFill>
                <a:effectLst>
                  <a:outerShdw blurRad="38100" dist="38100" dir="2700000" algn="tl">
                    <a:srgbClr val="000000">
                      <a:alpha val="43137"/>
                    </a:srgbClr>
                  </a:outerShdw>
                </a:effectLst>
              </a:rPr>
              <a:t>Deep Learning</a:t>
            </a:r>
            <a:endParaRPr lang="en-IN" sz="5400" b="1" dirty="0">
              <a:solidFill>
                <a:schemeClr val="accent1"/>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7AD634BF-6B15-0F18-F86F-4C267F51725A}"/>
              </a:ext>
            </a:extLst>
          </p:cNvPr>
          <p:cNvSpPr>
            <a:spLocks noGrp="1"/>
          </p:cNvSpPr>
          <p:nvPr>
            <p:ph type="subTitle" idx="1"/>
          </p:nvPr>
        </p:nvSpPr>
        <p:spPr>
          <a:xfrm>
            <a:off x="1253447" y="3904179"/>
            <a:ext cx="9414553" cy="1756881"/>
          </a:xfrm>
        </p:spPr>
        <p:txBody>
          <a:bodyPr>
            <a:normAutofit fontScale="92500" lnSpcReduction="10000"/>
          </a:bodyPr>
          <a:lstStyle/>
          <a:p>
            <a:r>
              <a:rPr lang="en-US" sz="3200" b="1" u="sng" dirty="0"/>
              <a:t>Advisor Name</a:t>
            </a:r>
            <a:r>
              <a:rPr lang="en-US" dirty="0"/>
              <a:t>: Angshuman Paul and Dweepobotee Brahma</a:t>
            </a:r>
          </a:p>
          <a:p>
            <a:r>
              <a:rPr lang="en-US" b="1" u="sng" dirty="0"/>
              <a:t>Presentation By</a:t>
            </a:r>
            <a:r>
              <a:rPr lang="en-US" dirty="0"/>
              <a:t>: Sagnik Goswami (B21AI034) and Ashutosh (B21AI007) </a:t>
            </a:r>
          </a:p>
        </p:txBody>
      </p:sp>
    </p:spTree>
    <p:extLst>
      <p:ext uri="{BB962C8B-B14F-4D97-AF65-F5344CB8AC3E}">
        <p14:creationId xmlns:p14="http://schemas.microsoft.com/office/powerpoint/2010/main" val="131883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348D5-743D-CE5F-62BF-DF8EEAEF75A8}"/>
              </a:ext>
            </a:extLst>
          </p:cNvPr>
          <p:cNvSpPr>
            <a:spLocks noGrp="1"/>
          </p:cNvSpPr>
          <p:nvPr>
            <p:ph type="title"/>
          </p:nvPr>
        </p:nvSpPr>
        <p:spPr/>
        <p:txBody>
          <a:bodyPr/>
          <a:lstStyle/>
          <a:p>
            <a:r>
              <a:rPr lang="en-US" b="1" dirty="0">
                <a:solidFill>
                  <a:schemeClr val="accent1"/>
                </a:solidFill>
                <a:effectLst>
                  <a:outerShdw blurRad="38100" dist="38100" dir="2700000" algn="tl">
                    <a:srgbClr val="000000">
                      <a:alpha val="43137"/>
                    </a:srgbClr>
                  </a:outerShdw>
                </a:effectLst>
              </a:rPr>
              <a:t>Incorporating Range </a:t>
            </a:r>
            <a:endParaRPr lang="en-IN" b="1" dirty="0">
              <a:solidFill>
                <a:schemeClr val="accent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88AB73CD-FC3F-45BF-E12E-D3598C3CB17B}"/>
              </a:ext>
            </a:extLst>
          </p:cNvPr>
          <p:cNvSpPr>
            <a:spLocks noGrp="1"/>
          </p:cNvSpPr>
          <p:nvPr>
            <p:ph sz="half" idx="1"/>
          </p:nvPr>
        </p:nvSpPr>
        <p:spPr/>
        <p:txBody>
          <a:bodyPr/>
          <a:lstStyle/>
          <a:p>
            <a:pPr marL="0" indent="0">
              <a:buNone/>
            </a:pPr>
            <a:r>
              <a:rPr lang="en-US" dirty="0"/>
              <a:t>Now, we incorporate range of opening stock prices in our model using mean and standard deviation of the predicted opening price by the model in different runs.</a:t>
            </a:r>
          </a:p>
          <a:p>
            <a:pPr marL="0" indent="0">
              <a:buNone/>
            </a:pPr>
            <a:r>
              <a:rPr lang="en-US" dirty="0"/>
              <a:t>Range Predicted : [668.75,670.61].</a:t>
            </a:r>
          </a:p>
          <a:p>
            <a:pPr marL="0" indent="0">
              <a:buNone/>
            </a:pPr>
            <a:r>
              <a:rPr lang="en-US" dirty="0"/>
              <a:t>Actual Opening Price:</a:t>
            </a:r>
          </a:p>
          <a:p>
            <a:pPr marL="0" indent="0">
              <a:buNone/>
            </a:pPr>
            <a:r>
              <a:rPr lang="en-US" dirty="0"/>
              <a:t>667.45</a:t>
            </a:r>
          </a:p>
          <a:p>
            <a:pPr marL="0" indent="0">
              <a:buNone/>
            </a:pPr>
            <a:endParaRPr lang="en-IN" dirty="0"/>
          </a:p>
        </p:txBody>
      </p:sp>
      <p:sp>
        <p:nvSpPr>
          <p:cNvPr id="4" name="Content Placeholder 3">
            <a:extLst>
              <a:ext uri="{FF2B5EF4-FFF2-40B4-BE49-F238E27FC236}">
                <a16:creationId xmlns:a16="http://schemas.microsoft.com/office/drawing/2014/main" id="{05FC5A7E-E92D-64C6-976B-4E9CD280F8DF}"/>
              </a:ext>
            </a:extLst>
          </p:cNvPr>
          <p:cNvSpPr>
            <a:spLocks noGrp="1"/>
          </p:cNvSpPr>
          <p:nvPr>
            <p:ph sz="half" idx="2"/>
          </p:nvPr>
        </p:nvSpPr>
        <p:spPr/>
        <p:txBody>
          <a:bodyPr/>
          <a:lstStyle/>
          <a:p>
            <a:pPr marL="0" indent="0" algn="ctr">
              <a:buNone/>
            </a:pPr>
            <a:r>
              <a:rPr lang="en-US" dirty="0"/>
              <a:t>Here is our code interface:</a:t>
            </a:r>
          </a:p>
          <a:p>
            <a:pPr marL="0" indent="0">
              <a:buNone/>
            </a:pPr>
            <a:endParaRPr lang="en-IN" dirty="0"/>
          </a:p>
        </p:txBody>
      </p:sp>
      <p:pic>
        <p:nvPicPr>
          <p:cNvPr id="10" name="Picture 9">
            <a:extLst>
              <a:ext uri="{FF2B5EF4-FFF2-40B4-BE49-F238E27FC236}">
                <a16:creationId xmlns:a16="http://schemas.microsoft.com/office/drawing/2014/main" id="{348F12D5-A88D-8EA0-E4B4-CED677092E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5107" y="2429669"/>
            <a:ext cx="4543425" cy="1571625"/>
          </a:xfrm>
          <a:prstGeom prst="rect">
            <a:avLst/>
          </a:prstGeom>
        </p:spPr>
      </p:pic>
      <p:pic>
        <p:nvPicPr>
          <p:cNvPr id="12" name="Picture 11">
            <a:extLst>
              <a:ext uri="{FF2B5EF4-FFF2-40B4-BE49-F238E27FC236}">
                <a16:creationId xmlns:a16="http://schemas.microsoft.com/office/drawing/2014/main" id="{44D88E46-B9AE-E1EF-2CD1-F615AE9AB2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5187" y="4304871"/>
            <a:ext cx="4543345" cy="1021477"/>
          </a:xfrm>
          <a:prstGeom prst="rect">
            <a:avLst/>
          </a:prstGeom>
        </p:spPr>
      </p:pic>
    </p:spTree>
    <p:extLst>
      <p:ext uri="{BB962C8B-B14F-4D97-AF65-F5344CB8AC3E}">
        <p14:creationId xmlns:p14="http://schemas.microsoft.com/office/powerpoint/2010/main" val="1694801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2BDE7-6A56-D37E-FEDF-A70348F015CD}"/>
              </a:ext>
            </a:extLst>
          </p:cNvPr>
          <p:cNvSpPr>
            <a:spLocks noGrp="1"/>
          </p:cNvSpPr>
          <p:nvPr>
            <p:ph type="title"/>
          </p:nvPr>
        </p:nvSpPr>
        <p:spPr/>
        <p:txBody>
          <a:bodyPr/>
          <a:lstStyle/>
          <a:p>
            <a:r>
              <a:rPr lang="en-US" b="1" dirty="0">
                <a:solidFill>
                  <a:schemeClr val="accent1"/>
                </a:solidFill>
                <a:effectLst>
                  <a:outerShdw blurRad="38100" dist="38100" dir="2700000" algn="tl">
                    <a:srgbClr val="000000">
                      <a:alpha val="43137"/>
                    </a:srgbClr>
                  </a:outerShdw>
                </a:effectLst>
              </a:rPr>
              <a:t>For companies not in Nifty-50</a:t>
            </a:r>
            <a:endParaRPr lang="en-IN" b="1" dirty="0">
              <a:solidFill>
                <a:schemeClr val="accent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96DF89DA-0BE3-644B-F153-1795660D6C94}"/>
              </a:ext>
            </a:extLst>
          </p:cNvPr>
          <p:cNvSpPr>
            <a:spLocks noGrp="1"/>
          </p:cNvSpPr>
          <p:nvPr>
            <p:ph sz="half" idx="1"/>
          </p:nvPr>
        </p:nvSpPr>
        <p:spPr/>
        <p:txBody>
          <a:bodyPr/>
          <a:lstStyle/>
          <a:p>
            <a:pPr marL="0" indent="0">
              <a:buNone/>
            </a:pPr>
            <a:r>
              <a:rPr lang="en-US" dirty="0"/>
              <a:t>Our model also performed well for companies not in nifty-50. </a:t>
            </a:r>
          </a:p>
          <a:p>
            <a:pPr marL="0" indent="0">
              <a:buNone/>
            </a:pPr>
            <a:r>
              <a:rPr lang="en-US" dirty="0"/>
              <a:t>Ex. Colgate</a:t>
            </a:r>
          </a:p>
          <a:p>
            <a:pPr marL="0" indent="0">
              <a:buNone/>
            </a:pPr>
            <a:endParaRPr lang="en-IN" dirty="0"/>
          </a:p>
        </p:txBody>
      </p:sp>
      <p:pic>
        <p:nvPicPr>
          <p:cNvPr id="6" name="Content Placeholder 5">
            <a:extLst>
              <a:ext uri="{FF2B5EF4-FFF2-40B4-BE49-F238E27FC236}">
                <a16:creationId xmlns:a16="http://schemas.microsoft.com/office/drawing/2014/main" id="{56A0EBAC-C278-EC2F-D0CD-E4578C2B25F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84695" y="3167161"/>
            <a:ext cx="4695825" cy="1257300"/>
          </a:xfrm>
        </p:spPr>
      </p:pic>
      <p:pic>
        <p:nvPicPr>
          <p:cNvPr id="8" name="Picture 7">
            <a:extLst>
              <a:ext uri="{FF2B5EF4-FFF2-40B4-BE49-F238E27FC236}">
                <a16:creationId xmlns:a16="http://schemas.microsoft.com/office/drawing/2014/main" id="{B33949E2-B2E6-0015-E703-E5D9E67E01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695" y="4424461"/>
            <a:ext cx="4695825" cy="1341536"/>
          </a:xfrm>
          <a:prstGeom prst="rect">
            <a:avLst/>
          </a:prstGeom>
        </p:spPr>
      </p:pic>
      <p:sp>
        <p:nvSpPr>
          <p:cNvPr id="9" name="TextBox 8">
            <a:extLst>
              <a:ext uri="{FF2B5EF4-FFF2-40B4-BE49-F238E27FC236}">
                <a16:creationId xmlns:a16="http://schemas.microsoft.com/office/drawing/2014/main" id="{2E5A256F-D798-B765-563F-67C4B3F8ECAE}"/>
              </a:ext>
            </a:extLst>
          </p:cNvPr>
          <p:cNvSpPr txBox="1"/>
          <p:nvPr/>
        </p:nvSpPr>
        <p:spPr>
          <a:xfrm>
            <a:off x="1068512" y="5850235"/>
            <a:ext cx="5027488" cy="523220"/>
          </a:xfrm>
          <a:prstGeom prst="rect">
            <a:avLst/>
          </a:prstGeom>
          <a:noFill/>
        </p:spPr>
        <p:txBody>
          <a:bodyPr wrap="square" rtlCol="0">
            <a:spAutoFit/>
          </a:bodyPr>
          <a:lstStyle/>
          <a:p>
            <a:pPr algn="ctr"/>
            <a:r>
              <a:rPr lang="en-US" sz="2800" dirty="0"/>
              <a:t>Actual Closing Price : 1574.60</a:t>
            </a:r>
            <a:r>
              <a:rPr lang="en-US" sz="2400" dirty="0"/>
              <a:t>.</a:t>
            </a:r>
            <a:endParaRPr lang="en-IN" sz="2400" dirty="0"/>
          </a:p>
        </p:txBody>
      </p:sp>
      <p:sp>
        <p:nvSpPr>
          <p:cNvPr id="10" name="TextBox 9">
            <a:extLst>
              <a:ext uri="{FF2B5EF4-FFF2-40B4-BE49-F238E27FC236}">
                <a16:creationId xmlns:a16="http://schemas.microsoft.com/office/drawing/2014/main" id="{7067F4BF-9548-FB38-A744-B3353DC505F9}"/>
              </a:ext>
            </a:extLst>
          </p:cNvPr>
          <p:cNvSpPr txBox="1"/>
          <p:nvPr/>
        </p:nvSpPr>
        <p:spPr>
          <a:xfrm>
            <a:off x="7212458" y="1690688"/>
            <a:ext cx="4306037" cy="954107"/>
          </a:xfrm>
          <a:prstGeom prst="rect">
            <a:avLst/>
          </a:prstGeom>
          <a:noFill/>
        </p:spPr>
        <p:txBody>
          <a:bodyPr wrap="square" rtlCol="0">
            <a:spAutoFit/>
          </a:bodyPr>
          <a:lstStyle/>
          <a:p>
            <a:r>
              <a:rPr lang="en-US" sz="2800" dirty="0"/>
              <a:t>For Range of opening price:</a:t>
            </a:r>
          </a:p>
          <a:p>
            <a:endParaRPr lang="en-IN" sz="2800" dirty="0"/>
          </a:p>
        </p:txBody>
      </p:sp>
      <p:pic>
        <p:nvPicPr>
          <p:cNvPr id="12" name="Picture 11">
            <a:extLst>
              <a:ext uri="{FF2B5EF4-FFF2-40B4-BE49-F238E27FC236}">
                <a16:creationId xmlns:a16="http://schemas.microsoft.com/office/drawing/2014/main" id="{C5E56C8C-E62C-30C7-9CC0-67B87D2BF6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7076" y="2419478"/>
            <a:ext cx="4876800" cy="1266825"/>
          </a:xfrm>
          <a:prstGeom prst="rect">
            <a:avLst/>
          </a:prstGeom>
        </p:spPr>
      </p:pic>
      <p:pic>
        <p:nvPicPr>
          <p:cNvPr id="14" name="Picture 13">
            <a:extLst>
              <a:ext uri="{FF2B5EF4-FFF2-40B4-BE49-F238E27FC236}">
                <a16:creationId xmlns:a16="http://schemas.microsoft.com/office/drawing/2014/main" id="{63E3911B-143E-26A3-9AAA-8D84FCACAE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7077" y="3719210"/>
            <a:ext cx="4876800" cy="1561707"/>
          </a:xfrm>
          <a:prstGeom prst="rect">
            <a:avLst/>
          </a:prstGeom>
        </p:spPr>
      </p:pic>
      <p:sp>
        <p:nvSpPr>
          <p:cNvPr id="15" name="TextBox 14">
            <a:extLst>
              <a:ext uri="{FF2B5EF4-FFF2-40B4-BE49-F238E27FC236}">
                <a16:creationId xmlns:a16="http://schemas.microsoft.com/office/drawing/2014/main" id="{4FD0CAFD-9805-8C90-310E-C7507008BD2D}"/>
              </a:ext>
            </a:extLst>
          </p:cNvPr>
          <p:cNvSpPr txBox="1"/>
          <p:nvPr/>
        </p:nvSpPr>
        <p:spPr>
          <a:xfrm>
            <a:off x="6842589" y="5589142"/>
            <a:ext cx="4961287" cy="523220"/>
          </a:xfrm>
          <a:prstGeom prst="rect">
            <a:avLst/>
          </a:prstGeom>
          <a:noFill/>
        </p:spPr>
        <p:txBody>
          <a:bodyPr wrap="square" rtlCol="0">
            <a:spAutoFit/>
          </a:bodyPr>
          <a:lstStyle/>
          <a:p>
            <a:r>
              <a:rPr lang="en-US" sz="2800" dirty="0"/>
              <a:t>Actual Opening Price : 1568.05</a:t>
            </a:r>
            <a:endParaRPr lang="en-IN" sz="2800" dirty="0"/>
          </a:p>
        </p:txBody>
      </p:sp>
    </p:spTree>
    <p:extLst>
      <p:ext uri="{BB962C8B-B14F-4D97-AF65-F5344CB8AC3E}">
        <p14:creationId xmlns:p14="http://schemas.microsoft.com/office/powerpoint/2010/main" val="186740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E4262-2106-07BB-4E98-B3AFB0DF81C5}"/>
              </a:ext>
            </a:extLst>
          </p:cNvPr>
          <p:cNvSpPr>
            <a:spLocks noGrp="1"/>
          </p:cNvSpPr>
          <p:nvPr>
            <p:ph type="title"/>
          </p:nvPr>
        </p:nvSpPr>
        <p:spPr/>
        <p:txBody>
          <a:bodyPr/>
          <a:lstStyle/>
          <a:p>
            <a:r>
              <a:rPr lang="en-US" b="1" dirty="0">
                <a:solidFill>
                  <a:schemeClr val="accent1"/>
                </a:solidFill>
                <a:effectLst>
                  <a:outerShdw blurRad="38100" dist="38100" dir="2700000" algn="tl">
                    <a:srgbClr val="000000">
                      <a:alpha val="43137"/>
                    </a:srgbClr>
                  </a:outerShdw>
                </a:effectLst>
              </a:rPr>
              <a:t>Conclusion</a:t>
            </a:r>
            <a:endParaRPr lang="en-IN" b="1" dirty="0">
              <a:solidFill>
                <a:schemeClr val="accent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72646A01-D50B-873A-D8CE-987199856BD4}"/>
              </a:ext>
            </a:extLst>
          </p:cNvPr>
          <p:cNvSpPr>
            <a:spLocks noGrp="1"/>
          </p:cNvSpPr>
          <p:nvPr>
            <p:ph idx="1"/>
          </p:nvPr>
        </p:nvSpPr>
        <p:spPr/>
        <p:txBody>
          <a:bodyPr/>
          <a:lstStyle/>
          <a:p>
            <a:pPr marL="0" indent="0">
              <a:buNone/>
            </a:pPr>
            <a:r>
              <a:rPr lang="en-US" dirty="0"/>
              <a:t>Our code gives the user option of choosing from whether he/she wants to know the exact predicted closing price of the company he/she enters or wants to know the range of values in which the stock price of the company he/she enters lies in. </a:t>
            </a:r>
          </a:p>
          <a:p>
            <a:pPr marL="0" indent="0">
              <a:buNone/>
            </a:pPr>
            <a:r>
              <a:rPr lang="en-US" dirty="0"/>
              <a:t>The values predicted by our final model is quite close to what the actual price is of the next day be it the exact closing price prediction or range of opening price prediction.</a:t>
            </a:r>
          </a:p>
          <a:p>
            <a:pPr marL="0" indent="0">
              <a:buNone/>
            </a:pPr>
            <a:r>
              <a:rPr lang="en-IN" dirty="0">
                <a:solidFill>
                  <a:schemeClr val="tx2"/>
                </a:solidFill>
                <a:effectLst>
                  <a:outerShdw blurRad="38100" dist="38100" dir="2700000" algn="tl">
                    <a:srgbClr val="000000">
                      <a:alpha val="43137"/>
                    </a:srgbClr>
                  </a:outerShdw>
                </a:effectLst>
              </a:rPr>
              <a:t>GitHub Repository: https://github.com/sagnikCodes/Design-Credits</a:t>
            </a:r>
          </a:p>
        </p:txBody>
      </p:sp>
    </p:spTree>
    <p:extLst>
      <p:ext uri="{BB962C8B-B14F-4D97-AF65-F5344CB8AC3E}">
        <p14:creationId xmlns:p14="http://schemas.microsoft.com/office/powerpoint/2010/main" val="2427650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5C261-FC52-5B65-C453-BB787783A6C0}"/>
              </a:ext>
            </a:extLst>
          </p:cNvPr>
          <p:cNvSpPr>
            <a:spLocks noGrp="1"/>
          </p:cNvSpPr>
          <p:nvPr>
            <p:ph type="title"/>
          </p:nvPr>
        </p:nvSpPr>
        <p:spPr>
          <a:xfrm>
            <a:off x="920393" y="2676810"/>
            <a:ext cx="10515600" cy="1325563"/>
          </a:xfrm>
        </p:spPr>
        <p:txBody>
          <a:bodyPr>
            <a:noAutofit/>
          </a:bodyPr>
          <a:lstStyle/>
          <a:p>
            <a:pPr algn="ctr"/>
            <a:r>
              <a:rPr lang="en-US" sz="17500" dirty="0">
                <a:solidFill>
                  <a:schemeClr val="accent1"/>
                </a:solidFill>
                <a:latin typeface="Bahnschrift SemiBold" panose="020B0502040204020203" pitchFamily="34" charset="0"/>
              </a:rPr>
              <a:t>Thank You</a:t>
            </a:r>
            <a:endParaRPr lang="en-IN" sz="17500" dirty="0">
              <a:solidFill>
                <a:schemeClr val="accent1"/>
              </a:solidFill>
              <a:latin typeface="Bahnschrift SemiBold" panose="020B0502040204020203" pitchFamily="34" charset="0"/>
            </a:endParaRPr>
          </a:p>
        </p:txBody>
      </p:sp>
    </p:spTree>
    <p:extLst>
      <p:ext uri="{BB962C8B-B14F-4D97-AF65-F5344CB8AC3E}">
        <p14:creationId xmlns:p14="http://schemas.microsoft.com/office/powerpoint/2010/main" val="1190937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54646-C977-35D7-445F-67544FF8AE2E}"/>
              </a:ext>
            </a:extLst>
          </p:cNvPr>
          <p:cNvSpPr>
            <a:spLocks noGrp="1"/>
          </p:cNvSpPr>
          <p:nvPr>
            <p:ph type="title"/>
          </p:nvPr>
        </p:nvSpPr>
        <p:spPr>
          <a:xfrm>
            <a:off x="838200" y="365125"/>
            <a:ext cx="10515600" cy="1083531"/>
          </a:xfrm>
        </p:spPr>
        <p:txBody>
          <a:bodyPr/>
          <a:lstStyle/>
          <a:p>
            <a:r>
              <a:rPr lang="en-IN" b="1" dirty="0">
                <a:solidFill>
                  <a:schemeClr val="accent1"/>
                </a:solidFill>
                <a:effectLst>
                  <a:outerShdw blurRad="38100" dist="38100" dir="2700000" algn="tl">
                    <a:srgbClr val="000000">
                      <a:alpha val="43137"/>
                    </a:srgbClr>
                  </a:outerShdw>
                </a:effectLst>
                <a:latin typeface="Söhne"/>
              </a:rPr>
              <a:t>P</a:t>
            </a:r>
            <a:r>
              <a:rPr lang="en-IN" b="1" i="0" dirty="0">
                <a:solidFill>
                  <a:schemeClr val="accent1"/>
                </a:solidFill>
                <a:effectLst>
                  <a:outerShdw blurRad="38100" dist="38100" dir="2700000" algn="tl">
                    <a:srgbClr val="000000">
                      <a:alpha val="43137"/>
                    </a:srgbClr>
                  </a:outerShdw>
                </a:effectLst>
                <a:latin typeface="Söhne"/>
              </a:rPr>
              <a:t>roject </a:t>
            </a:r>
            <a:r>
              <a:rPr lang="en-IN" b="1" dirty="0">
                <a:solidFill>
                  <a:schemeClr val="accent1"/>
                </a:solidFill>
                <a:effectLst>
                  <a:outerShdw blurRad="38100" dist="38100" dir="2700000" algn="tl">
                    <a:srgbClr val="000000">
                      <a:alpha val="43137"/>
                    </a:srgbClr>
                  </a:outerShdw>
                </a:effectLst>
                <a:latin typeface="Söhne"/>
              </a:rPr>
              <a:t>D</a:t>
            </a:r>
            <a:r>
              <a:rPr lang="en-IN" b="1" i="0" dirty="0">
                <a:solidFill>
                  <a:schemeClr val="accent1"/>
                </a:solidFill>
                <a:effectLst>
                  <a:outerShdw blurRad="38100" dist="38100" dir="2700000" algn="tl">
                    <a:srgbClr val="000000">
                      <a:alpha val="43137"/>
                    </a:srgbClr>
                  </a:outerShdw>
                </a:effectLst>
                <a:latin typeface="Söhne"/>
              </a:rPr>
              <a:t>eliverables</a:t>
            </a:r>
            <a:endParaRPr lang="en-IN" b="1" dirty="0">
              <a:solidFill>
                <a:schemeClr val="accent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0F59B64-CB22-1650-C5C2-588E989EDB1D}"/>
              </a:ext>
            </a:extLst>
          </p:cNvPr>
          <p:cNvSpPr>
            <a:spLocks noGrp="1"/>
          </p:cNvSpPr>
          <p:nvPr>
            <p:ph idx="1"/>
          </p:nvPr>
        </p:nvSpPr>
        <p:spPr>
          <a:xfrm>
            <a:off x="719190" y="1345915"/>
            <a:ext cx="7108967" cy="5034337"/>
          </a:xfrm>
        </p:spPr>
        <p:txBody>
          <a:bodyPr>
            <a:noAutofit/>
          </a:bodyPr>
          <a:lstStyle/>
          <a:p>
            <a:pPr marL="0" indent="0">
              <a:buNone/>
            </a:pPr>
            <a:r>
              <a:rPr lang="en-US" sz="1700" dirty="0"/>
              <a:t>The basic aim of this project is to predict the stock price of the company using deep learning models and finding the best approach to predict stock prices of company given as an input by the user.</a:t>
            </a:r>
          </a:p>
          <a:p>
            <a:pPr marL="0" indent="0">
              <a:buNone/>
            </a:pPr>
            <a:r>
              <a:rPr lang="en-US" sz="1700" dirty="0"/>
              <a:t>We performed the following tasks in our design credits project:</a:t>
            </a:r>
          </a:p>
          <a:p>
            <a:pPr marL="514350" indent="-514350">
              <a:buFont typeface="+mj-lt"/>
              <a:buAutoNum type="arabicPeriod"/>
            </a:pPr>
            <a:r>
              <a:rPr lang="en-US" sz="1700" dirty="0"/>
              <a:t>Used LSTM (Long Short-Term Memory) as closing stock price predictor at the very beginning and found out the best hyper-parameters for the task.</a:t>
            </a:r>
          </a:p>
          <a:p>
            <a:pPr marL="514350" indent="-514350">
              <a:buFont typeface="+mj-lt"/>
              <a:buAutoNum type="arabicPeriod"/>
            </a:pPr>
            <a:r>
              <a:rPr lang="en-US" sz="1700" dirty="0"/>
              <a:t>Used GRU (Gated Recurrent Unit) as closing stock price predictor and found out the best hyper-parameters for the task.</a:t>
            </a:r>
          </a:p>
          <a:p>
            <a:pPr marL="514350" indent="-514350">
              <a:buFont typeface="+mj-lt"/>
              <a:buAutoNum type="arabicPeriod"/>
            </a:pPr>
            <a:r>
              <a:rPr lang="en-US" sz="1700" dirty="0"/>
              <a:t>Comparative analysis of both LSTM and GRU on the same company’s data.</a:t>
            </a:r>
          </a:p>
          <a:p>
            <a:pPr marL="514350" indent="-514350">
              <a:buFont typeface="+mj-lt"/>
              <a:buAutoNum type="arabicPeriod"/>
            </a:pPr>
            <a:r>
              <a:rPr lang="en-US" sz="1700" dirty="0"/>
              <a:t>Trained a single model for all 50 companies in nifty-50 and then for the company given by the user as an input we fine tune the general model trained using last few day’s closing stock price data of that company.</a:t>
            </a:r>
          </a:p>
          <a:p>
            <a:pPr marL="514350" indent="-514350">
              <a:buFont typeface="+mj-lt"/>
              <a:buAutoNum type="arabicPeriod"/>
            </a:pPr>
            <a:r>
              <a:rPr lang="en-US" sz="1700" dirty="0"/>
              <a:t>Now, we also trained the similar model but with interval as 1 hour instead of 1 day and in this case the model will predict the opening price. Our model also performs well for companies not in nifty-50.</a:t>
            </a:r>
          </a:p>
          <a:p>
            <a:pPr marL="514350" indent="-514350">
              <a:buFont typeface="+mj-lt"/>
              <a:buAutoNum type="arabicPeriod"/>
            </a:pPr>
            <a:r>
              <a:rPr lang="en-US" sz="1700" dirty="0"/>
              <a:t>We predicted the range of opening stock prices for a company given as an input by the user.</a:t>
            </a:r>
          </a:p>
        </p:txBody>
      </p:sp>
      <p:pic>
        <p:nvPicPr>
          <p:cNvPr id="1028" name="Picture 4" descr="Stock Price Images, HD Pictures For Free Vectors Download - Lovepik.com">
            <a:extLst>
              <a:ext uri="{FF2B5EF4-FFF2-40B4-BE49-F238E27FC236}">
                <a16:creationId xmlns:a16="http://schemas.microsoft.com/office/drawing/2014/main" id="{0C580B4B-8E17-664A-E400-2ED6828BC8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8158" y="2399605"/>
            <a:ext cx="3791913" cy="28196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550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52DB-717C-B585-4291-564AFB34F70A}"/>
              </a:ext>
            </a:extLst>
          </p:cNvPr>
          <p:cNvSpPr>
            <a:spLocks noGrp="1"/>
          </p:cNvSpPr>
          <p:nvPr>
            <p:ph type="title"/>
          </p:nvPr>
        </p:nvSpPr>
        <p:spPr/>
        <p:txBody>
          <a:bodyPr/>
          <a:lstStyle/>
          <a:p>
            <a:r>
              <a:rPr lang="en-US" b="1" dirty="0">
                <a:solidFill>
                  <a:schemeClr val="accent1"/>
                </a:solidFill>
                <a:effectLst>
                  <a:outerShdw blurRad="38100" dist="38100" dir="2700000" algn="tl">
                    <a:srgbClr val="000000">
                      <a:alpha val="43137"/>
                    </a:srgbClr>
                  </a:outerShdw>
                </a:effectLst>
                <a:latin typeface="Söhne"/>
              </a:rPr>
              <a:t>Recurrent Neural Network </a:t>
            </a:r>
            <a:endParaRPr lang="en-IN" dirty="0"/>
          </a:p>
        </p:txBody>
      </p:sp>
      <p:pic>
        <p:nvPicPr>
          <p:cNvPr id="1026" name="Picture 2">
            <a:extLst>
              <a:ext uri="{FF2B5EF4-FFF2-40B4-BE49-F238E27FC236}">
                <a16:creationId xmlns:a16="http://schemas.microsoft.com/office/drawing/2014/main" id="{D1E4104B-7744-2D50-4474-53C9D4B0D6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37813" y="2116771"/>
            <a:ext cx="3100066" cy="240385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76700CE-EA69-214D-2920-108E25686699}"/>
              </a:ext>
            </a:extLst>
          </p:cNvPr>
          <p:cNvSpPr txBox="1"/>
          <p:nvPr/>
        </p:nvSpPr>
        <p:spPr>
          <a:xfrm>
            <a:off x="595901" y="1690688"/>
            <a:ext cx="7500135"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Time Series Sequential data.</a:t>
            </a:r>
          </a:p>
          <a:p>
            <a:pPr marL="285750" indent="-285750">
              <a:buFont typeface="Arial" panose="020B0604020202020204" pitchFamily="34" charset="0"/>
              <a:buChar char="•"/>
            </a:pPr>
            <a:r>
              <a:rPr lang="en-US" sz="2800" dirty="0"/>
              <a:t>Different for different companies.</a:t>
            </a:r>
          </a:p>
          <a:p>
            <a:pPr marL="285750" indent="-285750">
              <a:buFont typeface="Arial" panose="020B0604020202020204" pitchFamily="34" charset="0"/>
              <a:buChar char="•"/>
            </a:pPr>
            <a:r>
              <a:rPr lang="en-US" sz="2800" dirty="0"/>
              <a:t>Patterns can be observed about relationship of next day’s price with the previous few day’s stock price.</a:t>
            </a:r>
          </a:p>
          <a:p>
            <a:pPr marL="285750" indent="-285750">
              <a:buFont typeface="Arial" panose="020B0604020202020204" pitchFamily="34" charset="0"/>
              <a:buChar char="•"/>
            </a:pPr>
            <a:r>
              <a:rPr lang="en-US" sz="2800" dirty="0"/>
              <a:t>Vanishing and Exploding Gradient Problem.</a:t>
            </a:r>
          </a:p>
          <a:p>
            <a:pPr marL="285750" indent="-285750">
              <a:buFont typeface="Arial" panose="020B0604020202020204" pitchFamily="34" charset="0"/>
              <a:buChar char="•"/>
            </a:pPr>
            <a:r>
              <a:rPr lang="en-US" sz="2800" dirty="0"/>
              <a:t>Use GRU and LSTM to avoid VG and EG.</a:t>
            </a:r>
          </a:p>
          <a:p>
            <a:pPr marL="285750" indent="-285750">
              <a:buFont typeface="Arial" panose="020B0604020202020204" pitchFamily="34" charset="0"/>
              <a:buChar char="•"/>
            </a:pPr>
            <a:endParaRPr lang="en-IN" sz="2800" dirty="0"/>
          </a:p>
        </p:txBody>
      </p:sp>
      <p:pic>
        <p:nvPicPr>
          <p:cNvPr id="1030" name="Picture 6" descr="Recurrent Neural Network (RNN) Tutorial: Types and Examples [Updated] |  Simplilearn">
            <a:extLst>
              <a:ext uri="{FF2B5EF4-FFF2-40B4-BE49-F238E27FC236}">
                <a16:creationId xmlns:a16="http://schemas.microsoft.com/office/drawing/2014/main" id="{1469947E-0953-DD66-113E-8A4F84ED88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4876" y="4795945"/>
            <a:ext cx="2324100" cy="197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734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729FB-C5A1-5B8F-2F90-7646B7EACD1D}"/>
              </a:ext>
            </a:extLst>
          </p:cNvPr>
          <p:cNvSpPr>
            <a:spLocks noGrp="1"/>
          </p:cNvSpPr>
          <p:nvPr>
            <p:ph type="title"/>
          </p:nvPr>
        </p:nvSpPr>
        <p:spPr/>
        <p:txBody>
          <a:bodyPr/>
          <a:lstStyle/>
          <a:p>
            <a:r>
              <a:rPr lang="en-US" b="1" dirty="0">
                <a:solidFill>
                  <a:schemeClr val="accent1"/>
                </a:solidFill>
                <a:effectLst>
                  <a:outerShdw blurRad="38100" dist="38100" dir="2700000" algn="tl">
                    <a:srgbClr val="000000">
                      <a:alpha val="43137"/>
                    </a:srgbClr>
                  </a:outerShdw>
                </a:effectLst>
              </a:rPr>
              <a:t>LSTM ( Long Short-Term Memory )</a:t>
            </a:r>
            <a:endParaRPr lang="en-IN" b="1" dirty="0">
              <a:solidFill>
                <a:schemeClr val="accent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73FE6023-16F0-434D-FE39-61A136DA6F45}"/>
              </a:ext>
            </a:extLst>
          </p:cNvPr>
          <p:cNvSpPr>
            <a:spLocks noGrp="1"/>
          </p:cNvSpPr>
          <p:nvPr>
            <p:ph sz="half" idx="1"/>
          </p:nvPr>
        </p:nvSpPr>
        <p:spPr/>
        <p:txBody>
          <a:bodyPr>
            <a:normAutofit/>
          </a:bodyPr>
          <a:lstStyle/>
          <a:p>
            <a:pPr marL="0" indent="0">
              <a:buNone/>
            </a:pPr>
            <a:r>
              <a:rPr lang="en-US" sz="2500" dirty="0"/>
              <a:t>We train the LSTM model using the closing price of the last 1000 days of that company as an input and the output as the next day’s closing price of that company. The LSTM model performs quite well on predicting the stock prices for most of the companies</a:t>
            </a:r>
          </a:p>
          <a:p>
            <a:pPr marL="0" indent="0">
              <a:buNone/>
            </a:pPr>
            <a:endParaRPr lang="en-IN" sz="2500" dirty="0"/>
          </a:p>
        </p:txBody>
      </p:sp>
      <p:sp>
        <p:nvSpPr>
          <p:cNvPr id="4" name="Content Placeholder 3">
            <a:extLst>
              <a:ext uri="{FF2B5EF4-FFF2-40B4-BE49-F238E27FC236}">
                <a16:creationId xmlns:a16="http://schemas.microsoft.com/office/drawing/2014/main" id="{44E19D30-32D6-DDF8-C6DD-8E9ECC3E7F92}"/>
              </a:ext>
            </a:extLst>
          </p:cNvPr>
          <p:cNvSpPr>
            <a:spLocks noGrp="1"/>
          </p:cNvSpPr>
          <p:nvPr>
            <p:ph sz="half" idx="2"/>
          </p:nvPr>
        </p:nvSpPr>
        <p:spPr/>
        <p:txBody>
          <a:bodyPr/>
          <a:lstStyle/>
          <a:p>
            <a:pPr marL="0" indent="0" algn="ctr">
              <a:buNone/>
            </a:pPr>
            <a:r>
              <a:rPr lang="en-US" dirty="0"/>
              <a:t>Approach:</a:t>
            </a:r>
          </a:p>
          <a:p>
            <a:pPr marL="0" indent="0">
              <a:buNone/>
            </a:pPr>
            <a:endParaRPr lang="en-IN" dirty="0"/>
          </a:p>
        </p:txBody>
      </p:sp>
      <p:pic>
        <p:nvPicPr>
          <p:cNvPr id="6" name="Picture 5">
            <a:extLst>
              <a:ext uri="{FF2B5EF4-FFF2-40B4-BE49-F238E27FC236}">
                <a16:creationId xmlns:a16="http://schemas.microsoft.com/office/drawing/2014/main" id="{719C653A-7037-55C6-A783-06C02392647F}"/>
              </a:ext>
            </a:extLst>
          </p:cNvPr>
          <p:cNvPicPr>
            <a:picLocks noChangeAspect="1"/>
          </p:cNvPicPr>
          <p:nvPr/>
        </p:nvPicPr>
        <p:blipFill>
          <a:blip r:embed="rId2"/>
          <a:stretch>
            <a:fillRect/>
          </a:stretch>
        </p:blipFill>
        <p:spPr>
          <a:xfrm>
            <a:off x="1835200" y="5080920"/>
            <a:ext cx="3525698" cy="456851"/>
          </a:xfrm>
          <a:prstGeom prst="rect">
            <a:avLst/>
          </a:prstGeom>
        </p:spPr>
      </p:pic>
      <p:pic>
        <p:nvPicPr>
          <p:cNvPr id="9" name="Picture 8">
            <a:extLst>
              <a:ext uri="{FF2B5EF4-FFF2-40B4-BE49-F238E27FC236}">
                <a16:creationId xmlns:a16="http://schemas.microsoft.com/office/drawing/2014/main" id="{1C3BF16C-F9BB-6174-3E4B-5FEBCE790AA3}"/>
              </a:ext>
            </a:extLst>
          </p:cNvPr>
          <p:cNvPicPr>
            <a:picLocks noChangeAspect="1"/>
          </p:cNvPicPr>
          <p:nvPr/>
        </p:nvPicPr>
        <p:blipFill>
          <a:blip r:embed="rId3"/>
          <a:stretch>
            <a:fillRect/>
          </a:stretch>
        </p:blipFill>
        <p:spPr>
          <a:xfrm>
            <a:off x="6321073" y="2497854"/>
            <a:ext cx="4874616" cy="2433741"/>
          </a:xfrm>
          <a:prstGeom prst="rect">
            <a:avLst/>
          </a:prstGeom>
        </p:spPr>
      </p:pic>
    </p:spTree>
    <p:extLst>
      <p:ext uri="{BB962C8B-B14F-4D97-AF65-F5344CB8AC3E}">
        <p14:creationId xmlns:p14="http://schemas.microsoft.com/office/powerpoint/2010/main" val="1905960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10829-FF4E-B89F-55F4-3C01677E9D7E}"/>
              </a:ext>
            </a:extLst>
          </p:cNvPr>
          <p:cNvSpPr>
            <a:spLocks noGrp="1"/>
          </p:cNvSpPr>
          <p:nvPr>
            <p:ph type="title"/>
          </p:nvPr>
        </p:nvSpPr>
        <p:spPr/>
        <p:txBody>
          <a:bodyPr>
            <a:normAutofit fontScale="90000"/>
          </a:bodyPr>
          <a:lstStyle/>
          <a:p>
            <a:r>
              <a:rPr lang="en-US" b="1" dirty="0">
                <a:solidFill>
                  <a:schemeClr val="accent1"/>
                </a:solidFill>
                <a:effectLst>
                  <a:outerShdw blurRad="38100" dist="38100" dir="2700000" algn="tl">
                    <a:srgbClr val="000000">
                      <a:alpha val="43137"/>
                    </a:srgbClr>
                  </a:outerShdw>
                </a:effectLst>
              </a:rPr>
              <a:t>LSTM( Plot for predicted and actual stock prices(for Adani ports) )</a:t>
            </a:r>
            <a:endParaRPr lang="en-IN" b="1" dirty="0">
              <a:solidFill>
                <a:schemeClr val="accent1"/>
              </a:solidFill>
              <a:effectLst>
                <a:outerShdw blurRad="38100" dist="38100" dir="2700000" algn="tl">
                  <a:srgbClr val="000000">
                    <a:alpha val="43137"/>
                  </a:srgbClr>
                </a:outerShdw>
              </a:effectLst>
            </a:endParaRPr>
          </a:p>
        </p:txBody>
      </p:sp>
      <p:pic>
        <p:nvPicPr>
          <p:cNvPr id="4" name="Content Placeholder 3">
            <a:extLst>
              <a:ext uri="{FF2B5EF4-FFF2-40B4-BE49-F238E27FC236}">
                <a16:creationId xmlns:a16="http://schemas.microsoft.com/office/drawing/2014/main" id="{9DA51F90-B440-0CA6-0E26-B592A5AD6A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8387" y="1929606"/>
            <a:ext cx="5257800" cy="41433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08961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05E3B-7FA3-6671-6E87-7700346B7EFB}"/>
              </a:ext>
            </a:extLst>
          </p:cNvPr>
          <p:cNvSpPr>
            <a:spLocks noGrp="1"/>
          </p:cNvSpPr>
          <p:nvPr>
            <p:ph type="title"/>
          </p:nvPr>
        </p:nvSpPr>
        <p:spPr/>
        <p:txBody>
          <a:bodyPr/>
          <a:lstStyle/>
          <a:p>
            <a:r>
              <a:rPr lang="en-US" b="1" dirty="0">
                <a:solidFill>
                  <a:schemeClr val="accent1"/>
                </a:solidFill>
                <a:effectLst>
                  <a:outerShdw blurRad="38100" dist="38100" dir="2700000" algn="tl">
                    <a:srgbClr val="000000">
                      <a:alpha val="43137"/>
                    </a:srgbClr>
                  </a:outerShdw>
                </a:effectLst>
              </a:rPr>
              <a:t>GRU ( Gated Recurrent Unit )</a:t>
            </a:r>
            <a:endParaRPr lang="en-IN" b="1" dirty="0">
              <a:solidFill>
                <a:schemeClr val="accent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5DA3F2B-84D0-B0F7-0E9C-860A0C6A674F}"/>
              </a:ext>
            </a:extLst>
          </p:cNvPr>
          <p:cNvSpPr>
            <a:spLocks noGrp="1"/>
          </p:cNvSpPr>
          <p:nvPr>
            <p:ph sz="half" idx="1"/>
          </p:nvPr>
        </p:nvSpPr>
        <p:spPr/>
        <p:txBody>
          <a:bodyPr/>
          <a:lstStyle/>
          <a:p>
            <a:pPr marL="0" indent="0">
              <a:buNone/>
            </a:pPr>
            <a:r>
              <a:rPr lang="en-US" dirty="0"/>
              <a:t>We follow the similar approach as in LSTM and predict the closing price of the company entered by user as input. We use GRU with the best hyper-parameters.</a:t>
            </a:r>
            <a:endParaRPr lang="en-IN" dirty="0"/>
          </a:p>
        </p:txBody>
      </p:sp>
      <p:sp>
        <p:nvSpPr>
          <p:cNvPr id="4" name="Content Placeholder 3">
            <a:extLst>
              <a:ext uri="{FF2B5EF4-FFF2-40B4-BE49-F238E27FC236}">
                <a16:creationId xmlns:a16="http://schemas.microsoft.com/office/drawing/2014/main" id="{B785F462-455A-5027-A847-20B78F638427}"/>
              </a:ext>
            </a:extLst>
          </p:cNvPr>
          <p:cNvSpPr>
            <a:spLocks noGrp="1"/>
          </p:cNvSpPr>
          <p:nvPr>
            <p:ph sz="half" idx="2"/>
          </p:nvPr>
        </p:nvSpPr>
        <p:spPr/>
        <p:txBody>
          <a:bodyPr/>
          <a:lstStyle/>
          <a:p>
            <a:pPr marL="0" indent="0" algn="ctr">
              <a:buNone/>
            </a:pPr>
            <a:r>
              <a:rPr lang="en-US" dirty="0"/>
              <a:t>Plot for predicted and actual stock prices(for Adani ports) are:</a:t>
            </a:r>
          </a:p>
          <a:p>
            <a:pPr marL="0" indent="0" algn="ctr">
              <a:buNone/>
            </a:pPr>
            <a:endParaRPr lang="en-US" dirty="0"/>
          </a:p>
          <a:p>
            <a:pPr marL="0" indent="0" algn="ctr">
              <a:buNone/>
            </a:pPr>
            <a:endParaRPr lang="en-US" dirty="0"/>
          </a:p>
          <a:p>
            <a:pPr marL="0" indent="0">
              <a:buNone/>
            </a:pPr>
            <a:endParaRPr lang="en-IN" dirty="0"/>
          </a:p>
        </p:txBody>
      </p:sp>
      <p:pic>
        <p:nvPicPr>
          <p:cNvPr id="6" name="Picture 5">
            <a:extLst>
              <a:ext uri="{FF2B5EF4-FFF2-40B4-BE49-F238E27FC236}">
                <a16:creationId xmlns:a16="http://schemas.microsoft.com/office/drawing/2014/main" id="{DF1B2421-B0C7-232A-E74A-450BA990A0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5415" y="2743864"/>
            <a:ext cx="4822809" cy="34330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63274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3455F-0211-08CF-E0DD-5C7350DF54D5}"/>
              </a:ext>
            </a:extLst>
          </p:cNvPr>
          <p:cNvSpPr>
            <a:spLocks noGrp="1"/>
          </p:cNvSpPr>
          <p:nvPr>
            <p:ph type="title"/>
          </p:nvPr>
        </p:nvSpPr>
        <p:spPr/>
        <p:txBody>
          <a:bodyPr/>
          <a:lstStyle/>
          <a:p>
            <a:r>
              <a:rPr lang="en-US" b="1" dirty="0">
                <a:solidFill>
                  <a:schemeClr val="accent1"/>
                </a:solidFill>
                <a:effectLst>
                  <a:outerShdw blurRad="38100" dist="38100" dir="2700000" algn="tl">
                    <a:srgbClr val="000000">
                      <a:alpha val="43137"/>
                    </a:srgbClr>
                  </a:outerShdw>
                </a:effectLst>
              </a:rPr>
              <a:t>Comparative Analysis</a:t>
            </a:r>
            <a:endParaRPr lang="en-IN" b="1" dirty="0">
              <a:solidFill>
                <a:schemeClr val="accent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60513CF2-84F8-2731-8236-317509C2E1CB}"/>
              </a:ext>
            </a:extLst>
          </p:cNvPr>
          <p:cNvSpPr>
            <a:spLocks noGrp="1"/>
          </p:cNvSpPr>
          <p:nvPr>
            <p:ph sz="half" idx="1"/>
          </p:nvPr>
        </p:nvSpPr>
        <p:spPr/>
        <p:txBody>
          <a:bodyPr>
            <a:normAutofit/>
          </a:bodyPr>
          <a:lstStyle/>
          <a:p>
            <a:pPr marL="0" indent="0" algn="ctr">
              <a:buNone/>
            </a:pPr>
            <a:r>
              <a:rPr lang="en-US" sz="3200" b="1" u="sng" dirty="0"/>
              <a:t>LSTM</a:t>
            </a:r>
          </a:p>
          <a:p>
            <a:r>
              <a:rPr lang="en-US" sz="3200" dirty="0"/>
              <a:t>Mean Squared error for testing data (for Adani ports) is </a:t>
            </a:r>
            <a:r>
              <a:rPr lang="en-US" sz="3200" dirty="0">
                <a:latin typeface="Arial Narrow" panose="020B0606020202030204" pitchFamily="34" charset="0"/>
              </a:rPr>
              <a:t>119.98379856.</a:t>
            </a:r>
          </a:p>
          <a:p>
            <a:r>
              <a:rPr lang="en-US" sz="3200" dirty="0"/>
              <a:t>Mean Squared error for validation data (for Adani ports) is </a:t>
            </a:r>
            <a:r>
              <a:rPr lang="en-US" sz="3200" dirty="0">
                <a:latin typeface="Arial Narrow" panose="020B0606020202030204" pitchFamily="34" charset="0"/>
              </a:rPr>
              <a:t>143.10944556.</a:t>
            </a:r>
          </a:p>
          <a:p>
            <a:endParaRPr lang="en-US" sz="3200" dirty="0">
              <a:latin typeface="Arial Narrow" panose="020B0606020202030204" pitchFamily="34" charset="0"/>
            </a:endParaRPr>
          </a:p>
          <a:p>
            <a:endParaRPr lang="en-US" sz="3200" b="1" u="sng" dirty="0"/>
          </a:p>
          <a:p>
            <a:pPr marL="0" indent="0">
              <a:buNone/>
            </a:pPr>
            <a:endParaRPr lang="en-IN" sz="3200" dirty="0"/>
          </a:p>
        </p:txBody>
      </p:sp>
      <p:sp>
        <p:nvSpPr>
          <p:cNvPr id="4" name="Content Placeholder 3">
            <a:extLst>
              <a:ext uri="{FF2B5EF4-FFF2-40B4-BE49-F238E27FC236}">
                <a16:creationId xmlns:a16="http://schemas.microsoft.com/office/drawing/2014/main" id="{7F5E9D6A-1F92-870E-2E4D-543A0B4AD7D4}"/>
              </a:ext>
            </a:extLst>
          </p:cNvPr>
          <p:cNvSpPr>
            <a:spLocks noGrp="1"/>
          </p:cNvSpPr>
          <p:nvPr>
            <p:ph sz="half" idx="2"/>
          </p:nvPr>
        </p:nvSpPr>
        <p:spPr/>
        <p:txBody>
          <a:bodyPr>
            <a:normAutofit/>
          </a:bodyPr>
          <a:lstStyle/>
          <a:p>
            <a:pPr marL="0" indent="0" algn="ctr">
              <a:buNone/>
            </a:pPr>
            <a:r>
              <a:rPr lang="en-US" sz="3200" b="1" u="sng" dirty="0"/>
              <a:t>GRU</a:t>
            </a:r>
            <a:endParaRPr lang="en-IN" sz="3200" b="1" u="sng" dirty="0"/>
          </a:p>
          <a:p>
            <a:r>
              <a:rPr lang="en-US" sz="3200" dirty="0"/>
              <a:t>Mean Squared error for testing data (for Adani ports) is </a:t>
            </a:r>
            <a:r>
              <a:rPr lang="en-US" sz="3200" dirty="0">
                <a:latin typeface="Arial Narrow" panose="020B0606020202030204" pitchFamily="34" charset="0"/>
              </a:rPr>
              <a:t>73.89147801.</a:t>
            </a:r>
          </a:p>
          <a:p>
            <a:r>
              <a:rPr lang="en-US" sz="3200" dirty="0"/>
              <a:t>Mean Squared error for testing data (for Adani ports) is </a:t>
            </a:r>
            <a:r>
              <a:rPr lang="en-US" sz="3200" dirty="0">
                <a:latin typeface="Arial Narrow" panose="020B0606020202030204" pitchFamily="34" charset="0"/>
              </a:rPr>
              <a:t>89.10397561.</a:t>
            </a:r>
          </a:p>
          <a:p>
            <a:pPr marL="0" indent="0" algn="ctr">
              <a:buNone/>
            </a:pPr>
            <a:endParaRPr lang="en-US" sz="3200" b="1" u="sng" dirty="0"/>
          </a:p>
        </p:txBody>
      </p:sp>
      <p:sp>
        <p:nvSpPr>
          <p:cNvPr id="5" name="TextBox 4">
            <a:extLst>
              <a:ext uri="{FF2B5EF4-FFF2-40B4-BE49-F238E27FC236}">
                <a16:creationId xmlns:a16="http://schemas.microsoft.com/office/drawing/2014/main" id="{4CA60C4C-41CD-9B25-FE44-622B19DF441F}"/>
              </a:ext>
            </a:extLst>
          </p:cNvPr>
          <p:cNvSpPr txBox="1"/>
          <p:nvPr/>
        </p:nvSpPr>
        <p:spPr>
          <a:xfrm>
            <a:off x="1120000" y="5650787"/>
            <a:ext cx="9421285" cy="954107"/>
          </a:xfrm>
          <a:prstGeom prst="rect">
            <a:avLst/>
          </a:prstGeom>
          <a:noFill/>
        </p:spPr>
        <p:txBody>
          <a:bodyPr wrap="square" rtlCol="0">
            <a:spAutoFit/>
          </a:bodyPr>
          <a:lstStyle/>
          <a:p>
            <a:r>
              <a:rPr lang="en-US" sz="2800" dirty="0"/>
              <a:t>Thus, considering the mean squared error we clearly see that </a:t>
            </a:r>
            <a:r>
              <a:rPr lang="en-US" sz="2800" b="1" dirty="0"/>
              <a:t>GRU perform better than LSTM</a:t>
            </a:r>
            <a:r>
              <a:rPr lang="en-US" sz="2800" dirty="0"/>
              <a:t> for the same company.</a:t>
            </a:r>
            <a:endParaRPr lang="en-IN" sz="2800" dirty="0"/>
          </a:p>
        </p:txBody>
      </p:sp>
    </p:spTree>
    <p:extLst>
      <p:ext uri="{BB962C8B-B14F-4D97-AF65-F5344CB8AC3E}">
        <p14:creationId xmlns:p14="http://schemas.microsoft.com/office/powerpoint/2010/main" val="3854618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90AAA-A0DA-BA9A-1ADF-ADEF33F5580A}"/>
              </a:ext>
            </a:extLst>
          </p:cNvPr>
          <p:cNvSpPr>
            <a:spLocks noGrp="1"/>
          </p:cNvSpPr>
          <p:nvPr>
            <p:ph type="title"/>
          </p:nvPr>
        </p:nvSpPr>
        <p:spPr/>
        <p:txBody>
          <a:bodyPr/>
          <a:lstStyle/>
          <a:p>
            <a:r>
              <a:rPr lang="en-US" b="1" dirty="0">
                <a:solidFill>
                  <a:schemeClr val="accent1"/>
                </a:solidFill>
                <a:effectLst>
                  <a:outerShdw blurRad="38100" dist="38100" dir="2700000" algn="tl">
                    <a:srgbClr val="000000">
                      <a:alpha val="43137"/>
                    </a:srgbClr>
                  </a:outerShdw>
                </a:effectLst>
              </a:rPr>
              <a:t>Fine-Tuning our GRU model</a:t>
            </a:r>
            <a:endParaRPr lang="en-IN" b="1" dirty="0">
              <a:solidFill>
                <a:schemeClr val="accent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0C07D66-4F3D-7E4C-8940-BE4BED93FEBD}"/>
              </a:ext>
            </a:extLst>
          </p:cNvPr>
          <p:cNvSpPr>
            <a:spLocks noGrp="1"/>
          </p:cNvSpPr>
          <p:nvPr>
            <p:ph sz="half" idx="1"/>
          </p:nvPr>
        </p:nvSpPr>
        <p:spPr/>
        <p:txBody>
          <a:bodyPr>
            <a:normAutofit lnSpcReduction="10000"/>
          </a:bodyPr>
          <a:lstStyle/>
          <a:p>
            <a:pPr marL="0" indent="0">
              <a:buNone/>
            </a:pPr>
            <a:r>
              <a:rPr lang="en-US" dirty="0"/>
              <a:t>Till now, we trained 1 model for 1 company. Now, we generalize our idea and train a single model for all the nifty-50 companies.</a:t>
            </a:r>
          </a:p>
          <a:p>
            <a:pPr marL="0" indent="0">
              <a:buNone/>
            </a:pPr>
            <a:r>
              <a:rPr lang="en-US" dirty="0"/>
              <a:t>We take the company name as input from the user and fine tune our model using the last 100 days closing price of that respective company.</a:t>
            </a:r>
          </a:p>
          <a:p>
            <a:pPr marL="0" indent="0">
              <a:buNone/>
            </a:pPr>
            <a:r>
              <a:rPr lang="en-US" dirty="0"/>
              <a:t>Predicted Price: 661.30</a:t>
            </a:r>
          </a:p>
          <a:p>
            <a:pPr marL="0" indent="0">
              <a:buNone/>
            </a:pPr>
            <a:r>
              <a:rPr lang="en-US" dirty="0"/>
              <a:t>Actual Price: 664.70</a:t>
            </a:r>
            <a:endParaRPr lang="en-IN" dirty="0"/>
          </a:p>
        </p:txBody>
      </p:sp>
      <p:sp>
        <p:nvSpPr>
          <p:cNvPr id="8" name="Content Placeholder 7">
            <a:extLst>
              <a:ext uri="{FF2B5EF4-FFF2-40B4-BE49-F238E27FC236}">
                <a16:creationId xmlns:a16="http://schemas.microsoft.com/office/drawing/2014/main" id="{42EAC7D7-F8A3-F246-F6FB-A6B233388A7F}"/>
              </a:ext>
            </a:extLst>
          </p:cNvPr>
          <p:cNvSpPr>
            <a:spLocks noGrp="1"/>
          </p:cNvSpPr>
          <p:nvPr>
            <p:ph sz="half" idx="2"/>
          </p:nvPr>
        </p:nvSpPr>
        <p:spPr/>
        <p:txBody>
          <a:bodyPr>
            <a:normAutofit lnSpcReduction="10000"/>
          </a:bodyPr>
          <a:lstStyle/>
          <a:p>
            <a:pPr marL="0" indent="0" algn="ctr">
              <a:buNone/>
            </a:pPr>
            <a:r>
              <a:rPr lang="en-US" dirty="0"/>
              <a:t>Here is our code interface:</a:t>
            </a:r>
          </a:p>
          <a:p>
            <a:pPr marL="0" indent="0">
              <a:buNone/>
            </a:pPr>
            <a:endParaRPr lang="en-IN" dirty="0"/>
          </a:p>
        </p:txBody>
      </p:sp>
      <p:pic>
        <p:nvPicPr>
          <p:cNvPr id="12" name="Picture 11">
            <a:extLst>
              <a:ext uri="{FF2B5EF4-FFF2-40B4-BE49-F238E27FC236}">
                <a16:creationId xmlns:a16="http://schemas.microsoft.com/office/drawing/2014/main" id="{51630E4F-814E-D3F1-F431-50E0F1195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3976" y="2293705"/>
            <a:ext cx="4005688" cy="3778322"/>
          </a:xfrm>
          <a:prstGeom prst="rect">
            <a:avLst/>
          </a:prstGeom>
        </p:spPr>
      </p:pic>
    </p:spTree>
    <p:extLst>
      <p:ext uri="{BB962C8B-B14F-4D97-AF65-F5344CB8AC3E}">
        <p14:creationId xmlns:p14="http://schemas.microsoft.com/office/powerpoint/2010/main" val="2176492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8603A-5A83-4CA9-5F9A-E8F1160FAA53}"/>
              </a:ext>
            </a:extLst>
          </p:cNvPr>
          <p:cNvSpPr>
            <a:spLocks noGrp="1"/>
          </p:cNvSpPr>
          <p:nvPr>
            <p:ph type="title"/>
          </p:nvPr>
        </p:nvSpPr>
        <p:spPr/>
        <p:txBody>
          <a:bodyPr/>
          <a:lstStyle/>
          <a:p>
            <a:r>
              <a:rPr lang="en-US" b="1" dirty="0">
                <a:solidFill>
                  <a:schemeClr val="accent1"/>
                </a:solidFill>
                <a:effectLst>
                  <a:outerShdw blurRad="38100" dist="38100" dir="2700000" algn="tl">
                    <a:srgbClr val="000000">
                      <a:alpha val="43137"/>
                    </a:srgbClr>
                  </a:outerShdw>
                </a:effectLst>
              </a:rPr>
              <a:t>Fine-Tuning our GRU model</a:t>
            </a:r>
            <a:endParaRPr lang="en-IN" b="1" dirty="0">
              <a:solidFill>
                <a:schemeClr val="accent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431463C-9EA4-D401-E80A-5BD70594BEB2}"/>
              </a:ext>
            </a:extLst>
          </p:cNvPr>
          <p:cNvSpPr>
            <a:spLocks noGrp="1"/>
          </p:cNvSpPr>
          <p:nvPr>
            <p:ph sz="half" idx="1"/>
          </p:nvPr>
        </p:nvSpPr>
        <p:spPr/>
        <p:txBody>
          <a:bodyPr/>
          <a:lstStyle/>
          <a:p>
            <a:pPr marL="0" indent="0">
              <a:buNone/>
            </a:pPr>
            <a:r>
              <a:rPr lang="en-US" dirty="0"/>
              <a:t>Now, we further improve our model to capture more complex patterns in stock prices by fine tuning the single model with prices of interval 1 hour for the company entered by user.</a:t>
            </a:r>
          </a:p>
          <a:p>
            <a:pPr marL="0" indent="0">
              <a:buNone/>
            </a:pPr>
            <a:r>
              <a:rPr lang="en-US" dirty="0"/>
              <a:t>We observe even better results.</a:t>
            </a:r>
          </a:p>
          <a:p>
            <a:pPr marL="0" indent="0">
              <a:buNone/>
            </a:pPr>
            <a:r>
              <a:rPr lang="en-US" dirty="0"/>
              <a:t>Predicted Opening Price: 668.91</a:t>
            </a:r>
          </a:p>
          <a:p>
            <a:pPr marL="0" indent="0">
              <a:buNone/>
            </a:pPr>
            <a:r>
              <a:rPr lang="en-US" dirty="0"/>
              <a:t>Actual Opening Price: 667.45</a:t>
            </a:r>
            <a:endParaRPr lang="en-IN" dirty="0"/>
          </a:p>
        </p:txBody>
      </p:sp>
      <p:sp>
        <p:nvSpPr>
          <p:cNvPr id="4" name="Content Placeholder 3">
            <a:extLst>
              <a:ext uri="{FF2B5EF4-FFF2-40B4-BE49-F238E27FC236}">
                <a16:creationId xmlns:a16="http://schemas.microsoft.com/office/drawing/2014/main" id="{21066B46-D7B4-BB0B-0261-BFD08638F428}"/>
              </a:ext>
            </a:extLst>
          </p:cNvPr>
          <p:cNvSpPr>
            <a:spLocks noGrp="1"/>
          </p:cNvSpPr>
          <p:nvPr>
            <p:ph sz="half" idx="2"/>
          </p:nvPr>
        </p:nvSpPr>
        <p:spPr/>
        <p:txBody>
          <a:bodyPr/>
          <a:lstStyle/>
          <a:p>
            <a:pPr marL="0" indent="0">
              <a:buNone/>
            </a:pPr>
            <a:r>
              <a:rPr lang="en-US" dirty="0"/>
              <a:t>Here is our code interface:</a:t>
            </a:r>
          </a:p>
          <a:p>
            <a:pPr marL="0" indent="0">
              <a:buNone/>
            </a:pPr>
            <a:endParaRPr lang="en-IN" dirty="0"/>
          </a:p>
        </p:txBody>
      </p:sp>
      <p:pic>
        <p:nvPicPr>
          <p:cNvPr id="6" name="Picture 5">
            <a:extLst>
              <a:ext uri="{FF2B5EF4-FFF2-40B4-BE49-F238E27FC236}">
                <a16:creationId xmlns:a16="http://schemas.microsoft.com/office/drawing/2014/main" id="{A1D8AEAA-EE3E-30B0-C9F0-16DC9A2D36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9840" y="2360809"/>
            <a:ext cx="4638675" cy="1314450"/>
          </a:xfrm>
          <a:prstGeom prst="rect">
            <a:avLst/>
          </a:prstGeom>
        </p:spPr>
      </p:pic>
      <p:pic>
        <p:nvPicPr>
          <p:cNvPr id="8" name="Picture 7">
            <a:extLst>
              <a:ext uri="{FF2B5EF4-FFF2-40B4-BE49-F238E27FC236}">
                <a16:creationId xmlns:a16="http://schemas.microsoft.com/office/drawing/2014/main" id="{8CF06A52-791B-1F8F-3CA1-11AD57BC49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9840" y="4089115"/>
            <a:ext cx="4638675" cy="721804"/>
          </a:xfrm>
          <a:prstGeom prst="rect">
            <a:avLst/>
          </a:prstGeom>
        </p:spPr>
      </p:pic>
    </p:spTree>
    <p:extLst>
      <p:ext uri="{BB962C8B-B14F-4D97-AF65-F5344CB8AC3E}">
        <p14:creationId xmlns:p14="http://schemas.microsoft.com/office/powerpoint/2010/main" val="737279461"/>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444</TotalTime>
  <Words>810</Words>
  <Application>Microsoft Office PowerPoint</Application>
  <PresentationFormat>Widescreen</PresentationFormat>
  <Paragraphs>65</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Narrow</vt:lpstr>
      <vt:lpstr>Bahnschrift SemiBold</vt:lpstr>
      <vt:lpstr>Calibri</vt:lpstr>
      <vt:lpstr>Corbel</vt:lpstr>
      <vt:lpstr>Söhne</vt:lpstr>
      <vt:lpstr>Depth</vt:lpstr>
      <vt:lpstr>Fine-grained Stock Price Prediction using  Deep Learning</vt:lpstr>
      <vt:lpstr>Project Deliverables</vt:lpstr>
      <vt:lpstr>Recurrent Neural Network </vt:lpstr>
      <vt:lpstr>LSTM ( Long Short-Term Memory )</vt:lpstr>
      <vt:lpstr>LSTM( Plot for predicted and actual stock prices(for Adani ports) )</vt:lpstr>
      <vt:lpstr>GRU ( Gated Recurrent Unit )</vt:lpstr>
      <vt:lpstr>Comparative Analysis</vt:lpstr>
      <vt:lpstr>Fine-Tuning our GRU model</vt:lpstr>
      <vt:lpstr>Fine-Tuning our GRU model</vt:lpstr>
      <vt:lpstr>Incorporating Range </vt:lpstr>
      <vt:lpstr>For companies not in Nifty-50</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Fine-grained Stock Price Prediction using  Deep Learning</dc:title>
  <dc:creator>SAGNIK GOSWAMI</dc:creator>
  <cp:lastModifiedBy>SAGNIK GOSWAMI</cp:lastModifiedBy>
  <cp:revision>3</cp:revision>
  <dcterms:created xsi:type="dcterms:W3CDTF">2023-04-26T07:34:35Z</dcterms:created>
  <dcterms:modified xsi:type="dcterms:W3CDTF">2023-05-01T12:03:01Z</dcterms:modified>
</cp:coreProperties>
</file>