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p:restoredTop sz="97376"/>
  </p:normalViewPr>
  <p:slideViewPr>
    <p:cSldViewPr snapToGrid="0" snapToObjects="1">
      <p:cViewPr>
        <p:scale>
          <a:sx n="148" d="100"/>
          <a:sy n="148" d="100"/>
        </p:scale>
        <p:origin x="1184"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5D862-01FD-7545-8A62-450D22C5E536}" type="datetimeFigureOut">
              <a:rPr lang="en-US" smtClean="0"/>
              <a:t>11/1/21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2B2F9-E7FD-E146-9BFA-8339629D18FB}" type="slidenum">
              <a:rPr lang="en-US" smtClean="0"/>
              <a:t>‹#›</a:t>
            </a:fld>
            <a:endParaRPr lang="en-US"/>
          </a:p>
        </p:txBody>
      </p:sp>
    </p:spTree>
    <p:extLst>
      <p:ext uri="{BB962C8B-B14F-4D97-AF65-F5344CB8AC3E}">
        <p14:creationId xmlns:p14="http://schemas.microsoft.com/office/powerpoint/2010/main" val="113855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F2B2F9-E7FD-E146-9BFA-8339629D18FB}" type="slidenum">
              <a:rPr lang="en-US" smtClean="0"/>
              <a:t>2</a:t>
            </a:fld>
            <a:endParaRPr lang="en-US"/>
          </a:p>
        </p:txBody>
      </p:sp>
    </p:spTree>
    <p:extLst>
      <p:ext uri="{BB962C8B-B14F-4D97-AF65-F5344CB8AC3E}">
        <p14:creationId xmlns:p14="http://schemas.microsoft.com/office/powerpoint/2010/main" val="321776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6F56-D748-D446-9691-EDBE86E685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825CE5-7A8F-D64B-B3A5-34740797A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A8F16A-E69C-874C-B674-FA8A742427E3}"/>
              </a:ext>
            </a:extLst>
          </p:cNvPr>
          <p:cNvSpPr>
            <a:spLocks noGrp="1"/>
          </p:cNvSpPr>
          <p:nvPr>
            <p:ph type="dt" sz="half" idx="10"/>
          </p:nvPr>
        </p:nvSpPr>
        <p:spPr/>
        <p:txBody>
          <a:bodyPr/>
          <a:lstStyle/>
          <a:p>
            <a:fld id="{27B1ACF1-BBEC-584E-8B5F-DF4AD07A503C}" type="datetimeFigureOut">
              <a:rPr lang="en-US" smtClean="0"/>
              <a:t>11/1/21</a:t>
            </a:fld>
            <a:endParaRPr lang="en-US"/>
          </a:p>
        </p:txBody>
      </p:sp>
      <p:sp>
        <p:nvSpPr>
          <p:cNvPr id="5" name="Footer Placeholder 4">
            <a:extLst>
              <a:ext uri="{FF2B5EF4-FFF2-40B4-BE49-F238E27FC236}">
                <a16:creationId xmlns:a16="http://schemas.microsoft.com/office/drawing/2014/main" id="{DE949F16-8A67-9143-A2F8-2CB8ADB50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96BE8-1DDC-5E4C-A40B-4B5FB028AB9A}"/>
              </a:ext>
            </a:extLst>
          </p:cNvPr>
          <p:cNvSpPr>
            <a:spLocks noGrp="1"/>
          </p:cNvSpPr>
          <p:nvPr>
            <p:ph type="sldNum" sz="quarter" idx="12"/>
          </p:nvPr>
        </p:nvSpPr>
        <p:spPr/>
        <p:txBody>
          <a:bodyPr/>
          <a:lstStyle/>
          <a:p>
            <a:fld id="{BF6123F1-2790-3549-9309-2C6F205D6491}" type="slidenum">
              <a:rPr lang="en-US" smtClean="0"/>
              <a:t>‹#›</a:t>
            </a:fld>
            <a:endParaRPr lang="en-US"/>
          </a:p>
        </p:txBody>
      </p:sp>
    </p:spTree>
    <p:extLst>
      <p:ext uri="{BB962C8B-B14F-4D97-AF65-F5344CB8AC3E}">
        <p14:creationId xmlns:p14="http://schemas.microsoft.com/office/powerpoint/2010/main" val="4241360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CC82-9EBD-5E43-BF79-5EE8942892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CB9948-AB62-D847-98D4-B46B754B04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EE8A6-8EE1-2F47-853C-A8FB1AC9BCDE}"/>
              </a:ext>
            </a:extLst>
          </p:cNvPr>
          <p:cNvSpPr>
            <a:spLocks noGrp="1"/>
          </p:cNvSpPr>
          <p:nvPr>
            <p:ph type="dt" sz="half" idx="10"/>
          </p:nvPr>
        </p:nvSpPr>
        <p:spPr/>
        <p:txBody>
          <a:bodyPr/>
          <a:lstStyle/>
          <a:p>
            <a:fld id="{27B1ACF1-BBEC-584E-8B5F-DF4AD07A503C}" type="datetimeFigureOut">
              <a:rPr lang="en-US" smtClean="0"/>
              <a:t>11/1/21</a:t>
            </a:fld>
            <a:endParaRPr lang="en-US"/>
          </a:p>
        </p:txBody>
      </p:sp>
      <p:sp>
        <p:nvSpPr>
          <p:cNvPr id="5" name="Footer Placeholder 4">
            <a:extLst>
              <a:ext uri="{FF2B5EF4-FFF2-40B4-BE49-F238E27FC236}">
                <a16:creationId xmlns:a16="http://schemas.microsoft.com/office/drawing/2014/main" id="{2E54C701-A958-864A-B968-87285A631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5C37F-40DC-F84D-B071-E8B8AB3BE955}"/>
              </a:ext>
            </a:extLst>
          </p:cNvPr>
          <p:cNvSpPr>
            <a:spLocks noGrp="1"/>
          </p:cNvSpPr>
          <p:nvPr>
            <p:ph type="sldNum" sz="quarter" idx="12"/>
          </p:nvPr>
        </p:nvSpPr>
        <p:spPr/>
        <p:txBody>
          <a:bodyPr/>
          <a:lstStyle/>
          <a:p>
            <a:fld id="{BF6123F1-2790-3549-9309-2C6F205D6491}" type="slidenum">
              <a:rPr lang="en-US" smtClean="0"/>
              <a:t>‹#›</a:t>
            </a:fld>
            <a:endParaRPr lang="en-US"/>
          </a:p>
        </p:txBody>
      </p:sp>
    </p:spTree>
    <p:extLst>
      <p:ext uri="{BB962C8B-B14F-4D97-AF65-F5344CB8AC3E}">
        <p14:creationId xmlns:p14="http://schemas.microsoft.com/office/powerpoint/2010/main" val="55994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3E9E42-D1AF-9B47-A5D8-B933A67037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AC3F2C-A356-284F-B9FB-B13FE9D8A1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6F602-B509-EC41-9408-A0C6E0347B09}"/>
              </a:ext>
            </a:extLst>
          </p:cNvPr>
          <p:cNvSpPr>
            <a:spLocks noGrp="1"/>
          </p:cNvSpPr>
          <p:nvPr>
            <p:ph type="dt" sz="half" idx="10"/>
          </p:nvPr>
        </p:nvSpPr>
        <p:spPr/>
        <p:txBody>
          <a:bodyPr/>
          <a:lstStyle/>
          <a:p>
            <a:fld id="{27B1ACF1-BBEC-584E-8B5F-DF4AD07A503C}" type="datetimeFigureOut">
              <a:rPr lang="en-US" smtClean="0"/>
              <a:t>11/1/21</a:t>
            </a:fld>
            <a:endParaRPr lang="en-US"/>
          </a:p>
        </p:txBody>
      </p:sp>
      <p:sp>
        <p:nvSpPr>
          <p:cNvPr id="5" name="Footer Placeholder 4">
            <a:extLst>
              <a:ext uri="{FF2B5EF4-FFF2-40B4-BE49-F238E27FC236}">
                <a16:creationId xmlns:a16="http://schemas.microsoft.com/office/drawing/2014/main" id="{E08B7EF4-D5E6-C54D-A4CD-807517877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F129A-848D-2040-8470-B4F54A69285F}"/>
              </a:ext>
            </a:extLst>
          </p:cNvPr>
          <p:cNvSpPr>
            <a:spLocks noGrp="1"/>
          </p:cNvSpPr>
          <p:nvPr>
            <p:ph type="sldNum" sz="quarter" idx="12"/>
          </p:nvPr>
        </p:nvSpPr>
        <p:spPr/>
        <p:txBody>
          <a:bodyPr/>
          <a:lstStyle/>
          <a:p>
            <a:fld id="{BF6123F1-2790-3549-9309-2C6F205D6491}" type="slidenum">
              <a:rPr lang="en-US" smtClean="0"/>
              <a:t>‹#›</a:t>
            </a:fld>
            <a:endParaRPr lang="en-US"/>
          </a:p>
        </p:txBody>
      </p:sp>
    </p:spTree>
    <p:extLst>
      <p:ext uri="{BB962C8B-B14F-4D97-AF65-F5344CB8AC3E}">
        <p14:creationId xmlns:p14="http://schemas.microsoft.com/office/powerpoint/2010/main" val="180625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C91C-74F8-4B45-903D-E771D8E916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4C4A25-31C8-284C-9827-2CF5E14F25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BF156-C4BB-8347-8A57-DB4BADE5859D}"/>
              </a:ext>
            </a:extLst>
          </p:cNvPr>
          <p:cNvSpPr>
            <a:spLocks noGrp="1"/>
          </p:cNvSpPr>
          <p:nvPr>
            <p:ph type="dt" sz="half" idx="10"/>
          </p:nvPr>
        </p:nvSpPr>
        <p:spPr/>
        <p:txBody>
          <a:bodyPr/>
          <a:lstStyle/>
          <a:p>
            <a:fld id="{27B1ACF1-BBEC-584E-8B5F-DF4AD07A503C}" type="datetimeFigureOut">
              <a:rPr lang="en-US" smtClean="0"/>
              <a:t>11/1/21</a:t>
            </a:fld>
            <a:endParaRPr lang="en-US"/>
          </a:p>
        </p:txBody>
      </p:sp>
      <p:sp>
        <p:nvSpPr>
          <p:cNvPr id="5" name="Footer Placeholder 4">
            <a:extLst>
              <a:ext uri="{FF2B5EF4-FFF2-40B4-BE49-F238E27FC236}">
                <a16:creationId xmlns:a16="http://schemas.microsoft.com/office/drawing/2014/main" id="{894890BF-ABBA-6F4F-BA27-DDB5C5E9E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B2715-9125-154E-975B-283C9B18EAF8}"/>
              </a:ext>
            </a:extLst>
          </p:cNvPr>
          <p:cNvSpPr>
            <a:spLocks noGrp="1"/>
          </p:cNvSpPr>
          <p:nvPr>
            <p:ph type="sldNum" sz="quarter" idx="12"/>
          </p:nvPr>
        </p:nvSpPr>
        <p:spPr/>
        <p:txBody>
          <a:bodyPr/>
          <a:lstStyle/>
          <a:p>
            <a:fld id="{BF6123F1-2790-3549-9309-2C6F205D6491}" type="slidenum">
              <a:rPr lang="en-US" smtClean="0"/>
              <a:t>‹#›</a:t>
            </a:fld>
            <a:endParaRPr lang="en-US"/>
          </a:p>
        </p:txBody>
      </p:sp>
    </p:spTree>
    <p:extLst>
      <p:ext uri="{BB962C8B-B14F-4D97-AF65-F5344CB8AC3E}">
        <p14:creationId xmlns:p14="http://schemas.microsoft.com/office/powerpoint/2010/main" val="261953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F173-E290-2548-8C4C-7B4516E523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5C5873-370C-AF46-B1E8-62DD5E3A45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617162-F856-D841-ACD6-243998DDB8A3}"/>
              </a:ext>
            </a:extLst>
          </p:cNvPr>
          <p:cNvSpPr>
            <a:spLocks noGrp="1"/>
          </p:cNvSpPr>
          <p:nvPr>
            <p:ph type="dt" sz="half" idx="10"/>
          </p:nvPr>
        </p:nvSpPr>
        <p:spPr/>
        <p:txBody>
          <a:bodyPr/>
          <a:lstStyle/>
          <a:p>
            <a:fld id="{27B1ACF1-BBEC-584E-8B5F-DF4AD07A503C}" type="datetimeFigureOut">
              <a:rPr lang="en-US" smtClean="0"/>
              <a:t>11/1/21</a:t>
            </a:fld>
            <a:endParaRPr lang="en-US"/>
          </a:p>
        </p:txBody>
      </p:sp>
      <p:sp>
        <p:nvSpPr>
          <p:cNvPr id="5" name="Footer Placeholder 4">
            <a:extLst>
              <a:ext uri="{FF2B5EF4-FFF2-40B4-BE49-F238E27FC236}">
                <a16:creationId xmlns:a16="http://schemas.microsoft.com/office/drawing/2014/main" id="{1EC89989-3581-B641-906A-C08C6677A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8CCD7-5D3F-2D41-9F6D-3ECF7CE57818}"/>
              </a:ext>
            </a:extLst>
          </p:cNvPr>
          <p:cNvSpPr>
            <a:spLocks noGrp="1"/>
          </p:cNvSpPr>
          <p:nvPr>
            <p:ph type="sldNum" sz="quarter" idx="12"/>
          </p:nvPr>
        </p:nvSpPr>
        <p:spPr/>
        <p:txBody>
          <a:bodyPr/>
          <a:lstStyle/>
          <a:p>
            <a:fld id="{BF6123F1-2790-3549-9309-2C6F205D6491}" type="slidenum">
              <a:rPr lang="en-US" smtClean="0"/>
              <a:t>‹#›</a:t>
            </a:fld>
            <a:endParaRPr lang="en-US"/>
          </a:p>
        </p:txBody>
      </p:sp>
    </p:spTree>
    <p:extLst>
      <p:ext uri="{BB962C8B-B14F-4D97-AF65-F5344CB8AC3E}">
        <p14:creationId xmlns:p14="http://schemas.microsoft.com/office/powerpoint/2010/main" val="240852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CC50-4714-104D-9874-5A743E3624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B66CCA-45DF-7B49-8A72-D7243A1EC2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66109F-7AF8-A84A-B2F8-733B93AB0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563989-29AE-1646-B65C-F2D528A923A6}"/>
              </a:ext>
            </a:extLst>
          </p:cNvPr>
          <p:cNvSpPr>
            <a:spLocks noGrp="1"/>
          </p:cNvSpPr>
          <p:nvPr>
            <p:ph type="dt" sz="half" idx="10"/>
          </p:nvPr>
        </p:nvSpPr>
        <p:spPr/>
        <p:txBody>
          <a:bodyPr/>
          <a:lstStyle/>
          <a:p>
            <a:fld id="{27B1ACF1-BBEC-584E-8B5F-DF4AD07A503C}" type="datetimeFigureOut">
              <a:rPr lang="en-US" smtClean="0"/>
              <a:t>11/1/21</a:t>
            </a:fld>
            <a:endParaRPr lang="en-US"/>
          </a:p>
        </p:txBody>
      </p:sp>
      <p:sp>
        <p:nvSpPr>
          <p:cNvPr id="6" name="Footer Placeholder 5">
            <a:extLst>
              <a:ext uri="{FF2B5EF4-FFF2-40B4-BE49-F238E27FC236}">
                <a16:creationId xmlns:a16="http://schemas.microsoft.com/office/drawing/2014/main" id="{790AB097-BCDD-6C4A-A4AA-C8B49F12D9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FAC8E-4A1E-E943-8A95-5E37EEBE3D82}"/>
              </a:ext>
            </a:extLst>
          </p:cNvPr>
          <p:cNvSpPr>
            <a:spLocks noGrp="1"/>
          </p:cNvSpPr>
          <p:nvPr>
            <p:ph type="sldNum" sz="quarter" idx="12"/>
          </p:nvPr>
        </p:nvSpPr>
        <p:spPr/>
        <p:txBody>
          <a:bodyPr/>
          <a:lstStyle/>
          <a:p>
            <a:fld id="{BF6123F1-2790-3549-9309-2C6F205D6491}" type="slidenum">
              <a:rPr lang="en-US" smtClean="0"/>
              <a:t>‹#›</a:t>
            </a:fld>
            <a:endParaRPr lang="en-US"/>
          </a:p>
        </p:txBody>
      </p:sp>
    </p:spTree>
    <p:extLst>
      <p:ext uri="{BB962C8B-B14F-4D97-AF65-F5344CB8AC3E}">
        <p14:creationId xmlns:p14="http://schemas.microsoft.com/office/powerpoint/2010/main" val="87602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CC69-CEEF-C248-9714-31F111E378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8B502-8D21-6C40-9E97-FECA5D08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AD84D5-2F5E-2342-B7F6-D282D47A8A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89F4CC-ADCB-F644-9D32-6BB2B6CEB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8FE04B-513C-1B48-A61B-3D7B85CF47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DDD9C9-649A-0D46-8BBC-8EF1BD2E78C5}"/>
              </a:ext>
            </a:extLst>
          </p:cNvPr>
          <p:cNvSpPr>
            <a:spLocks noGrp="1"/>
          </p:cNvSpPr>
          <p:nvPr>
            <p:ph type="dt" sz="half" idx="10"/>
          </p:nvPr>
        </p:nvSpPr>
        <p:spPr/>
        <p:txBody>
          <a:bodyPr/>
          <a:lstStyle/>
          <a:p>
            <a:fld id="{27B1ACF1-BBEC-584E-8B5F-DF4AD07A503C}" type="datetimeFigureOut">
              <a:rPr lang="en-US" smtClean="0"/>
              <a:t>11/1/21</a:t>
            </a:fld>
            <a:endParaRPr lang="en-US"/>
          </a:p>
        </p:txBody>
      </p:sp>
      <p:sp>
        <p:nvSpPr>
          <p:cNvPr id="8" name="Footer Placeholder 7">
            <a:extLst>
              <a:ext uri="{FF2B5EF4-FFF2-40B4-BE49-F238E27FC236}">
                <a16:creationId xmlns:a16="http://schemas.microsoft.com/office/drawing/2014/main" id="{E76DA3DE-0BE5-B645-B054-F04FE8BBAB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57120A-EB64-DE4A-94F8-C4DB54396E7D}"/>
              </a:ext>
            </a:extLst>
          </p:cNvPr>
          <p:cNvSpPr>
            <a:spLocks noGrp="1"/>
          </p:cNvSpPr>
          <p:nvPr>
            <p:ph type="sldNum" sz="quarter" idx="12"/>
          </p:nvPr>
        </p:nvSpPr>
        <p:spPr/>
        <p:txBody>
          <a:bodyPr/>
          <a:lstStyle/>
          <a:p>
            <a:fld id="{BF6123F1-2790-3549-9309-2C6F205D6491}" type="slidenum">
              <a:rPr lang="en-US" smtClean="0"/>
              <a:t>‹#›</a:t>
            </a:fld>
            <a:endParaRPr lang="en-US"/>
          </a:p>
        </p:txBody>
      </p:sp>
    </p:spTree>
    <p:extLst>
      <p:ext uri="{BB962C8B-B14F-4D97-AF65-F5344CB8AC3E}">
        <p14:creationId xmlns:p14="http://schemas.microsoft.com/office/powerpoint/2010/main" val="287881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F4C0-60A1-EA4E-A127-5C1D239B6B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60C7F6-51BF-7E48-B26E-5A99B6594015}"/>
              </a:ext>
            </a:extLst>
          </p:cNvPr>
          <p:cNvSpPr>
            <a:spLocks noGrp="1"/>
          </p:cNvSpPr>
          <p:nvPr>
            <p:ph type="dt" sz="half" idx="10"/>
          </p:nvPr>
        </p:nvSpPr>
        <p:spPr/>
        <p:txBody>
          <a:bodyPr/>
          <a:lstStyle/>
          <a:p>
            <a:fld id="{27B1ACF1-BBEC-584E-8B5F-DF4AD07A503C}" type="datetimeFigureOut">
              <a:rPr lang="en-US" smtClean="0"/>
              <a:t>11/1/21</a:t>
            </a:fld>
            <a:endParaRPr lang="en-US"/>
          </a:p>
        </p:txBody>
      </p:sp>
      <p:sp>
        <p:nvSpPr>
          <p:cNvPr id="4" name="Footer Placeholder 3">
            <a:extLst>
              <a:ext uri="{FF2B5EF4-FFF2-40B4-BE49-F238E27FC236}">
                <a16:creationId xmlns:a16="http://schemas.microsoft.com/office/drawing/2014/main" id="{0A2C3AA1-7C34-1947-9201-15867C6B05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BD7252-1C35-E44D-8C2A-08BF898E0325}"/>
              </a:ext>
            </a:extLst>
          </p:cNvPr>
          <p:cNvSpPr>
            <a:spLocks noGrp="1"/>
          </p:cNvSpPr>
          <p:nvPr>
            <p:ph type="sldNum" sz="quarter" idx="12"/>
          </p:nvPr>
        </p:nvSpPr>
        <p:spPr/>
        <p:txBody>
          <a:bodyPr/>
          <a:lstStyle/>
          <a:p>
            <a:fld id="{BF6123F1-2790-3549-9309-2C6F205D6491}" type="slidenum">
              <a:rPr lang="en-US" smtClean="0"/>
              <a:t>‹#›</a:t>
            </a:fld>
            <a:endParaRPr lang="en-US"/>
          </a:p>
        </p:txBody>
      </p:sp>
    </p:spTree>
    <p:extLst>
      <p:ext uri="{BB962C8B-B14F-4D97-AF65-F5344CB8AC3E}">
        <p14:creationId xmlns:p14="http://schemas.microsoft.com/office/powerpoint/2010/main" val="3200712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B5535-89BD-9045-AE4B-AEB0F72DBE11}"/>
              </a:ext>
            </a:extLst>
          </p:cNvPr>
          <p:cNvSpPr>
            <a:spLocks noGrp="1"/>
          </p:cNvSpPr>
          <p:nvPr>
            <p:ph type="dt" sz="half" idx="10"/>
          </p:nvPr>
        </p:nvSpPr>
        <p:spPr/>
        <p:txBody>
          <a:bodyPr/>
          <a:lstStyle/>
          <a:p>
            <a:fld id="{27B1ACF1-BBEC-584E-8B5F-DF4AD07A503C}" type="datetimeFigureOut">
              <a:rPr lang="en-US" smtClean="0"/>
              <a:t>11/1/21</a:t>
            </a:fld>
            <a:endParaRPr lang="en-US"/>
          </a:p>
        </p:txBody>
      </p:sp>
      <p:sp>
        <p:nvSpPr>
          <p:cNvPr id="3" name="Footer Placeholder 2">
            <a:extLst>
              <a:ext uri="{FF2B5EF4-FFF2-40B4-BE49-F238E27FC236}">
                <a16:creationId xmlns:a16="http://schemas.microsoft.com/office/drawing/2014/main" id="{B446B0C8-2A63-7E4A-BE93-AD4A376379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E9F84A-1B3E-6D40-8082-5A1A1907B268}"/>
              </a:ext>
            </a:extLst>
          </p:cNvPr>
          <p:cNvSpPr>
            <a:spLocks noGrp="1"/>
          </p:cNvSpPr>
          <p:nvPr>
            <p:ph type="sldNum" sz="quarter" idx="12"/>
          </p:nvPr>
        </p:nvSpPr>
        <p:spPr/>
        <p:txBody>
          <a:bodyPr/>
          <a:lstStyle/>
          <a:p>
            <a:fld id="{BF6123F1-2790-3549-9309-2C6F205D6491}" type="slidenum">
              <a:rPr lang="en-US" smtClean="0"/>
              <a:t>‹#›</a:t>
            </a:fld>
            <a:endParaRPr lang="en-US"/>
          </a:p>
        </p:txBody>
      </p:sp>
    </p:spTree>
    <p:extLst>
      <p:ext uri="{BB962C8B-B14F-4D97-AF65-F5344CB8AC3E}">
        <p14:creationId xmlns:p14="http://schemas.microsoft.com/office/powerpoint/2010/main" val="73798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4542-7418-2E4C-A874-6CEAA7A85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860686-EA18-AD48-AEA1-19615F7D4E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D7BADB-B303-EC4B-8C35-A286B1563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2E770-63E4-8C4A-9EAE-5BFE617DA1B5}"/>
              </a:ext>
            </a:extLst>
          </p:cNvPr>
          <p:cNvSpPr>
            <a:spLocks noGrp="1"/>
          </p:cNvSpPr>
          <p:nvPr>
            <p:ph type="dt" sz="half" idx="10"/>
          </p:nvPr>
        </p:nvSpPr>
        <p:spPr/>
        <p:txBody>
          <a:bodyPr/>
          <a:lstStyle/>
          <a:p>
            <a:fld id="{27B1ACF1-BBEC-584E-8B5F-DF4AD07A503C}" type="datetimeFigureOut">
              <a:rPr lang="en-US" smtClean="0"/>
              <a:t>11/1/21</a:t>
            </a:fld>
            <a:endParaRPr lang="en-US"/>
          </a:p>
        </p:txBody>
      </p:sp>
      <p:sp>
        <p:nvSpPr>
          <p:cNvPr id="6" name="Footer Placeholder 5">
            <a:extLst>
              <a:ext uri="{FF2B5EF4-FFF2-40B4-BE49-F238E27FC236}">
                <a16:creationId xmlns:a16="http://schemas.microsoft.com/office/drawing/2014/main" id="{DF27F59F-3587-BB4D-ACB3-40BF92A11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49A22F-DA89-3545-A7B7-F231DD706065}"/>
              </a:ext>
            </a:extLst>
          </p:cNvPr>
          <p:cNvSpPr>
            <a:spLocks noGrp="1"/>
          </p:cNvSpPr>
          <p:nvPr>
            <p:ph type="sldNum" sz="quarter" idx="12"/>
          </p:nvPr>
        </p:nvSpPr>
        <p:spPr/>
        <p:txBody>
          <a:bodyPr/>
          <a:lstStyle/>
          <a:p>
            <a:fld id="{BF6123F1-2790-3549-9309-2C6F205D6491}" type="slidenum">
              <a:rPr lang="en-US" smtClean="0"/>
              <a:t>‹#›</a:t>
            </a:fld>
            <a:endParaRPr lang="en-US"/>
          </a:p>
        </p:txBody>
      </p:sp>
    </p:spTree>
    <p:extLst>
      <p:ext uri="{BB962C8B-B14F-4D97-AF65-F5344CB8AC3E}">
        <p14:creationId xmlns:p14="http://schemas.microsoft.com/office/powerpoint/2010/main" val="310525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145B3-D852-B44B-AFCF-AB6D9B534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1A76F2-CBF0-5249-A0E6-AA6C8A12A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1F02DC-8D77-4B47-9547-CA8B4802F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9598E-C4FC-C343-A7A9-C33FCC5B5998}"/>
              </a:ext>
            </a:extLst>
          </p:cNvPr>
          <p:cNvSpPr>
            <a:spLocks noGrp="1"/>
          </p:cNvSpPr>
          <p:nvPr>
            <p:ph type="dt" sz="half" idx="10"/>
          </p:nvPr>
        </p:nvSpPr>
        <p:spPr/>
        <p:txBody>
          <a:bodyPr/>
          <a:lstStyle/>
          <a:p>
            <a:fld id="{27B1ACF1-BBEC-584E-8B5F-DF4AD07A503C}" type="datetimeFigureOut">
              <a:rPr lang="en-US" smtClean="0"/>
              <a:t>11/1/21</a:t>
            </a:fld>
            <a:endParaRPr lang="en-US"/>
          </a:p>
        </p:txBody>
      </p:sp>
      <p:sp>
        <p:nvSpPr>
          <p:cNvPr id="6" name="Footer Placeholder 5">
            <a:extLst>
              <a:ext uri="{FF2B5EF4-FFF2-40B4-BE49-F238E27FC236}">
                <a16:creationId xmlns:a16="http://schemas.microsoft.com/office/drawing/2014/main" id="{2EA59DC4-21EC-AD41-A992-DBB15946F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DDEE3-C6AA-3D4B-8778-86B266C72E33}"/>
              </a:ext>
            </a:extLst>
          </p:cNvPr>
          <p:cNvSpPr>
            <a:spLocks noGrp="1"/>
          </p:cNvSpPr>
          <p:nvPr>
            <p:ph type="sldNum" sz="quarter" idx="12"/>
          </p:nvPr>
        </p:nvSpPr>
        <p:spPr/>
        <p:txBody>
          <a:bodyPr/>
          <a:lstStyle/>
          <a:p>
            <a:fld id="{BF6123F1-2790-3549-9309-2C6F205D6491}" type="slidenum">
              <a:rPr lang="en-US" smtClean="0"/>
              <a:t>‹#›</a:t>
            </a:fld>
            <a:endParaRPr lang="en-US"/>
          </a:p>
        </p:txBody>
      </p:sp>
    </p:spTree>
    <p:extLst>
      <p:ext uri="{BB962C8B-B14F-4D97-AF65-F5344CB8AC3E}">
        <p14:creationId xmlns:p14="http://schemas.microsoft.com/office/powerpoint/2010/main" val="135408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0DD25B-8D0B-484D-851D-C2E82144F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97F2AA-979C-0440-8DA4-BFB9FE481C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90BD9-7302-5C4B-9FCF-33EDBBB562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1ACF1-BBEC-584E-8B5F-DF4AD07A503C}" type="datetimeFigureOut">
              <a:rPr lang="en-US" smtClean="0"/>
              <a:t>11/1/21</a:t>
            </a:fld>
            <a:endParaRPr lang="en-US"/>
          </a:p>
        </p:txBody>
      </p:sp>
      <p:sp>
        <p:nvSpPr>
          <p:cNvPr id="5" name="Footer Placeholder 4">
            <a:extLst>
              <a:ext uri="{FF2B5EF4-FFF2-40B4-BE49-F238E27FC236}">
                <a16:creationId xmlns:a16="http://schemas.microsoft.com/office/drawing/2014/main" id="{644DDCD7-A600-B74F-A493-0FF5C3BAD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C118DE-9E85-4149-B3FC-F121432FB1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123F1-2790-3549-9309-2C6F205D6491}" type="slidenum">
              <a:rPr lang="en-US" smtClean="0"/>
              <a:t>‹#›</a:t>
            </a:fld>
            <a:endParaRPr lang="en-US"/>
          </a:p>
        </p:txBody>
      </p:sp>
    </p:spTree>
    <p:extLst>
      <p:ext uri="{BB962C8B-B14F-4D97-AF65-F5344CB8AC3E}">
        <p14:creationId xmlns:p14="http://schemas.microsoft.com/office/powerpoint/2010/main" val="354056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59E2-97B4-1146-A0C4-BD5A56DE13E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267AF72-4A8B-1C49-BDEC-8C821914E0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122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46223AF-1B45-EB41-98B3-DF2630775EBD}"/>
              </a:ext>
            </a:extLst>
          </p:cNvPr>
          <p:cNvGrpSpPr/>
          <p:nvPr/>
        </p:nvGrpSpPr>
        <p:grpSpPr>
          <a:xfrm>
            <a:off x="1707884" y="83128"/>
            <a:ext cx="9249803" cy="10737516"/>
            <a:chOff x="1707884" y="83128"/>
            <a:chExt cx="9249803" cy="10737516"/>
          </a:xfrm>
        </p:grpSpPr>
        <p:sp>
          <p:nvSpPr>
            <p:cNvPr id="7" name="Rectangle 6">
              <a:extLst>
                <a:ext uri="{FF2B5EF4-FFF2-40B4-BE49-F238E27FC236}">
                  <a16:creationId xmlns:a16="http://schemas.microsoft.com/office/drawing/2014/main" id="{6FDD58FF-B962-DF4E-A14C-6C538865A29D}"/>
                </a:ext>
              </a:extLst>
            </p:cNvPr>
            <p:cNvSpPr/>
            <p:nvPr/>
          </p:nvSpPr>
          <p:spPr>
            <a:xfrm>
              <a:off x="1715446" y="476094"/>
              <a:ext cx="5395714" cy="114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Ref:   CAGTGCTCTAGTCGATCGTTATCAGCTAGTCGATGCGTATGGCTAGCTAC</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Read:  TTGTGCTCTCGTCTCGTTATCAGCTAGACGATGCGAATATGGATAGCGGG</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CIGAR: 2S11M2D22M2I10M3S</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MD:    7A3^G^A14T12C4</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NH tag: 3</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SAM format Flag: 256</a:t>
              </a:r>
            </a:p>
          </p:txBody>
        </p:sp>
        <p:sp>
          <p:nvSpPr>
            <p:cNvPr id="9" name="Rectangle 8">
              <a:extLst>
                <a:ext uri="{FF2B5EF4-FFF2-40B4-BE49-F238E27FC236}">
                  <a16:creationId xmlns:a16="http://schemas.microsoft.com/office/drawing/2014/main" id="{3AFFE7D6-BD30-9C43-85F7-61E04C30EA6C}"/>
                </a:ext>
              </a:extLst>
            </p:cNvPr>
            <p:cNvSpPr/>
            <p:nvPr/>
          </p:nvSpPr>
          <p:spPr>
            <a:xfrm>
              <a:off x="1715446" y="83128"/>
              <a:ext cx="9242240" cy="38540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imes" pitchFamily="2" charset="0"/>
                  <a:ea typeface="Menlo" panose="020B0609030804020204" pitchFamily="49" charset="0"/>
                  <a:cs typeface="Menlo" panose="020B0609030804020204" pitchFamily="49" charset="0"/>
                </a:rPr>
                <a:t>Single Ended alignment of read length 50</a:t>
              </a:r>
            </a:p>
          </p:txBody>
        </p:sp>
        <p:sp>
          <p:nvSpPr>
            <p:cNvPr id="10" name="Rectangle 9">
              <a:extLst>
                <a:ext uri="{FF2B5EF4-FFF2-40B4-BE49-F238E27FC236}">
                  <a16:creationId xmlns:a16="http://schemas.microsoft.com/office/drawing/2014/main" id="{9914F006-0462-5447-8497-6DE1EEC3801B}"/>
                </a:ext>
              </a:extLst>
            </p:cNvPr>
            <p:cNvSpPr/>
            <p:nvPr/>
          </p:nvSpPr>
          <p:spPr>
            <a:xfrm>
              <a:off x="1715445" y="1632320"/>
              <a:ext cx="9242240" cy="38540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imes" pitchFamily="2" charset="0"/>
                  <a:ea typeface="Menlo" panose="020B0609030804020204" pitchFamily="49" charset="0"/>
                  <a:cs typeface="Menlo" panose="020B0609030804020204" pitchFamily="49" charset="0"/>
                </a:rPr>
                <a:t>Expand the CIGAR and the MD String</a:t>
              </a:r>
            </a:p>
          </p:txBody>
        </p:sp>
        <p:sp>
          <p:nvSpPr>
            <p:cNvPr id="12" name="Rectangle 11">
              <a:extLst>
                <a:ext uri="{FF2B5EF4-FFF2-40B4-BE49-F238E27FC236}">
                  <a16:creationId xmlns:a16="http://schemas.microsoft.com/office/drawing/2014/main" id="{D41F700B-A12F-9446-8A5A-48031E7AB10A}"/>
                </a:ext>
              </a:extLst>
            </p:cNvPr>
            <p:cNvSpPr/>
            <p:nvPr/>
          </p:nvSpPr>
          <p:spPr>
            <a:xfrm>
              <a:off x="1715445" y="2032843"/>
              <a:ext cx="5395715" cy="468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CIGAR: MMMMMMMMMMMDDMMMMMMMMMMMMMMMMMMMMMMIIMMMMMMMMMM</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MD:    MMMMMMMXMMMDDMMMMMMMMMMMMMMXMMMMMMMIIMMMMMXMMMM</a:t>
              </a:r>
            </a:p>
          </p:txBody>
        </p:sp>
        <p:sp>
          <p:nvSpPr>
            <p:cNvPr id="13" name="Rectangle 12">
              <a:extLst>
                <a:ext uri="{FF2B5EF4-FFF2-40B4-BE49-F238E27FC236}">
                  <a16:creationId xmlns:a16="http://schemas.microsoft.com/office/drawing/2014/main" id="{F846E80F-1F9A-9F41-8886-50FF5BE91BB0}"/>
                </a:ext>
              </a:extLst>
            </p:cNvPr>
            <p:cNvSpPr/>
            <p:nvPr/>
          </p:nvSpPr>
          <p:spPr>
            <a:xfrm>
              <a:off x="1715445" y="2516493"/>
              <a:ext cx="9242240" cy="38540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imes" pitchFamily="2" charset="0"/>
                  <a:ea typeface="Menlo" panose="020B0609030804020204" pitchFamily="49" charset="0"/>
                  <a:cs typeface="Menlo" panose="020B0609030804020204" pitchFamily="49" charset="0"/>
                </a:rPr>
                <a:t>Overlay the reference and the read to determine indel and mismatched nucleotides</a:t>
              </a:r>
            </a:p>
          </p:txBody>
        </p:sp>
        <p:sp>
          <p:nvSpPr>
            <p:cNvPr id="14" name="Rectangle 13">
              <a:extLst>
                <a:ext uri="{FF2B5EF4-FFF2-40B4-BE49-F238E27FC236}">
                  <a16:creationId xmlns:a16="http://schemas.microsoft.com/office/drawing/2014/main" id="{69915633-EA56-DB40-9F86-ECE0F405FBC9}"/>
                </a:ext>
              </a:extLst>
            </p:cNvPr>
            <p:cNvSpPr/>
            <p:nvPr/>
          </p:nvSpPr>
          <p:spPr>
            <a:xfrm>
              <a:off x="1715445" y="2901901"/>
              <a:ext cx="5395715" cy="1042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CIGAR:        MMMMMMMMMMMDDMMMMMMMMMMMMMMMMMMMMMMIIMMMMMMMMMM</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MD:           MMMMMMMXMMMDDMMMMMMMMMMMMMMXMMMMMMMIIMMMMMXMMMM</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Ref:        </a:t>
              </a:r>
              <a:r>
                <a:rPr lang="en-US" sz="1050" b="1" dirty="0">
                  <a:solidFill>
                    <a:srgbClr val="00B050"/>
                  </a:solidFill>
                  <a:latin typeface="Menlo" panose="020B0609030804020204" pitchFamily="49" charset="0"/>
                  <a:ea typeface="Menlo" panose="020B0609030804020204" pitchFamily="49" charset="0"/>
                  <a:cs typeface="Menlo" panose="020B0609030804020204" pitchFamily="49" charset="0"/>
                </a:rPr>
                <a:t>CA</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GTGCTCTAGTCGATCGTTATCAGCTAGTCGATGCG  TATGGCTAGC</a:t>
              </a:r>
              <a:r>
                <a:rPr lang="en-US" sz="1050" b="1" dirty="0">
                  <a:solidFill>
                    <a:srgbClr val="00B050"/>
                  </a:solidFill>
                  <a:latin typeface="Menlo" panose="020B0609030804020204" pitchFamily="49" charset="0"/>
                  <a:ea typeface="Menlo" panose="020B0609030804020204" pitchFamily="49" charset="0"/>
                  <a:cs typeface="Menlo" panose="020B0609030804020204" pitchFamily="49" charset="0"/>
                </a:rPr>
                <a:t>TAC</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Read:</a:t>
              </a:r>
              <a:r>
                <a:rPr lang="en-US" sz="1050" dirty="0">
                  <a:latin typeface="Menlo" panose="020B0609030804020204" pitchFamily="49" charset="0"/>
                  <a:ea typeface="Menlo" panose="020B0609030804020204" pitchFamily="49" charset="0"/>
                  <a:cs typeface="Menlo" panose="020B0609030804020204" pitchFamily="49" charset="0"/>
                </a:rPr>
                <a:t>       </a:t>
              </a:r>
              <a:r>
                <a:rPr lang="en-US" sz="1050" b="1" dirty="0">
                  <a:solidFill>
                    <a:srgbClr val="00B050"/>
                  </a:solidFill>
                  <a:latin typeface="Menlo" panose="020B0609030804020204" pitchFamily="49" charset="0"/>
                  <a:ea typeface="Menlo" panose="020B0609030804020204" pitchFamily="49" charset="0"/>
                  <a:cs typeface="Menlo" panose="020B0609030804020204" pitchFamily="49" charset="0"/>
                </a:rPr>
                <a:t>TT</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GTGCTCT</a:t>
              </a:r>
              <a:r>
                <a:rPr lang="en-US" sz="1050" b="1" dirty="0">
                  <a:solidFill>
                    <a:srgbClr val="FF0000"/>
                  </a:solidFill>
                  <a:latin typeface="Menlo" panose="020B0609030804020204" pitchFamily="49" charset="0"/>
                  <a:ea typeface="Menlo" panose="020B0609030804020204" pitchFamily="49" charset="0"/>
                  <a:cs typeface="Menlo" panose="020B0609030804020204" pitchFamily="49" charset="0"/>
                </a:rPr>
                <a:t>C</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GTC</a:t>
              </a:r>
              <a:r>
                <a:rPr lang="en-US" sz="1050" dirty="0">
                  <a:latin typeface="Menlo" panose="020B0609030804020204" pitchFamily="49" charset="0"/>
                  <a:ea typeface="Menlo" panose="020B0609030804020204" pitchFamily="49" charset="0"/>
                  <a:cs typeface="Menlo" panose="020B0609030804020204" pitchFamily="49" charset="0"/>
                </a:rPr>
                <a:t>  </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TCGTTATCAGCTAG</a:t>
              </a:r>
              <a:r>
                <a:rPr lang="en-US" sz="1050" b="1" dirty="0">
                  <a:solidFill>
                    <a:srgbClr val="FF0000"/>
                  </a:solidFill>
                  <a:latin typeface="Menlo" panose="020B0609030804020204" pitchFamily="49" charset="0"/>
                  <a:ea typeface="Menlo" panose="020B0609030804020204" pitchFamily="49" charset="0"/>
                  <a:cs typeface="Menlo" panose="020B0609030804020204" pitchFamily="49" charset="0"/>
                </a:rPr>
                <a:t>A</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CGATGCG</a:t>
              </a:r>
              <a:r>
                <a:rPr lang="en-US" sz="1050" b="1" dirty="0">
                  <a:solidFill>
                    <a:schemeClr val="tx1"/>
                  </a:solidFill>
                  <a:latin typeface="Menlo" panose="020B0609030804020204" pitchFamily="49" charset="0"/>
                  <a:ea typeface="Menlo" panose="020B0609030804020204" pitchFamily="49" charset="0"/>
                  <a:cs typeface="Menlo" panose="020B0609030804020204" pitchFamily="49" charset="0"/>
                </a:rPr>
                <a:t>AA</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TATGG</a:t>
              </a:r>
              <a:r>
                <a:rPr lang="en-US" sz="1050" b="1" dirty="0">
                  <a:solidFill>
                    <a:srgbClr val="FF0000"/>
                  </a:solidFill>
                  <a:latin typeface="Menlo" panose="020B0609030804020204" pitchFamily="49" charset="0"/>
                  <a:ea typeface="Menlo" panose="020B0609030804020204" pitchFamily="49" charset="0"/>
                  <a:cs typeface="Menlo" panose="020B0609030804020204" pitchFamily="49" charset="0"/>
                </a:rPr>
                <a:t>A</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TAGC</a:t>
              </a:r>
              <a:r>
                <a:rPr lang="en-US" sz="1050" b="1" dirty="0">
                  <a:solidFill>
                    <a:srgbClr val="00B050"/>
                  </a:solidFill>
                  <a:latin typeface="Menlo" panose="020B0609030804020204" pitchFamily="49" charset="0"/>
                  <a:ea typeface="Menlo" panose="020B0609030804020204" pitchFamily="49" charset="0"/>
                  <a:cs typeface="Menlo" panose="020B0609030804020204" pitchFamily="49" charset="0"/>
                </a:rPr>
                <a:t>GGG</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MD(modified): MMMMMMM)MMMDDMMMMMMMMMMMMMM&amp;MMMMMMM!!MMMMM&amp;MMMM</a:t>
              </a:r>
            </a:p>
          </p:txBody>
        </p:sp>
        <p:sp>
          <p:nvSpPr>
            <p:cNvPr id="15" name="Rectangle 14">
              <a:extLst>
                <a:ext uri="{FF2B5EF4-FFF2-40B4-BE49-F238E27FC236}">
                  <a16:creationId xmlns:a16="http://schemas.microsoft.com/office/drawing/2014/main" id="{00FD3C56-8829-8945-ABAE-C86D45E9D88F}"/>
                </a:ext>
              </a:extLst>
            </p:cNvPr>
            <p:cNvSpPr/>
            <p:nvPr/>
          </p:nvSpPr>
          <p:spPr>
            <a:xfrm>
              <a:off x="1715445" y="3952329"/>
              <a:ext cx="9242240" cy="38540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imes" pitchFamily="2" charset="0"/>
                  <a:ea typeface="Menlo" panose="020B0609030804020204" pitchFamily="49" charset="0"/>
                  <a:cs typeface="Menlo" panose="020B0609030804020204" pitchFamily="49" charset="0"/>
                </a:rPr>
                <a:t>Construct the Integrated CIGAR</a:t>
              </a:r>
            </a:p>
          </p:txBody>
        </p:sp>
        <p:sp>
          <p:nvSpPr>
            <p:cNvPr id="16" name="Rectangle 15">
              <a:extLst>
                <a:ext uri="{FF2B5EF4-FFF2-40B4-BE49-F238E27FC236}">
                  <a16:creationId xmlns:a16="http://schemas.microsoft.com/office/drawing/2014/main" id="{991FDFFC-7AEE-DD45-A47E-1D8240829B25}"/>
                </a:ext>
              </a:extLst>
            </p:cNvPr>
            <p:cNvSpPr/>
            <p:nvPr/>
          </p:nvSpPr>
          <p:spPr>
            <a:xfrm>
              <a:off x="1715446" y="4330180"/>
              <a:ext cx="5395714" cy="3854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Integrated CIGAR: TT7M)3M2D14M&amp;7M!!5M&amp;4MGGG</a:t>
              </a:r>
            </a:p>
          </p:txBody>
        </p:sp>
        <p:sp>
          <p:nvSpPr>
            <p:cNvPr id="17" name="Rectangle 16">
              <a:extLst>
                <a:ext uri="{FF2B5EF4-FFF2-40B4-BE49-F238E27FC236}">
                  <a16:creationId xmlns:a16="http://schemas.microsoft.com/office/drawing/2014/main" id="{AE73E387-00D4-B24A-8723-C806F7D725B0}"/>
                </a:ext>
              </a:extLst>
            </p:cNvPr>
            <p:cNvSpPr/>
            <p:nvPr/>
          </p:nvSpPr>
          <p:spPr>
            <a:xfrm>
              <a:off x="1715444" y="4715588"/>
              <a:ext cx="9242240" cy="38540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imes" pitchFamily="2" charset="0"/>
                  <a:ea typeface="Menlo" panose="020B0609030804020204" pitchFamily="49" charset="0"/>
                  <a:cs typeface="Menlo" panose="020B0609030804020204" pitchFamily="49" charset="0"/>
                </a:rPr>
                <a:t>Construct the final Integrated CIGAR (No quality scores stored)</a:t>
              </a:r>
            </a:p>
          </p:txBody>
        </p:sp>
        <p:sp>
          <p:nvSpPr>
            <p:cNvPr id="18" name="Rectangle 17">
              <a:extLst>
                <a:ext uri="{FF2B5EF4-FFF2-40B4-BE49-F238E27FC236}">
                  <a16:creationId xmlns:a16="http://schemas.microsoft.com/office/drawing/2014/main" id="{352220F2-3F28-ED45-9CDC-C7B00019669E}"/>
                </a:ext>
              </a:extLst>
            </p:cNvPr>
            <p:cNvSpPr/>
            <p:nvPr/>
          </p:nvSpPr>
          <p:spPr>
            <a:xfrm>
              <a:off x="1715445" y="5093440"/>
              <a:ext cx="5395714" cy="83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NH tag: 3</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SAM format Flag: 256</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Integrated CIGAR: TT7</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)3</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2D14</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&amp;7</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!!5</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&amp;4</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GGG3</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Integrated CIGAR: TT7</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)3</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2D14</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&amp;7</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!!5</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&amp;4</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GGG3</a:t>
              </a:r>
            </a:p>
          </p:txBody>
        </p:sp>
        <p:sp>
          <p:nvSpPr>
            <p:cNvPr id="19" name="Rectangle 18">
              <a:extLst>
                <a:ext uri="{FF2B5EF4-FFF2-40B4-BE49-F238E27FC236}">
                  <a16:creationId xmlns:a16="http://schemas.microsoft.com/office/drawing/2014/main" id="{CF62FFE0-22FA-A949-A106-AD7CC9E93978}"/>
                </a:ext>
              </a:extLst>
            </p:cNvPr>
            <p:cNvSpPr/>
            <p:nvPr/>
          </p:nvSpPr>
          <p:spPr>
            <a:xfrm>
              <a:off x="1715444" y="5924716"/>
              <a:ext cx="9242240" cy="38540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imes" pitchFamily="2" charset="0"/>
                  <a:ea typeface="Menlo" panose="020B0609030804020204" pitchFamily="49" charset="0"/>
                  <a:cs typeface="Menlo" panose="020B0609030804020204" pitchFamily="49" charset="0"/>
                </a:rPr>
                <a:t>Construct the final Integrated CIGAR (With quality scores)</a:t>
              </a:r>
            </a:p>
          </p:txBody>
        </p:sp>
        <p:sp>
          <p:nvSpPr>
            <p:cNvPr id="20" name="Rectangle 19">
              <a:extLst>
                <a:ext uri="{FF2B5EF4-FFF2-40B4-BE49-F238E27FC236}">
                  <a16:creationId xmlns:a16="http://schemas.microsoft.com/office/drawing/2014/main" id="{83BB1C0D-9189-6047-BFCC-D52562881B6B}"/>
                </a:ext>
              </a:extLst>
            </p:cNvPr>
            <p:cNvSpPr/>
            <p:nvPr/>
          </p:nvSpPr>
          <p:spPr>
            <a:xfrm>
              <a:off x="1715445" y="6302568"/>
              <a:ext cx="5395714" cy="83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NH tag: 3</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SAM format Flag: 256</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Integrated CIGAR: TT7</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)3</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2D14</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&amp;7</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!!5</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&amp;4</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GGG3</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Integrated CIGAR: TQ</a:t>
              </a:r>
              <a:r>
                <a:rPr lang="en-US" sz="1050" baseline="-25000" dirty="0">
                  <a:solidFill>
                    <a:schemeClr val="tx1"/>
                  </a:solidFill>
                  <a:latin typeface="Menlo" panose="020B0609030804020204" pitchFamily="49" charset="0"/>
                  <a:ea typeface="Menlo" panose="020B0609030804020204" pitchFamily="49" charset="0"/>
                  <a:cs typeface="Menlo" panose="020B0609030804020204" pitchFamily="49" charset="0"/>
                </a:rPr>
                <a:t>1</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TQ</a:t>
              </a:r>
              <a:r>
                <a:rPr lang="en-US" sz="1050" baseline="-25000" dirty="0">
                  <a:solidFill>
                    <a:schemeClr val="tx1"/>
                  </a:solidFill>
                  <a:latin typeface="Menlo" panose="020B0609030804020204" pitchFamily="49" charset="0"/>
                  <a:ea typeface="Menlo" panose="020B0609030804020204" pitchFamily="49" charset="0"/>
                  <a:cs typeface="Menlo" panose="020B0609030804020204" pitchFamily="49" charset="0"/>
                </a:rPr>
                <a:t>2</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7</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)Q</a:t>
              </a:r>
              <a:r>
                <a:rPr lang="en-US" sz="1050" baseline="-25000" dirty="0">
                  <a:solidFill>
                    <a:schemeClr val="tx1"/>
                  </a:solidFill>
                  <a:latin typeface="Menlo" panose="020B0609030804020204" pitchFamily="49" charset="0"/>
                  <a:ea typeface="Menlo" panose="020B0609030804020204" pitchFamily="49" charset="0"/>
                  <a:cs typeface="Menlo" panose="020B0609030804020204" pitchFamily="49" charset="0"/>
                </a:rPr>
                <a:t>3</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3</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2D14</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&amp;Q</a:t>
              </a:r>
              <a:r>
                <a:rPr lang="en-US" sz="1050" baseline="-25000" dirty="0">
                  <a:solidFill>
                    <a:schemeClr val="tx1"/>
                  </a:solidFill>
                  <a:latin typeface="Menlo" panose="020B0609030804020204" pitchFamily="49" charset="0"/>
                  <a:ea typeface="Menlo" panose="020B0609030804020204" pitchFamily="49" charset="0"/>
                  <a:cs typeface="Menlo" panose="020B0609030804020204" pitchFamily="49" charset="0"/>
                </a:rPr>
                <a:t>4</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7</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!Q</a:t>
              </a:r>
              <a:r>
                <a:rPr lang="en-US" sz="1050" baseline="-25000" dirty="0">
                  <a:solidFill>
                    <a:schemeClr val="tx1"/>
                  </a:solidFill>
                  <a:latin typeface="Menlo" panose="020B0609030804020204" pitchFamily="49" charset="0"/>
                  <a:ea typeface="Menlo" panose="020B0609030804020204" pitchFamily="49" charset="0"/>
                  <a:cs typeface="Menlo" panose="020B0609030804020204" pitchFamily="49" charset="0"/>
                </a:rPr>
                <a:t>5</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!Q</a:t>
              </a:r>
              <a:r>
                <a:rPr lang="en-US" sz="1050" baseline="-25000" dirty="0">
                  <a:solidFill>
                    <a:schemeClr val="tx1"/>
                  </a:solidFill>
                  <a:latin typeface="Menlo" panose="020B0609030804020204" pitchFamily="49" charset="0"/>
                  <a:ea typeface="Menlo" panose="020B0609030804020204" pitchFamily="49" charset="0"/>
                  <a:cs typeface="Menlo" panose="020B0609030804020204" pitchFamily="49" charset="0"/>
                </a:rPr>
                <a:t>6</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5</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&amp;Q</a:t>
              </a:r>
              <a:r>
                <a:rPr lang="en-US" sz="1050" baseline="-25000" dirty="0">
                  <a:solidFill>
                    <a:schemeClr val="tx1"/>
                  </a:solidFill>
                  <a:latin typeface="Menlo" panose="020B0609030804020204" pitchFamily="49" charset="0"/>
                  <a:ea typeface="Menlo" panose="020B0609030804020204" pitchFamily="49" charset="0"/>
                  <a:cs typeface="Menlo" panose="020B0609030804020204" pitchFamily="49" charset="0"/>
                </a:rPr>
                <a:t>7</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4</a:t>
              </a:r>
              <a:r>
                <a:rPr lang="en-US" sz="10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GQ</a:t>
              </a:r>
              <a:r>
                <a:rPr lang="en-US" sz="1050" baseline="-25000" dirty="0">
                  <a:solidFill>
                    <a:schemeClr val="tx1"/>
                  </a:solidFill>
                  <a:latin typeface="Menlo" panose="020B0609030804020204" pitchFamily="49" charset="0"/>
                  <a:ea typeface="Menlo" panose="020B0609030804020204" pitchFamily="49" charset="0"/>
                  <a:cs typeface="Menlo" panose="020B0609030804020204" pitchFamily="49" charset="0"/>
                </a:rPr>
                <a:t>8</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GQ</a:t>
              </a:r>
              <a:r>
                <a:rPr lang="en-US" sz="1050" baseline="-25000" dirty="0">
                  <a:solidFill>
                    <a:schemeClr val="tx1"/>
                  </a:solidFill>
                  <a:latin typeface="Menlo" panose="020B0609030804020204" pitchFamily="49" charset="0"/>
                  <a:ea typeface="Menlo" panose="020B0609030804020204" pitchFamily="49" charset="0"/>
                  <a:cs typeface="Menlo" panose="020B0609030804020204" pitchFamily="49" charset="0"/>
                </a:rPr>
                <a:t>9</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GQ</a:t>
              </a:r>
              <a:r>
                <a:rPr lang="en-US" sz="1050" baseline="-25000" dirty="0">
                  <a:solidFill>
                    <a:schemeClr val="tx1"/>
                  </a:solidFill>
                  <a:latin typeface="Menlo" panose="020B0609030804020204" pitchFamily="49" charset="0"/>
                  <a:ea typeface="Menlo" panose="020B0609030804020204" pitchFamily="49" charset="0"/>
                  <a:cs typeface="Menlo" panose="020B0609030804020204" pitchFamily="49" charset="0"/>
                </a:rPr>
                <a:t>10</a:t>
              </a:r>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3</a:t>
              </a:r>
            </a:p>
          </p:txBody>
        </p:sp>
        <p:sp>
          <p:nvSpPr>
            <p:cNvPr id="22" name="Rectangle 21">
              <a:extLst>
                <a:ext uri="{FF2B5EF4-FFF2-40B4-BE49-F238E27FC236}">
                  <a16:creationId xmlns:a16="http://schemas.microsoft.com/office/drawing/2014/main" id="{B1917866-A674-424F-88EB-1727526611D6}"/>
                </a:ext>
              </a:extLst>
            </p:cNvPr>
            <p:cNvSpPr/>
            <p:nvPr/>
          </p:nvSpPr>
          <p:spPr>
            <a:xfrm>
              <a:off x="7118719" y="468536"/>
              <a:ext cx="3838968" cy="114866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latin typeface="Times" pitchFamily="2" charset="0"/>
                </a:rPr>
                <a:t>Relevant information for each alignment is collected. NH tag holds the number of time a read is aligned to the reference.</a:t>
              </a:r>
            </a:p>
          </p:txBody>
        </p:sp>
        <p:sp>
          <p:nvSpPr>
            <p:cNvPr id="23" name="Rectangle 22">
              <a:extLst>
                <a:ext uri="{FF2B5EF4-FFF2-40B4-BE49-F238E27FC236}">
                  <a16:creationId xmlns:a16="http://schemas.microsoft.com/office/drawing/2014/main" id="{1360FB25-6C6A-3541-8458-CE2F204E5D72}"/>
                </a:ext>
              </a:extLst>
            </p:cNvPr>
            <p:cNvSpPr/>
            <p:nvPr/>
          </p:nvSpPr>
          <p:spPr>
            <a:xfrm>
              <a:off x="7118718" y="2017728"/>
              <a:ext cx="3838969" cy="49876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latin typeface="Times" pitchFamily="2" charset="0"/>
                </a:rPr>
                <a:t>Both CIGAR and MD string is expanded to determine the nucleotides that are mismatches or are insertion/deletions</a:t>
              </a:r>
            </a:p>
          </p:txBody>
        </p:sp>
        <p:sp>
          <p:nvSpPr>
            <p:cNvPr id="24" name="Rectangle 23">
              <a:extLst>
                <a:ext uri="{FF2B5EF4-FFF2-40B4-BE49-F238E27FC236}">
                  <a16:creationId xmlns:a16="http://schemas.microsoft.com/office/drawing/2014/main" id="{151AFE60-3D91-164C-B97E-6526F62EC7B4}"/>
                </a:ext>
              </a:extLst>
            </p:cNvPr>
            <p:cNvSpPr/>
            <p:nvPr/>
          </p:nvSpPr>
          <p:spPr>
            <a:xfrm>
              <a:off x="7118719" y="2909456"/>
              <a:ext cx="3838968" cy="104287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latin typeface="Times" pitchFamily="2" charset="0"/>
                </a:rPr>
                <a:t>The reference sequence is adjusted to accommodate insertion nucleotides and the read sequence is adjusted to accommodate deletion nucleotides. Mismatches and insert nucleotides are represented by different characters. </a:t>
              </a:r>
            </a:p>
          </p:txBody>
        </p:sp>
        <p:sp>
          <p:nvSpPr>
            <p:cNvPr id="26" name="Rectangle 25">
              <a:extLst>
                <a:ext uri="{FF2B5EF4-FFF2-40B4-BE49-F238E27FC236}">
                  <a16:creationId xmlns:a16="http://schemas.microsoft.com/office/drawing/2014/main" id="{A455B0AC-5F1C-2D4B-928E-E749579AA2F0}"/>
                </a:ext>
              </a:extLst>
            </p:cNvPr>
            <p:cNvSpPr/>
            <p:nvPr/>
          </p:nvSpPr>
          <p:spPr>
            <a:xfrm>
              <a:off x="7118718" y="4330177"/>
              <a:ext cx="3838968" cy="3854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latin typeface="Times" pitchFamily="2" charset="0"/>
                </a:rPr>
                <a:t>Integrated CIGAR is constructed by including the soft-clips</a:t>
              </a:r>
            </a:p>
          </p:txBody>
        </p:sp>
        <p:sp>
          <p:nvSpPr>
            <p:cNvPr id="27" name="Rectangle 26">
              <a:extLst>
                <a:ext uri="{FF2B5EF4-FFF2-40B4-BE49-F238E27FC236}">
                  <a16:creationId xmlns:a16="http://schemas.microsoft.com/office/drawing/2014/main" id="{FB73E772-AA9D-C543-ACA3-B4E69A78F791}"/>
                </a:ext>
              </a:extLst>
            </p:cNvPr>
            <p:cNvSpPr/>
            <p:nvPr/>
          </p:nvSpPr>
          <p:spPr>
            <a:xfrm>
              <a:off x="7118718" y="5094704"/>
              <a:ext cx="3838968" cy="8300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latin typeface="Times" pitchFamily="2" charset="0"/>
                </a:rPr>
                <a:t>The final Integrated CIGAR is constructed by replacing the matching character with a letter to represent the SAM format flag. The value of the NH tag is appended.</a:t>
              </a:r>
            </a:p>
          </p:txBody>
        </p:sp>
        <p:sp>
          <p:nvSpPr>
            <p:cNvPr id="28" name="Rectangle 27">
              <a:extLst>
                <a:ext uri="{FF2B5EF4-FFF2-40B4-BE49-F238E27FC236}">
                  <a16:creationId xmlns:a16="http://schemas.microsoft.com/office/drawing/2014/main" id="{DD4D0C6C-A3F2-E649-803A-63D7789D767C}"/>
                </a:ext>
              </a:extLst>
            </p:cNvPr>
            <p:cNvSpPr/>
            <p:nvPr/>
          </p:nvSpPr>
          <p:spPr>
            <a:xfrm>
              <a:off x="7118718" y="6303826"/>
              <a:ext cx="3838968" cy="8300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latin typeface="Times" pitchFamily="2" charset="0"/>
                </a:rPr>
                <a:t>If quality scores are requested to be stored, then the quality scores for only the nucleotides that are mismatched to the reference or inserts are stored.</a:t>
              </a:r>
            </a:p>
          </p:txBody>
        </p:sp>
        <p:sp>
          <p:nvSpPr>
            <p:cNvPr id="21" name="Rectangle 20">
              <a:extLst>
                <a:ext uri="{FF2B5EF4-FFF2-40B4-BE49-F238E27FC236}">
                  <a16:creationId xmlns:a16="http://schemas.microsoft.com/office/drawing/2014/main" id="{585964BF-6A90-2D4A-9F69-5603023845C8}"/>
                </a:ext>
              </a:extLst>
            </p:cNvPr>
            <p:cNvSpPr/>
            <p:nvPr/>
          </p:nvSpPr>
          <p:spPr>
            <a:xfrm>
              <a:off x="1715444" y="7148953"/>
              <a:ext cx="9242240" cy="38540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imes" pitchFamily="2" charset="0"/>
                  <a:ea typeface="Menlo" panose="020B0609030804020204" pitchFamily="49" charset="0"/>
                  <a:cs typeface="Menlo" panose="020B0609030804020204" pitchFamily="49" charset="0"/>
                </a:rPr>
                <a:t>Append MAPQ and AS tag Values</a:t>
              </a:r>
            </a:p>
          </p:txBody>
        </p:sp>
        <p:sp>
          <p:nvSpPr>
            <p:cNvPr id="25" name="Rectangle 24">
              <a:extLst>
                <a:ext uri="{FF2B5EF4-FFF2-40B4-BE49-F238E27FC236}">
                  <a16:creationId xmlns:a16="http://schemas.microsoft.com/office/drawing/2014/main" id="{A1022FE2-64F9-9F48-8EBE-8639072904B8}"/>
                </a:ext>
              </a:extLst>
            </p:cNvPr>
            <p:cNvSpPr/>
            <p:nvPr/>
          </p:nvSpPr>
          <p:spPr>
            <a:xfrm>
              <a:off x="1715443" y="7546517"/>
              <a:ext cx="5395714" cy="83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AS tag: 50</a:t>
              </a:r>
            </a:p>
            <a:p>
              <a:r>
                <a:rPr lang="en-US" sz="1050" dirty="0">
                  <a:solidFill>
                    <a:schemeClr val="tx1"/>
                  </a:solidFill>
                  <a:latin typeface="Menlo" panose="020B0609030804020204" pitchFamily="49" charset="0"/>
                  <a:ea typeface="Menlo" panose="020B0609030804020204" pitchFamily="49" charset="0"/>
                  <a:cs typeface="Menlo" panose="020B0609030804020204" pitchFamily="49" charset="0"/>
                </a:rPr>
                <a:t>MAPQ: 255</a:t>
              </a:r>
            </a:p>
            <a:p>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Integrated CIGAR: TT7</a:t>
              </a:r>
              <a:r>
                <a:rPr lang="en-US" sz="100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)3</a:t>
              </a:r>
              <a:r>
                <a:rPr lang="en-US" sz="100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2D14</a:t>
              </a:r>
              <a:r>
                <a:rPr lang="en-US" sz="100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&amp;7</a:t>
              </a:r>
              <a:r>
                <a:rPr lang="en-US" sz="100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!!5</a:t>
              </a:r>
              <a:r>
                <a:rPr lang="en-US" sz="100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&amp;4</a:t>
              </a:r>
              <a:r>
                <a:rPr lang="en-US" sz="100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GGG3~50~255</a:t>
              </a:r>
            </a:p>
            <a:p>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Integrated CIGAR: TQ</a:t>
              </a:r>
              <a:r>
                <a:rPr lang="en-US" sz="1000" baseline="-25000" dirty="0">
                  <a:solidFill>
                    <a:schemeClr val="tx1"/>
                  </a:solidFill>
                  <a:latin typeface="Menlo" panose="020B0609030804020204" pitchFamily="49" charset="0"/>
                  <a:ea typeface="Menlo" panose="020B0609030804020204" pitchFamily="49" charset="0"/>
                  <a:cs typeface="Menlo" panose="020B0609030804020204" pitchFamily="49" charset="0"/>
                </a:rPr>
                <a:t>1</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TQ</a:t>
              </a:r>
              <a:r>
                <a:rPr lang="en-US" sz="1000" baseline="-25000" dirty="0">
                  <a:solidFill>
                    <a:schemeClr val="tx1"/>
                  </a:solidFill>
                  <a:latin typeface="Menlo" panose="020B0609030804020204" pitchFamily="49" charset="0"/>
                  <a:ea typeface="Menlo" panose="020B0609030804020204" pitchFamily="49" charset="0"/>
                  <a:cs typeface="Menlo" panose="020B0609030804020204" pitchFamily="49" charset="0"/>
                </a:rPr>
                <a:t>2</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7</a:t>
              </a:r>
              <a:r>
                <a:rPr lang="en-US" sz="100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)Q</a:t>
              </a:r>
              <a:r>
                <a:rPr lang="en-US" sz="1000" baseline="-25000" dirty="0">
                  <a:solidFill>
                    <a:schemeClr val="tx1"/>
                  </a:solidFill>
                  <a:latin typeface="Menlo" panose="020B0609030804020204" pitchFamily="49" charset="0"/>
                  <a:ea typeface="Menlo" panose="020B0609030804020204" pitchFamily="49" charset="0"/>
                  <a:cs typeface="Menlo" panose="020B0609030804020204" pitchFamily="49" charset="0"/>
                </a:rPr>
                <a:t>3</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3</a:t>
              </a:r>
              <a:r>
                <a:rPr lang="en-US" sz="100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2D14</a:t>
              </a:r>
              <a:r>
                <a:rPr lang="en-US" sz="100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&amp;Q</a:t>
              </a:r>
              <a:r>
                <a:rPr lang="en-US" sz="1000" baseline="-25000" dirty="0">
                  <a:solidFill>
                    <a:schemeClr val="tx1"/>
                  </a:solidFill>
                  <a:latin typeface="Menlo" panose="020B0609030804020204" pitchFamily="49" charset="0"/>
                  <a:ea typeface="Menlo" panose="020B0609030804020204" pitchFamily="49" charset="0"/>
                  <a:cs typeface="Menlo" panose="020B0609030804020204" pitchFamily="49" charset="0"/>
                </a:rPr>
                <a:t>4</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7</a:t>
              </a:r>
              <a:r>
                <a:rPr lang="en-US" sz="100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!Q</a:t>
              </a:r>
              <a:r>
                <a:rPr lang="en-US" sz="1000" baseline="-25000" dirty="0">
                  <a:solidFill>
                    <a:schemeClr val="tx1"/>
                  </a:solidFill>
                  <a:latin typeface="Menlo" panose="020B0609030804020204" pitchFamily="49" charset="0"/>
                  <a:ea typeface="Menlo" panose="020B0609030804020204" pitchFamily="49" charset="0"/>
                  <a:cs typeface="Menlo" panose="020B0609030804020204" pitchFamily="49" charset="0"/>
                </a:rPr>
                <a:t>5</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!Q</a:t>
              </a:r>
              <a:r>
                <a:rPr lang="en-US" sz="1000" baseline="-25000" dirty="0">
                  <a:solidFill>
                    <a:schemeClr val="tx1"/>
                  </a:solidFill>
                  <a:latin typeface="Menlo" panose="020B0609030804020204" pitchFamily="49" charset="0"/>
                  <a:ea typeface="Menlo" panose="020B0609030804020204" pitchFamily="49" charset="0"/>
                  <a:cs typeface="Menlo" panose="020B0609030804020204" pitchFamily="49" charset="0"/>
                </a:rPr>
                <a:t>6</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5</a:t>
              </a:r>
              <a:r>
                <a:rPr lang="en-US" sz="100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&amp;Q</a:t>
              </a:r>
              <a:r>
                <a:rPr lang="en-US" sz="1000" baseline="-25000" dirty="0">
                  <a:solidFill>
                    <a:schemeClr val="tx1"/>
                  </a:solidFill>
                  <a:latin typeface="Menlo" panose="020B0609030804020204" pitchFamily="49" charset="0"/>
                  <a:ea typeface="Menlo" panose="020B0609030804020204" pitchFamily="49" charset="0"/>
                  <a:cs typeface="Menlo" panose="020B0609030804020204" pitchFamily="49" charset="0"/>
                </a:rPr>
                <a:t>7</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4</a:t>
              </a:r>
              <a:r>
                <a:rPr lang="en-US" sz="100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GQ</a:t>
              </a:r>
              <a:r>
                <a:rPr lang="en-US" sz="1000" baseline="-25000" dirty="0">
                  <a:solidFill>
                    <a:schemeClr val="tx1"/>
                  </a:solidFill>
                  <a:latin typeface="Menlo" panose="020B0609030804020204" pitchFamily="49" charset="0"/>
                  <a:ea typeface="Menlo" panose="020B0609030804020204" pitchFamily="49" charset="0"/>
                  <a:cs typeface="Menlo" panose="020B0609030804020204" pitchFamily="49" charset="0"/>
                </a:rPr>
                <a:t>8</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GQ</a:t>
              </a:r>
              <a:r>
                <a:rPr lang="en-US" sz="1000" baseline="-25000" dirty="0">
                  <a:solidFill>
                    <a:schemeClr val="tx1"/>
                  </a:solidFill>
                  <a:latin typeface="Menlo" panose="020B0609030804020204" pitchFamily="49" charset="0"/>
                  <a:ea typeface="Menlo" panose="020B0609030804020204" pitchFamily="49" charset="0"/>
                  <a:cs typeface="Menlo" panose="020B0609030804020204" pitchFamily="49" charset="0"/>
                </a:rPr>
                <a:t>9</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GQ</a:t>
              </a:r>
              <a:r>
                <a:rPr lang="en-US" sz="1000" baseline="-25000" dirty="0">
                  <a:solidFill>
                    <a:schemeClr val="tx1"/>
                  </a:solidFill>
                  <a:latin typeface="Menlo" panose="020B0609030804020204" pitchFamily="49" charset="0"/>
                  <a:ea typeface="Menlo" panose="020B0609030804020204" pitchFamily="49" charset="0"/>
                  <a:cs typeface="Menlo" panose="020B0609030804020204" pitchFamily="49" charset="0"/>
                </a:rPr>
                <a:t>10</a:t>
              </a:r>
              <a:r>
                <a:rPr lang="en-US" sz="1000" dirty="0">
                  <a:solidFill>
                    <a:schemeClr val="tx1"/>
                  </a:solidFill>
                  <a:latin typeface="Menlo" panose="020B0609030804020204" pitchFamily="49" charset="0"/>
                  <a:ea typeface="Menlo" panose="020B0609030804020204" pitchFamily="49" charset="0"/>
                  <a:cs typeface="Menlo" panose="020B0609030804020204" pitchFamily="49" charset="0"/>
                </a:rPr>
                <a:t>3~50~255</a:t>
              </a:r>
            </a:p>
          </p:txBody>
        </p:sp>
        <p:sp>
          <p:nvSpPr>
            <p:cNvPr id="30" name="Rectangle 29">
              <a:extLst>
                <a:ext uri="{FF2B5EF4-FFF2-40B4-BE49-F238E27FC236}">
                  <a16:creationId xmlns:a16="http://schemas.microsoft.com/office/drawing/2014/main" id="{E5717C28-D43B-E54C-B186-D3CFFD36BA62}"/>
                </a:ext>
              </a:extLst>
            </p:cNvPr>
            <p:cNvSpPr/>
            <p:nvPr/>
          </p:nvSpPr>
          <p:spPr>
            <a:xfrm>
              <a:off x="7118716" y="7547775"/>
              <a:ext cx="3838968" cy="8300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latin typeface="Times" pitchFamily="2" charset="0"/>
                </a:rPr>
                <a:t>If alignment scores are requested to be stored, then the value of the AS tag along with the MAPQ values are retained within the Integrated CIGAR.</a:t>
              </a:r>
            </a:p>
          </p:txBody>
        </p:sp>
        <p:sp>
          <p:nvSpPr>
            <p:cNvPr id="33" name="Rectangle 32">
              <a:extLst>
                <a:ext uri="{FF2B5EF4-FFF2-40B4-BE49-F238E27FC236}">
                  <a16:creationId xmlns:a16="http://schemas.microsoft.com/office/drawing/2014/main" id="{3B59C67E-FE3D-7F44-9B83-06E2A9D22854}"/>
                </a:ext>
              </a:extLst>
            </p:cNvPr>
            <p:cNvSpPr/>
            <p:nvPr/>
          </p:nvSpPr>
          <p:spPr>
            <a:xfrm>
              <a:off x="1707884" y="8764287"/>
              <a:ext cx="5395714" cy="83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Integrated CIGAR: TT7</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)3</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2D14</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&amp;7</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!!5</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&amp;4</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M</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GGG3~50~255-4</a:t>
              </a:r>
            </a:p>
            <a:p>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Integrated CIGAR: TQ</a:t>
              </a:r>
              <a:r>
                <a:rPr lang="en-US" sz="950" baseline="-25000" dirty="0">
                  <a:solidFill>
                    <a:schemeClr val="tx1"/>
                  </a:solidFill>
                  <a:latin typeface="Menlo" panose="020B0609030804020204" pitchFamily="49" charset="0"/>
                  <a:ea typeface="Menlo" panose="020B0609030804020204" pitchFamily="49" charset="0"/>
                  <a:cs typeface="Menlo" panose="020B0609030804020204" pitchFamily="49" charset="0"/>
                </a:rPr>
                <a:t>1</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TQ</a:t>
              </a:r>
              <a:r>
                <a:rPr lang="en-US" sz="950" baseline="-25000" dirty="0">
                  <a:solidFill>
                    <a:schemeClr val="tx1"/>
                  </a:solidFill>
                  <a:latin typeface="Menlo" panose="020B0609030804020204" pitchFamily="49" charset="0"/>
                  <a:ea typeface="Menlo" panose="020B0609030804020204" pitchFamily="49" charset="0"/>
                  <a:cs typeface="Menlo" panose="020B0609030804020204" pitchFamily="49" charset="0"/>
                </a:rPr>
                <a:t>2</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7</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)Q</a:t>
              </a:r>
              <a:r>
                <a:rPr lang="en-US" sz="950" baseline="-25000" dirty="0">
                  <a:solidFill>
                    <a:schemeClr val="tx1"/>
                  </a:solidFill>
                  <a:latin typeface="Menlo" panose="020B0609030804020204" pitchFamily="49" charset="0"/>
                  <a:ea typeface="Menlo" panose="020B0609030804020204" pitchFamily="49" charset="0"/>
                  <a:cs typeface="Menlo" panose="020B0609030804020204" pitchFamily="49" charset="0"/>
                </a:rPr>
                <a:t>3</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3</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2D14</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&amp;Q</a:t>
              </a:r>
              <a:r>
                <a:rPr lang="en-US" sz="950" baseline="-25000" dirty="0">
                  <a:solidFill>
                    <a:schemeClr val="tx1"/>
                  </a:solidFill>
                  <a:latin typeface="Menlo" panose="020B0609030804020204" pitchFamily="49" charset="0"/>
                  <a:ea typeface="Menlo" panose="020B0609030804020204" pitchFamily="49" charset="0"/>
                  <a:cs typeface="Menlo" panose="020B0609030804020204" pitchFamily="49" charset="0"/>
                </a:rPr>
                <a:t>4</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7</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!Q</a:t>
              </a:r>
              <a:r>
                <a:rPr lang="en-US" sz="950" baseline="-25000" dirty="0">
                  <a:solidFill>
                    <a:schemeClr val="tx1"/>
                  </a:solidFill>
                  <a:latin typeface="Menlo" panose="020B0609030804020204" pitchFamily="49" charset="0"/>
                  <a:ea typeface="Menlo" panose="020B0609030804020204" pitchFamily="49" charset="0"/>
                  <a:cs typeface="Menlo" panose="020B0609030804020204" pitchFamily="49" charset="0"/>
                </a:rPr>
                <a:t>5</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!Q</a:t>
              </a:r>
              <a:r>
                <a:rPr lang="en-US" sz="950" baseline="-25000" dirty="0">
                  <a:solidFill>
                    <a:schemeClr val="tx1"/>
                  </a:solidFill>
                  <a:latin typeface="Menlo" panose="020B0609030804020204" pitchFamily="49" charset="0"/>
                  <a:ea typeface="Menlo" panose="020B0609030804020204" pitchFamily="49" charset="0"/>
                  <a:cs typeface="Menlo" panose="020B0609030804020204" pitchFamily="49" charset="0"/>
                </a:rPr>
                <a:t>6</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5</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&amp;Q</a:t>
              </a:r>
              <a:r>
                <a:rPr lang="en-US" sz="950" baseline="-25000" dirty="0">
                  <a:solidFill>
                    <a:schemeClr val="tx1"/>
                  </a:solidFill>
                  <a:latin typeface="Menlo" panose="020B0609030804020204" pitchFamily="49" charset="0"/>
                  <a:ea typeface="Menlo" panose="020B0609030804020204" pitchFamily="49" charset="0"/>
                  <a:cs typeface="Menlo" panose="020B0609030804020204" pitchFamily="49" charset="0"/>
                </a:rPr>
                <a:t>7</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4</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GQ</a:t>
              </a:r>
              <a:r>
                <a:rPr lang="en-US" sz="950" baseline="-25000" dirty="0">
                  <a:solidFill>
                    <a:schemeClr val="tx1"/>
                  </a:solidFill>
                  <a:latin typeface="Menlo" panose="020B0609030804020204" pitchFamily="49" charset="0"/>
                  <a:ea typeface="Menlo" panose="020B0609030804020204" pitchFamily="49" charset="0"/>
                  <a:cs typeface="Menlo" panose="020B0609030804020204" pitchFamily="49" charset="0"/>
                </a:rPr>
                <a:t>8</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GQ</a:t>
              </a:r>
              <a:r>
                <a:rPr lang="en-US" sz="950" baseline="-25000" dirty="0">
                  <a:solidFill>
                    <a:schemeClr val="tx1"/>
                  </a:solidFill>
                  <a:latin typeface="Menlo" panose="020B0609030804020204" pitchFamily="49" charset="0"/>
                  <a:ea typeface="Menlo" panose="020B0609030804020204" pitchFamily="49" charset="0"/>
                  <a:cs typeface="Menlo" panose="020B0609030804020204" pitchFamily="49" charset="0"/>
                </a:rPr>
                <a:t>9</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GQ</a:t>
              </a:r>
              <a:r>
                <a:rPr lang="en-US" sz="950" baseline="-25000" dirty="0">
                  <a:solidFill>
                    <a:schemeClr val="tx1"/>
                  </a:solidFill>
                  <a:latin typeface="Menlo" panose="020B0609030804020204" pitchFamily="49" charset="0"/>
                  <a:ea typeface="Menlo" panose="020B0609030804020204" pitchFamily="49" charset="0"/>
                  <a:cs typeface="Menlo" panose="020B0609030804020204" pitchFamily="49" charset="0"/>
                </a:rPr>
                <a:t>10</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3~50~255-4</a:t>
              </a:r>
            </a:p>
          </p:txBody>
        </p:sp>
        <p:sp>
          <p:nvSpPr>
            <p:cNvPr id="34" name="Rectangle 33">
              <a:extLst>
                <a:ext uri="{FF2B5EF4-FFF2-40B4-BE49-F238E27FC236}">
                  <a16:creationId xmlns:a16="http://schemas.microsoft.com/office/drawing/2014/main" id="{F28201BC-4A37-1449-AB6C-6EFE8E26B48D}"/>
                </a:ext>
              </a:extLst>
            </p:cNvPr>
            <p:cNvSpPr/>
            <p:nvPr/>
          </p:nvSpPr>
          <p:spPr>
            <a:xfrm>
              <a:off x="7111157" y="8765545"/>
              <a:ext cx="3838968" cy="8300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latin typeface="Times" pitchFamily="2" charset="0"/>
                </a:rPr>
                <a:t>Due to several rounds of PCR, multiple reads could be sequenced from the same nucleotide position of the reference. ABRIDGE will store a single representation and record the number of repetitions of the read.</a:t>
              </a:r>
            </a:p>
          </p:txBody>
        </p:sp>
        <p:sp>
          <p:nvSpPr>
            <p:cNvPr id="35" name="Rectangle 34">
              <a:extLst>
                <a:ext uri="{FF2B5EF4-FFF2-40B4-BE49-F238E27FC236}">
                  <a16:creationId xmlns:a16="http://schemas.microsoft.com/office/drawing/2014/main" id="{7DA48851-8076-9C49-88E6-04D32AC7861C}"/>
                </a:ext>
              </a:extLst>
            </p:cNvPr>
            <p:cNvSpPr/>
            <p:nvPr/>
          </p:nvSpPr>
          <p:spPr>
            <a:xfrm>
              <a:off x="1714415" y="8386204"/>
              <a:ext cx="9242240" cy="38540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imes" pitchFamily="2" charset="0"/>
                  <a:ea typeface="Menlo" panose="020B0609030804020204" pitchFamily="49" charset="0"/>
                  <a:cs typeface="Menlo" panose="020B0609030804020204" pitchFamily="49" charset="0"/>
                </a:rPr>
                <a:t>Add number of repetitions of the same read</a:t>
              </a:r>
            </a:p>
          </p:txBody>
        </p:sp>
        <p:sp>
          <p:nvSpPr>
            <p:cNvPr id="36" name="Rectangle 35">
              <a:extLst>
                <a:ext uri="{FF2B5EF4-FFF2-40B4-BE49-F238E27FC236}">
                  <a16:creationId xmlns:a16="http://schemas.microsoft.com/office/drawing/2014/main" id="{D1F85E6C-138C-C945-AD7C-C77690202E0A}"/>
                </a:ext>
              </a:extLst>
            </p:cNvPr>
            <p:cNvSpPr/>
            <p:nvPr/>
          </p:nvSpPr>
          <p:spPr>
            <a:xfrm>
              <a:off x="1707884" y="9989372"/>
              <a:ext cx="5395714" cy="83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Integrated CIGAR1: TT7</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)3</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2D14</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&amp;7</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!!5</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&amp;4</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B</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GGG3~50~255-4</a:t>
              </a:r>
            </a:p>
            <a:p>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Integrated CIGAR2: TT7</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)3</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2D14</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&amp;7</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!!5</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&amp;4</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GGG3~43~250-2</a:t>
              </a:r>
            </a:p>
            <a:p>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Final CIGAR2: </a:t>
              </a:r>
              <a:r>
                <a:rPr lang="en-US" sz="950" b="1" dirty="0">
                  <a:solidFill>
                    <a:schemeClr val="accent4">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950" dirty="0">
                  <a:solidFill>
                    <a:schemeClr val="tx1"/>
                  </a:solidFill>
                  <a:latin typeface="Menlo" panose="020B0609030804020204" pitchFamily="49" charset="0"/>
                  <a:ea typeface="Menlo" panose="020B0609030804020204" pitchFamily="49" charset="0"/>
                  <a:cs typeface="Menlo" panose="020B0609030804020204" pitchFamily="49" charset="0"/>
                </a:rPr>
                <a:t>~43~250-2</a:t>
              </a:r>
            </a:p>
          </p:txBody>
        </p:sp>
        <p:sp>
          <p:nvSpPr>
            <p:cNvPr id="37" name="Rectangle 36">
              <a:extLst>
                <a:ext uri="{FF2B5EF4-FFF2-40B4-BE49-F238E27FC236}">
                  <a16:creationId xmlns:a16="http://schemas.microsoft.com/office/drawing/2014/main" id="{4D4E2E5F-828A-2948-9582-C0D52A142C6E}"/>
                </a:ext>
              </a:extLst>
            </p:cNvPr>
            <p:cNvSpPr/>
            <p:nvPr/>
          </p:nvSpPr>
          <p:spPr>
            <a:xfrm>
              <a:off x="7111157" y="9990630"/>
              <a:ext cx="3838968" cy="8300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latin typeface="Times" pitchFamily="2" charset="0"/>
                </a:rPr>
                <a:t>If adjoining alignments have the same integrated CIGARR with only a different SAM Format Flag, then the representation is reduced to only the SAM Format Flag and the alignment scores with the repetition of reads</a:t>
              </a:r>
            </a:p>
          </p:txBody>
        </p:sp>
        <p:sp>
          <p:nvSpPr>
            <p:cNvPr id="38" name="Rectangle 37">
              <a:extLst>
                <a:ext uri="{FF2B5EF4-FFF2-40B4-BE49-F238E27FC236}">
                  <a16:creationId xmlns:a16="http://schemas.microsoft.com/office/drawing/2014/main" id="{41445BA8-8EC2-484F-AB3C-B3EA182D8026}"/>
                </a:ext>
              </a:extLst>
            </p:cNvPr>
            <p:cNvSpPr/>
            <p:nvPr/>
          </p:nvSpPr>
          <p:spPr>
            <a:xfrm>
              <a:off x="1707884" y="9604758"/>
              <a:ext cx="9242240" cy="38540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imes" pitchFamily="2" charset="0"/>
                  <a:ea typeface="Menlo" panose="020B0609030804020204" pitchFamily="49" charset="0"/>
                  <a:cs typeface="Menlo" panose="020B0609030804020204" pitchFamily="49" charset="0"/>
                </a:rPr>
                <a:t>Exact same mapping of adjoining sequence with different SAM format Flag</a:t>
              </a:r>
            </a:p>
          </p:txBody>
        </p:sp>
      </p:grpSp>
    </p:spTree>
    <p:extLst>
      <p:ext uri="{BB962C8B-B14F-4D97-AF65-F5344CB8AC3E}">
        <p14:creationId xmlns:p14="http://schemas.microsoft.com/office/powerpoint/2010/main" val="91428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61BBB-8ED0-E04B-83AD-C5213A59FAC0}"/>
              </a:ext>
            </a:extLst>
          </p:cNvPr>
          <p:cNvSpPr txBox="1"/>
          <p:nvPr/>
        </p:nvSpPr>
        <p:spPr>
          <a:xfrm>
            <a:off x="256939" y="1201567"/>
            <a:ext cx="11297752" cy="1754326"/>
          </a:xfrm>
          <a:prstGeom prst="rect">
            <a:avLst/>
          </a:prstGeom>
          <a:noFill/>
        </p:spPr>
        <p:txBody>
          <a:bodyPr wrap="square" rtlCol="0">
            <a:spAutoFit/>
          </a:bodyPr>
          <a:lstStyle/>
          <a:p>
            <a:r>
              <a:rPr lang="en-US" b="1" dirty="0">
                <a:latin typeface="Times" pitchFamily="2" charset="0"/>
              </a:rPr>
              <a:t>Generation of integrated CIGAR</a:t>
            </a:r>
            <a:r>
              <a:rPr lang="en-US" dirty="0">
                <a:latin typeface="Times" pitchFamily="2" charset="0"/>
              </a:rPr>
              <a:t>. Each alignment is converted to a string that combines both CIGAR and the MD. The CIGAR and the MD string is expanded to determine the locations of insertion, deletions and mismatches. Soft clips are removed from the front and the end of the read. The reference and the read sequence are consulted to locate the mismatches. The insert nucleotides and the mismatch nucleotides are replaced with special characters. Quality scores are embedded into the integrated CIGAR for insert and mismatched nucleotides. Optimizations are made to reduce space demands while ensuring no loss </a:t>
            </a:r>
            <a:r>
              <a:rPr lang="en-US">
                <a:latin typeface="Times" pitchFamily="2" charset="0"/>
              </a:rPr>
              <a:t>of information.</a:t>
            </a:r>
            <a:endParaRPr lang="en-US" dirty="0">
              <a:latin typeface="Times" pitchFamily="2" charset="0"/>
            </a:endParaRPr>
          </a:p>
        </p:txBody>
      </p:sp>
    </p:spTree>
    <p:extLst>
      <p:ext uri="{BB962C8B-B14F-4D97-AF65-F5344CB8AC3E}">
        <p14:creationId xmlns:p14="http://schemas.microsoft.com/office/powerpoint/2010/main" val="980133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3784</TotalTime>
  <Words>650</Words>
  <Application>Microsoft Macintosh PowerPoint</Application>
  <PresentationFormat>Widescreen</PresentationFormat>
  <Paragraphs>51</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Menlo</vt:lpstr>
      <vt:lpstr>Times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Banerjee, Sagnik</dc:creator>
  <cp:lastModifiedBy>Banerjee, Sagnik</cp:lastModifiedBy>
  <cp:revision>61</cp:revision>
  <dcterms:created xsi:type="dcterms:W3CDTF">2021-08-28T12:02:43Z</dcterms:created>
  <dcterms:modified xsi:type="dcterms:W3CDTF">2021-11-02T12:46:43Z</dcterms:modified>
</cp:coreProperties>
</file>