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1"/>
    <p:restoredTop sz="97376"/>
  </p:normalViewPr>
  <p:slideViewPr>
    <p:cSldViewPr snapToGrid="0" snapToObjects="1">
      <p:cViewPr varScale="1">
        <p:scale>
          <a:sx n="114" d="100"/>
          <a:sy n="114" d="100"/>
        </p:scale>
        <p:origin x="7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EBA8-6AFE-CD42-BD60-4F09FC414D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41FC2D-3E64-2F44-89A2-BEE281445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99FF97-F905-B842-AD06-C34DE3D2E443}"/>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5" name="Footer Placeholder 4">
            <a:extLst>
              <a:ext uri="{FF2B5EF4-FFF2-40B4-BE49-F238E27FC236}">
                <a16:creationId xmlns:a16="http://schemas.microsoft.com/office/drawing/2014/main" id="{3C9DE2B7-D491-4145-8A73-538A1123A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B13FD-D941-6D40-A0A3-B1942F25A97A}"/>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159522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D3B0-4E70-2247-8F50-764C35DF13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14B5E9-D0A0-6944-BBC8-D71432E74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A6ABA-AF78-0B46-86E2-62E09323C174}"/>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5" name="Footer Placeholder 4">
            <a:extLst>
              <a:ext uri="{FF2B5EF4-FFF2-40B4-BE49-F238E27FC236}">
                <a16:creationId xmlns:a16="http://schemas.microsoft.com/office/drawing/2014/main" id="{C972A336-40C0-8140-828C-1727C7B1A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3DB2B-2C6E-3344-B190-FCB8F62E0F12}"/>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220447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A77D83-3CDA-414A-88BC-9ED14CB37C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36D8D8-1297-924D-99AC-2728DD8D8F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50AC9-ED20-F240-A5CA-DB814845E91A}"/>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5" name="Footer Placeholder 4">
            <a:extLst>
              <a:ext uri="{FF2B5EF4-FFF2-40B4-BE49-F238E27FC236}">
                <a16:creationId xmlns:a16="http://schemas.microsoft.com/office/drawing/2014/main" id="{FE5F2664-9465-024C-9BBF-13C7A2B79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BF8E5-9A52-1847-8121-E76536E97F93}"/>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407941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6957-F226-D94D-97CC-FF69EE5FC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00D541-10EA-3140-815F-4A951181C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F04C6-C0EF-7C4F-9E10-77E7267E6249}"/>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5" name="Footer Placeholder 4">
            <a:extLst>
              <a:ext uri="{FF2B5EF4-FFF2-40B4-BE49-F238E27FC236}">
                <a16:creationId xmlns:a16="http://schemas.microsoft.com/office/drawing/2014/main" id="{0786DE4E-01FB-EE41-BEC9-B7F26F800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25AF3-7547-7940-9F20-BE7B687E1AE9}"/>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359500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676A-BC5D-D04A-BE0D-EB9B8EAA0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2881E7-0DFA-5346-8620-7992C58D8E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56657-F42B-0D41-90C8-92E74B362B7B}"/>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5" name="Footer Placeholder 4">
            <a:extLst>
              <a:ext uri="{FF2B5EF4-FFF2-40B4-BE49-F238E27FC236}">
                <a16:creationId xmlns:a16="http://schemas.microsoft.com/office/drawing/2014/main" id="{5F3D69A6-D255-BD47-8829-26C7AF034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70B5B-F276-264C-B93F-CF7AFACFDCA6}"/>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324560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49E4-69C6-3A44-9AD4-D128FEEA5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1C2D0-5DE2-334B-9789-0377AAF488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1E101D-DD70-B04B-B882-779AD6E397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9E34B6-56D3-8344-AC40-CCBC122C2D82}"/>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6" name="Footer Placeholder 5">
            <a:extLst>
              <a:ext uri="{FF2B5EF4-FFF2-40B4-BE49-F238E27FC236}">
                <a16:creationId xmlns:a16="http://schemas.microsoft.com/office/drawing/2014/main" id="{CB2C0782-BC20-1E45-A8A9-51D2E23E2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F9970-7EA0-044C-847C-666989A26685}"/>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259709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A928-F1C7-5346-8E8F-182C820317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748B61-B9A8-574F-8FFA-62986294E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CB049-1C2F-5D40-AD73-46D05202B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64528D-30F7-FE44-8674-EFBC6914D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E69458-B716-C040-8517-8D3167AEE6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7CC55-D799-8748-87C6-CC381B13C0A2}"/>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8" name="Footer Placeholder 7">
            <a:extLst>
              <a:ext uri="{FF2B5EF4-FFF2-40B4-BE49-F238E27FC236}">
                <a16:creationId xmlns:a16="http://schemas.microsoft.com/office/drawing/2014/main" id="{62CEAA00-1A15-9942-AB69-068543E20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7D5112-8CFE-184E-A76E-A0579BEE421A}"/>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52014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B076-F4C5-0446-90C9-E976F6AA60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0FEC99-394E-434B-ACE2-39CAE1B6D99E}"/>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4" name="Footer Placeholder 3">
            <a:extLst>
              <a:ext uri="{FF2B5EF4-FFF2-40B4-BE49-F238E27FC236}">
                <a16:creationId xmlns:a16="http://schemas.microsoft.com/office/drawing/2014/main" id="{B0D82170-4406-3B4C-B39E-46F11555B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65E316-C5C4-D448-8D47-A39479B7585B}"/>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191093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A6998F-FDA3-134F-BD6C-76545DA88A1E}"/>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3" name="Footer Placeholder 2">
            <a:extLst>
              <a:ext uri="{FF2B5EF4-FFF2-40B4-BE49-F238E27FC236}">
                <a16:creationId xmlns:a16="http://schemas.microsoft.com/office/drawing/2014/main" id="{839E35D4-B193-B94A-AA13-85C72F4835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A262FC-F47F-814C-9EA9-1877EA179954}"/>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108229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99C8-578A-B449-A744-95E9B0633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241C4F-3B87-1147-A5C5-77B505894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C32E2B-01D0-0048-AFF2-87FC17903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B8935-4144-904A-B87E-DC3C84B67F71}"/>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6" name="Footer Placeholder 5">
            <a:extLst>
              <a:ext uri="{FF2B5EF4-FFF2-40B4-BE49-F238E27FC236}">
                <a16:creationId xmlns:a16="http://schemas.microsoft.com/office/drawing/2014/main" id="{9D39EFB3-46F2-9D49-B7CF-8C8E58860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19C11-D976-A444-AB14-E7625F96AC32}"/>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101836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3797-140C-F349-B40B-1B46C5023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E55D20-635E-B043-91BB-23F005F33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8325A-FB42-5B4E-9284-E85283224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C4EFF-4B71-3A4A-8231-5F3F01C26CF1}"/>
              </a:ext>
            </a:extLst>
          </p:cNvPr>
          <p:cNvSpPr>
            <a:spLocks noGrp="1"/>
          </p:cNvSpPr>
          <p:nvPr>
            <p:ph type="dt" sz="half" idx="10"/>
          </p:nvPr>
        </p:nvSpPr>
        <p:spPr/>
        <p:txBody>
          <a:bodyPr/>
          <a:lstStyle/>
          <a:p>
            <a:fld id="{8CA5E74F-EA1F-6043-BB51-1B3111CAB23E}" type="datetimeFigureOut">
              <a:rPr lang="en-US" smtClean="0"/>
              <a:t>11/18/21</a:t>
            </a:fld>
            <a:endParaRPr lang="en-US"/>
          </a:p>
        </p:txBody>
      </p:sp>
      <p:sp>
        <p:nvSpPr>
          <p:cNvPr id="6" name="Footer Placeholder 5">
            <a:extLst>
              <a:ext uri="{FF2B5EF4-FFF2-40B4-BE49-F238E27FC236}">
                <a16:creationId xmlns:a16="http://schemas.microsoft.com/office/drawing/2014/main" id="{BC193028-EE26-D044-BA0B-5F5B1E982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21DB1-BE15-F14B-BD8D-75F3E1516146}"/>
              </a:ext>
            </a:extLst>
          </p:cNvPr>
          <p:cNvSpPr>
            <a:spLocks noGrp="1"/>
          </p:cNvSpPr>
          <p:nvPr>
            <p:ph type="sldNum" sz="quarter" idx="12"/>
          </p:nvPr>
        </p:nvSpPr>
        <p:spPr/>
        <p:txBody>
          <a:bodyPr/>
          <a:lstStyle/>
          <a:p>
            <a:fld id="{843ABB98-9D64-3C45-BE39-D82F7033B4CE}" type="slidenum">
              <a:rPr lang="en-US" smtClean="0"/>
              <a:t>‹#›</a:t>
            </a:fld>
            <a:endParaRPr lang="en-US"/>
          </a:p>
        </p:txBody>
      </p:sp>
    </p:spTree>
    <p:extLst>
      <p:ext uri="{BB962C8B-B14F-4D97-AF65-F5344CB8AC3E}">
        <p14:creationId xmlns:p14="http://schemas.microsoft.com/office/powerpoint/2010/main" val="325547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1D11F-321F-2A44-9C3E-B5009DE51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DD5626-53F4-9541-A5A4-B088E120C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DDA48-B8AF-D148-A5CD-23A485104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5E74F-EA1F-6043-BB51-1B3111CAB23E}" type="datetimeFigureOut">
              <a:rPr lang="en-US" smtClean="0"/>
              <a:t>11/18/21</a:t>
            </a:fld>
            <a:endParaRPr lang="en-US"/>
          </a:p>
        </p:txBody>
      </p:sp>
      <p:sp>
        <p:nvSpPr>
          <p:cNvPr id="5" name="Footer Placeholder 4">
            <a:extLst>
              <a:ext uri="{FF2B5EF4-FFF2-40B4-BE49-F238E27FC236}">
                <a16:creationId xmlns:a16="http://schemas.microsoft.com/office/drawing/2014/main" id="{06527C3E-6B51-FE4B-8929-9B9CC9EB5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2798AB-CA55-E54C-98F5-32977251B9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ABB98-9D64-3C45-BE39-D82F7033B4CE}" type="slidenum">
              <a:rPr lang="en-US" smtClean="0"/>
              <a:t>‹#›</a:t>
            </a:fld>
            <a:endParaRPr lang="en-US"/>
          </a:p>
        </p:txBody>
      </p:sp>
    </p:spTree>
    <p:extLst>
      <p:ext uri="{BB962C8B-B14F-4D97-AF65-F5344CB8AC3E}">
        <p14:creationId xmlns:p14="http://schemas.microsoft.com/office/powerpoint/2010/main" val="372176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C77D-B788-C04E-B22D-F98E40797A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61FEE00-A891-4946-B5C3-8FC1E9EAE3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034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70456A9-DD34-DD46-99F4-DD671362327F}"/>
              </a:ext>
            </a:extLst>
          </p:cNvPr>
          <p:cNvGrpSpPr/>
          <p:nvPr/>
        </p:nvGrpSpPr>
        <p:grpSpPr>
          <a:xfrm>
            <a:off x="743965" y="34833"/>
            <a:ext cx="10704069" cy="6905180"/>
            <a:chOff x="743965" y="34833"/>
            <a:chExt cx="10704069" cy="6905180"/>
          </a:xfrm>
        </p:grpSpPr>
        <p:cxnSp>
          <p:nvCxnSpPr>
            <p:cNvPr id="56" name="Straight Arrow Connector 55">
              <a:extLst>
                <a:ext uri="{FF2B5EF4-FFF2-40B4-BE49-F238E27FC236}">
                  <a16:creationId xmlns:a16="http://schemas.microsoft.com/office/drawing/2014/main" id="{48ACAE33-D380-2448-90A1-89A4B7E8E77A}"/>
                </a:ext>
              </a:extLst>
            </p:cNvPr>
            <p:cNvCxnSpPr>
              <a:stCxn id="18" idx="2"/>
              <a:endCxn id="48" idx="0"/>
            </p:cNvCxnSpPr>
            <p:nvPr/>
          </p:nvCxnSpPr>
          <p:spPr>
            <a:xfrm>
              <a:off x="6237857" y="1982340"/>
              <a:ext cx="34007" cy="155486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Curved Connector 60">
              <a:extLst>
                <a:ext uri="{FF2B5EF4-FFF2-40B4-BE49-F238E27FC236}">
                  <a16:creationId xmlns:a16="http://schemas.microsoft.com/office/drawing/2014/main" id="{2562BB1E-048C-854A-B76E-61B7F8A3886F}"/>
                </a:ext>
              </a:extLst>
            </p:cNvPr>
            <p:cNvCxnSpPr>
              <a:cxnSpLocks/>
              <a:stCxn id="48" idx="1"/>
              <a:endCxn id="47" idx="1"/>
            </p:cNvCxnSpPr>
            <p:nvPr/>
          </p:nvCxnSpPr>
          <p:spPr>
            <a:xfrm rot="10800000" flipH="1" flipV="1">
              <a:off x="5508604" y="3829712"/>
              <a:ext cx="219154" cy="2389587"/>
            </a:xfrm>
            <a:prstGeom prst="curvedConnector3">
              <a:avLst>
                <a:gd name="adj1" fmla="val -631592"/>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Elbow Connector 27">
              <a:extLst>
                <a:ext uri="{FF2B5EF4-FFF2-40B4-BE49-F238E27FC236}">
                  <a16:creationId xmlns:a16="http://schemas.microsoft.com/office/drawing/2014/main" id="{A1CAE7F4-1906-4D45-8853-B4B37045ABCE}"/>
                </a:ext>
              </a:extLst>
            </p:cNvPr>
            <p:cNvCxnSpPr>
              <a:cxnSpLocks/>
              <a:stCxn id="5" idx="3"/>
              <a:endCxn id="25" idx="2"/>
            </p:cNvCxnSpPr>
            <p:nvPr/>
          </p:nvCxnSpPr>
          <p:spPr>
            <a:xfrm flipV="1">
              <a:off x="6717728" y="2421929"/>
              <a:ext cx="1913255" cy="53768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Elbow Connector 16">
              <a:extLst>
                <a:ext uri="{FF2B5EF4-FFF2-40B4-BE49-F238E27FC236}">
                  <a16:creationId xmlns:a16="http://schemas.microsoft.com/office/drawing/2014/main" id="{74A61D76-C536-3044-AE63-AC1724E940EC}"/>
                </a:ext>
              </a:extLst>
            </p:cNvPr>
            <p:cNvCxnSpPr>
              <a:cxnSpLocks/>
              <a:stCxn id="5" idx="1"/>
              <a:endCxn id="3" idx="2"/>
            </p:cNvCxnSpPr>
            <p:nvPr/>
          </p:nvCxnSpPr>
          <p:spPr>
            <a:xfrm rot="10800000">
              <a:off x="3580370" y="2421929"/>
              <a:ext cx="1928235" cy="53768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AC8081C1-9A96-7646-AA7E-3A23F6B9CC57}"/>
                </a:ext>
              </a:extLst>
            </p:cNvPr>
            <p:cNvSpPr/>
            <p:nvPr/>
          </p:nvSpPr>
          <p:spPr>
            <a:xfrm>
              <a:off x="2960693" y="2011960"/>
              <a:ext cx="1239352" cy="40996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ABRIDGE</a:t>
              </a:r>
            </a:p>
          </p:txBody>
        </p:sp>
        <p:sp>
          <p:nvSpPr>
            <p:cNvPr id="4" name="Document 3">
              <a:extLst>
                <a:ext uri="{FF2B5EF4-FFF2-40B4-BE49-F238E27FC236}">
                  <a16:creationId xmlns:a16="http://schemas.microsoft.com/office/drawing/2014/main" id="{9C5E16FE-252D-344C-91F3-2F30960DA2B7}"/>
                </a:ext>
              </a:extLst>
            </p:cNvPr>
            <p:cNvSpPr/>
            <p:nvPr/>
          </p:nvSpPr>
          <p:spPr>
            <a:xfrm>
              <a:off x="743965" y="1356857"/>
              <a:ext cx="1209124" cy="680133"/>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Alignment file (SAM)</a:t>
              </a:r>
            </a:p>
          </p:txBody>
        </p:sp>
        <p:sp>
          <p:nvSpPr>
            <p:cNvPr id="5" name="Document 4">
              <a:extLst>
                <a:ext uri="{FF2B5EF4-FFF2-40B4-BE49-F238E27FC236}">
                  <a16:creationId xmlns:a16="http://schemas.microsoft.com/office/drawing/2014/main" id="{3460FB8C-0A7B-374D-835A-11D15E5C2385}"/>
                </a:ext>
              </a:extLst>
            </p:cNvPr>
            <p:cNvSpPr/>
            <p:nvPr/>
          </p:nvSpPr>
          <p:spPr>
            <a:xfrm>
              <a:off x="5508604" y="2619546"/>
              <a:ext cx="1209124" cy="680133"/>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Reference file (Fasta)</a:t>
              </a:r>
            </a:p>
          </p:txBody>
        </p:sp>
        <p:sp>
          <p:nvSpPr>
            <p:cNvPr id="6" name="Rectangle 5">
              <a:extLst>
                <a:ext uri="{FF2B5EF4-FFF2-40B4-BE49-F238E27FC236}">
                  <a16:creationId xmlns:a16="http://schemas.microsoft.com/office/drawing/2014/main" id="{1B750C26-1FC5-1C4E-A057-188A017159F1}"/>
                </a:ext>
              </a:extLst>
            </p:cNvPr>
            <p:cNvSpPr/>
            <p:nvPr/>
          </p:nvSpPr>
          <p:spPr>
            <a:xfrm>
              <a:off x="2327890" y="613911"/>
              <a:ext cx="2501374" cy="124659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Choice of compression</a:t>
              </a:r>
            </a:p>
            <a:p>
              <a:pPr algn="ctr"/>
              <a:r>
                <a:rPr lang="en-US" sz="1775" dirty="0">
                  <a:latin typeface="Times" pitchFamily="2" charset="0"/>
                </a:rPr>
                <a:t>Storing quality scores</a:t>
              </a:r>
            </a:p>
            <a:p>
              <a:pPr algn="ctr"/>
              <a:r>
                <a:rPr lang="en-US" sz="1775" dirty="0">
                  <a:latin typeface="Times" pitchFamily="2" charset="0"/>
                </a:rPr>
                <a:t>Soft-clips</a:t>
              </a:r>
            </a:p>
            <a:p>
              <a:pPr algn="ctr"/>
              <a:r>
                <a:rPr lang="en-US" sz="1775" dirty="0">
                  <a:latin typeface="Times" pitchFamily="2" charset="0"/>
                </a:rPr>
                <a:t>Mismatches</a:t>
              </a:r>
            </a:p>
          </p:txBody>
        </p:sp>
        <p:grpSp>
          <p:nvGrpSpPr>
            <p:cNvPr id="11" name="Group 10">
              <a:extLst>
                <a:ext uri="{FF2B5EF4-FFF2-40B4-BE49-F238E27FC236}">
                  <a16:creationId xmlns:a16="http://schemas.microsoft.com/office/drawing/2014/main" id="{EB7B12BA-E939-7C43-944B-EA4A55463168}"/>
                </a:ext>
              </a:extLst>
            </p:cNvPr>
            <p:cNvGrpSpPr/>
            <p:nvPr/>
          </p:nvGrpSpPr>
          <p:grpSpPr>
            <a:xfrm>
              <a:off x="2231441" y="51892"/>
              <a:ext cx="2697857" cy="2521488"/>
              <a:chOff x="2361570" y="1518892"/>
              <a:chExt cx="2697857" cy="3582099"/>
            </a:xfrm>
          </p:grpSpPr>
          <p:sp>
            <p:nvSpPr>
              <p:cNvPr id="2" name="Rectangle 1">
                <a:extLst>
                  <a:ext uri="{FF2B5EF4-FFF2-40B4-BE49-F238E27FC236}">
                    <a16:creationId xmlns:a16="http://schemas.microsoft.com/office/drawing/2014/main" id="{5338FB94-D1C1-1A45-B4D1-518977F67A50}"/>
                  </a:ext>
                </a:extLst>
              </p:cNvPr>
              <p:cNvSpPr/>
              <p:nvPr/>
            </p:nvSpPr>
            <p:spPr>
              <a:xfrm>
                <a:off x="2361570" y="1956322"/>
                <a:ext cx="2697857" cy="314466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pitchFamily="2" charset="0"/>
                </a:endParaRPr>
              </a:p>
            </p:txBody>
          </p:sp>
          <p:sp>
            <p:nvSpPr>
              <p:cNvPr id="8" name="TextBox 7">
                <a:extLst>
                  <a:ext uri="{FF2B5EF4-FFF2-40B4-BE49-F238E27FC236}">
                    <a16:creationId xmlns:a16="http://schemas.microsoft.com/office/drawing/2014/main" id="{79C567BA-B107-4542-9378-C344855AB1BD}"/>
                  </a:ext>
                </a:extLst>
              </p:cNvPr>
              <p:cNvSpPr txBox="1"/>
              <p:nvPr/>
            </p:nvSpPr>
            <p:spPr>
              <a:xfrm>
                <a:off x="3013460" y="1518892"/>
                <a:ext cx="1390492" cy="369332"/>
              </a:xfrm>
              <a:prstGeom prst="rect">
                <a:avLst/>
              </a:prstGeom>
              <a:noFill/>
            </p:spPr>
            <p:txBody>
              <a:bodyPr wrap="square" rtlCol="0">
                <a:spAutoFit/>
              </a:bodyPr>
              <a:lstStyle/>
              <a:p>
                <a:r>
                  <a:rPr lang="en-US" dirty="0">
                    <a:latin typeface="Times" pitchFamily="2" charset="0"/>
                  </a:rPr>
                  <a:t>Compression</a:t>
                </a:r>
              </a:p>
            </p:txBody>
          </p:sp>
        </p:grpSp>
        <p:grpSp>
          <p:nvGrpSpPr>
            <p:cNvPr id="10" name="Group 9">
              <a:extLst>
                <a:ext uri="{FF2B5EF4-FFF2-40B4-BE49-F238E27FC236}">
                  <a16:creationId xmlns:a16="http://schemas.microsoft.com/office/drawing/2014/main" id="{48E31EE5-10D7-B642-BEFD-CD35120B581D}"/>
                </a:ext>
              </a:extLst>
            </p:cNvPr>
            <p:cNvGrpSpPr/>
            <p:nvPr/>
          </p:nvGrpSpPr>
          <p:grpSpPr>
            <a:xfrm>
              <a:off x="7282055" y="34833"/>
              <a:ext cx="2697857" cy="2589685"/>
              <a:chOff x="6096000" y="1505082"/>
              <a:chExt cx="2697857" cy="3595909"/>
            </a:xfrm>
          </p:grpSpPr>
          <p:sp>
            <p:nvSpPr>
              <p:cNvPr id="7" name="Rectangle 6">
                <a:extLst>
                  <a:ext uri="{FF2B5EF4-FFF2-40B4-BE49-F238E27FC236}">
                    <a16:creationId xmlns:a16="http://schemas.microsoft.com/office/drawing/2014/main" id="{A34939E0-6823-6240-89FC-BB7C435E0173}"/>
                  </a:ext>
                </a:extLst>
              </p:cNvPr>
              <p:cNvSpPr/>
              <p:nvPr/>
            </p:nvSpPr>
            <p:spPr>
              <a:xfrm>
                <a:off x="6096000" y="1956322"/>
                <a:ext cx="2697857" cy="314466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pitchFamily="2" charset="0"/>
                </a:endParaRPr>
              </a:p>
            </p:txBody>
          </p:sp>
          <p:sp>
            <p:nvSpPr>
              <p:cNvPr id="9" name="TextBox 8">
                <a:extLst>
                  <a:ext uri="{FF2B5EF4-FFF2-40B4-BE49-F238E27FC236}">
                    <a16:creationId xmlns:a16="http://schemas.microsoft.com/office/drawing/2014/main" id="{AA91ADBE-1EFC-9B45-B5F1-E8DB4D4109C8}"/>
                  </a:ext>
                </a:extLst>
              </p:cNvPr>
              <p:cNvSpPr txBox="1"/>
              <p:nvPr/>
            </p:nvSpPr>
            <p:spPr>
              <a:xfrm>
                <a:off x="6670331" y="1505082"/>
                <a:ext cx="1609646" cy="369332"/>
              </a:xfrm>
              <a:prstGeom prst="rect">
                <a:avLst/>
              </a:prstGeom>
              <a:noFill/>
            </p:spPr>
            <p:txBody>
              <a:bodyPr wrap="square" rtlCol="0">
                <a:spAutoFit/>
              </a:bodyPr>
              <a:lstStyle/>
              <a:p>
                <a:r>
                  <a:rPr lang="en-US" dirty="0">
                    <a:latin typeface="Times" pitchFamily="2" charset="0"/>
                  </a:rPr>
                  <a:t>Decompression</a:t>
                </a:r>
              </a:p>
            </p:txBody>
          </p:sp>
        </p:grpSp>
        <p:cxnSp>
          <p:nvCxnSpPr>
            <p:cNvPr id="15" name="Elbow Connector 14">
              <a:extLst>
                <a:ext uri="{FF2B5EF4-FFF2-40B4-BE49-F238E27FC236}">
                  <a16:creationId xmlns:a16="http://schemas.microsoft.com/office/drawing/2014/main" id="{1FF0043D-BD56-FB4F-ACD6-03BCD2422AAA}"/>
                </a:ext>
              </a:extLst>
            </p:cNvPr>
            <p:cNvCxnSpPr>
              <a:stCxn id="4" idx="2"/>
              <a:endCxn id="3" idx="1"/>
            </p:cNvCxnSpPr>
            <p:nvPr/>
          </p:nvCxnSpPr>
          <p:spPr>
            <a:xfrm rot="16200000" flipH="1">
              <a:off x="2042151" y="1298402"/>
              <a:ext cx="224919" cy="1612166"/>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18" name="Document 17">
              <a:extLst>
                <a:ext uri="{FF2B5EF4-FFF2-40B4-BE49-F238E27FC236}">
                  <a16:creationId xmlns:a16="http://schemas.microsoft.com/office/drawing/2014/main" id="{323D6B3C-9F1E-2545-BD1A-B6E89B216EAE}"/>
                </a:ext>
              </a:extLst>
            </p:cNvPr>
            <p:cNvSpPr/>
            <p:nvPr/>
          </p:nvSpPr>
          <p:spPr>
            <a:xfrm>
              <a:off x="5508604" y="1347171"/>
              <a:ext cx="1458506" cy="680133"/>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Compressed file (abridge)</a:t>
              </a:r>
            </a:p>
          </p:txBody>
        </p:sp>
        <p:cxnSp>
          <p:nvCxnSpPr>
            <p:cNvPr id="20" name="Elbow Connector 19">
              <a:extLst>
                <a:ext uri="{FF2B5EF4-FFF2-40B4-BE49-F238E27FC236}">
                  <a16:creationId xmlns:a16="http://schemas.microsoft.com/office/drawing/2014/main" id="{906B02BC-B467-D842-90D7-0DC12D01B958}"/>
                </a:ext>
              </a:extLst>
            </p:cNvPr>
            <p:cNvCxnSpPr>
              <a:stCxn id="3" idx="3"/>
              <a:endCxn id="18" idx="1"/>
            </p:cNvCxnSpPr>
            <p:nvPr/>
          </p:nvCxnSpPr>
          <p:spPr>
            <a:xfrm flipV="1">
              <a:off x="4200045" y="1687238"/>
              <a:ext cx="1308559" cy="52970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ECE62335-8F7A-4146-8AD6-0D46C3D0BC05}"/>
                </a:ext>
              </a:extLst>
            </p:cNvPr>
            <p:cNvSpPr/>
            <p:nvPr/>
          </p:nvSpPr>
          <p:spPr>
            <a:xfrm>
              <a:off x="8011307" y="2011960"/>
              <a:ext cx="1239352" cy="40996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ABRIDGE</a:t>
              </a:r>
            </a:p>
          </p:txBody>
        </p:sp>
        <p:sp>
          <p:nvSpPr>
            <p:cNvPr id="26" name="Rectangle 25">
              <a:extLst>
                <a:ext uri="{FF2B5EF4-FFF2-40B4-BE49-F238E27FC236}">
                  <a16:creationId xmlns:a16="http://schemas.microsoft.com/office/drawing/2014/main" id="{56F0DAB4-B462-D040-B2E4-1F819B08A2CA}"/>
                </a:ext>
              </a:extLst>
            </p:cNvPr>
            <p:cNvSpPr/>
            <p:nvPr/>
          </p:nvSpPr>
          <p:spPr>
            <a:xfrm>
              <a:off x="7376514" y="965983"/>
              <a:ext cx="2501374" cy="40996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Generate read sequence?</a:t>
              </a:r>
            </a:p>
          </p:txBody>
        </p:sp>
        <p:cxnSp>
          <p:nvCxnSpPr>
            <p:cNvPr id="30" name="Elbow Connector 29">
              <a:extLst>
                <a:ext uri="{FF2B5EF4-FFF2-40B4-BE49-F238E27FC236}">
                  <a16:creationId xmlns:a16="http://schemas.microsoft.com/office/drawing/2014/main" id="{C008802F-C2E0-604A-AB28-C540D2DCD5B8}"/>
                </a:ext>
              </a:extLst>
            </p:cNvPr>
            <p:cNvCxnSpPr>
              <a:stCxn id="18" idx="3"/>
              <a:endCxn id="25" idx="1"/>
            </p:cNvCxnSpPr>
            <p:nvPr/>
          </p:nvCxnSpPr>
          <p:spPr>
            <a:xfrm>
              <a:off x="6967110" y="1687238"/>
              <a:ext cx="1044197" cy="52970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41" name="Document 40">
              <a:extLst>
                <a:ext uri="{FF2B5EF4-FFF2-40B4-BE49-F238E27FC236}">
                  <a16:creationId xmlns:a16="http://schemas.microsoft.com/office/drawing/2014/main" id="{A97A52CE-C2BC-C24A-AA1E-7257582378BC}"/>
                </a:ext>
              </a:extLst>
            </p:cNvPr>
            <p:cNvSpPr/>
            <p:nvPr/>
          </p:nvSpPr>
          <p:spPr>
            <a:xfrm>
              <a:off x="10238910" y="812033"/>
              <a:ext cx="1209124" cy="1049434"/>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Modified Alignment file (SAM)</a:t>
              </a:r>
            </a:p>
          </p:txBody>
        </p:sp>
        <p:cxnSp>
          <p:nvCxnSpPr>
            <p:cNvPr id="43" name="Elbow Connector 42">
              <a:extLst>
                <a:ext uri="{FF2B5EF4-FFF2-40B4-BE49-F238E27FC236}">
                  <a16:creationId xmlns:a16="http://schemas.microsoft.com/office/drawing/2014/main" id="{977E114F-97F5-CF4E-BD37-F9CE43437941}"/>
                </a:ext>
              </a:extLst>
            </p:cNvPr>
            <p:cNvCxnSpPr>
              <a:stCxn id="25" idx="3"/>
              <a:endCxn id="41" idx="2"/>
            </p:cNvCxnSpPr>
            <p:nvPr/>
          </p:nvCxnSpPr>
          <p:spPr>
            <a:xfrm flipV="1">
              <a:off x="9250659" y="1792088"/>
              <a:ext cx="1592813" cy="424857"/>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pSp>
          <p:nvGrpSpPr>
            <p:cNvPr id="44" name="Group 43">
              <a:extLst>
                <a:ext uri="{FF2B5EF4-FFF2-40B4-BE49-F238E27FC236}">
                  <a16:creationId xmlns:a16="http://schemas.microsoft.com/office/drawing/2014/main" id="{0C8A243E-D603-9948-ADF4-B37A2EECD70A}"/>
                </a:ext>
              </a:extLst>
            </p:cNvPr>
            <p:cNvGrpSpPr/>
            <p:nvPr/>
          </p:nvGrpSpPr>
          <p:grpSpPr>
            <a:xfrm>
              <a:off x="4872788" y="4357106"/>
              <a:ext cx="2697857" cy="2582907"/>
              <a:chOff x="2361570" y="1956322"/>
              <a:chExt cx="2697857" cy="3669354"/>
            </a:xfrm>
          </p:grpSpPr>
          <p:sp>
            <p:nvSpPr>
              <p:cNvPr id="45" name="Rectangle 44">
                <a:extLst>
                  <a:ext uri="{FF2B5EF4-FFF2-40B4-BE49-F238E27FC236}">
                    <a16:creationId xmlns:a16="http://schemas.microsoft.com/office/drawing/2014/main" id="{F0A5848B-204F-8844-9BDC-35814C878AE0}"/>
                  </a:ext>
                </a:extLst>
              </p:cNvPr>
              <p:cNvSpPr/>
              <p:nvPr/>
            </p:nvSpPr>
            <p:spPr>
              <a:xfrm>
                <a:off x="2361570" y="1956322"/>
                <a:ext cx="2697857" cy="314466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pitchFamily="2" charset="0"/>
                </a:endParaRPr>
              </a:p>
            </p:txBody>
          </p:sp>
          <p:sp>
            <p:nvSpPr>
              <p:cNvPr id="46" name="TextBox 45">
                <a:extLst>
                  <a:ext uri="{FF2B5EF4-FFF2-40B4-BE49-F238E27FC236}">
                    <a16:creationId xmlns:a16="http://schemas.microsoft.com/office/drawing/2014/main" id="{31274CAF-EF2C-824E-A980-0CBB1485B819}"/>
                  </a:ext>
                </a:extLst>
              </p:cNvPr>
              <p:cNvSpPr txBox="1"/>
              <p:nvPr/>
            </p:nvSpPr>
            <p:spPr>
              <a:xfrm>
                <a:off x="2875446" y="5100992"/>
                <a:ext cx="1670104" cy="524684"/>
              </a:xfrm>
              <a:prstGeom prst="rect">
                <a:avLst/>
              </a:prstGeom>
              <a:noFill/>
            </p:spPr>
            <p:txBody>
              <a:bodyPr wrap="square" rtlCol="0">
                <a:spAutoFit/>
              </a:bodyPr>
              <a:lstStyle/>
              <a:p>
                <a:r>
                  <a:rPr lang="en-US" dirty="0">
                    <a:latin typeface="Times" pitchFamily="2" charset="0"/>
                  </a:rPr>
                  <a:t>Random Access</a:t>
                </a:r>
              </a:p>
            </p:txBody>
          </p:sp>
        </p:grpSp>
        <p:sp>
          <p:nvSpPr>
            <p:cNvPr id="47" name="Rectangle 46">
              <a:extLst>
                <a:ext uri="{FF2B5EF4-FFF2-40B4-BE49-F238E27FC236}">
                  <a16:creationId xmlns:a16="http://schemas.microsoft.com/office/drawing/2014/main" id="{0FEA557D-7E0E-0346-93EF-16A461BEECD7}"/>
                </a:ext>
              </a:extLst>
            </p:cNvPr>
            <p:cNvSpPr/>
            <p:nvPr/>
          </p:nvSpPr>
          <p:spPr>
            <a:xfrm>
              <a:off x="5727758" y="6014315"/>
              <a:ext cx="1239352" cy="40996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ABRIDGE</a:t>
              </a:r>
            </a:p>
          </p:txBody>
        </p:sp>
        <p:sp>
          <p:nvSpPr>
            <p:cNvPr id="48" name="Rectangle 47">
              <a:extLst>
                <a:ext uri="{FF2B5EF4-FFF2-40B4-BE49-F238E27FC236}">
                  <a16:creationId xmlns:a16="http://schemas.microsoft.com/office/drawing/2014/main" id="{17E86FBE-D8CD-CA4F-9404-A67D102B28F9}"/>
                </a:ext>
              </a:extLst>
            </p:cNvPr>
            <p:cNvSpPr/>
            <p:nvPr/>
          </p:nvSpPr>
          <p:spPr>
            <a:xfrm>
              <a:off x="5508604" y="3537202"/>
              <a:ext cx="1526520" cy="5850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Partially decompress</a:t>
              </a:r>
            </a:p>
          </p:txBody>
        </p:sp>
        <p:sp>
          <p:nvSpPr>
            <p:cNvPr id="58" name="Rectangle 57">
              <a:extLst>
                <a:ext uri="{FF2B5EF4-FFF2-40B4-BE49-F238E27FC236}">
                  <a16:creationId xmlns:a16="http://schemas.microsoft.com/office/drawing/2014/main" id="{01C25B9C-9673-C343-800E-751B68FC09D6}"/>
                </a:ext>
              </a:extLst>
            </p:cNvPr>
            <p:cNvSpPr/>
            <p:nvPr/>
          </p:nvSpPr>
          <p:spPr>
            <a:xfrm>
              <a:off x="4845313" y="4687565"/>
              <a:ext cx="2501374" cy="96639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Chromosome name</a:t>
              </a:r>
            </a:p>
            <a:p>
              <a:pPr algn="ctr"/>
              <a:r>
                <a:rPr lang="en-US" sz="1775" dirty="0">
                  <a:latin typeface="Times" pitchFamily="2" charset="0"/>
                </a:rPr>
                <a:t>Starting position</a:t>
              </a:r>
            </a:p>
            <a:p>
              <a:pPr algn="ctr"/>
              <a:r>
                <a:rPr lang="en-US" sz="1775">
                  <a:latin typeface="Times" pitchFamily="2" charset="0"/>
                </a:rPr>
                <a:t>Ending position</a:t>
              </a:r>
              <a:endParaRPr lang="en-US" sz="1775" dirty="0">
                <a:latin typeface="Times" pitchFamily="2" charset="0"/>
              </a:endParaRPr>
            </a:p>
          </p:txBody>
        </p:sp>
        <p:cxnSp>
          <p:nvCxnSpPr>
            <p:cNvPr id="63" name="Straight Arrow Connector 62">
              <a:extLst>
                <a:ext uri="{FF2B5EF4-FFF2-40B4-BE49-F238E27FC236}">
                  <a16:creationId xmlns:a16="http://schemas.microsoft.com/office/drawing/2014/main" id="{E8545440-A353-7640-A2FD-D173D666C8C4}"/>
                </a:ext>
              </a:extLst>
            </p:cNvPr>
            <p:cNvCxnSpPr>
              <a:stCxn id="58" idx="2"/>
              <a:endCxn id="47" idx="0"/>
            </p:cNvCxnSpPr>
            <p:nvPr/>
          </p:nvCxnSpPr>
          <p:spPr>
            <a:xfrm>
              <a:off x="6096000" y="5653959"/>
              <a:ext cx="251434" cy="3603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4" name="Document 63">
              <a:extLst>
                <a:ext uri="{FF2B5EF4-FFF2-40B4-BE49-F238E27FC236}">
                  <a16:creationId xmlns:a16="http://schemas.microsoft.com/office/drawing/2014/main" id="{1C6972A1-57F4-BA48-B94E-21A9CE543B76}"/>
                </a:ext>
              </a:extLst>
            </p:cNvPr>
            <p:cNvSpPr/>
            <p:nvPr/>
          </p:nvSpPr>
          <p:spPr>
            <a:xfrm>
              <a:off x="9029786" y="4589456"/>
              <a:ext cx="1209124" cy="1049434"/>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Subset of Alignment file (SAM)</a:t>
              </a:r>
            </a:p>
          </p:txBody>
        </p:sp>
        <p:cxnSp>
          <p:nvCxnSpPr>
            <p:cNvPr id="66" name="Elbow Connector 65">
              <a:extLst>
                <a:ext uri="{FF2B5EF4-FFF2-40B4-BE49-F238E27FC236}">
                  <a16:creationId xmlns:a16="http://schemas.microsoft.com/office/drawing/2014/main" id="{EC3F5285-06D6-1F40-874F-D8655EBD8419}"/>
                </a:ext>
              </a:extLst>
            </p:cNvPr>
            <p:cNvCxnSpPr>
              <a:cxnSpLocks/>
              <a:stCxn id="47" idx="3"/>
              <a:endCxn id="64" idx="2"/>
            </p:cNvCxnSpPr>
            <p:nvPr/>
          </p:nvCxnSpPr>
          <p:spPr>
            <a:xfrm flipV="1">
              <a:off x="6967110" y="5569511"/>
              <a:ext cx="2667238" cy="64978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113" name="Elbow Connector 112">
              <a:extLst>
                <a:ext uri="{FF2B5EF4-FFF2-40B4-BE49-F238E27FC236}">
                  <a16:creationId xmlns:a16="http://schemas.microsoft.com/office/drawing/2014/main" id="{BECE920E-4803-D940-8C70-41141E368609}"/>
                </a:ext>
              </a:extLst>
            </p:cNvPr>
            <p:cNvCxnSpPr>
              <a:cxnSpLocks/>
              <a:stCxn id="5" idx="1"/>
              <a:endCxn id="47" idx="1"/>
            </p:cNvCxnSpPr>
            <p:nvPr/>
          </p:nvCxnSpPr>
          <p:spPr>
            <a:xfrm rot="10800000" flipH="1" flipV="1">
              <a:off x="5508604" y="2959612"/>
              <a:ext cx="219154" cy="3259687"/>
            </a:xfrm>
            <a:prstGeom prst="bentConnector3">
              <a:avLst>
                <a:gd name="adj1" fmla="val -750804"/>
              </a:avLst>
            </a:prstGeom>
            <a:ln w="127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1289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AFAA90F-4095-C948-B6F8-6276BC7623C0}"/>
              </a:ext>
            </a:extLst>
          </p:cNvPr>
          <p:cNvGrpSpPr/>
          <p:nvPr/>
        </p:nvGrpSpPr>
        <p:grpSpPr>
          <a:xfrm>
            <a:off x="753182" y="162637"/>
            <a:ext cx="10704069" cy="6398018"/>
            <a:chOff x="753182" y="162637"/>
            <a:chExt cx="10704069" cy="6398018"/>
          </a:xfrm>
        </p:grpSpPr>
        <p:cxnSp>
          <p:nvCxnSpPr>
            <p:cNvPr id="56" name="Straight Arrow Connector 55">
              <a:extLst>
                <a:ext uri="{FF2B5EF4-FFF2-40B4-BE49-F238E27FC236}">
                  <a16:creationId xmlns:a16="http://schemas.microsoft.com/office/drawing/2014/main" id="{48ACAE33-D380-2448-90A1-89A4B7E8E77A}"/>
                </a:ext>
              </a:extLst>
            </p:cNvPr>
            <p:cNvCxnSpPr>
              <a:stCxn id="18" idx="2"/>
              <a:endCxn id="48" idx="0"/>
            </p:cNvCxnSpPr>
            <p:nvPr/>
          </p:nvCxnSpPr>
          <p:spPr>
            <a:xfrm>
              <a:off x="6114893" y="797806"/>
              <a:ext cx="30097" cy="389073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Curved Connector 76">
              <a:extLst>
                <a:ext uri="{FF2B5EF4-FFF2-40B4-BE49-F238E27FC236}">
                  <a16:creationId xmlns:a16="http://schemas.microsoft.com/office/drawing/2014/main" id="{E085BA7C-AB78-0B43-B9F3-97D80D83F7A4}"/>
                </a:ext>
              </a:extLst>
            </p:cNvPr>
            <p:cNvCxnSpPr>
              <a:stCxn id="48" idx="3"/>
              <a:endCxn id="71" idx="0"/>
            </p:cNvCxnSpPr>
            <p:nvPr/>
          </p:nvCxnSpPr>
          <p:spPr>
            <a:xfrm>
              <a:off x="6908250" y="4981055"/>
              <a:ext cx="1762176" cy="412524"/>
            </a:xfrm>
            <a:prstGeom prst="curved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Curved Connector 60">
              <a:extLst>
                <a:ext uri="{FF2B5EF4-FFF2-40B4-BE49-F238E27FC236}">
                  <a16:creationId xmlns:a16="http://schemas.microsoft.com/office/drawing/2014/main" id="{2562BB1E-048C-854A-B76E-61B7F8A3886F}"/>
                </a:ext>
              </a:extLst>
            </p:cNvPr>
            <p:cNvCxnSpPr>
              <a:stCxn id="48" idx="1"/>
              <a:endCxn id="47" idx="0"/>
            </p:cNvCxnSpPr>
            <p:nvPr/>
          </p:nvCxnSpPr>
          <p:spPr>
            <a:xfrm rot="10800000" flipV="1">
              <a:off x="3589584" y="4981054"/>
              <a:ext cx="1792146" cy="386475"/>
            </a:xfrm>
            <a:prstGeom prst="curved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Elbow Connector 27">
              <a:extLst>
                <a:ext uri="{FF2B5EF4-FFF2-40B4-BE49-F238E27FC236}">
                  <a16:creationId xmlns:a16="http://schemas.microsoft.com/office/drawing/2014/main" id="{A1CAE7F4-1906-4D45-8853-B4B37045ABCE}"/>
                </a:ext>
              </a:extLst>
            </p:cNvPr>
            <p:cNvCxnSpPr>
              <a:cxnSpLocks/>
              <a:stCxn id="5" idx="3"/>
              <a:endCxn id="25" idx="2"/>
            </p:cNvCxnSpPr>
            <p:nvPr/>
          </p:nvCxnSpPr>
          <p:spPr>
            <a:xfrm flipV="1">
              <a:off x="6726945" y="2848055"/>
              <a:ext cx="1913255" cy="53768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Elbow Connector 16">
              <a:extLst>
                <a:ext uri="{FF2B5EF4-FFF2-40B4-BE49-F238E27FC236}">
                  <a16:creationId xmlns:a16="http://schemas.microsoft.com/office/drawing/2014/main" id="{74A61D76-C536-3044-AE63-AC1724E940EC}"/>
                </a:ext>
              </a:extLst>
            </p:cNvPr>
            <p:cNvCxnSpPr>
              <a:cxnSpLocks/>
              <a:stCxn id="5" idx="1"/>
              <a:endCxn id="3" idx="2"/>
            </p:cNvCxnSpPr>
            <p:nvPr/>
          </p:nvCxnSpPr>
          <p:spPr>
            <a:xfrm rot="10800000">
              <a:off x="3589587" y="2848055"/>
              <a:ext cx="1928235" cy="53768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AC8081C1-9A96-7646-AA7E-3A23F6B9CC57}"/>
                </a:ext>
              </a:extLst>
            </p:cNvPr>
            <p:cNvSpPr/>
            <p:nvPr/>
          </p:nvSpPr>
          <p:spPr>
            <a:xfrm>
              <a:off x="2969910" y="2438086"/>
              <a:ext cx="1239352" cy="40996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ABRIDGE</a:t>
              </a:r>
            </a:p>
          </p:txBody>
        </p:sp>
        <p:sp>
          <p:nvSpPr>
            <p:cNvPr id="4" name="Document 3">
              <a:extLst>
                <a:ext uri="{FF2B5EF4-FFF2-40B4-BE49-F238E27FC236}">
                  <a16:creationId xmlns:a16="http://schemas.microsoft.com/office/drawing/2014/main" id="{9C5E16FE-252D-344C-91F3-2F30960DA2B7}"/>
                </a:ext>
              </a:extLst>
            </p:cNvPr>
            <p:cNvSpPr/>
            <p:nvPr/>
          </p:nvSpPr>
          <p:spPr>
            <a:xfrm>
              <a:off x="753182" y="1782983"/>
              <a:ext cx="1209124" cy="680133"/>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Alignment file (SAM)</a:t>
              </a:r>
            </a:p>
          </p:txBody>
        </p:sp>
        <p:sp>
          <p:nvSpPr>
            <p:cNvPr id="5" name="Document 4">
              <a:extLst>
                <a:ext uri="{FF2B5EF4-FFF2-40B4-BE49-F238E27FC236}">
                  <a16:creationId xmlns:a16="http://schemas.microsoft.com/office/drawing/2014/main" id="{3460FB8C-0A7B-374D-835A-11D15E5C2385}"/>
                </a:ext>
              </a:extLst>
            </p:cNvPr>
            <p:cNvSpPr/>
            <p:nvPr/>
          </p:nvSpPr>
          <p:spPr>
            <a:xfrm>
              <a:off x="5517821" y="3045672"/>
              <a:ext cx="1209124" cy="680133"/>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Reference file (Fasta)</a:t>
              </a:r>
            </a:p>
          </p:txBody>
        </p:sp>
        <p:sp>
          <p:nvSpPr>
            <p:cNvPr id="6" name="Rectangle 5">
              <a:extLst>
                <a:ext uri="{FF2B5EF4-FFF2-40B4-BE49-F238E27FC236}">
                  <a16:creationId xmlns:a16="http://schemas.microsoft.com/office/drawing/2014/main" id="{1B750C26-1FC5-1C4E-A057-188A017159F1}"/>
                </a:ext>
              </a:extLst>
            </p:cNvPr>
            <p:cNvSpPr/>
            <p:nvPr/>
          </p:nvSpPr>
          <p:spPr>
            <a:xfrm>
              <a:off x="2337107" y="1040037"/>
              <a:ext cx="2501374" cy="124659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Choice of compression</a:t>
              </a:r>
            </a:p>
            <a:p>
              <a:pPr algn="ctr"/>
              <a:r>
                <a:rPr lang="en-US" sz="1775" dirty="0">
                  <a:latin typeface="Times" pitchFamily="2" charset="0"/>
                </a:rPr>
                <a:t>Storing quality scores</a:t>
              </a:r>
            </a:p>
            <a:p>
              <a:pPr algn="ctr"/>
              <a:r>
                <a:rPr lang="en-US" sz="1775" dirty="0">
                  <a:latin typeface="Times" pitchFamily="2" charset="0"/>
                </a:rPr>
                <a:t>Soft-clips</a:t>
              </a:r>
            </a:p>
            <a:p>
              <a:pPr algn="ctr"/>
              <a:r>
                <a:rPr lang="en-US" sz="1775" dirty="0">
                  <a:latin typeface="Times" pitchFamily="2" charset="0"/>
                </a:rPr>
                <a:t>Mismatches</a:t>
              </a:r>
            </a:p>
          </p:txBody>
        </p:sp>
        <p:grpSp>
          <p:nvGrpSpPr>
            <p:cNvPr id="11" name="Group 10">
              <a:extLst>
                <a:ext uri="{FF2B5EF4-FFF2-40B4-BE49-F238E27FC236}">
                  <a16:creationId xmlns:a16="http://schemas.microsoft.com/office/drawing/2014/main" id="{EB7B12BA-E939-7C43-944B-EA4A55463168}"/>
                </a:ext>
              </a:extLst>
            </p:cNvPr>
            <p:cNvGrpSpPr/>
            <p:nvPr/>
          </p:nvGrpSpPr>
          <p:grpSpPr>
            <a:xfrm>
              <a:off x="2240658" y="478018"/>
              <a:ext cx="2697857" cy="2521488"/>
              <a:chOff x="2361570" y="1518892"/>
              <a:chExt cx="2697857" cy="3582099"/>
            </a:xfrm>
          </p:grpSpPr>
          <p:sp>
            <p:nvSpPr>
              <p:cNvPr id="2" name="Rectangle 1">
                <a:extLst>
                  <a:ext uri="{FF2B5EF4-FFF2-40B4-BE49-F238E27FC236}">
                    <a16:creationId xmlns:a16="http://schemas.microsoft.com/office/drawing/2014/main" id="{5338FB94-D1C1-1A45-B4D1-518977F67A50}"/>
                  </a:ext>
                </a:extLst>
              </p:cNvPr>
              <p:cNvSpPr/>
              <p:nvPr/>
            </p:nvSpPr>
            <p:spPr>
              <a:xfrm>
                <a:off x="2361570" y="1956322"/>
                <a:ext cx="2697857" cy="314466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pitchFamily="2" charset="0"/>
                </a:endParaRPr>
              </a:p>
            </p:txBody>
          </p:sp>
          <p:sp>
            <p:nvSpPr>
              <p:cNvPr id="8" name="TextBox 7">
                <a:extLst>
                  <a:ext uri="{FF2B5EF4-FFF2-40B4-BE49-F238E27FC236}">
                    <a16:creationId xmlns:a16="http://schemas.microsoft.com/office/drawing/2014/main" id="{79C567BA-B107-4542-9378-C344855AB1BD}"/>
                  </a:ext>
                </a:extLst>
              </p:cNvPr>
              <p:cNvSpPr txBox="1"/>
              <p:nvPr/>
            </p:nvSpPr>
            <p:spPr>
              <a:xfrm>
                <a:off x="3013460" y="1518892"/>
                <a:ext cx="1390492" cy="369332"/>
              </a:xfrm>
              <a:prstGeom prst="rect">
                <a:avLst/>
              </a:prstGeom>
              <a:noFill/>
            </p:spPr>
            <p:txBody>
              <a:bodyPr wrap="square" rtlCol="0">
                <a:spAutoFit/>
              </a:bodyPr>
              <a:lstStyle/>
              <a:p>
                <a:r>
                  <a:rPr lang="en-US" dirty="0">
                    <a:latin typeface="Times" pitchFamily="2" charset="0"/>
                  </a:rPr>
                  <a:t>Compression</a:t>
                </a:r>
              </a:p>
            </p:txBody>
          </p:sp>
        </p:grpSp>
        <p:grpSp>
          <p:nvGrpSpPr>
            <p:cNvPr id="10" name="Group 9">
              <a:extLst>
                <a:ext uri="{FF2B5EF4-FFF2-40B4-BE49-F238E27FC236}">
                  <a16:creationId xmlns:a16="http://schemas.microsoft.com/office/drawing/2014/main" id="{48E31EE5-10D7-B642-BEFD-CD35120B581D}"/>
                </a:ext>
              </a:extLst>
            </p:cNvPr>
            <p:cNvGrpSpPr/>
            <p:nvPr/>
          </p:nvGrpSpPr>
          <p:grpSpPr>
            <a:xfrm>
              <a:off x="7291272" y="460959"/>
              <a:ext cx="2697857" cy="2589685"/>
              <a:chOff x="6096000" y="1505082"/>
              <a:chExt cx="2697857" cy="3595909"/>
            </a:xfrm>
          </p:grpSpPr>
          <p:sp>
            <p:nvSpPr>
              <p:cNvPr id="7" name="Rectangle 6">
                <a:extLst>
                  <a:ext uri="{FF2B5EF4-FFF2-40B4-BE49-F238E27FC236}">
                    <a16:creationId xmlns:a16="http://schemas.microsoft.com/office/drawing/2014/main" id="{A34939E0-6823-6240-89FC-BB7C435E0173}"/>
                  </a:ext>
                </a:extLst>
              </p:cNvPr>
              <p:cNvSpPr/>
              <p:nvPr/>
            </p:nvSpPr>
            <p:spPr>
              <a:xfrm>
                <a:off x="6096000" y="1956322"/>
                <a:ext cx="2697857" cy="314466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pitchFamily="2" charset="0"/>
                </a:endParaRPr>
              </a:p>
            </p:txBody>
          </p:sp>
          <p:sp>
            <p:nvSpPr>
              <p:cNvPr id="9" name="TextBox 8">
                <a:extLst>
                  <a:ext uri="{FF2B5EF4-FFF2-40B4-BE49-F238E27FC236}">
                    <a16:creationId xmlns:a16="http://schemas.microsoft.com/office/drawing/2014/main" id="{AA91ADBE-1EFC-9B45-B5F1-E8DB4D4109C8}"/>
                  </a:ext>
                </a:extLst>
              </p:cNvPr>
              <p:cNvSpPr txBox="1"/>
              <p:nvPr/>
            </p:nvSpPr>
            <p:spPr>
              <a:xfrm>
                <a:off x="6670331" y="1505082"/>
                <a:ext cx="1609646" cy="369332"/>
              </a:xfrm>
              <a:prstGeom prst="rect">
                <a:avLst/>
              </a:prstGeom>
              <a:noFill/>
            </p:spPr>
            <p:txBody>
              <a:bodyPr wrap="square" rtlCol="0">
                <a:spAutoFit/>
              </a:bodyPr>
              <a:lstStyle/>
              <a:p>
                <a:r>
                  <a:rPr lang="en-US" dirty="0">
                    <a:latin typeface="Times" pitchFamily="2" charset="0"/>
                  </a:rPr>
                  <a:t>Decompression</a:t>
                </a:r>
              </a:p>
            </p:txBody>
          </p:sp>
        </p:grpSp>
        <p:cxnSp>
          <p:nvCxnSpPr>
            <p:cNvPr id="15" name="Elbow Connector 14">
              <a:extLst>
                <a:ext uri="{FF2B5EF4-FFF2-40B4-BE49-F238E27FC236}">
                  <a16:creationId xmlns:a16="http://schemas.microsoft.com/office/drawing/2014/main" id="{1FF0043D-BD56-FB4F-ACD6-03BCD2422AAA}"/>
                </a:ext>
              </a:extLst>
            </p:cNvPr>
            <p:cNvCxnSpPr>
              <a:stCxn id="4" idx="2"/>
              <a:endCxn id="3" idx="1"/>
            </p:cNvCxnSpPr>
            <p:nvPr/>
          </p:nvCxnSpPr>
          <p:spPr>
            <a:xfrm rot="16200000" flipH="1">
              <a:off x="2051368" y="1724528"/>
              <a:ext cx="224919" cy="1612166"/>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18" name="Document 17">
              <a:extLst>
                <a:ext uri="{FF2B5EF4-FFF2-40B4-BE49-F238E27FC236}">
                  <a16:creationId xmlns:a16="http://schemas.microsoft.com/office/drawing/2014/main" id="{323D6B3C-9F1E-2545-BD1A-B6E89B216EAE}"/>
                </a:ext>
              </a:extLst>
            </p:cNvPr>
            <p:cNvSpPr/>
            <p:nvPr/>
          </p:nvSpPr>
          <p:spPr>
            <a:xfrm>
              <a:off x="5385640" y="162637"/>
              <a:ext cx="1458506" cy="680133"/>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Compressed file (abridge)</a:t>
              </a:r>
            </a:p>
          </p:txBody>
        </p:sp>
        <p:cxnSp>
          <p:nvCxnSpPr>
            <p:cNvPr id="20" name="Elbow Connector 19">
              <a:extLst>
                <a:ext uri="{FF2B5EF4-FFF2-40B4-BE49-F238E27FC236}">
                  <a16:creationId xmlns:a16="http://schemas.microsoft.com/office/drawing/2014/main" id="{906B02BC-B467-D842-90D7-0DC12D01B958}"/>
                </a:ext>
              </a:extLst>
            </p:cNvPr>
            <p:cNvCxnSpPr>
              <a:stCxn id="3" idx="3"/>
              <a:endCxn id="18" idx="1"/>
            </p:cNvCxnSpPr>
            <p:nvPr/>
          </p:nvCxnSpPr>
          <p:spPr>
            <a:xfrm flipV="1">
              <a:off x="4209262" y="502704"/>
              <a:ext cx="1176378" cy="2140367"/>
            </a:xfrm>
            <a:prstGeom prst="bentConnector3">
              <a:avLst>
                <a:gd name="adj1" fmla="val 73864"/>
              </a:avLst>
            </a:prstGeom>
            <a:ln w="12700">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ECE62335-8F7A-4146-8AD6-0D46C3D0BC05}"/>
                </a:ext>
              </a:extLst>
            </p:cNvPr>
            <p:cNvSpPr/>
            <p:nvPr/>
          </p:nvSpPr>
          <p:spPr>
            <a:xfrm>
              <a:off x="8020524" y="2438086"/>
              <a:ext cx="1239352" cy="40996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ABRIDGE</a:t>
              </a:r>
            </a:p>
          </p:txBody>
        </p:sp>
        <p:sp>
          <p:nvSpPr>
            <p:cNvPr id="26" name="Rectangle 25">
              <a:extLst>
                <a:ext uri="{FF2B5EF4-FFF2-40B4-BE49-F238E27FC236}">
                  <a16:creationId xmlns:a16="http://schemas.microsoft.com/office/drawing/2014/main" id="{56F0DAB4-B462-D040-B2E4-1F819B08A2CA}"/>
                </a:ext>
              </a:extLst>
            </p:cNvPr>
            <p:cNvSpPr/>
            <p:nvPr/>
          </p:nvSpPr>
          <p:spPr>
            <a:xfrm>
              <a:off x="7385731" y="1392109"/>
              <a:ext cx="2501374" cy="40996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Generate read sequence?</a:t>
              </a:r>
            </a:p>
          </p:txBody>
        </p:sp>
        <p:cxnSp>
          <p:nvCxnSpPr>
            <p:cNvPr id="30" name="Elbow Connector 29">
              <a:extLst>
                <a:ext uri="{FF2B5EF4-FFF2-40B4-BE49-F238E27FC236}">
                  <a16:creationId xmlns:a16="http://schemas.microsoft.com/office/drawing/2014/main" id="{C008802F-C2E0-604A-AB28-C540D2DCD5B8}"/>
                </a:ext>
              </a:extLst>
            </p:cNvPr>
            <p:cNvCxnSpPr>
              <a:stCxn id="18" idx="3"/>
              <a:endCxn id="25" idx="1"/>
            </p:cNvCxnSpPr>
            <p:nvPr/>
          </p:nvCxnSpPr>
          <p:spPr>
            <a:xfrm>
              <a:off x="6844146" y="502704"/>
              <a:ext cx="1176378" cy="2140367"/>
            </a:xfrm>
            <a:prstGeom prst="bentConnector3">
              <a:avLst>
                <a:gd name="adj1" fmla="val 22044"/>
              </a:avLst>
            </a:prstGeom>
            <a:ln w="12700">
              <a:tailEnd type="triangle"/>
            </a:ln>
          </p:spPr>
          <p:style>
            <a:lnRef idx="1">
              <a:schemeClr val="dk1"/>
            </a:lnRef>
            <a:fillRef idx="0">
              <a:schemeClr val="dk1"/>
            </a:fillRef>
            <a:effectRef idx="0">
              <a:schemeClr val="dk1"/>
            </a:effectRef>
            <a:fontRef idx="minor">
              <a:schemeClr val="tx1"/>
            </a:fontRef>
          </p:style>
        </p:cxnSp>
        <p:sp>
          <p:nvSpPr>
            <p:cNvPr id="41" name="Document 40">
              <a:extLst>
                <a:ext uri="{FF2B5EF4-FFF2-40B4-BE49-F238E27FC236}">
                  <a16:creationId xmlns:a16="http://schemas.microsoft.com/office/drawing/2014/main" id="{A97A52CE-C2BC-C24A-AA1E-7257582378BC}"/>
                </a:ext>
              </a:extLst>
            </p:cNvPr>
            <p:cNvSpPr/>
            <p:nvPr/>
          </p:nvSpPr>
          <p:spPr>
            <a:xfrm>
              <a:off x="10248127" y="1238159"/>
              <a:ext cx="1209124" cy="1049434"/>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Modified Alignment file (SAM)</a:t>
              </a:r>
            </a:p>
          </p:txBody>
        </p:sp>
        <p:cxnSp>
          <p:nvCxnSpPr>
            <p:cNvPr id="43" name="Elbow Connector 42">
              <a:extLst>
                <a:ext uri="{FF2B5EF4-FFF2-40B4-BE49-F238E27FC236}">
                  <a16:creationId xmlns:a16="http://schemas.microsoft.com/office/drawing/2014/main" id="{977E114F-97F5-CF4E-BD37-F9CE43437941}"/>
                </a:ext>
              </a:extLst>
            </p:cNvPr>
            <p:cNvCxnSpPr>
              <a:stCxn id="25" idx="3"/>
              <a:endCxn id="41" idx="2"/>
            </p:cNvCxnSpPr>
            <p:nvPr/>
          </p:nvCxnSpPr>
          <p:spPr>
            <a:xfrm flipV="1">
              <a:off x="9259876" y="2218214"/>
              <a:ext cx="1592813" cy="424857"/>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pSp>
          <p:nvGrpSpPr>
            <p:cNvPr id="44" name="Group 43">
              <a:extLst>
                <a:ext uri="{FF2B5EF4-FFF2-40B4-BE49-F238E27FC236}">
                  <a16:creationId xmlns:a16="http://schemas.microsoft.com/office/drawing/2014/main" id="{0C8A243E-D603-9948-ADF4-B37A2EECD70A}"/>
                </a:ext>
              </a:extLst>
            </p:cNvPr>
            <p:cNvGrpSpPr/>
            <p:nvPr/>
          </p:nvGrpSpPr>
          <p:grpSpPr>
            <a:xfrm>
              <a:off x="2240657" y="3669256"/>
              <a:ext cx="2697857" cy="2582907"/>
              <a:chOff x="2361570" y="1956322"/>
              <a:chExt cx="2697857" cy="3669354"/>
            </a:xfrm>
          </p:grpSpPr>
          <p:sp>
            <p:nvSpPr>
              <p:cNvPr id="45" name="Rectangle 44">
                <a:extLst>
                  <a:ext uri="{FF2B5EF4-FFF2-40B4-BE49-F238E27FC236}">
                    <a16:creationId xmlns:a16="http://schemas.microsoft.com/office/drawing/2014/main" id="{F0A5848B-204F-8844-9BDC-35814C878AE0}"/>
                  </a:ext>
                </a:extLst>
              </p:cNvPr>
              <p:cNvSpPr/>
              <p:nvPr/>
            </p:nvSpPr>
            <p:spPr>
              <a:xfrm>
                <a:off x="2361570" y="1956322"/>
                <a:ext cx="2697857" cy="314466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pitchFamily="2" charset="0"/>
                </a:endParaRPr>
              </a:p>
            </p:txBody>
          </p:sp>
          <p:sp>
            <p:nvSpPr>
              <p:cNvPr id="46" name="TextBox 45">
                <a:extLst>
                  <a:ext uri="{FF2B5EF4-FFF2-40B4-BE49-F238E27FC236}">
                    <a16:creationId xmlns:a16="http://schemas.microsoft.com/office/drawing/2014/main" id="{31274CAF-EF2C-824E-A980-0CBB1485B819}"/>
                  </a:ext>
                </a:extLst>
              </p:cNvPr>
              <p:cNvSpPr txBox="1"/>
              <p:nvPr/>
            </p:nvSpPr>
            <p:spPr>
              <a:xfrm>
                <a:off x="2875446" y="5100992"/>
                <a:ext cx="1670104" cy="524684"/>
              </a:xfrm>
              <a:prstGeom prst="rect">
                <a:avLst/>
              </a:prstGeom>
              <a:noFill/>
            </p:spPr>
            <p:txBody>
              <a:bodyPr wrap="square" rtlCol="0">
                <a:spAutoFit/>
              </a:bodyPr>
              <a:lstStyle/>
              <a:p>
                <a:r>
                  <a:rPr lang="en-US" dirty="0">
                    <a:latin typeface="Times" pitchFamily="2" charset="0"/>
                  </a:rPr>
                  <a:t>Random Access</a:t>
                </a:r>
              </a:p>
            </p:txBody>
          </p:sp>
        </p:grpSp>
        <p:sp>
          <p:nvSpPr>
            <p:cNvPr id="47" name="Rectangle 46">
              <a:extLst>
                <a:ext uri="{FF2B5EF4-FFF2-40B4-BE49-F238E27FC236}">
                  <a16:creationId xmlns:a16="http://schemas.microsoft.com/office/drawing/2014/main" id="{0FEA557D-7E0E-0346-93EF-16A461BEECD7}"/>
                </a:ext>
              </a:extLst>
            </p:cNvPr>
            <p:cNvSpPr/>
            <p:nvPr/>
          </p:nvSpPr>
          <p:spPr>
            <a:xfrm>
              <a:off x="2969908" y="5367530"/>
              <a:ext cx="1239352" cy="40996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ABRIDGE</a:t>
              </a:r>
            </a:p>
          </p:txBody>
        </p:sp>
        <p:sp>
          <p:nvSpPr>
            <p:cNvPr id="48" name="Rectangle 47">
              <a:extLst>
                <a:ext uri="{FF2B5EF4-FFF2-40B4-BE49-F238E27FC236}">
                  <a16:creationId xmlns:a16="http://schemas.microsoft.com/office/drawing/2014/main" id="{17E86FBE-D8CD-CA4F-9404-A67D102B28F9}"/>
                </a:ext>
              </a:extLst>
            </p:cNvPr>
            <p:cNvSpPr/>
            <p:nvPr/>
          </p:nvSpPr>
          <p:spPr>
            <a:xfrm>
              <a:off x="5381730" y="4688544"/>
              <a:ext cx="1526520" cy="5850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Partially decompress</a:t>
              </a:r>
            </a:p>
          </p:txBody>
        </p:sp>
        <p:sp>
          <p:nvSpPr>
            <p:cNvPr id="58" name="Rectangle 57">
              <a:extLst>
                <a:ext uri="{FF2B5EF4-FFF2-40B4-BE49-F238E27FC236}">
                  <a16:creationId xmlns:a16="http://schemas.microsoft.com/office/drawing/2014/main" id="{01C25B9C-9673-C343-800E-751B68FC09D6}"/>
                </a:ext>
              </a:extLst>
            </p:cNvPr>
            <p:cNvSpPr/>
            <p:nvPr/>
          </p:nvSpPr>
          <p:spPr>
            <a:xfrm>
              <a:off x="2335721" y="4033715"/>
              <a:ext cx="2501374" cy="96639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Chromosome name</a:t>
              </a:r>
            </a:p>
            <a:p>
              <a:pPr algn="ctr"/>
              <a:r>
                <a:rPr lang="en-US" sz="1775" dirty="0">
                  <a:latin typeface="Times" pitchFamily="2" charset="0"/>
                </a:rPr>
                <a:t>Starting nucleotide</a:t>
              </a:r>
            </a:p>
            <a:p>
              <a:pPr algn="ctr"/>
              <a:r>
                <a:rPr lang="en-US" sz="1775" dirty="0">
                  <a:latin typeface="Times" pitchFamily="2" charset="0"/>
                </a:rPr>
                <a:t>Ending nucleotide</a:t>
              </a:r>
            </a:p>
          </p:txBody>
        </p:sp>
        <p:cxnSp>
          <p:nvCxnSpPr>
            <p:cNvPr id="63" name="Straight Arrow Connector 62">
              <a:extLst>
                <a:ext uri="{FF2B5EF4-FFF2-40B4-BE49-F238E27FC236}">
                  <a16:creationId xmlns:a16="http://schemas.microsoft.com/office/drawing/2014/main" id="{E8545440-A353-7640-A2FD-D173D666C8C4}"/>
                </a:ext>
              </a:extLst>
            </p:cNvPr>
            <p:cNvCxnSpPr>
              <a:stCxn id="58" idx="2"/>
              <a:endCxn id="47" idx="0"/>
            </p:cNvCxnSpPr>
            <p:nvPr/>
          </p:nvCxnSpPr>
          <p:spPr>
            <a:xfrm>
              <a:off x="3586408" y="5000109"/>
              <a:ext cx="3176" cy="3674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4" name="Document 63">
              <a:extLst>
                <a:ext uri="{FF2B5EF4-FFF2-40B4-BE49-F238E27FC236}">
                  <a16:creationId xmlns:a16="http://schemas.microsoft.com/office/drawing/2014/main" id="{1C6972A1-57F4-BA48-B94E-21A9CE543B76}"/>
                </a:ext>
              </a:extLst>
            </p:cNvPr>
            <p:cNvSpPr/>
            <p:nvPr/>
          </p:nvSpPr>
          <p:spPr>
            <a:xfrm>
              <a:off x="753182" y="4137535"/>
              <a:ext cx="1209124" cy="1049434"/>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Subset of Alignment file (SAM)</a:t>
              </a:r>
            </a:p>
          </p:txBody>
        </p:sp>
        <p:cxnSp>
          <p:nvCxnSpPr>
            <p:cNvPr id="66" name="Elbow Connector 65">
              <a:extLst>
                <a:ext uri="{FF2B5EF4-FFF2-40B4-BE49-F238E27FC236}">
                  <a16:creationId xmlns:a16="http://schemas.microsoft.com/office/drawing/2014/main" id="{EC3F5285-06D6-1F40-874F-D8655EBD8419}"/>
                </a:ext>
              </a:extLst>
            </p:cNvPr>
            <p:cNvCxnSpPr>
              <a:stCxn id="47" idx="1"/>
              <a:endCxn id="64" idx="2"/>
            </p:cNvCxnSpPr>
            <p:nvPr/>
          </p:nvCxnSpPr>
          <p:spPr>
            <a:xfrm rot="10800000">
              <a:off x="1357744" y="5117591"/>
              <a:ext cx="1612164" cy="454925"/>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pSp>
          <p:nvGrpSpPr>
            <p:cNvPr id="67" name="Group 66">
              <a:extLst>
                <a:ext uri="{FF2B5EF4-FFF2-40B4-BE49-F238E27FC236}">
                  <a16:creationId xmlns:a16="http://schemas.microsoft.com/office/drawing/2014/main" id="{FAC0CA24-5AB5-2C4E-A7DE-CAD00694F957}"/>
                </a:ext>
              </a:extLst>
            </p:cNvPr>
            <p:cNvGrpSpPr/>
            <p:nvPr/>
          </p:nvGrpSpPr>
          <p:grpSpPr>
            <a:xfrm>
              <a:off x="7321498" y="3663826"/>
              <a:ext cx="2697857" cy="2896829"/>
              <a:chOff x="6096000" y="1956322"/>
              <a:chExt cx="2697857" cy="4022394"/>
            </a:xfrm>
          </p:grpSpPr>
          <p:sp>
            <p:nvSpPr>
              <p:cNvPr id="68" name="Rectangle 67">
                <a:extLst>
                  <a:ext uri="{FF2B5EF4-FFF2-40B4-BE49-F238E27FC236}">
                    <a16:creationId xmlns:a16="http://schemas.microsoft.com/office/drawing/2014/main" id="{78AFB00E-7240-3A4F-A322-6E3200C48995}"/>
                  </a:ext>
                </a:extLst>
              </p:cNvPr>
              <p:cNvSpPr/>
              <p:nvPr/>
            </p:nvSpPr>
            <p:spPr>
              <a:xfrm>
                <a:off x="6096000" y="1956322"/>
                <a:ext cx="2697857" cy="314466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pitchFamily="2" charset="0"/>
                </a:endParaRPr>
              </a:p>
            </p:txBody>
          </p:sp>
          <p:sp>
            <p:nvSpPr>
              <p:cNvPr id="69" name="TextBox 68">
                <a:extLst>
                  <a:ext uri="{FF2B5EF4-FFF2-40B4-BE49-F238E27FC236}">
                    <a16:creationId xmlns:a16="http://schemas.microsoft.com/office/drawing/2014/main" id="{DD95BEAE-C761-E740-928C-981EADFBB85A}"/>
                  </a:ext>
                </a:extLst>
              </p:cNvPr>
              <p:cNvSpPr txBox="1"/>
              <p:nvPr/>
            </p:nvSpPr>
            <p:spPr>
              <a:xfrm>
                <a:off x="6606097" y="5081253"/>
                <a:ext cx="1609646" cy="897463"/>
              </a:xfrm>
              <a:prstGeom prst="rect">
                <a:avLst/>
              </a:prstGeom>
              <a:noFill/>
            </p:spPr>
            <p:txBody>
              <a:bodyPr wrap="square" rtlCol="0">
                <a:spAutoFit/>
              </a:bodyPr>
              <a:lstStyle/>
              <a:p>
                <a:pPr algn="ctr"/>
                <a:r>
                  <a:rPr lang="en-US" dirty="0">
                    <a:latin typeface="Times" pitchFamily="2" charset="0"/>
                  </a:rPr>
                  <a:t>Coverage per nucleotide </a:t>
                </a:r>
              </a:p>
            </p:txBody>
          </p:sp>
        </p:grpSp>
        <p:sp>
          <p:nvSpPr>
            <p:cNvPr id="70" name="Rectangle 69">
              <a:extLst>
                <a:ext uri="{FF2B5EF4-FFF2-40B4-BE49-F238E27FC236}">
                  <a16:creationId xmlns:a16="http://schemas.microsoft.com/office/drawing/2014/main" id="{63456D73-C8E1-1147-BE74-D0F7551FE133}"/>
                </a:ext>
              </a:extLst>
            </p:cNvPr>
            <p:cNvSpPr/>
            <p:nvPr/>
          </p:nvSpPr>
          <p:spPr>
            <a:xfrm>
              <a:off x="7419739" y="4111437"/>
              <a:ext cx="2501374" cy="96639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Overlapping coverage</a:t>
              </a:r>
            </a:p>
            <a:p>
              <a:pPr algn="ctr"/>
              <a:r>
                <a:rPr lang="en-US" sz="1775" dirty="0">
                  <a:latin typeface="Times" pitchFamily="2" charset="0"/>
                </a:rPr>
                <a:t>Reads starting at nucleotide</a:t>
              </a:r>
            </a:p>
          </p:txBody>
        </p:sp>
        <p:sp>
          <p:nvSpPr>
            <p:cNvPr id="71" name="Rectangle 70">
              <a:extLst>
                <a:ext uri="{FF2B5EF4-FFF2-40B4-BE49-F238E27FC236}">
                  <a16:creationId xmlns:a16="http://schemas.microsoft.com/office/drawing/2014/main" id="{6B7ED341-6723-4D40-9A27-1B123055D179}"/>
                </a:ext>
              </a:extLst>
            </p:cNvPr>
            <p:cNvSpPr/>
            <p:nvPr/>
          </p:nvSpPr>
          <p:spPr>
            <a:xfrm>
              <a:off x="8050750" y="5393579"/>
              <a:ext cx="1239352" cy="40996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75" dirty="0">
                  <a:latin typeface="Times" pitchFamily="2" charset="0"/>
                </a:rPr>
                <a:t>ABRIDGE</a:t>
              </a:r>
            </a:p>
          </p:txBody>
        </p:sp>
        <p:cxnSp>
          <p:nvCxnSpPr>
            <p:cNvPr id="73" name="Straight Arrow Connector 72">
              <a:extLst>
                <a:ext uri="{FF2B5EF4-FFF2-40B4-BE49-F238E27FC236}">
                  <a16:creationId xmlns:a16="http://schemas.microsoft.com/office/drawing/2014/main" id="{1CE4761F-F54A-184C-A906-ECB4739AF22F}"/>
                </a:ext>
              </a:extLst>
            </p:cNvPr>
            <p:cNvCxnSpPr>
              <a:stCxn id="70" idx="2"/>
              <a:endCxn id="71" idx="0"/>
            </p:cNvCxnSpPr>
            <p:nvPr/>
          </p:nvCxnSpPr>
          <p:spPr>
            <a:xfrm>
              <a:off x="8670426" y="5077831"/>
              <a:ext cx="0" cy="31574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8" name="Document 77">
              <a:extLst>
                <a:ext uri="{FF2B5EF4-FFF2-40B4-BE49-F238E27FC236}">
                  <a16:creationId xmlns:a16="http://schemas.microsoft.com/office/drawing/2014/main" id="{BD2ED57C-E3AF-2444-B3FF-933F15BEFB9E}"/>
                </a:ext>
              </a:extLst>
            </p:cNvPr>
            <p:cNvSpPr/>
            <p:nvPr/>
          </p:nvSpPr>
          <p:spPr>
            <a:xfrm>
              <a:off x="10243152" y="4491277"/>
              <a:ext cx="1209124" cy="695692"/>
            </a:xfrm>
            <a:prstGeom prst="flowChartDocumen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itchFamily="2" charset="0"/>
                </a:rPr>
                <a:t>Coverage file (BED)</a:t>
              </a:r>
            </a:p>
          </p:txBody>
        </p:sp>
        <p:cxnSp>
          <p:nvCxnSpPr>
            <p:cNvPr id="80" name="Elbow Connector 79">
              <a:extLst>
                <a:ext uri="{FF2B5EF4-FFF2-40B4-BE49-F238E27FC236}">
                  <a16:creationId xmlns:a16="http://schemas.microsoft.com/office/drawing/2014/main" id="{F7FDDCBD-4D6B-7249-BF8D-DBD7C5197E25}"/>
                </a:ext>
              </a:extLst>
            </p:cNvPr>
            <p:cNvCxnSpPr>
              <a:cxnSpLocks/>
              <a:stCxn id="71" idx="3"/>
              <a:endCxn id="78" idx="2"/>
            </p:cNvCxnSpPr>
            <p:nvPr/>
          </p:nvCxnSpPr>
          <p:spPr>
            <a:xfrm flipV="1">
              <a:off x="9290102" y="5140976"/>
              <a:ext cx="1557612" cy="457588"/>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113" name="Elbow Connector 112">
              <a:extLst>
                <a:ext uri="{FF2B5EF4-FFF2-40B4-BE49-F238E27FC236}">
                  <a16:creationId xmlns:a16="http://schemas.microsoft.com/office/drawing/2014/main" id="{BECE920E-4803-D940-8C70-41141E368609}"/>
                </a:ext>
              </a:extLst>
            </p:cNvPr>
            <p:cNvCxnSpPr>
              <a:stCxn id="5" idx="1"/>
              <a:endCxn id="47" idx="3"/>
            </p:cNvCxnSpPr>
            <p:nvPr/>
          </p:nvCxnSpPr>
          <p:spPr>
            <a:xfrm rot="10800000" flipV="1">
              <a:off x="4209261" y="3385739"/>
              <a:ext cx="1308561" cy="2186776"/>
            </a:xfrm>
            <a:prstGeom prst="bentConnector3">
              <a:avLst>
                <a:gd name="adj1" fmla="val 28546"/>
              </a:avLst>
            </a:prstGeom>
            <a:ln w="127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3834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46C23-4358-DE45-8ABC-B663E162258E}"/>
              </a:ext>
            </a:extLst>
          </p:cNvPr>
          <p:cNvSpPr txBox="1"/>
          <p:nvPr/>
        </p:nvSpPr>
        <p:spPr>
          <a:xfrm>
            <a:off x="729916" y="1700463"/>
            <a:ext cx="10980821" cy="1477328"/>
          </a:xfrm>
          <a:prstGeom prst="rect">
            <a:avLst/>
          </a:prstGeom>
          <a:noFill/>
        </p:spPr>
        <p:txBody>
          <a:bodyPr wrap="square" rtlCol="0">
            <a:spAutoFit/>
          </a:bodyPr>
          <a:lstStyle/>
          <a:p>
            <a:r>
              <a:rPr lang="en-US" b="1" dirty="0">
                <a:latin typeface="Times" pitchFamily="2" charset="0"/>
              </a:rPr>
              <a:t>Overview of ABRIDGE software</a:t>
            </a:r>
            <a:r>
              <a:rPr lang="en-US" dirty="0">
                <a:latin typeface="Times" pitchFamily="2" charset="0"/>
              </a:rPr>
              <a:t>. ABRIDGE can be used for compressing alignment files in SAM format. Users have the option of providing multiple different modes of compression. The compressed file can be decompressed as and when required. ABRIDGE also offers users the opportunity to access random locations from the compressed file. Further, ABRIDGE can be used to generate nucleotide coverages. All operations, except coverage information generation, required the reference in fasta format.</a:t>
            </a:r>
          </a:p>
        </p:txBody>
      </p:sp>
    </p:spTree>
    <p:extLst>
      <p:ext uri="{BB962C8B-B14F-4D97-AF65-F5344CB8AC3E}">
        <p14:creationId xmlns:p14="http://schemas.microsoft.com/office/powerpoint/2010/main" val="92289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206</Words>
  <Application>Microsoft Macintosh PowerPoint</Application>
  <PresentationFormat>Widescreen</PresentationFormat>
  <Paragraphs>46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Banerjee, Sagnik</dc:creator>
  <cp:lastModifiedBy>Banerjee, Sagnik</cp:lastModifiedBy>
  <cp:revision>41</cp:revision>
  <dcterms:created xsi:type="dcterms:W3CDTF">2021-08-28T12:48:39Z</dcterms:created>
  <dcterms:modified xsi:type="dcterms:W3CDTF">2021-11-18T13:36:11Z</dcterms:modified>
</cp:coreProperties>
</file>