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9"/>
  </p:notesMasterIdLst>
  <p:sldIdLst>
    <p:sldId id="409" r:id="rId2"/>
    <p:sldId id="257" r:id="rId3"/>
    <p:sldId id="413" r:id="rId4"/>
    <p:sldId id="414" r:id="rId5"/>
    <p:sldId id="415" r:id="rId6"/>
    <p:sldId id="410" r:id="rId7"/>
    <p:sldId id="416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FFFFFF"/>
    <a:srgbClr val="3333CC"/>
    <a:srgbClr val="333399"/>
    <a:srgbClr val="A20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139" autoAdjust="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69D553-306D-4DA6-B3D2-297B07F9796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307D8CC-8D1A-4AEB-8E29-CAC6F395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B68E18-E8A3-451B-9181-87BC8929B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3"/>
          <a:stretch/>
        </p:blipFill>
        <p:spPr>
          <a:xfrm rot="10800000" flipV="1">
            <a:off x="0" y="0"/>
            <a:ext cx="6893504" cy="3270422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81A8B10-DED9-4493-A1D7-D34FC2CD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9943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20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8FE23-BD24-4D74-ABE6-FC499893A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90915"/>
            <a:ext cx="12192000" cy="27575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sz="1800" dirty="0"/>
              <a:t>Authors</a:t>
            </a:r>
          </a:p>
          <a:p>
            <a:pPr lvl="0"/>
            <a:endParaRPr lang="en-US" sz="1800" dirty="0"/>
          </a:p>
        </p:txBody>
      </p:sp>
      <p:pic>
        <p:nvPicPr>
          <p:cNvPr id="11" name="Picture 2" descr="Image result for asu logo">
            <a:extLst>
              <a:ext uri="{FF2B5EF4-FFF2-40B4-BE49-F238E27FC236}">
                <a16:creationId xmlns:a16="http://schemas.microsoft.com/office/drawing/2014/main" id="{B6D71CDD-D443-4616-B696-BD6D23B76D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lum contrast="-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577" y="6156163"/>
            <a:ext cx="1346512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7379FD-A4E4-4F66-873F-259B29B3CAB4}"/>
              </a:ext>
            </a:extLst>
          </p:cNvPr>
          <p:cNvSpPr txBox="1"/>
          <p:nvPr userDrawn="1"/>
        </p:nvSpPr>
        <p:spPr>
          <a:xfrm>
            <a:off x="10389435" y="6283668"/>
            <a:ext cx="768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/>
              <a:t>Holman</a:t>
            </a:r>
          </a:p>
          <a:p>
            <a:pPr>
              <a:lnSpc>
                <a:spcPts val="1000"/>
              </a:lnSpc>
            </a:pPr>
            <a:r>
              <a:rPr lang="en-US" sz="1000" dirty="0"/>
              <a:t>Research</a:t>
            </a:r>
          </a:p>
          <a:p>
            <a:pPr>
              <a:lnSpc>
                <a:spcPts val="1000"/>
              </a:lnSpc>
            </a:pPr>
            <a:r>
              <a:rPr lang="en-US" sz="1000" dirty="0"/>
              <a:t>Group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CE9F620-D258-4579-8F20-16235F5865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022043"/>
            <a:ext cx="12192000" cy="275753"/>
          </a:xfrm>
        </p:spPr>
        <p:txBody>
          <a:bodyPr>
            <a:noAutofit/>
          </a:bodyPr>
          <a:lstStyle>
            <a:lvl1pPr marL="0" indent="0" algn="ctr">
              <a:buNone/>
              <a:defRPr sz="1800" i="1"/>
            </a:lvl1pPr>
          </a:lstStyle>
          <a:p>
            <a:pPr lvl="0"/>
            <a:r>
              <a:rPr lang="en-US" dirty="0"/>
              <a:t>Affiliations</a:t>
            </a:r>
          </a:p>
        </p:txBody>
      </p:sp>
    </p:spTree>
    <p:extLst>
      <p:ext uri="{BB962C8B-B14F-4D97-AF65-F5344CB8AC3E}">
        <p14:creationId xmlns:p14="http://schemas.microsoft.com/office/powerpoint/2010/main" val="388854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5D59C-C0F9-4A62-A016-1B1DD67632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1767" y="1216325"/>
            <a:ext cx="10722033" cy="4960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AC8B7-1BB4-422E-A64A-CD4335A2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5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C8B7-1BB4-422E-A64A-CD4335A2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36B2B8-AB63-4244-BBA4-986FDF0D11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3992" y="2112264"/>
            <a:ext cx="4663440" cy="301752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46EB21-97CA-440D-A257-976BF617AE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2168" y="1655064"/>
            <a:ext cx="1655064" cy="4023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Header text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4D89224-79A6-46F3-9BB2-7882ED0630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219456" y="1627632"/>
            <a:ext cx="72694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00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+Text_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C8B7-1BB4-422E-A64A-CD4335A2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36B2B8-AB63-4244-BBA4-986FDF0D11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8967" y="2112264"/>
            <a:ext cx="4663440" cy="301752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46EB21-97CA-440D-A257-976BF617AE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7143" y="1655064"/>
            <a:ext cx="1655064" cy="4023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Header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9E7C55F-DCA0-48D6-BF33-88930E1A59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85232" y="1627632"/>
            <a:ext cx="72694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72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C8B7-1BB4-422E-A64A-CD4335A2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31297-2B6F-47B5-8AD3-86598135E4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85232" y="1627632"/>
            <a:ext cx="72694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5DF2728-BFB2-4BD0-94C7-290DC95D4B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219456" y="1627632"/>
            <a:ext cx="72694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BD2993-19BD-4DAD-AF29-881AF8C1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8408" y="1078992"/>
            <a:ext cx="10259568" cy="36576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a sample slide with two figures. More than two figures per slide gets to be a bit much.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7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3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11725189" y="6327046"/>
            <a:ext cx="466811" cy="365125"/>
          </a:xfrm>
          <a:prstGeom prst="rect">
            <a:avLst/>
          </a:prstGeom>
          <a:solidFill>
            <a:srgbClr val="757575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F0740-8555-4239-BA5C-AD72A08C104E}" type="slidenum">
              <a:rPr lang="en-US" sz="1400" smtClean="0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Image result for asu logo"/>
          <p:cNvPicPr>
            <a:picLocks noChangeAspect="1" noChangeArrowheads="1"/>
          </p:cNvPicPr>
          <p:nvPr userDrawn="1"/>
        </p:nvPicPr>
        <p:blipFill>
          <a:blip r:embed="rId8" cstate="print">
            <a:lum contrast="-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158" y="6156163"/>
            <a:ext cx="1346512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9994016" y="6283668"/>
            <a:ext cx="768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/>
              <a:t>Holman</a:t>
            </a:r>
          </a:p>
          <a:p>
            <a:pPr>
              <a:lnSpc>
                <a:spcPts val="1000"/>
              </a:lnSpc>
            </a:pPr>
            <a:r>
              <a:rPr lang="en-US" sz="1000" dirty="0"/>
              <a:t>Research</a:t>
            </a:r>
          </a:p>
          <a:p>
            <a:pPr>
              <a:lnSpc>
                <a:spcPts val="1000"/>
              </a:lnSpc>
            </a:pPr>
            <a:r>
              <a:rPr lang="en-US" sz="1000" dirty="0"/>
              <a:t>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872D2-EF76-4259-A4B9-A5EDAA9C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767" y="1216325"/>
            <a:ext cx="10722033" cy="4960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6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1" r:id="rId2"/>
    <p:sldLayoutId id="2147483683" r:id="rId3"/>
    <p:sldLayoutId id="2147483697" r:id="rId4"/>
    <p:sldLayoutId id="2147483684" r:id="rId5"/>
    <p:sldLayoutId id="2147483682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i="1" kern="1200">
          <a:solidFill>
            <a:schemeClr val="bg2">
              <a:lumMod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emf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50.png"/><Relationship Id="rId2" Type="http://schemas.openxmlformats.org/officeDocument/2006/relationships/image" Target="../media/image19.png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20">
            <a:extLst>
              <a:ext uri="{FF2B5EF4-FFF2-40B4-BE49-F238E27FC236}">
                <a16:creationId xmlns:a16="http://schemas.microsoft.com/office/drawing/2014/main" id="{45EDD534-4FBB-499F-B255-8614CCEE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of </a:t>
            </a:r>
            <a:r>
              <a:rPr lang="en-US"/>
              <a:t>my Research at ASU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A0022B5-7306-428B-885F-060949D73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51875"/>
            <a:ext cx="12192000" cy="3188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Sagnik Dasgupta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340D4B2-8F7C-4885-99B7-330978998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08/13/2020</a:t>
            </a:r>
          </a:p>
        </p:txBody>
      </p:sp>
    </p:spTree>
    <p:extLst>
      <p:ext uri="{BB962C8B-B14F-4D97-AF65-F5344CB8AC3E}">
        <p14:creationId xmlns:p14="http://schemas.microsoft.com/office/powerpoint/2010/main" val="399753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515693-2C1C-401A-A896-72C0F61D0E7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1767" y="707418"/>
                <a:ext cx="5464233" cy="54881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Carrier selective contacts on tunnel oxide</a:t>
                </a:r>
              </a:p>
              <a:p>
                <a:pPr lvl="1"/>
                <a:r>
                  <a:rPr lang="en-US" dirty="0"/>
                  <a:t>SiO</a:t>
                </a:r>
                <a:r>
                  <a:rPr lang="en-US" baseline="-25000" dirty="0"/>
                  <a:t>2</a:t>
                </a:r>
                <a:r>
                  <a:rPr lang="en-US" dirty="0"/>
                  <a:t>/Poly-Si – NREL Baseline</a:t>
                </a:r>
              </a:p>
              <a:p>
                <a:pPr lvl="1"/>
                <a:r>
                  <a:rPr lang="en-US" dirty="0">
                    <a:highlight>
                      <a:srgbClr val="00FFFF"/>
                    </a:highlight>
                  </a:rPr>
                  <a:t>SiO</a:t>
                </a:r>
                <a:r>
                  <a:rPr lang="en-US" baseline="-25000" dirty="0">
                    <a:highlight>
                      <a:srgbClr val="00FFFF"/>
                    </a:highlight>
                  </a:rPr>
                  <a:t>2</a:t>
                </a:r>
                <a:r>
                  <a:rPr lang="en-US" dirty="0">
                    <a:highlight>
                      <a:srgbClr val="00FFFF"/>
                    </a:highlight>
                  </a:rPr>
                  <a:t>/ITO</a:t>
                </a:r>
                <a:r>
                  <a:rPr lang="en-US" dirty="0"/>
                  <a:t>       – Young et. al, PVSC-2014</a:t>
                </a:r>
              </a:p>
              <a:p>
                <a:pPr lvl="2"/>
                <a:r>
                  <a:rPr lang="en-US" dirty="0"/>
                  <a:t>50Å SiO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b="1" dirty="0"/>
                      <m:t>11.5</m:t>
                    </m:r>
                    <m:r>
                      <m:rPr>
                        <m:nor/>
                      </m:rPr>
                      <a:rPr lang="en-US" b="1" dirty="0"/>
                      <m:t>m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𝛀</m:t>
                    </m:r>
                    <m:r>
                      <m:rPr>
                        <m:nor/>
                      </m:rPr>
                      <a:rPr lang="en-US" b="1" dirty="0"/>
                      <m:t>cm</m:t>
                    </m:r>
                    <m:r>
                      <m:rPr>
                        <m:nor/>
                      </m:rPr>
                      <a:rPr lang="en-US" b="1" baseline="30000" dirty="0"/>
                      <m:t>2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b="1" dirty="0"/>
                      <m:t>55−95 </m:t>
                    </m:r>
                    <m:r>
                      <m:rPr>
                        <m:nor/>
                      </m:rPr>
                      <a:rPr lang="en-US" b="1" dirty="0"/>
                      <m:t>fAcm</m:t>
                    </m:r>
                    <m:r>
                      <m:rPr>
                        <m:nor/>
                      </m:rPr>
                      <a:rPr lang="en-US" b="1" baseline="30000" dirty="0"/>
                      <m:t>−2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Two Key Challenges:</a:t>
                </a:r>
              </a:p>
              <a:p>
                <a:pPr lvl="1"/>
                <a:r>
                  <a:rPr lang="en-US" dirty="0"/>
                  <a:t>Passivation</a:t>
                </a:r>
              </a:p>
              <a:p>
                <a:pPr lvl="1"/>
                <a:r>
                  <a:rPr lang="en-US" dirty="0"/>
                  <a:t>Contact resistivity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515693-2C1C-401A-A896-72C0F61D0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1767" y="707418"/>
                <a:ext cx="5464233" cy="5488109"/>
              </a:xfrm>
              <a:blipFill>
                <a:blip r:embed="rId2"/>
                <a:stretch>
                  <a:fillRect l="-1004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C8D8A9-F942-4A15-B2C5-AD8E6924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1445966" cy="762000"/>
          </a:xfrm>
        </p:spPr>
        <p:txBody>
          <a:bodyPr>
            <a:noAutofit/>
          </a:bodyPr>
          <a:lstStyle/>
          <a:p>
            <a:r>
              <a:rPr lang="en-US" i="0" dirty="0"/>
              <a:t>Transparent, passivating, and carrier-selective contacts to silicon solar cells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A9B730-D82D-4339-825A-9089EDF52A1D}"/>
              </a:ext>
            </a:extLst>
          </p:cNvPr>
          <p:cNvGrpSpPr/>
          <p:nvPr/>
        </p:nvGrpSpPr>
        <p:grpSpPr>
          <a:xfrm>
            <a:off x="7685727" y="762000"/>
            <a:ext cx="3861839" cy="1323108"/>
            <a:chOff x="9055949" y="1436817"/>
            <a:chExt cx="1637810" cy="18567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1EA93-C846-4302-8C9B-322A0C15B19D}"/>
                </a:ext>
              </a:extLst>
            </p:cNvPr>
            <p:cNvSpPr/>
            <p:nvPr/>
          </p:nvSpPr>
          <p:spPr>
            <a:xfrm>
              <a:off x="9055949" y="2954275"/>
              <a:ext cx="1637810" cy="339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p poly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14B804-E668-40CC-92C1-D4E5A5F069E6}"/>
                </a:ext>
              </a:extLst>
            </p:cNvPr>
            <p:cNvGrpSpPr/>
            <p:nvPr/>
          </p:nvGrpSpPr>
          <p:grpSpPr>
            <a:xfrm>
              <a:off x="9055949" y="1766749"/>
              <a:ext cx="1637810" cy="1198840"/>
              <a:chOff x="4267813" y="337715"/>
              <a:chExt cx="1637810" cy="116189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1BD8C6-8024-48B9-8150-221EC452BF72}"/>
                  </a:ext>
                </a:extLst>
              </p:cNvPr>
              <p:cNvSpPr/>
              <p:nvPr/>
            </p:nvSpPr>
            <p:spPr>
              <a:xfrm>
                <a:off x="4267813" y="337715"/>
                <a:ext cx="1637810" cy="18753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SiO</a:t>
                </a:r>
                <a:r>
                  <a:rPr lang="en-US" sz="800" baseline="-25000" dirty="0"/>
                  <a:t>x</a:t>
                </a:r>
                <a:r>
                  <a:rPr lang="en-US" sz="800" dirty="0"/>
                  <a:t> (1. 5nm)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DABA581-CC11-4FA2-8977-FE12EEF61734}"/>
                  </a:ext>
                </a:extLst>
              </p:cNvPr>
              <p:cNvSpPr/>
              <p:nvPr/>
            </p:nvSpPr>
            <p:spPr>
              <a:xfrm>
                <a:off x="4267813" y="514289"/>
                <a:ext cx="1637810" cy="7977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6D38F-6A23-4A3F-B6AC-F17C4629D8FC}"/>
                  </a:ext>
                </a:extLst>
              </p:cNvPr>
              <p:cNvSpPr/>
              <p:nvPr/>
            </p:nvSpPr>
            <p:spPr>
              <a:xfrm>
                <a:off x="4267813" y="1312075"/>
                <a:ext cx="1637810" cy="18753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SiO</a:t>
                </a:r>
                <a:r>
                  <a:rPr lang="en-US" sz="800" baseline="-25000" dirty="0"/>
                  <a:t>x</a:t>
                </a:r>
                <a:r>
                  <a:rPr lang="en-US" sz="800" dirty="0"/>
                  <a:t> (1.5 nm)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C7ACC3-37E0-4C6C-A587-BC564A7DDA60}"/>
                </a:ext>
              </a:extLst>
            </p:cNvPr>
            <p:cNvSpPr/>
            <p:nvPr/>
          </p:nvSpPr>
          <p:spPr>
            <a:xfrm>
              <a:off x="9055949" y="1436817"/>
              <a:ext cx="1637810" cy="33924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 poly</a:t>
              </a:r>
            </a:p>
          </p:txBody>
        </p:sp>
      </p:grp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C991603-A385-4736-8EE8-B3CAF4F77FB1}"/>
              </a:ext>
            </a:extLst>
          </p:cNvPr>
          <p:cNvSpPr/>
          <p:nvPr/>
        </p:nvSpPr>
        <p:spPr>
          <a:xfrm>
            <a:off x="9136908" y="2278625"/>
            <a:ext cx="951723" cy="681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E9611-2809-4162-8F73-A73D93866C4D}"/>
              </a:ext>
            </a:extLst>
          </p:cNvPr>
          <p:cNvGrpSpPr/>
          <p:nvPr/>
        </p:nvGrpSpPr>
        <p:grpSpPr>
          <a:xfrm>
            <a:off x="7681849" y="3135770"/>
            <a:ext cx="3861839" cy="1323108"/>
            <a:chOff x="9055949" y="1436817"/>
            <a:chExt cx="1637810" cy="185670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62E907-9060-4095-A25E-EFDCB06B6072}"/>
                </a:ext>
              </a:extLst>
            </p:cNvPr>
            <p:cNvSpPr/>
            <p:nvPr/>
          </p:nvSpPr>
          <p:spPr>
            <a:xfrm>
              <a:off x="9055949" y="2954275"/>
              <a:ext cx="1637810" cy="339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p poly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B8D5485-4CDB-40E1-9260-BDEF4C693739}"/>
                </a:ext>
              </a:extLst>
            </p:cNvPr>
            <p:cNvGrpSpPr/>
            <p:nvPr/>
          </p:nvGrpSpPr>
          <p:grpSpPr>
            <a:xfrm>
              <a:off x="9055949" y="1766749"/>
              <a:ext cx="1637810" cy="1198840"/>
              <a:chOff x="4267813" y="337715"/>
              <a:chExt cx="1637810" cy="11618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D50DE47-4668-4ABD-9D95-6C2ADC45ACF0}"/>
                  </a:ext>
                </a:extLst>
              </p:cNvPr>
              <p:cNvSpPr/>
              <p:nvPr/>
            </p:nvSpPr>
            <p:spPr>
              <a:xfrm>
                <a:off x="4267813" y="337715"/>
                <a:ext cx="1637810" cy="18753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SiO</a:t>
                </a:r>
                <a:r>
                  <a:rPr lang="en-US" sz="800" baseline="-25000" dirty="0"/>
                  <a:t>x</a:t>
                </a:r>
                <a:r>
                  <a:rPr lang="en-US" sz="800" dirty="0"/>
                  <a:t> (1. 5nm)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D02754-5878-4833-B666-DFC2C8EF1CC7}"/>
                  </a:ext>
                </a:extLst>
              </p:cNvPr>
              <p:cNvSpPr/>
              <p:nvPr/>
            </p:nvSpPr>
            <p:spPr>
              <a:xfrm>
                <a:off x="4267813" y="514289"/>
                <a:ext cx="1637810" cy="7977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D8B1A6-EA06-4D8B-B32B-4A460672BC32}"/>
                  </a:ext>
                </a:extLst>
              </p:cNvPr>
              <p:cNvSpPr/>
              <p:nvPr/>
            </p:nvSpPr>
            <p:spPr>
              <a:xfrm>
                <a:off x="4267813" y="1312075"/>
                <a:ext cx="1637810" cy="18753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SiO</a:t>
                </a:r>
                <a:r>
                  <a:rPr lang="en-US" sz="800" baseline="-25000" dirty="0"/>
                  <a:t>x</a:t>
                </a:r>
                <a:r>
                  <a:rPr lang="en-US" sz="800" dirty="0"/>
                  <a:t> (1.5 nm)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B2012BF-C28D-4C32-9706-79F82EABB08B}"/>
                </a:ext>
              </a:extLst>
            </p:cNvPr>
            <p:cNvSpPr/>
            <p:nvPr/>
          </p:nvSpPr>
          <p:spPr>
            <a:xfrm>
              <a:off x="9055949" y="1436817"/>
              <a:ext cx="1637810" cy="3392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95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61DCB3-1342-42ED-B057-E5C50884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Experimental realization - Passivation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C89DF8-DE40-4D57-BAA4-1190F36F6499}"/>
              </a:ext>
            </a:extLst>
          </p:cNvPr>
          <p:cNvGrpSpPr/>
          <p:nvPr/>
        </p:nvGrpSpPr>
        <p:grpSpPr>
          <a:xfrm>
            <a:off x="5185631" y="2807441"/>
            <a:ext cx="6163089" cy="3844932"/>
            <a:chOff x="5185631" y="2919201"/>
            <a:chExt cx="6163089" cy="3844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Object 9">
                  <a:extLst>
                    <a:ext uri="{FF2B5EF4-FFF2-40B4-BE49-F238E27FC236}">
                      <a16:creationId xmlns:a16="http://schemas.microsoft.com/office/drawing/2014/main" id="{6067B283-8E20-417C-B28D-76E02255F5C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85631" y="2919201"/>
                <a:ext cx="6163089" cy="384493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30" name="Graph" r:id="rId3" imgW="1224000" imgH="763200" progId="Origin95.Graph">
                        <p:embed/>
                      </p:oleObj>
                    </mc:Choice>
                    <mc:Fallback>
                      <p:oleObj name="Graph" r:id="rId3" imgW="1224000" imgH="763200" progId="Origin95.Graph">
                        <p:embed/>
                        <p:pic>
                          <p:nvPicPr>
                            <p:cNvPr id="10" name="Object 9">
                              <a:extLst>
                                <a:ext uri="{FF2B5EF4-FFF2-40B4-BE49-F238E27FC236}">
                                  <a16:creationId xmlns:a16="http://schemas.microsoft.com/office/drawing/2014/main" id="{6067B283-8E20-417C-B28D-76E02255F5C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5631" y="2919201"/>
                              <a:ext cx="6163089" cy="384493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Object 9">
                  <a:extLst>
                    <a:ext uri="{FF2B5EF4-FFF2-40B4-BE49-F238E27FC236}">
                      <a16:creationId xmlns:a16="http://schemas.microsoft.com/office/drawing/2014/main" id="{6067B283-8E20-417C-B28D-76E02255F5C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09991035"/>
                    </p:ext>
                  </p:extLst>
                </p:nvPr>
              </p:nvGraphicFramePr>
              <p:xfrm>
                <a:off x="5185631" y="2919201"/>
                <a:ext cx="6163089" cy="384493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35" name="Graph" r:id="rId5" imgW="1224000" imgH="763200" progId="Origin95.Graph">
                        <p:embed/>
                      </p:oleObj>
                    </mc:Choice>
                    <mc:Fallback>
                      <p:oleObj name="Graph" r:id="rId5" imgW="1224000" imgH="763200" progId="Origin95.Graph">
                        <p:embed/>
                        <p:pic>
                          <p:nvPicPr>
                            <p:cNvPr id="96" name="Object 95">
                              <a:extLst>
                                <a:ext uri="{FF2B5EF4-FFF2-40B4-BE49-F238E27FC236}">
                                  <a16:creationId xmlns:a16="http://schemas.microsoft.com/office/drawing/2014/main" id="{7A6FD295-5ECE-4870-BC40-FE30DFD63DF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5631" y="2919201"/>
                              <a:ext cx="6163089" cy="384493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0FE855-6C5D-42E0-8DA9-BC7831CBC4CF}"/>
                    </a:ext>
                  </a:extLst>
                </p:cNvPr>
                <p:cNvSpPr txBox="1"/>
                <p:nvPr/>
              </p:nvSpPr>
              <p:spPr>
                <a:xfrm>
                  <a:off x="7241280" y="5561196"/>
                  <a:ext cx="2473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FGA 350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b="1" dirty="0"/>
                    <a:t>C 10 min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0FE855-6C5D-42E0-8DA9-BC7831CBC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280" y="5561196"/>
                  <a:ext cx="24732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07EF15D-8344-4531-9938-87ECA1BD1C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8454" y="762000"/>
            <a:ext cx="9815411" cy="454191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D97BF5-0FEA-4A32-A50C-954A798170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0327" y="2661919"/>
            <a:ext cx="5220393" cy="3992881"/>
          </a:xfrm>
        </p:spPr>
        <p:txBody>
          <a:bodyPr/>
          <a:lstStyle/>
          <a:p>
            <a:r>
              <a:rPr lang="en-US" dirty="0"/>
              <a:t>SiO</a:t>
            </a:r>
            <a:r>
              <a:rPr lang="en-US" baseline="-25000" dirty="0"/>
              <a:t>2</a:t>
            </a:r>
            <a:r>
              <a:rPr lang="en-US" dirty="0"/>
              <a:t> is the passivation layer</a:t>
            </a:r>
          </a:p>
          <a:p>
            <a:r>
              <a:rPr lang="en-US" dirty="0"/>
              <a:t>2 necessities for effective passivation</a:t>
            </a:r>
            <a:r>
              <a:rPr lang="en-US" b="1" dirty="0"/>
              <a:t>*</a:t>
            </a:r>
          </a:p>
          <a:p>
            <a:pPr lvl="1"/>
            <a:r>
              <a:rPr lang="en-US" dirty="0"/>
              <a:t>Hydrogen radicals for dangling bonds</a:t>
            </a:r>
          </a:p>
          <a:p>
            <a:pPr lvl="1"/>
            <a:r>
              <a:rPr lang="en-US" dirty="0"/>
              <a:t>Capping layer on oxide</a:t>
            </a:r>
          </a:p>
          <a:p>
            <a:pPr lvl="1"/>
            <a:endParaRPr lang="en-US" dirty="0"/>
          </a:p>
          <a:p>
            <a:r>
              <a:rPr lang="en-US" dirty="0"/>
              <a:t>PECVD aSi:H </a:t>
            </a:r>
            <a:r>
              <a:rPr lang="en-US" b="1" dirty="0"/>
              <a:t>capping</a:t>
            </a:r>
            <a:r>
              <a:rPr lang="en-US" dirty="0"/>
              <a:t> layer and </a:t>
            </a:r>
            <a:r>
              <a:rPr lang="en-US" b="1" dirty="0"/>
              <a:t>hydrogen</a:t>
            </a:r>
            <a:r>
              <a:rPr lang="en-US" dirty="0"/>
              <a:t> source</a:t>
            </a:r>
          </a:p>
          <a:p>
            <a:r>
              <a:rPr lang="en-US" dirty="0"/>
              <a:t>Hydrogen overpressure in forming gas promotes </a:t>
            </a:r>
            <a:r>
              <a:rPr lang="en-US" b="1" dirty="0"/>
              <a:t>diffusion</a:t>
            </a:r>
            <a:r>
              <a:rPr lang="en-US" dirty="0"/>
              <a:t> into SiO</a:t>
            </a:r>
            <a:r>
              <a:rPr lang="en-US" baseline="-25000" dirty="0"/>
              <a:t>2</a:t>
            </a:r>
            <a:r>
              <a:rPr lang="en-US" dirty="0"/>
              <a:t> layer</a:t>
            </a:r>
          </a:p>
          <a:p>
            <a:r>
              <a:rPr lang="en-US" dirty="0"/>
              <a:t>aSi:H </a:t>
            </a:r>
            <a:r>
              <a:rPr lang="en-US" b="1" dirty="0"/>
              <a:t>stripped</a:t>
            </a:r>
            <a:r>
              <a:rPr lang="en-US" dirty="0"/>
              <a:t> by dilute KOH etch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85C927-148A-4FA2-B89A-F3457E96DB9C}"/>
              </a:ext>
            </a:extLst>
          </p:cNvPr>
          <p:cNvSpPr/>
          <p:nvPr/>
        </p:nvSpPr>
        <p:spPr>
          <a:xfrm>
            <a:off x="0" y="6407686"/>
            <a:ext cx="993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*</a:t>
            </a:r>
            <a:r>
              <a:rPr lang="en-US" sz="1200" dirty="0"/>
              <a:t>Mazzarella, L. </a:t>
            </a:r>
            <a:r>
              <a:rPr lang="en-US" sz="1200" i="1" dirty="0"/>
              <a:t>et al.</a:t>
            </a:r>
            <a:r>
              <a:rPr lang="en-US" sz="1200" dirty="0"/>
              <a:t> Optimization of PECVD process for ultra-thin tunnel SiO x film as passivation layer for silicon heterojunction solar cells. </a:t>
            </a:r>
            <a:r>
              <a:rPr lang="en-US" sz="1200" i="1" dirty="0"/>
              <a:t>2017 IEEE 44th Photovolt. Spec. Conf. PVSC 2017</a:t>
            </a:r>
            <a:r>
              <a:rPr lang="en-US" sz="1200" dirty="0"/>
              <a:t> 1–5 (2017). doi:10.1109/PVSC.2017.8366698</a:t>
            </a:r>
          </a:p>
        </p:txBody>
      </p:sp>
    </p:spTree>
    <p:extLst>
      <p:ext uri="{BB962C8B-B14F-4D97-AF65-F5344CB8AC3E}">
        <p14:creationId xmlns:p14="http://schemas.microsoft.com/office/powerpoint/2010/main" val="180898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2A3946-62B9-4CB9-BCE8-E8A712AD05A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1767" y="799765"/>
                <a:ext cx="10722033" cy="4960638"/>
              </a:xfrm>
            </p:spPr>
            <p:txBody>
              <a:bodyPr/>
              <a:lstStyle/>
              <a:p>
                <a:r>
                  <a:rPr lang="en-US" dirty="0"/>
                  <a:t>Thicker oxides </a:t>
                </a:r>
                <a:r>
                  <a:rPr lang="en-US" dirty="0">
                    <a:sym typeface="Wingdings" panose="05000000000000000000" pitchFamily="2" charset="2"/>
                  </a:rPr>
                  <a:t> Better passivation  Exponentially worse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NREL demonstrated with 5 nm SiO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Too thick for tunneling?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TLM test structures</a:t>
                </a:r>
              </a:p>
              <a:p>
                <a:pPr lvl="1"/>
                <a:r>
                  <a:rPr lang="en-US" dirty="0"/>
                  <a:t>2 nm SiO</a:t>
                </a:r>
                <a:r>
                  <a:rPr lang="en-US" baseline="-25000" dirty="0"/>
                  <a:t>2</a:t>
                </a:r>
                <a:r>
                  <a:rPr lang="en-US" dirty="0"/>
                  <a:t> + 30 nm ITO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As is                 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too high for measurement</a:t>
                </a:r>
              </a:p>
              <a:p>
                <a:r>
                  <a:rPr lang="en-US" dirty="0"/>
                  <a:t>600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C Anneal </a:t>
                </a:r>
                <a:r>
                  <a:rPr lang="en-US" dirty="0">
                    <a:sym typeface="Wingdings" panose="05000000000000000000" pitchFamily="2" charset="2"/>
                  </a:rPr>
                  <a:t> Measurable resistance, but not </a:t>
                </a:r>
                <a:r>
                  <a:rPr lang="en-US" b="1" dirty="0">
                    <a:sym typeface="Wingdings" panose="05000000000000000000" pitchFamily="2" charset="2"/>
                  </a:rPr>
                  <a:t>ohmic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2A3946-62B9-4CB9-BCE8-E8A712AD0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1767" y="799765"/>
                <a:ext cx="10722033" cy="4960638"/>
              </a:xfrm>
              <a:blipFill>
                <a:blip r:embed="rId2"/>
                <a:stretch>
                  <a:fillRect l="-512" t="-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8F98E9-98C3-4B71-923A-DECA1F1C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Experimental realization – Contact Resistivity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06F66D-09E2-4C1C-A245-5BCEF14FB1F7}"/>
              </a:ext>
            </a:extLst>
          </p:cNvPr>
          <p:cNvGrpSpPr/>
          <p:nvPr/>
        </p:nvGrpSpPr>
        <p:grpSpPr>
          <a:xfrm>
            <a:off x="8255000" y="158750"/>
            <a:ext cx="4607560" cy="3073472"/>
            <a:chOff x="5511800" y="2170430"/>
            <a:chExt cx="4607560" cy="30734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59E300-8A8C-4FFA-84B5-616135E1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1800" y="2353310"/>
              <a:ext cx="4607560" cy="28905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D44BCDC-8F3F-40CE-A3AA-E152770AF1A5}"/>
                    </a:ext>
                  </a:extLst>
                </p:cNvPr>
                <p:cNvSpPr txBox="1"/>
                <p:nvPr/>
              </p:nvSpPr>
              <p:spPr>
                <a:xfrm>
                  <a:off x="6959600" y="2728465"/>
                  <a:ext cx="1297786" cy="427233"/>
                </a:xfrm>
                <a:prstGeom prst="rect">
                  <a:avLst/>
                </a:prstGeom>
                <a:noFill/>
                <a:ln w="38100">
                  <a:solidFill>
                    <a:srgbClr val="4E67C8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∝</m:t>
                        </m:r>
                        <m:f>
                          <m:f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3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3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D44BCDC-8F3F-40CE-A3AA-E152770AF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600" y="2728465"/>
                  <a:ext cx="1297786" cy="427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4E67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E0F23C-636E-4E8A-9BDB-616FEE14BA8A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 flipH="1">
              <a:off x="7608493" y="2355096"/>
              <a:ext cx="214761" cy="373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B27629-0571-4796-B5D2-3B4FBAA0652E}"/>
                </a:ext>
              </a:extLst>
            </p:cNvPr>
            <p:cNvSpPr txBox="1"/>
            <p:nvPr/>
          </p:nvSpPr>
          <p:spPr>
            <a:xfrm>
              <a:off x="6558280" y="2170430"/>
              <a:ext cx="2529948" cy="184666"/>
            </a:xfrm>
            <a:prstGeom prst="rect">
              <a:avLst/>
            </a:prstGeom>
            <a:noFill/>
            <a:ln w="38100">
              <a:solidFill>
                <a:srgbClr val="4E67C8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From Fowler-Nordheim tunneling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B9D4A48-FB63-440C-A03E-507F76F45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44" y="4023360"/>
            <a:ext cx="4518374" cy="28346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02E865E-C5AA-4D8B-8878-A2545B45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161" y="3934787"/>
            <a:ext cx="4522908" cy="283748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7E5ABC1-0BB5-4562-A742-8C0D87821CA4}"/>
              </a:ext>
            </a:extLst>
          </p:cNvPr>
          <p:cNvGrpSpPr/>
          <p:nvPr/>
        </p:nvGrpSpPr>
        <p:grpSpPr>
          <a:xfrm>
            <a:off x="8197617" y="3138461"/>
            <a:ext cx="3633811" cy="3633811"/>
            <a:chOff x="6096000" y="2173098"/>
            <a:chExt cx="4526280" cy="4526280"/>
          </a:xfrm>
        </p:grpSpPr>
        <p:pic>
          <p:nvPicPr>
            <p:cNvPr id="31" name="Picture 30" descr="A close up of a logo&#10;&#10;Description automatically generated">
              <a:extLst>
                <a:ext uri="{FF2B5EF4-FFF2-40B4-BE49-F238E27FC236}">
                  <a16:creationId xmlns:a16="http://schemas.microsoft.com/office/drawing/2014/main" id="{DB313C3A-7238-4438-B84C-A1CCAC247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53000" contras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173098"/>
              <a:ext cx="4526280" cy="452628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8BFD39-281E-433A-BEE3-8EB1E33CCE02}"/>
                </a:ext>
              </a:extLst>
            </p:cNvPr>
            <p:cNvSpPr txBox="1"/>
            <p:nvPr/>
          </p:nvSpPr>
          <p:spPr>
            <a:xfrm>
              <a:off x="7022096" y="248075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925CCF-DA04-4B3B-93E2-091F13868E04}"/>
                </a:ext>
              </a:extLst>
            </p:cNvPr>
            <p:cNvSpPr txBox="1"/>
            <p:nvPr/>
          </p:nvSpPr>
          <p:spPr>
            <a:xfrm>
              <a:off x="6485207" y="4934054"/>
              <a:ext cx="34657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Si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B99FCD-E78A-4B01-99DD-4AC844B894F1}"/>
                </a:ext>
              </a:extLst>
            </p:cNvPr>
            <p:cNvSpPr txBox="1"/>
            <p:nvPr/>
          </p:nvSpPr>
          <p:spPr>
            <a:xfrm>
              <a:off x="6232103" y="3744276"/>
              <a:ext cx="727474" cy="432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SiO</a:t>
              </a:r>
              <a:r>
                <a:rPr lang="en-US" baseline="-25000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1E54E7-FFDF-4682-848C-53C47576B4C7}"/>
                </a:ext>
              </a:extLst>
            </p:cNvPr>
            <p:cNvSpPr/>
            <p:nvPr/>
          </p:nvSpPr>
          <p:spPr>
            <a:xfrm>
              <a:off x="6096001" y="3375858"/>
              <a:ext cx="2305050" cy="9723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CAFE0E1-8335-4EC6-A665-72BA064AC51B}"/>
              </a:ext>
            </a:extLst>
          </p:cNvPr>
          <p:cNvSpPr/>
          <p:nvPr/>
        </p:nvSpPr>
        <p:spPr>
          <a:xfrm>
            <a:off x="9033689" y="5041582"/>
            <a:ext cx="2675547" cy="1219903"/>
          </a:xfrm>
          <a:prstGeom prst="roundRect">
            <a:avLst>
              <a:gd name="adj" fmla="val 4996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ITO reacting with SiO</a:t>
            </a:r>
            <a:r>
              <a:rPr lang="en-US" sz="1500" baseline="-25000" dirty="0"/>
              <a:t>x </a:t>
            </a:r>
            <a:r>
              <a:rPr lang="en-US" sz="15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Effective thickness reduced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 do: EDX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28C7AC-7909-4EB7-9397-49C564B54074}"/>
              </a:ext>
            </a:extLst>
          </p:cNvPr>
          <p:cNvGrpSpPr/>
          <p:nvPr/>
        </p:nvGrpSpPr>
        <p:grpSpPr>
          <a:xfrm>
            <a:off x="4103188" y="1767487"/>
            <a:ext cx="1332412" cy="799447"/>
            <a:chOff x="6534692" y="1872342"/>
            <a:chExt cx="2002972" cy="120178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33E34E-2508-44BD-BE9E-18DC0CA04A2D}"/>
                </a:ext>
              </a:extLst>
            </p:cNvPr>
            <p:cNvSpPr/>
            <p:nvPr/>
          </p:nvSpPr>
          <p:spPr>
            <a:xfrm>
              <a:off x="6534692" y="1872342"/>
              <a:ext cx="2002972" cy="120178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F6A313-A92E-4B6F-B9C3-71135056D8D3}"/>
                </a:ext>
              </a:extLst>
            </p:cNvPr>
            <p:cNvGrpSpPr/>
            <p:nvPr/>
          </p:nvGrpSpPr>
          <p:grpSpPr>
            <a:xfrm>
              <a:off x="7087826" y="2151016"/>
              <a:ext cx="912225" cy="644434"/>
              <a:chOff x="7897724" y="2151016"/>
              <a:chExt cx="912225" cy="644434"/>
            </a:xfrm>
            <a:solidFill>
              <a:schemeClr val="bg2">
                <a:lumMod val="90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428DFE-0EBF-430F-B0BA-B225650F80C6}"/>
                  </a:ext>
                </a:extLst>
              </p:cNvPr>
              <p:cNvSpPr/>
              <p:nvPr/>
            </p:nvSpPr>
            <p:spPr>
              <a:xfrm>
                <a:off x="7897724" y="2151016"/>
                <a:ext cx="95795" cy="64443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72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AC3ADCA-1723-4429-9886-9A34CA3702CD}"/>
                  </a:ext>
                </a:extLst>
              </p:cNvPr>
              <p:cNvSpPr/>
              <p:nvPr/>
            </p:nvSpPr>
            <p:spPr>
              <a:xfrm>
                <a:off x="8207968" y="2151016"/>
                <a:ext cx="95795" cy="64443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72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86790E3-19AA-48F7-9FFE-E68ABCDCE27A}"/>
                  </a:ext>
                </a:extLst>
              </p:cNvPr>
              <p:cNvSpPr/>
              <p:nvPr/>
            </p:nvSpPr>
            <p:spPr>
              <a:xfrm>
                <a:off x="8422417" y="2151016"/>
                <a:ext cx="95795" cy="64443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72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A575040-67B0-4F5E-A785-D2E434747287}"/>
                  </a:ext>
                </a:extLst>
              </p:cNvPr>
              <p:cNvSpPr/>
              <p:nvPr/>
            </p:nvSpPr>
            <p:spPr>
              <a:xfrm>
                <a:off x="8578080" y="2151016"/>
                <a:ext cx="95795" cy="64443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72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A39B9AA-6A2B-4AD2-A007-E3548BE18BA5}"/>
                  </a:ext>
                </a:extLst>
              </p:cNvPr>
              <p:cNvSpPr/>
              <p:nvPr/>
            </p:nvSpPr>
            <p:spPr>
              <a:xfrm>
                <a:off x="8714154" y="2151016"/>
                <a:ext cx="95795" cy="64443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572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6616D4-1072-4EC6-A8BF-DC0B4D326894}"/>
              </a:ext>
            </a:extLst>
          </p:cNvPr>
          <p:cNvGrpSpPr/>
          <p:nvPr/>
        </p:nvGrpSpPr>
        <p:grpSpPr>
          <a:xfrm>
            <a:off x="5620373" y="1872473"/>
            <a:ext cx="3010989" cy="690110"/>
            <a:chOff x="8342811" y="744606"/>
            <a:chExt cx="3010989" cy="69011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30C4A9-0A4E-4DFC-84B8-3CD54CFED48E}"/>
                </a:ext>
              </a:extLst>
            </p:cNvPr>
            <p:cNvSpPr/>
            <p:nvPr/>
          </p:nvSpPr>
          <p:spPr>
            <a:xfrm>
              <a:off x="8342811" y="1089248"/>
              <a:ext cx="3010989" cy="3454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DAE950-4842-450C-8E6D-0085E9465035}"/>
                </a:ext>
              </a:extLst>
            </p:cNvPr>
            <p:cNvSpPr/>
            <p:nvPr/>
          </p:nvSpPr>
          <p:spPr>
            <a:xfrm>
              <a:off x="8342811" y="946667"/>
              <a:ext cx="3010989" cy="142580"/>
            </a:xfrm>
            <a:prstGeom prst="rect">
              <a:avLst/>
            </a:prstGeom>
            <a:solidFill>
              <a:srgbClr val="4FAD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SiO</a:t>
              </a:r>
              <a:r>
                <a:rPr lang="en-US" sz="1000" baseline="-25000" dirty="0">
                  <a:solidFill>
                    <a:schemeClr val="bg1"/>
                  </a:solidFill>
                </a:rPr>
                <a:t>x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4022353-A981-4578-9E29-2AAE001B30D4}"/>
                </a:ext>
              </a:extLst>
            </p:cNvPr>
            <p:cNvSpPr/>
            <p:nvPr/>
          </p:nvSpPr>
          <p:spPr>
            <a:xfrm>
              <a:off x="8677137" y="744606"/>
              <a:ext cx="706345" cy="2033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572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ITO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442FACB-0D8E-4DB7-8F04-936511A0B49C}"/>
                </a:ext>
              </a:extLst>
            </p:cNvPr>
            <p:cNvSpPr/>
            <p:nvPr/>
          </p:nvSpPr>
          <p:spPr>
            <a:xfrm>
              <a:off x="10481075" y="744606"/>
              <a:ext cx="706345" cy="2033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572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ITO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9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1E4E7D-1F8E-4D71-B0E7-8F2877D272EC}"/>
              </a:ext>
            </a:extLst>
          </p:cNvPr>
          <p:cNvSpPr/>
          <p:nvPr/>
        </p:nvSpPr>
        <p:spPr>
          <a:xfrm>
            <a:off x="8221211" y="5821960"/>
            <a:ext cx="3970789" cy="1036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4D22C-B351-4DF8-9855-6A55BD81BBE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05264" y="679428"/>
                <a:ext cx="11609635" cy="55787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Reference TOPCON model in AFORS-HET v2.5</a:t>
                </a:r>
                <a:r>
                  <a:rPr lang="en-US" baseline="30000" dirty="0"/>
                  <a:t>1</a:t>
                </a:r>
                <a:endParaRPr lang="en-US" dirty="0"/>
              </a:p>
              <a:p>
                <a:r>
                  <a:rPr lang="en-US" b="1" dirty="0"/>
                  <a:t>Goal</a:t>
                </a:r>
                <a:r>
                  <a:rPr lang="en-US" dirty="0"/>
                  <a:t>: Model device similar to NREL baseline</a:t>
                </a:r>
              </a:p>
              <a:p>
                <a:endParaRPr lang="en-US" dirty="0"/>
              </a:p>
              <a:p>
                <a:r>
                  <a:rPr lang="en-US" b="1" dirty="0"/>
                  <a:t>Defects</a:t>
                </a:r>
                <a:r>
                  <a:rPr lang="en-US" dirty="0"/>
                  <a:t> in cSi/SiO</a:t>
                </a:r>
                <a:r>
                  <a:rPr lang="en-US" baseline="-25000" dirty="0"/>
                  <a:t>x</a:t>
                </a:r>
                <a:r>
                  <a:rPr lang="en-US" dirty="0"/>
                  <a:t> interface</a:t>
                </a:r>
              </a:p>
              <a:p>
                <a:pPr lvl="1"/>
                <a:r>
                  <a:rPr lang="en-US" dirty="0"/>
                  <a:t>1 Å transition layer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defect density at midgap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r>
                  <a:rPr lang="en-US" dirty="0"/>
                  <a:t>Tunneling </a:t>
                </a:r>
                <a:r>
                  <a:rPr lang="en-US" b="1" dirty="0"/>
                  <a:t>Barrier Height </a:t>
                </a:r>
                <a:r>
                  <a:rPr lang="en-US" dirty="0"/>
                  <a:t>of Oxide</a:t>
                </a:r>
              </a:p>
              <a:p>
                <a:pPr lvl="1"/>
                <a:r>
                  <a:rPr lang="en-US" dirty="0"/>
                  <a:t>Lower than expected from band alignment</a:t>
                </a:r>
                <a:r>
                  <a:rPr lang="en-US" baseline="30000" dirty="0"/>
                  <a:t>3</a:t>
                </a:r>
                <a:endParaRPr lang="en-US" dirty="0"/>
              </a:p>
              <a:p>
                <a:pPr lvl="1"/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US" dirty="0"/>
                  <a:t> to get barrier height 2.5 eV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Results</a:t>
                </a:r>
                <a:r>
                  <a:rPr lang="en-US" dirty="0"/>
                  <a:t> (1.2 nm oxide):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OC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=721.9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=37.3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=20.48 %;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=83.66 %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r>
                  <a:rPr lang="en-US" b="1" dirty="0"/>
                  <a:t>Conclusions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Fairly realistic representation of NREL’s baseline</a:t>
                </a:r>
              </a:p>
              <a:p>
                <a:pPr lvl="1"/>
                <a:r>
                  <a:rPr lang="en-US" dirty="0"/>
                  <a:t>Reference for comparing to devices with novel contacts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4D22C-B351-4DF8-9855-6A55BD81B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05264" y="679428"/>
                <a:ext cx="11609635" cy="5578759"/>
              </a:xfrm>
              <a:blipFill>
                <a:blip r:embed="rId2"/>
                <a:stretch>
                  <a:fillRect l="-367" t="-1092" b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005C16-A32B-48FA-80AD-A3021E76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TOPCON cells in AFORS-HET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5685BB-9BEF-4E70-A82C-85E86E8A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751" y="3099142"/>
            <a:ext cx="5536497" cy="347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5F73C-C473-4B1D-BF9B-2042C01D951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67" y="387792"/>
            <a:ext cx="2760102" cy="23810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2F0C4-02FC-4DC3-97F8-10A37C63AB4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9"/>
          <a:stretch/>
        </p:blipFill>
        <p:spPr bwMode="auto">
          <a:xfrm>
            <a:off x="9387282" y="188230"/>
            <a:ext cx="2819812" cy="2814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54FE75-D02D-490D-8F37-1C61B58F733B}"/>
              </a:ext>
            </a:extLst>
          </p:cNvPr>
          <p:cNvSpPr/>
          <p:nvPr/>
        </p:nvSpPr>
        <p:spPr>
          <a:xfrm>
            <a:off x="0" y="6445896"/>
            <a:ext cx="919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Varache, R. </a:t>
            </a:r>
            <a:r>
              <a:rPr lang="en-US" sz="800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Investigation of selective junctions using a newly developed tunnel current model for solar cell applications. </a:t>
            </a:r>
            <a:r>
              <a:rPr lang="en-US" sz="800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Sol. Energy Mater. Sol. Cells</a:t>
            </a:r>
            <a:r>
              <a:rPr lang="en-US" sz="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141</a:t>
            </a:r>
            <a:r>
              <a:rPr lang="en-US" sz="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14–23 (2015).</a:t>
            </a:r>
          </a:p>
          <a:p>
            <a:r>
              <a:rPr lang="en-US" sz="800" dirty="0">
                <a:latin typeface="+mj-lt"/>
                <a:cs typeface="Times New Roman" panose="02020603050405020304" pitchFamily="18" charset="0"/>
              </a:rPr>
              <a:t>2. </a:t>
            </a:r>
            <a:r>
              <a:rPr lang="en-US" sz="800" dirty="0">
                <a:latin typeface="+mj-lt"/>
              </a:rPr>
              <a:t>King, T. J., Hack, M. G. &amp; Wu, I. W. Effective density-of-states distributions for accurate modeling of polycrystalline-silicon thin-film transistors. </a:t>
            </a:r>
            <a:r>
              <a:rPr lang="en-US" sz="800" i="1" dirty="0">
                <a:latin typeface="+mj-lt"/>
              </a:rPr>
              <a:t>J. Appl. Phys.</a:t>
            </a:r>
            <a:r>
              <a:rPr lang="en-US" sz="800" dirty="0">
                <a:latin typeface="+mj-lt"/>
              </a:rPr>
              <a:t> </a:t>
            </a:r>
            <a:r>
              <a:rPr lang="en-US" sz="800" b="1" dirty="0">
                <a:latin typeface="+mj-lt"/>
              </a:rPr>
              <a:t>75</a:t>
            </a:r>
            <a:r>
              <a:rPr lang="en-US" sz="800" dirty="0">
                <a:latin typeface="+mj-lt"/>
              </a:rPr>
              <a:t>, 908–913 (1994).</a:t>
            </a:r>
          </a:p>
          <a:p>
            <a:r>
              <a:rPr lang="en-US" sz="800" dirty="0">
                <a:latin typeface="+mj-lt"/>
              </a:rPr>
              <a:t>3. Gan, J.-Y. Polysilicon emitters for silicon concentrator solar cells. (Stanford University, 1990).</a:t>
            </a:r>
          </a:p>
        </p:txBody>
      </p:sp>
    </p:spTree>
    <p:extLst>
      <p:ext uri="{BB962C8B-B14F-4D97-AF65-F5344CB8AC3E}">
        <p14:creationId xmlns:p14="http://schemas.microsoft.com/office/powerpoint/2010/main" val="411181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EEEB0-8033-4760-9CF8-0A8F8BD6AB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Simulations in PC1D, Analyzed in MATLAB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Obtain electron and hole partial contact resistances </a:t>
            </a:r>
          </a:p>
          <a:p>
            <a:pPr lvl="1"/>
            <a:r>
              <a:rPr lang="en-US" dirty="0"/>
              <a:t>Function of iV</a:t>
            </a:r>
          </a:p>
          <a:p>
            <a:pPr lvl="1"/>
            <a:r>
              <a:rPr lang="en-US" dirty="0"/>
              <a:t>From iJV and JV</a:t>
            </a:r>
          </a:p>
          <a:p>
            <a:pPr lvl="1"/>
            <a:endParaRPr lang="en-US" dirty="0"/>
          </a:p>
          <a:p>
            <a:r>
              <a:rPr lang="en-US" dirty="0"/>
              <a:t>Simulation assumptions</a:t>
            </a:r>
          </a:p>
          <a:p>
            <a:pPr lvl="1"/>
            <a:r>
              <a:rPr lang="en-US" dirty="0"/>
              <a:t>Ideal electron contact</a:t>
            </a:r>
          </a:p>
          <a:p>
            <a:pPr lvl="1"/>
            <a:r>
              <a:rPr lang="en-US" dirty="0"/>
              <a:t>Uniform generation in the absorber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4A65A-1831-4D66-A48F-D26F271A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Specific Contact Resistances as a Proxy for Device performance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54E361-A445-4699-BB1F-DD434287C4F2}"/>
              </a:ext>
            </a:extLst>
          </p:cNvPr>
          <p:cNvSpPr/>
          <p:nvPr/>
        </p:nvSpPr>
        <p:spPr>
          <a:xfrm>
            <a:off x="2807477" y="5316264"/>
            <a:ext cx="1797982" cy="1435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PC1D data</a:t>
            </a:r>
          </a:p>
          <a:p>
            <a:pPr algn="ctr"/>
            <a:r>
              <a:rPr lang="en-US" b="1" dirty="0"/>
              <a:t>(J-iV; J-V)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C63F9D-8C83-47C4-B4DD-38ED0337C1EF}"/>
              </a:ext>
            </a:extLst>
          </p:cNvPr>
          <p:cNvSpPr/>
          <p:nvPr/>
        </p:nvSpPr>
        <p:spPr>
          <a:xfrm>
            <a:off x="4719383" y="5705922"/>
            <a:ext cx="365725" cy="652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7ACB6D9-55E6-4541-A9B0-97827CA40C2B}"/>
                  </a:ext>
                </a:extLst>
              </p:cNvPr>
              <p:cNvSpPr/>
              <p:nvPr/>
            </p:nvSpPr>
            <p:spPr>
              <a:xfrm>
                <a:off x="5199032" y="5316263"/>
                <a:ext cx="1797982" cy="14354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Solve for </a:t>
                </a:r>
                <a:br>
                  <a:rPr lang="en-US" b="1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𝐓𝐨𝐭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sub>
                    </m:sSub>
                  </m:oMath>
                </a14:m>
                <a:r>
                  <a:rPr lang="en-US" b="1" dirty="0">
                    <a:latin typeface="+mj-lt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𝐓𝐨𝐭</m:t>
                        </m:r>
                        <m:r>
                          <a:rPr lang="en-U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</m:oMath>
                </a14:m>
                <a:br>
                  <a:rPr lang="en-US" b="1" dirty="0">
                    <a:latin typeface="+mj-lt"/>
                  </a:rPr>
                </a:br>
                <a:r>
                  <a:rPr lang="en-US" b="1" dirty="0">
                    <a:latin typeface="+mj-lt"/>
                  </a:rPr>
                  <a:t>(2e-2v)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7ACB6D9-55E6-4541-A9B0-97827CA40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32" y="5316263"/>
                <a:ext cx="1797982" cy="14354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CE48C1-13D9-4B9C-9B18-F7497F4339AB}"/>
              </a:ext>
            </a:extLst>
          </p:cNvPr>
          <p:cNvSpPr/>
          <p:nvPr/>
        </p:nvSpPr>
        <p:spPr>
          <a:xfrm>
            <a:off x="7110938" y="5704085"/>
            <a:ext cx="367417" cy="652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7C1B16-2310-4FC6-8288-5A3E1F55F4F1}"/>
              </a:ext>
            </a:extLst>
          </p:cNvPr>
          <p:cNvSpPr/>
          <p:nvPr/>
        </p:nvSpPr>
        <p:spPr>
          <a:xfrm>
            <a:off x="7590587" y="5314426"/>
            <a:ext cx="1797982" cy="1435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Compare with calculated resistances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C6FE5C-8187-45E0-A568-69DE2E107A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0587" y="523055"/>
            <a:ext cx="4595104" cy="23880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CC0AEA-67F1-4CAC-B188-7391455CF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516" y="2826603"/>
            <a:ext cx="4897246" cy="230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1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5CD734-CF0B-47F8-AAED-FD68C90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partial Specific Contact resistances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B813B8-F994-4D0C-B1BF-01C70278F267}"/>
              </a:ext>
            </a:extLst>
          </p:cNvPr>
          <p:cNvGrpSpPr/>
          <p:nvPr/>
        </p:nvGrpSpPr>
        <p:grpSpPr>
          <a:xfrm>
            <a:off x="697194" y="614692"/>
            <a:ext cx="10574690" cy="2392974"/>
            <a:chOff x="697194" y="3880409"/>
            <a:chExt cx="10574690" cy="2392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FF2D6A-974E-49B8-AFA9-8D03C69322AB}"/>
                    </a:ext>
                  </a:extLst>
                </p:cNvPr>
                <p:cNvSpPr txBox="1"/>
                <p:nvPr/>
              </p:nvSpPr>
              <p:spPr>
                <a:xfrm>
                  <a:off x="766853" y="5651033"/>
                  <a:ext cx="10096290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95959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V</m:t>
                        </m:r>
                        <m: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95959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9595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1412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1412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J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1412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ph</m:t>
                                </m:r>
                              </m:sub>
                            </m:sSub>
                            <m: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1412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80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80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J</m:t>
                                </m:r>
                              </m:e>
                              <m:sub>
                                <m: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80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80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rad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80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80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80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80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e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80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8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80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q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80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⋅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80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𝑖𝑉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802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802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802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80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  <m: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802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A7EA52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A7EA52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J</m:t>
                                </m:r>
                              </m:e>
                              <m:sub>
                                <m: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A7EA52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A7EA52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A7EA52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𝐴𝑢𝑔𝑒𝑟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A7EA52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A7EA52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A7EA52">
                                            <a:lumMod val="50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A7EA52">
                                            <a:lumMod val="50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e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A7EA52">
                                                <a:lumMod val="50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sz="18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A7EA52">
                                                <a:lumMod val="50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8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A7EA52">
                                                <a:lumMod val="50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q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A7EA52">
                                                <a:lumMod val="50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⋅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A7EA52">
                                                <a:lumMod val="50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𝑖𝑉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A7EA52">
                                                    <a:lumMod val="50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A7EA52">
                                                    <a:lumMod val="50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A7EA52">
                                                    <a:lumMod val="50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A7EA52">
                                                    <a:lumMod val="50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A7EA52">
                                                <a:lumMod val="50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A7EA52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E67C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E67C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J</m:t>
                                </m:r>
                              </m:e>
                              <m:sub>
                                <m: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E67C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E67C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E67C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𝑆𝑅𝐻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E67C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E67C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4E67C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4E67C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e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4E67C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8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4E67C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q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4E67C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⋅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4E67C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𝑖𝑉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4E67C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4E67C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4E67C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4E67C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4E67C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95959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×</m:t>
                        </m:r>
                        <m:sSubSup>
                          <m:sSub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9595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9595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9595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𝑇𝑜𝑡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9595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9595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9595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𝑅𝑖𝑔h𝑡</m:t>
                            </m:r>
                          </m:sup>
                        </m:sSub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95959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95959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𝐽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9595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𝐴𝑏𝑠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𝐿𝑒𝑓𝑡</m:t>
                                </m:r>
                              </m:sup>
                            </m:sSub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9595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𝑇𝑜𝑡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95959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𝑅𝑖𝑔h𝑡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FF2D6A-974E-49B8-AFA9-8D03C6932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3" y="5651033"/>
                  <a:ext cx="10096290" cy="6223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79318-0F8B-475A-9657-4B9545E40969}"/>
                </a:ext>
              </a:extLst>
            </p:cNvPr>
            <p:cNvGrpSpPr/>
            <p:nvPr/>
          </p:nvGrpSpPr>
          <p:grpSpPr>
            <a:xfrm>
              <a:off x="697194" y="3880409"/>
              <a:ext cx="10574690" cy="1983089"/>
              <a:chOff x="1326715" y="3160817"/>
              <a:chExt cx="7632581" cy="19830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277406C-8379-4FB0-9768-AE39538F2EA3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715" y="3682272"/>
                    <a:ext cx="7632581" cy="8917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J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Tot</m:t>
                                      </m:r>
                                      <m:r>
                                        <a:rPr kumimoji="0" lang="en-US" sz="1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Right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𝑇𝑜𝑡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𝑇𝑜𝑡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1412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1412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1412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ph</m:t>
                              </m:r>
                            </m:sub>
                          </m:sSub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802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802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</m:e>
                            <m:sub>
                              <m: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802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802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rad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802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802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802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802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802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802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q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802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⋅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802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𝑖𝑉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802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802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802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802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A7EA52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A7EA52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</m:e>
                            <m:sub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A7EA52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A7EA52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A7EA52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𝐴𝑢𝑔𝑒𝑟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A7EA52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A7EA52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A7EA52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A7EA52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A7EA52">
                                              <a:lumMod val="50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A7EA52">
                                              <a:lumMod val="50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A7EA52">
                                              <a:lumMod val="50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q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A7EA52">
                                              <a:lumMod val="50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⋅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A7EA52">
                                              <a:lumMod val="50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𝑖𝑉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A7EA52">
                                                  <a:lumMod val="50000"/>
                                                </a:srgb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A7EA52">
                                                  <a:lumMod val="50000"/>
                                                </a:srgb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A7EA52">
                                                  <a:lumMod val="50000"/>
                                                </a:srgb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A7EA52">
                                                  <a:lumMod val="50000"/>
                                                </a:srgb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A7EA52">
                                              <a:lumMod val="50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E67C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E67C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</m:e>
                            <m:sub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E67C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E67C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E67C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𝑆𝑅𝐻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E67C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E67C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E67C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E67C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4E67C8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4E67C8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q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4E67C8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⋅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4E67C8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𝑖𝑉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4E67C8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4E67C8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4E67C8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4E67C8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4E67C8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9595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95959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95959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95959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95959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95959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𝑇𝑜𝑡</m:t>
                                  </m:r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95959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95959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95959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95959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95959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95959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𝑇𝑜𝑡</m:t>
                                  </m:r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95959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95959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entury Gothic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819622D-F521-4E8C-AFEA-908A61B6D0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715" y="3682272"/>
                    <a:ext cx="7632581" cy="89171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E6E0D4-82F1-4150-8A7B-524E092C7D25}"/>
                  </a:ext>
                </a:extLst>
              </p:cNvPr>
              <p:cNvSpPr txBox="1"/>
              <p:nvPr/>
            </p:nvSpPr>
            <p:spPr>
              <a:xfrm>
                <a:off x="2552497" y="3160817"/>
                <a:ext cx="10700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14124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Generation current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393C1-0A03-4A9E-82D4-151CF4FB2357}"/>
                  </a:ext>
                </a:extLst>
              </p:cNvPr>
              <p:cNvSpPr txBox="1"/>
              <p:nvPr/>
            </p:nvSpPr>
            <p:spPr>
              <a:xfrm>
                <a:off x="3248125" y="4244108"/>
                <a:ext cx="1325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8021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Radiative recombination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37E012-AAFD-423B-805A-01C25CDD0AD8}"/>
                  </a:ext>
                </a:extLst>
              </p:cNvPr>
              <p:cNvSpPr txBox="1"/>
              <p:nvPr/>
            </p:nvSpPr>
            <p:spPr>
              <a:xfrm>
                <a:off x="4685950" y="4244108"/>
                <a:ext cx="1325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7EA52">
                        <a:lumMod val="50000"/>
                      </a:srgbClr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Auger recombination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B0985D-32D4-4EB2-9B4C-F53AD0C20970}"/>
                  </a:ext>
                </a:extLst>
              </p:cNvPr>
              <p:cNvSpPr txBox="1"/>
              <p:nvPr/>
            </p:nvSpPr>
            <p:spPr>
              <a:xfrm>
                <a:off x="5901940" y="4220576"/>
                <a:ext cx="19216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67C8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Shockley-Read-Hall recombination</a:t>
                </a:r>
              </a:p>
            </p:txBody>
          </p:sp>
        </p:grpSp>
      </p:grp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4343AA02-8C19-49DF-8A42-2FC554A8527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5" y="3325817"/>
            <a:ext cx="5658424" cy="352806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22FCCDBC-04E2-4211-AAF2-C29B2FB59492}"/>
              </a:ext>
            </a:extLst>
          </p:cNvPr>
          <p:cNvSpPr/>
          <p:nvPr/>
        </p:nvSpPr>
        <p:spPr>
          <a:xfrm>
            <a:off x="5371961" y="4576918"/>
            <a:ext cx="365725" cy="652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C951FE-B8EA-41F5-8CF4-ACE48FEF8F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54823" y="3317151"/>
            <a:ext cx="5626104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1041"/>
      </p:ext>
    </p:extLst>
  </p:cSld>
  <p:clrMapOvr>
    <a:masterClrMapping/>
  </p:clrMapOvr>
</p:sld>
</file>

<file path=ppt/theme/theme1.xml><?xml version="1.0" encoding="utf-8"?>
<a:theme xmlns:a="http://schemas.openxmlformats.org/drawingml/2006/main" name="Holman Lab slide">
  <a:themeElements>
    <a:clrScheme name="Custom 1">
      <a:dk1>
        <a:srgbClr val="595959"/>
      </a:dk1>
      <a:lt1>
        <a:sysClr val="window" lastClr="FFFFFF"/>
      </a:lt1>
      <a:dk2>
        <a:srgbClr val="595959"/>
      </a:dk2>
      <a:lt2>
        <a:srgbClr val="B4DCFA"/>
      </a:lt2>
      <a:accent1>
        <a:srgbClr val="4E67C8"/>
      </a:accent1>
      <a:accent2>
        <a:srgbClr val="595959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lman Research Group slide template 2018 - Sagnik's Version" id="{7253A640-42F9-4084-AFCE-A6AEECBA83AD}" vid="{95C45E34-129E-4597-868F-CFD8153DA8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Holman Research Group slide template 2018</Template>
  <TotalTime>88</TotalTime>
  <Words>592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Holman Lab slide</vt:lpstr>
      <vt:lpstr>Graph</vt:lpstr>
      <vt:lpstr>A Summary of my Research at ASU</vt:lpstr>
      <vt:lpstr>Transparent, passivating, and carrier-selective contacts to silicon solar cells</vt:lpstr>
      <vt:lpstr>Challenges in Experimental realization - Passivation</vt:lpstr>
      <vt:lpstr>Challenges in Experimental realization – Contact Resistivity</vt:lpstr>
      <vt:lpstr>Simulation of TOPCON cells in AFORS-HET</vt:lpstr>
      <vt:lpstr>Partial Specific Contact Resistances as a Proxy for Device performance</vt:lpstr>
      <vt:lpstr>Calculating the partial Specific Contact resistances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Sagnik Dasgupta</dc:creator>
  <cp:lastModifiedBy>Sagnik Dasgupta</cp:lastModifiedBy>
  <cp:revision>7</cp:revision>
  <cp:lastPrinted>2015-04-13T01:05:29Z</cp:lastPrinted>
  <dcterms:created xsi:type="dcterms:W3CDTF">2020-08-13T19:46:59Z</dcterms:created>
  <dcterms:modified xsi:type="dcterms:W3CDTF">2020-08-17T21:43:12Z</dcterms:modified>
</cp:coreProperties>
</file>