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Black"/>
      <p:bold r:id="rId43"/>
      <p:boldItalic r:id="rId44"/>
    </p:embeddedFont>
    <p:embeddedFont>
      <p:font typeface="Roboto"/>
      <p:regular r:id="rId45"/>
      <p:bold r:id="rId46"/>
      <p:italic r:id="rId47"/>
      <p:boldItalic r:id="rId48"/>
    </p:embeddedFont>
    <p:embeddedFont>
      <p:font typeface="Roboto Medium"/>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3005">
          <p15:clr>
            <a:srgbClr val="FF0000"/>
          </p15:clr>
        </p15:guide>
        <p15:guide id="3" pos="5256">
          <p15:clr>
            <a:srgbClr val="FF00FF"/>
          </p15:clr>
        </p15:guide>
        <p15:guide id="4" orient="horz" pos="907">
          <p15:clr>
            <a:srgbClr val="FF0000"/>
          </p15:clr>
        </p15:guide>
        <p15:guide id="5" orient="horz" pos="737">
          <p15:clr>
            <a:srgbClr val="00FF00"/>
          </p15:clr>
        </p15:guide>
        <p15:guide id="6" orient="horz" pos="397">
          <p15:clr>
            <a:srgbClr val="00FF00"/>
          </p15:clr>
        </p15:guide>
        <p15:guide id="7" pos="4529">
          <p15:clr>
            <a:srgbClr val="747775"/>
          </p15:clr>
        </p15:guide>
        <p15:guide id="8" orient="horz" pos="1304">
          <p15:clr>
            <a:srgbClr val="747775"/>
          </p15:clr>
        </p15:guide>
        <p15:guide id="9" pos="850">
          <p15:clr>
            <a:srgbClr val="747775"/>
          </p15:clr>
        </p15:guide>
      </p15:sldGuideLst>
    </p:ext>
    <p:ext uri="GoogleSlidesCustomDataVersion2">
      <go:slidesCustomData xmlns:go="http://customooxmlschemas.google.com/" r:id="rId53" roundtripDataSignature="AMtx7mj/OruyKzRk4VswpNlRawAbdt5V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3005" orient="horz"/>
        <p:guide pos="5256"/>
        <p:guide pos="907" orient="horz"/>
        <p:guide pos="737" orient="horz"/>
        <p:guide pos="397" orient="horz"/>
        <p:guide pos="4529"/>
        <p:guide pos="1304" orient="horz"/>
        <p:guide pos="85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lack-boldItalic.fntdata"/><Relationship Id="rId43" Type="http://schemas.openxmlformats.org/officeDocument/2006/relationships/font" Target="fonts/RobotoBlack-bold.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Roboto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edium-italic.fntdata"/><Relationship Id="rId50" Type="http://schemas.openxmlformats.org/officeDocument/2006/relationships/font" Target="fonts/RobotoMedium-bold.fntdata"/><Relationship Id="rId53" Type="http://customschemas.google.com/relationships/presentationmetadata" Target="metadata"/><Relationship Id="rId52" Type="http://schemas.openxmlformats.org/officeDocument/2006/relationships/font" Target="fonts/Roboto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e15abed17_3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ee15abed17_3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e15abed17_3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ee15abed17_3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e15abed17_3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ee15abed17_3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b9bf173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1b9bf173e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e15abed17_3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ee15abed17_3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e15abed17_3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ee15abed17_3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e15abed17_3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ee15abed17_3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e15abed17_3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ee15abed17_3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e15abed17_3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ee15abed17_3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e15abed17_3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ee15abed17_3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e15abed17_3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ee15abed17_3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e15abed17_3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ee15abed17_3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e15abed17_3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ee15abed17_3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e15abed17_3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ee15abed17_3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e15abed17_3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ee15abed17_3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e15abed17_3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ee15abed17_3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e15abed17_3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ee15abed17_3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e15abed17_3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ee15abed17_3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e15abed17_3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ee15abed17_3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e15abed17_3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ee15abed17_3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ecf70bd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ecf70bd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e15abed17_3_4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ee15abed17_3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e15abed17_3_4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ee15abed17_3_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e15abed17_3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ee15abed17_3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sz="1400">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e15abed17_3_4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ee15abed17_3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e15abed17_3_4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2ee15abed17_3_4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e15abed17_3_4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ee15abed17_3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ee15abed17_3_4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ee15abed17_3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ecf70bd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ecf70bd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ecf70bd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ecf70bd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ecf70bd7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ecf70bd7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e15abed17_3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ee15abed17_3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e15abed17_3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ee15abed17_3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0.jp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ee15abed17_3_297"/>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02</a:t>
            </a:r>
            <a:endParaRPr b="1" i="0" sz="2000" u="none" cap="none" strike="noStrike">
              <a:solidFill>
                <a:srgbClr val="8182EF"/>
              </a:solidFill>
              <a:latin typeface="Roboto"/>
              <a:ea typeface="Roboto"/>
              <a:cs typeface="Roboto"/>
              <a:sym typeface="Roboto"/>
            </a:endParaRPr>
          </a:p>
        </p:txBody>
      </p:sp>
      <p:sp>
        <p:nvSpPr>
          <p:cNvPr id="117" name="Google Shape;117;g2ee15abed17_3_297"/>
          <p:cNvSpPr txBox="1"/>
          <p:nvPr/>
        </p:nvSpPr>
        <p:spPr>
          <a:xfrm>
            <a:off x="630000" y="1439875"/>
            <a:ext cx="76671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Asha's mother's mother is man's mother i.e.. Asha's mother is man's sister or Asita is</a:t>
            </a:r>
            <a:r>
              <a:rPr lang="en-GB" sz="1800">
                <a:solidFill>
                  <a:schemeClr val="dk2"/>
                </a:solidFill>
                <a:latin typeface="Roboto"/>
                <a:ea typeface="Roboto"/>
                <a:cs typeface="Roboto"/>
                <a:sym typeface="Roboto"/>
              </a:rPr>
              <a:t> </a:t>
            </a:r>
            <a:r>
              <a:rPr lang="en-GB" sz="1800">
                <a:solidFill>
                  <a:schemeClr val="dk1"/>
                </a:solidFill>
                <a:latin typeface="Roboto"/>
                <a:ea typeface="Roboto"/>
                <a:cs typeface="Roboto"/>
                <a:sym typeface="Roboto"/>
              </a:rPr>
              <a:t>man's niece.</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2ee15abed17_3_30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23" name="Google Shape;123;g2ee15abed17_3_301"/>
          <p:cNvSpPr txBox="1"/>
          <p:nvPr/>
        </p:nvSpPr>
        <p:spPr>
          <a:xfrm>
            <a:off x="720000" y="1439875"/>
            <a:ext cx="76494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t/>
            </a:r>
            <a:endParaRPr b="0" i="0" sz="3500" u="none" cap="none" strike="noStrike">
              <a:solidFill>
                <a:srgbClr val="8182EF"/>
              </a:solidFill>
              <a:latin typeface="Roboto Black"/>
              <a:ea typeface="Roboto Black"/>
              <a:cs typeface="Roboto Black"/>
              <a:sym typeface="Roboto Black"/>
            </a:endParaRPr>
          </a:p>
        </p:txBody>
      </p:sp>
      <p:sp>
        <p:nvSpPr>
          <p:cNvPr id="124" name="Google Shape;124;g2ee15abed17_3_301"/>
          <p:cNvSpPr txBox="1"/>
          <p:nvPr/>
        </p:nvSpPr>
        <p:spPr>
          <a:xfrm>
            <a:off x="7200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Pointing to a person, a man said to a woman, "His mother is the only daughter of your father." How was the woman related to the person?</a:t>
            </a:r>
            <a:endParaRPr sz="1800">
              <a:solidFill>
                <a:schemeClr val="dk2"/>
              </a:solidFill>
              <a:latin typeface="Roboto"/>
              <a:ea typeface="Roboto"/>
              <a:cs typeface="Roboto"/>
              <a:sym typeface="Roboto"/>
            </a:endParaRPr>
          </a:p>
          <a:p>
            <a:pPr indent="-114300" lvl="0" marL="269999"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Aunt</a:t>
            </a:r>
            <a:endParaRPr sz="1800">
              <a:solidFill>
                <a:schemeClr val="dk2"/>
              </a:solidFill>
              <a:latin typeface="Roboto"/>
              <a:ea typeface="Roboto"/>
              <a:cs typeface="Roboto"/>
              <a:sym typeface="Roboto"/>
            </a:endParaRPr>
          </a:p>
          <a:p>
            <a:pPr indent="-114300" lvl="0" marL="269999"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Mother</a:t>
            </a:r>
            <a:endParaRPr sz="1800">
              <a:solidFill>
                <a:schemeClr val="dk2"/>
              </a:solidFill>
              <a:latin typeface="Roboto"/>
              <a:ea typeface="Roboto"/>
              <a:cs typeface="Roboto"/>
              <a:sym typeface="Roboto"/>
            </a:endParaRPr>
          </a:p>
          <a:p>
            <a:pPr indent="-114300" lvl="0" marL="269999"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Wife</a:t>
            </a:r>
            <a:endParaRPr sz="1800">
              <a:solidFill>
                <a:schemeClr val="dk2"/>
              </a:solidFill>
              <a:latin typeface="Roboto"/>
              <a:ea typeface="Roboto"/>
              <a:cs typeface="Roboto"/>
              <a:sym typeface="Roboto"/>
            </a:endParaRPr>
          </a:p>
          <a:p>
            <a:pPr indent="-114300" lvl="0" marL="269999"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Daughter</a:t>
            </a:r>
            <a:endParaRPr sz="1800">
              <a:solidFill>
                <a:schemeClr val="dk1"/>
              </a:solidFill>
              <a:latin typeface="Roboto"/>
              <a:ea typeface="Roboto"/>
              <a:cs typeface="Roboto"/>
              <a:sym typeface="Roboto"/>
            </a:endParaRPr>
          </a:p>
        </p:txBody>
      </p:sp>
      <p:sp>
        <p:nvSpPr>
          <p:cNvPr id="125" name="Google Shape;125;g2ee15abed17_3_301"/>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03</a:t>
            </a:r>
            <a:endParaRPr b="1" i="0" sz="2000" u="none" cap="none" strike="noStrike">
              <a:solidFill>
                <a:srgbClr val="8182EF"/>
              </a:solidFill>
              <a:latin typeface="Roboto"/>
              <a:ea typeface="Roboto"/>
              <a:cs typeface="Roboto"/>
              <a:sym typeface="Roboto"/>
            </a:endParaRPr>
          </a:p>
        </p:txBody>
      </p:sp>
      <p:sp>
        <p:nvSpPr>
          <p:cNvPr id="126" name="Google Shape;126;g2ee15abed17_3_301"/>
          <p:cNvSpPr txBox="1"/>
          <p:nvPr/>
        </p:nvSpPr>
        <p:spPr>
          <a:xfrm>
            <a:off x="7189450" y="4324350"/>
            <a:ext cx="11799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Roboto"/>
                <a:ea typeface="Roboto"/>
                <a:cs typeface="Roboto"/>
                <a:sym typeface="Roboto"/>
              </a:rPr>
              <a:t>Answer : A</a:t>
            </a:r>
            <a:endParaRPr b="1"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ee15abed17_3_306"/>
          <p:cNvSpPr txBox="1"/>
          <p:nvPr/>
        </p:nvSpPr>
        <p:spPr>
          <a:xfrm>
            <a:off x="327600" y="338142"/>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32" name="Google Shape;132;g2ee15abed17_3_306"/>
          <p:cNvSpPr txBox="1"/>
          <p:nvPr/>
        </p:nvSpPr>
        <p:spPr>
          <a:xfrm>
            <a:off x="720000" y="1440000"/>
            <a:ext cx="7384200" cy="3261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Daughter of your father - Your sister.</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So, the person's mother is woman's sister or the woman is person's aunt</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40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sp>
        <p:nvSpPr>
          <p:cNvPr id="133" name="Google Shape;133;g2ee15abed17_3_30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1b9bf173ee_0_17"/>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04</a:t>
            </a:r>
            <a:endParaRPr b="1" i="0" sz="2000" u="none" cap="none" strike="noStrike">
              <a:solidFill>
                <a:srgbClr val="8182EF"/>
              </a:solidFill>
              <a:latin typeface="Roboto"/>
              <a:ea typeface="Roboto"/>
              <a:cs typeface="Roboto"/>
              <a:sym typeface="Roboto"/>
            </a:endParaRPr>
          </a:p>
        </p:txBody>
      </p:sp>
      <p:sp>
        <p:nvSpPr>
          <p:cNvPr id="139" name="Google Shape;139;g31b9bf173ee_0_17"/>
          <p:cNvSpPr txBox="1"/>
          <p:nvPr/>
        </p:nvSpPr>
        <p:spPr>
          <a:xfrm>
            <a:off x="630000" y="1354400"/>
            <a:ext cx="77394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Deepak said to Nitin, "That boy playing with the football is the younger of the two brothers of the daughter of my father's wife." How is the boy playing football related to Deepak?</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Son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Brother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Cousin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Nephew</a:t>
            </a:r>
            <a:endParaRPr sz="1800">
              <a:solidFill>
                <a:schemeClr val="dk1"/>
              </a:solidFill>
              <a:latin typeface="Roboto"/>
              <a:ea typeface="Roboto"/>
              <a:cs typeface="Roboto"/>
              <a:sym typeface="Roboto"/>
            </a:endParaRPr>
          </a:p>
        </p:txBody>
      </p:sp>
      <p:sp>
        <p:nvSpPr>
          <p:cNvPr id="140" name="Google Shape;140;g31b9bf173ee_0_17"/>
          <p:cNvSpPr txBox="1"/>
          <p:nvPr/>
        </p:nvSpPr>
        <p:spPr>
          <a:xfrm>
            <a:off x="7189500" y="4230000"/>
            <a:ext cx="11799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Roboto"/>
                <a:ea typeface="Roboto"/>
                <a:cs typeface="Roboto"/>
                <a:sym typeface="Roboto"/>
              </a:rPr>
              <a:t>Answer : B</a:t>
            </a:r>
            <a:endParaRPr b="1"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 name="Shape 144"/>
        <p:cNvGrpSpPr/>
        <p:nvPr/>
      </p:nvGrpSpPr>
      <p:grpSpPr>
        <a:xfrm>
          <a:off x="0" y="0"/>
          <a:ext cx="0" cy="0"/>
          <a:chOff x="0" y="0"/>
          <a:chExt cx="0" cy="0"/>
        </a:xfrm>
      </p:grpSpPr>
      <p:sp>
        <p:nvSpPr>
          <p:cNvPr id="145" name="Google Shape;145;g2ee15abed17_3_313"/>
          <p:cNvSpPr txBox="1"/>
          <p:nvPr/>
        </p:nvSpPr>
        <p:spPr>
          <a:xfrm>
            <a:off x="720000" y="1439875"/>
            <a:ext cx="7649400" cy="3056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Father's wife - Mother; Mother's daughter - Sister; Sister's younger brother - My younger brother. So, the boy is Deepak's brother.</a:t>
            </a:r>
            <a:r>
              <a:rPr i="0" lang="en-GB" sz="1800" u="none" cap="none" strike="noStrike">
                <a:solidFill>
                  <a:schemeClr val="dk1"/>
                </a:solidFill>
                <a:latin typeface="Roboto"/>
                <a:ea typeface="Roboto"/>
                <a:cs typeface="Roboto"/>
                <a:sym typeface="Roboto"/>
              </a:rPr>
              <a:t>.</a:t>
            </a:r>
            <a:endParaRPr i="0" sz="1400" u="none" cap="none" strike="noStrike">
              <a:solidFill>
                <a:schemeClr val="dk1"/>
              </a:solidFill>
              <a:highlight>
                <a:srgbClr val="FFFFFF"/>
              </a:highlight>
              <a:latin typeface="Roboto"/>
              <a:ea typeface="Roboto"/>
              <a:cs typeface="Roboto"/>
              <a:sym typeface="Roboto"/>
            </a:endParaRPr>
          </a:p>
        </p:txBody>
      </p:sp>
      <p:sp>
        <p:nvSpPr>
          <p:cNvPr id="146" name="Google Shape;146;g2ee15abed17_3_313"/>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ee15abed17_3_318"/>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16</a:t>
            </a:r>
            <a:endParaRPr b="0" i="0" sz="2000" u="none" cap="none" strike="noStrike">
              <a:solidFill>
                <a:schemeClr val="lt1"/>
              </a:solidFill>
              <a:latin typeface="Roboto"/>
              <a:ea typeface="Roboto"/>
              <a:cs typeface="Roboto"/>
              <a:sym typeface="Roboto"/>
            </a:endParaRPr>
          </a:p>
        </p:txBody>
      </p:sp>
      <p:sp>
        <p:nvSpPr>
          <p:cNvPr id="152" name="Google Shape;152;g2ee15abed17_3_318"/>
          <p:cNvSpPr txBox="1"/>
          <p:nvPr/>
        </p:nvSpPr>
        <p:spPr>
          <a:xfrm>
            <a:off x="720000" y="1440000"/>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Pointing out to a lady, a girl said, "She is the daughter-in-law of the grandmother</a:t>
            </a:r>
            <a:r>
              <a:rPr lang="en-GB" sz="1800">
                <a:solidFill>
                  <a:schemeClr val="dk2"/>
                </a:solidFill>
                <a:latin typeface="Roboto"/>
                <a:ea typeface="Roboto"/>
                <a:cs typeface="Roboto"/>
                <a:sym typeface="Roboto"/>
              </a:rPr>
              <a:t> </a:t>
            </a:r>
            <a:r>
              <a:rPr lang="en-GB" sz="1800">
                <a:solidFill>
                  <a:schemeClr val="dk1"/>
                </a:solidFill>
                <a:latin typeface="Roboto"/>
                <a:ea typeface="Roboto"/>
                <a:cs typeface="Roboto"/>
                <a:sym typeface="Roboto"/>
              </a:rPr>
              <a:t>of my father's only son." How is the lady related to the girl ?</a:t>
            </a:r>
            <a:endParaRPr sz="1800">
              <a:solidFill>
                <a:schemeClr val="dk2"/>
              </a:solidFill>
              <a:latin typeface="Roboto"/>
              <a:ea typeface="Roboto"/>
              <a:cs typeface="Roboto"/>
              <a:sym typeface="Roboto"/>
            </a:endParaRPr>
          </a:p>
          <a:p>
            <a:pPr indent="-342900" lvl="0" marL="4500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Sister-in-law</a:t>
            </a:r>
            <a:endParaRPr sz="1800">
              <a:solidFill>
                <a:schemeClr val="dk2"/>
              </a:solidFill>
              <a:latin typeface="Roboto"/>
              <a:ea typeface="Roboto"/>
              <a:cs typeface="Roboto"/>
              <a:sym typeface="Roboto"/>
            </a:endParaRPr>
          </a:p>
          <a:p>
            <a:pPr indent="-342900" lvl="0" marL="4500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Mother</a:t>
            </a:r>
            <a:endParaRPr sz="1800">
              <a:solidFill>
                <a:schemeClr val="dk2"/>
              </a:solidFill>
              <a:latin typeface="Roboto"/>
              <a:ea typeface="Roboto"/>
              <a:cs typeface="Roboto"/>
              <a:sym typeface="Roboto"/>
            </a:endParaRPr>
          </a:p>
          <a:p>
            <a:pPr indent="-342900" lvl="0" marL="4500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Aunt</a:t>
            </a:r>
            <a:endParaRPr sz="1800">
              <a:solidFill>
                <a:schemeClr val="dk2"/>
              </a:solidFill>
              <a:latin typeface="Roboto"/>
              <a:ea typeface="Roboto"/>
              <a:cs typeface="Roboto"/>
              <a:sym typeface="Roboto"/>
            </a:endParaRPr>
          </a:p>
          <a:p>
            <a:pPr indent="-342900" lvl="0" marL="4500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Can't be determined</a:t>
            </a:r>
            <a:endParaRPr sz="1800">
              <a:solidFill>
                <a:schemeClr val="dk1"/>
              </a:solidFill>
              <a:latin typeface="Roboto"/>
              <a:ea typeface="Roboto"/>
              <a:cs typeface="Roboto"/>
              <a:sym typeface="Roboto"/>
            </a:endParaRPr>
          </a:p>
          <a:p>
            <a:pPr indent="0" lvl="0" marL="0" marR="0" rtl="0" algn="l">
              <a:lnSpc>
                <a:spcPct val="100000"/>
              </a:lnSpc>
              <a:spcBef>
                <a:spcPts val="800"/>
              </a:spcBef>
              <a:spcAft>
                <a:spcPts val="80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p:txBody>
      </p:sp>
      <p:sp>
        <p:nvSpPr>
          <p:cNvPr id="153" name="Google Shape;153;g2ee15abed17_3_31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 D</a:t>
            </a:r>
            <a:endParaRPr b="1" i="0" sz="1600" u="none" cap="none" strike="noStrike">
              <a:solidFill>
                <a:srgbClr val="000000"/>
              </a:solidFill>
              <a:latin typeface="Roboto"/>
              <a:ea typeface="Roboto"/>
              <a:cs typeface="Roboto"/>
              <a:sym typeface="Roboto"/>
            </a:endParaRPr>
          </a:p>
        </p:txBody>
      </p:sp>
      <p:sp>
        <p:nvSpPr>
          <p:cNvPr id="154" name="Google Shape;154;g2ee15abed17_3_318"/>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10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10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g2ee15abed17_3_32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160" name="Google Shape;160;g2ee15abed17_3_325"/>
          <p:cNvSpPr txBox="1"/>
          <p:nvPr/>
        </p:nvSpPr>
        <p:spPr>
          <a:xfrm>
            <a:off x="720000" y="144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Girls's father's only son— Girl's brother. Daughter in law of girl’s grandmother can be their mother, or maternal uncle’s wife, i.e. aunt. So relation cannot be determined.</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333333"/>
              </a:solidFill>
              <a:highlight>
                <a:schemeClr val="lt1"/>
              </a:highlight>
              <a:latin typeface="Roboto"/>
              <a:ea typeface="Roboto"/>
              <a:cs typeface="Roboto"/>
              <a:sym typeface="Roboto"/>
            </a:endParaRPr>
          </a:p>
        </p:txBody>
      </p:sp>
      <p:sp>
        <p:nvSpPr>
          <p:cNvPr id="161" name="Google Shape;161;g2ee15abed17_3_3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162" name="Google Shape;162;g2ee15abed17_3_325"/>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10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ee15abed17_3_332"/>
          <p:cNvSpPr txBox="1"/>
          <p:nvPr/>
        </p:nvSpPr>
        <p:spPr>
          <a:xfrm>
            <a:off x="327600" y="386576"/>
            <a:ext cx="2827800" cy="447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02</a:t>
            </a:r>
            <a:endParaRPr b="0" i="0" sz="2000" u="none" cap="none" strike="noStrike">
              <a:solidFill>
                <a:schemeClr val="lt1"/>
              </a:solidFill>
              <a:latin typeface="Roboto"/>
              <a:ea typeface="Roboto"/>
              <a:cs typeface="Roboto"/>
              <a:sym typeface="Roboto"/>
            </a:endParaRPr>
          </a:p>
        </p:txBody>
      </p:sp>
      <p:sp>
        <p:nvSpPr>
          <p:cNvPr id="168" name="Google Shape;168;g2ee15abed17_3_332"/>
          <p:cNvSpPr txBox="1"/>
          <p:nvPr/>
        </p:nvSpPr>
        <p:spPr>
          <a:xfrm>
            <a:off x="720000" y="14242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Pointing to a girl in the photograph, Amar said, "Her mother's brother is the only son of my mother's father." How is the girl's mother related to Amar ? </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Mother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Sister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Aunt</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Grandmother</a:t>
            </a:r>
            <a:endParaRPr sz="1600">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800"/>
              </a:spcAft>
              <a:buClr>
                <a:srgbClr val="000000"/>
              </a:buClr>
              <a:buSzPts val="140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sp>
        <p:nvSpPr>
          <p:cNvPr id="169" name="Google Shape;169;g2ee15abed17_3_3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 </a:t>
            </a:r>
            <a:r>
              <a:rPr b="1" lang="en-GB" sz="1600">
                <a:latin typeface="Roboto"/>
                <a:ea typeface="Roboto"/>
                <a:cs typeface="Roboto"/>
                <a:sym typeface="Roboto"/>
              </a:rPr>
              <a:t>C</a:t>
            </a:r>
            <a:endParaRPr b="1" i="0" sz="1600" u="none" cap="none" strike="noStrike">
              <a:solidFill>
                <a:srgbClr val="000000"/>
              </a:solidFill>
              <a:latin typeface="Roboto"/>
              <a:ea typeface="Roboto"/>
              <a:cs typeface="Roboto"/>
              <a:sym typeface="Roboto"/>
            </a:endParaRPr>
          </a:p>
        </p:txBody>
      </p:sp>
      <p:sp>
        <p:nvSpPr>
          <p:cNvPr id="170" name="Google Shape;170;g2ee15abed17_3_332"/>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06</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10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10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10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1000"/>
                                        <p:tgtEl>
                                          <p:spTgt spid="1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Effect filter="fade" transition="in">
                                      <p:cBhvr>
                                        <p:cTn dur="1000"/>
                                        <p:tgtEl>
                                          <p:spTgt spid="1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Effect filter="fade" transition="in">
                                      <p:cBhvr>
                                        <p:cTn dur="1000"/>
                                        <p:tgtEl>
                                          <p:spTgt spid="1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g2ee15abed17_3_339"/>
          <p:cNvSpPr txBox="1"/>
          <p:nvPr/>
        </p:nvSpPr>
        <p:spPr>
          <a:xfrm>
            <a:off x="720000" y="1440000"/>
            <a:ext cx="7028100" cy="3056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9525"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Only son of Amir's mother's father — Amir's maternal uncle. </a:t>
            </a:r>
            <a:endParaRPr sz="1800">
              <a:solidFill>
                <a:schemeClr val="dk2"/>
              </a:solidFill>
              <a:latin typeface="Roboto"/>
              <a:ea typeface="Roboto"/>
              <a:cs typeface="Roboto"/>
              <a:sym typeface="Roboto"/>
            </a:endParaRPr>
          </a:p>
          <a:p>
            <a:pPr indent="-9525"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So, the girl's maternal uncle is Arnar's maternal uncle. Thus, the girl's mother is Amir's aunt.</a:t>
            </a:r>
            <a:endParaRPr sz="1800">
              <a:solidFill>
                <a:schemeClr val="dk1"/>
              </a:solidFill>
              <a:latin typeface="Roboto"/>
              <a:ea typeface="Roboto"/>
              <a:cs typeface="Roboto"/>
              <a:sym typeface="Roboto"/>
            </a:endParaRPr>
          </a:p>
        </p:txBody>
      </p:sp>
      <p:sp>
        <p:nvSpPr>
          <p:cNvPr id="176" name="Google Shape;176;g2ee15abed17_3_339"/>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06</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ee15abed17_3_344"/>
          <p:cNvSpPr txBox="1"/>
          <p:nvPr/>
        </p:nvSpPr>
        <p:spPr>
          <a:xfrm>
            <a:off x="720000" y="1439875"/>
            <a:ext cx="7470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Amit said, "This girl is the wife of the grandson of my mother". How is Amit related to the girl?</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Father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Grandfather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Father-in-law</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Husband</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sp>
        <p:nvSpPr>
          <p:cNvPr id="182" name="Google Shape;182;g2ee15abed17_3_3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a:t>
            </a:r>
            <a:r>
              <a:rPr b="1" lang="en-GB" sz="1600">
                <a:latin typeface="Roboto"/>
                <a:ea typeface="Roboto"/>
                <a:cs typeface="Roboto"/>
                <a:sym typeface="Roboto"/>
              </a:rPr>
              <a:t>C</a:t>
            </a:r>
            <a:endParaRPr b="1" i="0" sz="1700" u="none" cap="none" strike="noStrike">
              <a:solidFill>
                <a:srgbClr val="000000"/>
              </a:solidFill>
              <a:latin typeface="Roboto"/>
              <a:ea typeface="Roboto"/>
              <a:cs typeface="Roboto"/>
              <a:sym typeface="Roboto"/>
            </a:endParaRPr>
          </a:p>
        </p:txBody>
      </p:sp>
      <p:sp>
        <p:nvSpPr>
          <p:cNvPr id="183" name="Google Shape;183;g2ee15abed17_3_344"/>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07</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78001" y="2109682"/>
            <a:ext cx="46908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GB" sz="3200" u="none" cap="none" strike="noStrike">
                <a:solidFill>
                  <a:schemeClr val="lt1"/>
                </a:solidFill>
                <a:latin typeface="Roboto"/>
                <a:ea typeface="Roboto"/>
                <a:cs typeface="Roboto"/>
                <a:sym typeface="Roboto"/>
              </a:rPr>
              <a:t>BLOOD RELATIONS</a:t>
            </a:r>
            <a:endParaRPr b="1" i="0" sz="22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g2ee15abed17_3_350"/>
          <p:cNvSpPr txBox="1"/>
          <p:nvPr/>
        </p:nvSpPr>
        <p:spPr>
          <a:xfrm>
            <a:off x="720000" y="1439875"/>
            <a:ext cx="7470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The girl is the wife of grandson of Amit’s mother i.e., the girl is the wife of the son of Amit. Hence, Amit is the father-in-law of the girl.</a:t>
            </a:r>
            <a:endParaRPr sz="1800">
              <a:solidFill>
                <a:schemeClr val="dk1"/>
              </a:solidFill>
              <a:latin typeface="Roboto"/>
              <a:ea typeface="Roboto"/>
              <a:cs typeface="Roboto"/>
              <a:sym typeface="Roboto"/>
            </a:endParaRPr>
          </a:p>
        </p:txBody>
      </p:sp>
      <p:sp>
        <p:nvSpPr>
          <p:cNvPr id="189" name="Google Shape;189;g2ee15abed17_3_350"/>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07</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ee15abed17_3_356"/>
          <p:cNvSpPr txBox="1"/>
          <p:nvPr/>
        </p:nvSpPr>
        <p:spPr>
          <a:xfrm>
            <a:off x="327600" y="402400"/>
            <a:ext cx="2827800" cy="432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04</a:t>
            </a:r>
            <a:endParaRPr b="0" i="0" sz="2000" u="none" cap="none" strike="noStrike">
              <a:solidFill>
                <a:schemeClr val="lt1"/>
              </a:solidFill>
              <a:latin typeface="Roboto"/>
              <a:ea typeface="Roboto"/>
              <a:cs typeface="Roboto"/>
              <a:sym typeface="Roboto"/>
            </a:endParaRPr>
          </a:p>
        </p:txBody>
      </p:sp>
      <p:sp>
        <p:nvSpPr>
          <p:cNvPr id="195" name="Google Shape;195;g2ee15abed17_3_356"/>
          <p:cNvSpPr txBox="1"/>
          <p:nvPr/>
        </p:nvSpPr>
        <p:spPr>
          <a:xfrm>
            <a:off x="720000" y="1440000"/>
            <a:ext cx="7544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Introducing Salma, Aamir says, "She is the wife of only nephew of only brother of my mother." How is Salma is related to Aamir?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Wife</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Sister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Sister-in-law</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Data inadequate</a:t>
            </a:r>
            <a:endParaRPr sz="18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800"/>
              </a:spcAft>
              <a:buClr>
                <a:srgbClr val="000000"/>
              </a:buClr>
              <a:buSzPts val="105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sp>
        <p:nvSpPr>
          <p:cNvPr id="196" name="Google Shape;196;g2ee15abed17_3_356"/>
          <p:cNvSpPr txBox="1"/>
          <p:nvPr/>
        </p:nvSpPr>
        <p:spPr>
          <a:xfrm>
            <a:off x="7189500" y="4171350"/>
            <a:ext cx="16254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 </a:t>
            </a:r>
            <a:r>
              <a:rPr b="1" lang="en-GB" sz="1600">
                <a:latin typeface="Roboto"/>
                <a:ea typeface="Roboto"/>
                <a:cs typeface="Roboto"/>
                <a:sym typeface="Roboto"/>
              </a:rPr>
              <a:t>A</a:t>
            </a:r>
            <a:endParaRPr b="1" i="0" sz="1600" u="none" cap="none" strike="noStrike">
              <a:solidFill>
                <a:srgbClr val="000000"/>
              </a:solidFill>
              <a:latin typeface="Roboto"/>
              <a:ea typeface="Roboto"/>
              <a:cs typeface="Roboto"/>
              <a:sym typeface="Roboto"/>
            </a:endParaRPr>
          </a:p>
        </p:txBody>
      </p:sp>
      <p:sp>
        <p:nvSpPr>
          <p:cNvPr id="197" name="Google Shape;197;g2ee15abed17_3_35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08</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000"/>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Effect filter="fade" transition="in">
                                      <p:cBhvr>
                                        <p:cTn dur="1000"/>
                                        <p:tgtEl>
                                          <p:spTgt spid="1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g2ee15abed17_3_363"/>
          <p:cNvSpPr txBox="1"/>
          <p:nvPr/>
        </p:nvSpPr>
        <p:spPr>
          <a:xfrm>
            <a:off x="720000" y="1439875"/>
            <a:ext cx="7265400" cy="27900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Brother of mother means maternal uncle. Hence only nephew of Aamir’s maternal uncle means Aamir himself. Therefore Salma is the wife of Aamir.</a:t>
            </a:r>
            <a:endParaRPr sz="1800">
              <a:solidFill>
                <a:schemeClr val="dk1"/>
              </a:solidFill>
              <a:latin typeface="Roboto"/>
              <a:ea typeface="Roboto"/>
              <a:cs typeface="Roboto"/>
              <a:sym typeface="Roboto"/>
            </a:endParaRPr>
          </a:p>
        </p:txBody>
      </p:sp>
      <p:sp>
        <p:nvSpPr>
          <p:cNvPr id="203" name="Google Shape;203;g2ee15abed17_3_36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08</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ee15abed17_3_369"/>
          <p:cNvSpPr txBox="1"/>
          <p:nvPr/>
        </p:nvSpPr>
        <p:spPr>
          <a:xfrm>
            <a:off x="327600" y="396716"/>
            <a:ext cx="2827800" cy="437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05</a:t>
            </a:r>
            <a:endParaRPr b="0" i="0" sz="2000" u="none" cap="none" strike="noStrike">
              <a:solidFill>
                <a:schemeClr val="lt1"/>
              </a:solidFill>
              <a:latin typeface="Roboto"/>
              <a:ea typeface="Roboto"/>
              <a:cs typeface="Roboto"/>
              <a:sym typeface="Roboto"/>
            </a:endParaRPr>
          </a:p>
        </p:txBody>
      </p:sp>
      <p:sp>
        <p:nvSpPr>
          <p:cNvPr id="209" name="Google Shape;209;g2ee15abed17_3_369"/>
          <p:cNvSpPr txBox="1"/>
          <p:nvPr/>
        </p:nvSpPr>
        <p:spPr>
          <a:xfrm>
            <a:off x="746400" y="1439875"/>
            <a:ext cx="7862400" cy="357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A lady pointing to a man in a photograph says, "The sister of the son of this man</a:t>
            </a:r>
            <a:r>
              <a:rPr lang="en-GB" sz="1800">
                <a:solidFill>
                  <a:schemeClr val="dk2"/>
                </a:solidFill>
                <a:latin typeface="Roboto"/>
                <a:ea typeface="Roboto"/>
                <a:cs typeface="Roboto"/>
                <a:sym typeface="Roboto"/>
              </a:rPr>
              <a:t> </a:t>
            </a:r>
            <a:r>
              <a:rPr lang="en-GB" sz="1800">
                <a:solidFill>
                  <a:schemeClr val="dk1"/>
                </a:solidFill>
                <a:latin typeface="Roboto"/>
                <a:ea typeface="Roboto"/>
                <a:cs typeface="Roboto"/>
                <a:sym typeface="Roboto"/>
              </a:rPr>
              <a:t>is my mother-in-law." How is the husband of the lady related to the man in the photograph?</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Father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Son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Maternal Grandson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Maternal Grandfather</a:t>
            </a:r>
            <a:endParaRPr sz="16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210" name="Google Shape;210;g2ee15abed17_3_36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 </a:t>
            </a:r>
            <a:r>
              <a:rPr b="1" lang="en-GB" sz="1600">
                <a:latin typeface="Roboto"/>
                <a:ea typeface="Roboto"/>
                <a:cs typeface="Roboto"/>
                <a:sym typeface="Roboto"/>
              </a:rPr>
              <a:t>D</a:t>
            </a:r>
            <a:endParaRPr b="1" i="0" sz="1600" u="none" cap="none" strike="noStrike">
              <a:solidFill>
                <a:srgbClr val="000000"/>
              </a:solidFill>
              <a:latin typeface="Roboto"/>
              <a:ea typeface="Roboto"/>
              <a:cs typeface="Roboto"/>
              <a:sym typeface="Roboto"/>
            </a:endParaRPr>
          </a:p>
        </p:txBody>
      </p:sp>
      <p:sp>
        <p:nvSpPr>
          <p:cNvPr id="211" name="Google Shape;211;g2ee15abed17_3_369"/>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09</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g2ee15abed17_3_376"/>
          <p:cNvSpPr txBox="1"/>
          <p:nvPr/>
        </p:nvSpPr>
        <p:spPr>
          <a:xfrm>
            <a:off x="327600" y="7781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80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17" name="Google Shape;217;g2ee15abed17_3_376"/>
          <p:cNvSpPr txBox="1"/>
          <p:nvPr/>
        </p:nvSpPr>
        <p:spPr>
          <a:xfrm>
            <a:off x="1066875" y="1640550"/>
            <a:ext cx="722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18" name="Google Shape;218;g2ee15abed17_3_376"/>
          <p:cNvSpPr txBox="1"/>
          <p:nvPr/>
        </p:nvSpPr>
        <p:spPr>
          <a:xfrm>
            <a:off x="630000" y="1354400"/>
            <a:ext cx="74742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From the statement we can clearly understand the son of the man in the photo had a sister, whose son is married to the lady. We also get the information that the man’s son and the lady’s mother-in-law are siblings, which could only mean that the man is the grandfather of her husband.</a:t>
            </a:r>
            <a:endParaRPr sz="1700">
              <a:solidFill>
                <a:schemeClr val="dk1"/>
              </a:solidFill>
              <a:latin typeface="Roboto"/>
              <a:ea typeface="Roboto"/>
              <a:cs typeface="Roboto"/>
              <a:sym typeface="Roboto"/>
            </a:endParaRPr>
          </a:p>
        </p:txBody>
      </p:sp>
      <p:sp>
        <p:nvSpPr>
          <p:cNvPr id="219" name="Google Shape;219;g2ee15abed17_3_37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09</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ee15abed17_3_383"/>
          <p:cNvSpPr txBox="1"/>
          <p:nvPr/>
        </p:nvSpPr>
        <p:spPr>
          <a:xfrm>
            <a:off x="720000" y="144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Muthu said, “This girl is the wife of the grandson of my mother who has only one</a:t>
            </a:r>
            <a:r>
              <a:rPr lang="en-GB" sz="1800">
                <a:solidFill>
                  <a:schemeClr val="dk2"/>
                </a:solidFill>
                <a:latin typeface="Roboto"/>
                <a:ea typeface="Roboto"/>
                <a:cs typeface="Roboto"/>
                <a:sym typeface="Roboto"/>
              </a:rPr>
              <a:t> </a:t>
            </a:r>
            <a:r>
              <a:rPr lang="en-GB" sz="1800">
                <a:solidFill>
                  <a:schemeClr val="dk1"/>
                </a:solidFill>
                <a:latin typeface="Roboto"/>
                <a:ea typeface="Roboto"/>
                <a:cs typeface="Roboto"/>
                <a:sym typeface="Roboto"/>
              </a:rPr>
              <a:t>son.” Who is Muthu to the girl?</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Father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Grandfather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Husband</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Father-in-law</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40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sp>
        <p:nvSpPr>
          <p:cNvPr id="225" name="Google Shape;225;g2ee15abed17_3_38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 C</a:t>
            </a:r>
            <a:endParaRPr b="1" i="0" sz="1600" u="none" cap="none" strike="noStrike">
              <a:solidFill>
                <a:srgbClr val="000000"/>
              </a:solidFill>
              <a:latin typeface="Roboto"/>
              <a:ea typeface="Roboto"/>
              <a:cs typeface="Roboto"/>
              <a:sym typeface="Roboto"/>
            </a:endParaRPr>
          </a:p>
        </p:txBody>
      </p:sp>
      <p:sp>
        <p:nvSpPr>
          <p:cNvPr id="226" name="Google Shape;226;g2ee15abed17_3_38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10</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10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1000"/>
                                        <p:tgtEl>
                                          <p:spTgt spid="2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Effect filter="fade" transition="in">
                                      <p:cBhvr>
                                        <p:cTn dur="1000"/>
                                        <p:tgtEl>
                                          <p:spTgt spid="2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0" name="Shape 230"/>
        <p:cNvGrpSpPr/>
        <p:nvPr/>
      </p:nvGrpSpPr>
      <p:grpSpPr>
        <a:xfrm>
          <a:off x="0" y="0"/>
          <a:ext cx="0" cy="0"/>
          <a:chOff x="0" y="0"/>
          <a:chExt cx="0" cy="0"/>
        </a:xfrm>
      </p:grpSpPr>
      <p:pic>
        <p:nvPicPr>
          <p:cNvPr id="231" name="Google Shape;231;g2ee15abed17_3_389"/>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232" name="Google Shape;232;g2ee15abed17_3_389"/>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233" name="Google Shape;233;g2ee15abed17_3_389"/>
          <p:cNvSpPr txBox="1"/>
          <p:nvPr/>
        </p:nvSpPr>
        <p:spPr>
          <a:xfrm>
            <a:off x="327600" y="8427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4" name="Google Shape;234;g2ee15abed17_3_389"/>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10</a:t>
            </a:r>
            <a:endParaRPr b="1" i="0" sz="2000" u="none" cap="none" strike="noStrike">
              <a:solidFill>
                <a:srgbClr val="8182EF"/>
              </a:solidFill>
              <a:latin typeface="Roboto"/>
              <a:ea typeface="Roboto"/>
              <a:cs typeface="Roboto"/>
              <a:sym typeface="Roboto"/>
            </a:endParaRPr>
          </a:p>
        </p:txBody>
      </p:sp>
      <p:sp>
        <p:nvSpPr>
          <p:cNvPr id="235" name="Google Shape;235;g2ee15abed17_3_389"/>
          <p:cNvSpPr txBox="1"/>
          <p:nvPr/>
        </p:nvSpPr>
        <p:spPr>
          <a:xfrm>
            <a:off x="630000" y="1354400"/>
            <a:ext cx="74742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Mother’s grandson is my Son;</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Son’s wife is my Daughter–in–law.</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From the above we conclude that option C is the answer.</a:t>
            </a:r>
            <a:endParaRPr sz="18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ee15abed17_3_39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700" u="none" cap="none" strike="noStrike">
                <a:solidFill>
                  <a:srgbClr val="000000"/>
                </a:solidFill>
                <a:latin typeface="Roboto"/>
                <a:ea typeface="Roboto"/>
                <a:cs typeface="Roboto"/>
                <a:sym typeface="Roboto"/>
              </a:rPr>
              <a:t>A</a:t>
            </a:r>
            <a:r>
              <a:rPr b="1" i="0" lang="en-GB" sz="1600" u="none" cap="none" strike="noStrike">
                <a:solidFill>
                  <a:srgbClr val="000000"/>
                </a:solidFill>
                <a:latin typeface="Roboto"/>
                <a:ea typeface="Roboto"/>
                <a:cs typeface="Roboto"/>
                <a:sym typeface="Roboto"/>
              </a:rPr>
              <a:t>nswer: </a:t>
            </a:r>
            <a:r>
              <a:rPr b="1" lang="en-GB" sz="1600">
                <a:latin typeface="Roboto"/>
                <a:ea typeface="Roboto"/>
                <a:cs typeface="Roboto"/>
                <a:sym typeface="Roboto"/>
              </a:rPr>
              <a:t>D</a:t>
            </a:r>
            <a:endParaRPr b="1" i="0" sz="1600" u="none" cap="none" strike="noStrike">
              <a:solidFill>
                <a:srgbClr val="000000"/>
              </a:solidFill>
              <a:latin typeface="Roboto"/>
              <a:ea typeface="Roboto"/>
              <a:cs typeface="Roboto"/>
              <a:sym typeface="Roboto"/>
            </a:endParaRPr>
          </a:p>
        </p:txBody>
      </p:sp>
      <p:sp>
        <p:nvSpPr>
          <p:cNvPr id="241" name="Google Shape;241;g2ee15abed17_3_397"/>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11</a:t>
            </a:r>
            <a:endParaRPr b="1" i="0" sz="2000" u="none" cap="none" strike="noStrike">
              <a:solidFill>
                <a:srgbClr val="8182EF"/>
              </a:solidFill>
              <a:latin typeface="Roboto"/>
              <a:ea typeface="Roboto"/>
              <a:cs typeface="Roboto"/>
              <a:sym typeface="Roboto"/>
            </a:endParaRPr>
          </a:p>
        </p:txBody>
      </p:sp>
      <p:sp>
        <p:nvSpPr>
          <p:cNvPr id="242" name="Google Shape;242;g2ee15abed17_3_397"/>
          <p:cNvSpPr txBox="1"/>
          <p:nvPr/>
        </p:nvSpPr>
        <p:spPr>
          <a:xfrm>
            <a:off x="630000" y="1354400"/>
            <a:ext cx="73380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B is father of Q. B has only two children. Q is the brother of R. R is the daughter of P. A is the granddaughter of P. S is the father of A. How is S related to Q?</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Son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Son-in-law</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Brother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Brother-in-law</a:t>
            </a:r>
            <a:endParaRPr sz="18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pic>
        <p:nvPicPr>
          <p:cNvPr id="247" name="Google Shape;247;g2ee15abed17_3_403"/>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248" name="Google Shape;248;g2ee15abed17_3_403"/>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249" name="Google Shape;249;g2ee15abed17_3_403"/>
          <p:cNvSpPr txBox="1"/>
          <p:nvPr/>
        </p:nvSpPr>
        <p:spPr>
          <a:xfrm>
            <a:off x="327600" y="9189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50" name="Google Shape;250;g2ee15abed17_3_403"/>
          <p:cNvSpPr txBox="1"/>
          <p:nvPr/>
        </p:nvSpPr>
        <p:spPr>
          <a:xfrm>
            <a:off x="630000" y="1439875"/>
            <a:ext cx="6995400" cy="775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Roboto"/>
              <a:buChar char="●"/>
            </a:pPr>
            <a:r>
              <a:rPr lang="en-GB" sz="1800">
                <a:solidFill>
                  <a:schemeClr val="dk1"/>
                </a:solidFill>
                <a:latin typeface="Roboto"/>
                <a:ea typeface="Roboto"/>
                <a:cs typeface="Roboto"/>
                <a:sym typeface="Roboto"/>
              </a:rPr>
              <a:t>Correct Option: D</a:t>
            </a:r>
            <a:endParaRPr i="0" sz="1400" u="none" cap="none" strike="noStrike">
              <a:solidFill>
                <a:schemeClr val="dk1"/>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p:txBody>
      </p:sp>
      <p:sp>
        <p:nvSpPr>
          <p:cNvPr id="251" name="Google Shape;251;g2ee15abed17_3_40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ee15abed17_3_411"/>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08</a:t>
            </a:r>
            <a:endParaRPr b="0" i="0" sz="2000" u="none" cap="none" strike="noStrike">
              <a:solidFill>
                <a:schemeClr val="lt1"/>
              </a:solidFill>
              <a:latin typeface="Roboto"/>
              <a:ea typeface="Roboto"/>
              <a:cs typeface="Roboto"/>
              <a:sym typeface="Roboto"/>
            </a:endParaRPr>
          </a:p>
        </p:txBody>
      </p:sp>
      <p:sp>
        <p:nvSpPr>
          <p:cNvPr id="257" name="Google Shape;257;g2ee15abed17_3_411"/>
          <p:cNvSpPr txBox="1"/>
          <p:nvPr/>
        </p:nvSpPr>
        <p:spPr>
          <a:xfrm>
            <a:off x="720000" y="1439875"/>
            <a:ext cx="7650000" cy="3130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Showing the man receiving the prize Seema said, “He is the brother of </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my uncle’s daughter”. What is the man to Seema?</a:t>
            </a:r>
            <a:endParaRPr sz="1800">
              <a:solidFill>
                <a:schemeClr val="dk2"/>
              </a:solidFill>
              <a:latin typeface="Roboto"/>
              <a:ea typeface="Roboto"/>
              <a:cs typeface="Roboto"/>
              <a:sym typeface="Roboto"/>
            </a:endParaRPr>
          </a:p>
          <a:p>
            <a:pPr indent="-457200" lvl="0" marL="5715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Son</a:t>
            </a:r>
            <a:endParaRPr sz="1800">
              <a:solidFill>
                <a:schemeClr val="dk2"/>
              </a:solidFill>
              <a:latin typeface="Roboto"/>
              <a:ea typeface="Roboto"/>
              <a:cs typeface="Roboto"/>
              <a:sym typeface="Roboto"/>
            </a:endParaRPr>
          </a:p>
          <a:p>
            <a:pPr indent="-457200" lvl="0" marL="5715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Brother-in-law</a:t>
            </a:r>
            <a:endParaRPr sz="1800">
              <a:solidFill>
                <a:schemeClr val="dk2"/>
              </a:solidFill>
              <a:latin typeface="Roboto"/>
              <a:ea typeface="Roboto"/>
              <a:cs typeface="Roboto"/>
              <a:sym typeface="Roboto"/>
            </a:endParaRPr>
          </a:p>
          <a:p>
            <a:pPr indent="-457200" lvl="0" marL="5715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Nephew</a:t>
            </a:r>
            <a:endParaRPr sz="1800">
              <a:solidFill>
                <a:schemeClr val="dk2"/>
              </a:solidFill>
              <a:latin typeface="Roboto"/>
              <a:ea typeface="Roboto"/>
              <a:cs typeface="Roboto"/>
              <a:sym typeface="Roboto"/>
            </a:endParaRPr>
          </a:p>
          <a:p>
            <a:pPr indent="-457200" lvl="0" marL="5715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Cousin</a:t>
            </a:r>
            <a:endParaRPr sz="1800">
              <a:solidFill>
                <a:schemeClr val="dk1"/>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p:txBody>
      </p:sp>
      <p:sp>
        <p:nvSpPr>
          <p:cNvPr id="258" name="Google Shape;258;g2ee15abed17_3_41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 D</a:t>
            </a:r>
            <a:endParaRPr b="1" i="0" sz="1600" u="none" cap="none" strike="noStrike">
              <a:solidFill>
                <a:srgbClr val="000000"/>
              </a:solidFill>
              <a:latin typeface="Roboto"/>
              <a:ea typeface="Roboto"/>
              <a:cs typeface="Roboto"/>
              <a:sym typeface="Roboto"/>
            </a:endParaRPr>
          </a:p>
        </p:txBody>
      </p:sp>
      <p:sp>
        <p:nvSpPr>
          <p:cNvPr id="259" name="Google Shape;259;g2ee15abed17_3_411"/>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0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1000"/>
                                        <p:tgtEl>
                                          <p:spTgt spid="2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animEffect filter="fade" transition="in">
                                      <p:cBhvr>
                                        <p:cTn dur="1000"/>
                                        <p:tgtEl>
                                          <p:spTgt spid="2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descr="blood 1.jpg" id="69" name="Google Shape;69;g31ecf70bd7e_0_0"/>
          <p:cNvPicPr preferRelativeResize="0"/>
          <p:nvPr/>
        </p:nvPicPr>
        <p:blipFill rotWithShape="1">
          <a:blip r:embed="rId3">
            <a:alphaModFix/>
          </a:blip>
          <a:srcRect b="0" l="0" r="0" t="0"/>
          <a:stretch/>
        </p:blipFill>
        <p:spPr>
          <a:xfrm>
            <a:off x="630250" y="630250"/>
            <a:ext cx="7407101" cy="39945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pic>
        <p:nvPicPr>
          <p:cNvPr id="264" name="Google Shape;264;g2ee15abed17_3_418"/>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265" name="Google Shape;265;g2ee15abed17_3_418"/>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266" name="Google Shape;266;g2ee15abed17_3_418"/>
          <p:cNvSpPr txBox="1"/>
          <p:nvPr/>
        </p:nvSpPr>
        <p:spPr>
          <a:xfrm>
            <a:off x="327600" y="9189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7" name="Google Shape;267;g2ee15abed17_3_418"/>
          <p:cNvSpPr txBox="1"/>
          <p:nvPr/>
        </p:nvSpPr>
        <p:spPr>
          <a:xfrm>
            <a:off x="630000" y="1354400"/>
            <a:ext cx="7303500" cy="183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Brother of my uncle’s daughter is my uncle’s son, who is my cousin. i.e. The man</a:t>
            </a:r>
            <a:r>
              <a:rPr lang="en-GB" sz="1800">
                <a:solidFill>
                  <a:schemeClr val="dk2"/>
                </a:solidFill>
                <a:latin typeface="Roboto"/>
                <a:ea typeface="Roboto"/>
                <a:cs typeface="Roboto"/>
                <a:sym typeface="Roboto"/>
              </a:rPr>
              <a:t> </a:t>
            </a:r>
            <a:r>
              <a:rPr lang="en-GB" sz="1800">
                <a:solidFill>
                  <a:schemeClr val="dk1"/>
                </a:solidFill>
                <a:latin typeface="Roboto"/>
                <a:ea typeface="Roboto"/>
                <a:cs typeface="Roboto"/>
                <a:sym typeface="Roboto"/>
              </a:rPr>
              <a:t>is Seema’s cousin</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68" name="Google Shape;268;g2ee15abed17_3_418"/>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12</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ee15abed17_3_426"/>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74" name="Google Shape;274;g2ee15abed17_3_426"/>
          <p:cNvSpPr txBox="1"/>
          <p:nvPr/>
        </p:nvSpPr>
        <p:spPr>
          <a:xfrm>
            <a:off x="720000" y="144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Pointing to a photograph, Vipul said, "She is the daughter of my grandfather’s only son". How is Vipul related to the girl in the photograph?</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Father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Cousin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Brother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Data inadequate</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600" u="none" cap="none" strike="noStrike">
              <a:solidFill>
                <a:srgbClr val="666666"/>
              </a:solidFill>
              <a:highlight>
                <a:srgbClr val="F8F8F8"/>
              </a:highlight>
              <a:latin typeface="Roboto"/>
              <a:ea typeface="Roboto"/>
              <a:cs typeface="Roboto"/>
              <a:sym typeface="Roboto"/>
            </a:endParaRPr>
          </a:p>
        </p:txBody>
      </p:sp>
      <p:sp>
        <p:nvSpPr>
          <p:cNvPr id="275" name="Google Shape;275;g2ee15abed17_3_4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 C</a:t>
            </a:r>
            <a:endParaRPr b="1" i="0" sz="1600" u="none" cap="none" strike="noStrike">
              <a:solidFill>
                <a:srgbClr val="000000"/>
              </a:solidFill>
              <a:latin typeface="Roboto"/>
              <a:ea typeface="Roboto"/>
              <a:cs typeface="Roboto"/>
              <a:sym typeface="Roboto"/>
            </a:endParaRPr>
          </a:p>
        </p:txBody>
      </p:sp>
      <p:sp>
        <p:nvSpPr>
          <p:cNvPr id="276" name="Google Shape;276;g2ee15abed17_3_42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1000"/>
                                        <p:tgtEl>
                                          <p:spTgt spid="2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1000"/>
                                        <p:tgtEl>
                                          <p:spTgt spid="2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animEffect filter="fade" transition="in">
                                      <p:cBhvr>
                                        <p:cTn dur="1000"/>
                                        <p:tgtEl>
                                          <p:spTgt spid="2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sp>
        <p:nvSpPr>
          <p:cNvPr id="281" name="Google Shape;281;g2ee15abed17_3_433"/>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82" name="Google Shape;282;g2ee15abed17_3_433"/>
          <p:cNvSpPr txBox="1"/>
          <p:nvPr/>
        </p:nvSpPr>
        <p:spPr>
          <a:xfrm>
            <a:off x="720000" y="144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My Grandfather’s only son is My Father.</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So the girl is the daughter of Vipul’s father. i.e. Vipul is the girl’s brother.</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283" name="Google Shape;283;g2ee15abed17_3_43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0"/>
                                        <p:tgtEl>
                                          <p:spTgt spid="2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animEffect filter="fade" transition="in">
                                      <p:cBhvr>
                                        <p:cTn dur="1000"/>
                                        <p:tgtEl>
                                          <p:spTgt spid="28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ee15abed17_3_440"/>
          <p:cNvSpPr txBox="1"/>
          <p:nvPr/>
        </p:nvSpPr>
        <p:spPr>
          <a:xfrm>
            <a:off x="350100" y="420585"/>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10</a:t>
            </a:r>
            <a:endParaRPr b="0" i="0" sz="2000" u="none" cap="none" strike="noStrike">
              <a:solidFill>
                <a:schemeClr val="lt1"/>
              </a:solidFill>
              <a:latin typeface="Roboto"/>
              <a:ea typeface="Roboto"/>
              <a:cs typeface="Roboto"/>
              <a:sym typeface="Roboto"/>
            </a:endParaRPr>
          </a:p>
        </p:txBody>
      </p:sp>
      <p:sp>
        <p:nvSpPr>
          <p:cNvPr id="289" name="Google Shape;289;g2ee15abed17_3_440"/>
          <p:cNvSpPr txBox="1"/>
          <p:nvPr/>
        </p:nvSpPr>
        <p:spPr>
          <a:xfrm>
            <a:off x="720000" y="1440004"/>
            <a:ext cx="7384200" cy="2598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If  (A) P + Q means P is the brother of Q ;</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    (B) P x Q means P is the father of Q ;</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    (C) P - Q means P is the sister of Q ;</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which of the following represents S is the niece of T ?</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T x M + S – K</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K - S x M + T</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T + M x S – K</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T x S + M - K</a:t>
            </a:r>
            <a:endParaRPr sz="1800">
              <a:solidFill>
                <a:schemeClr val="dk2"/>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800"/>
              </a:spcAft>
              <a:buClr>
                <a:srgbClr val="000000"/>
              </a:buClr>
              <a:buSzPts val="1200"/>
              <a:buFont typeface="Arial"/>
              <a:buNone/>
            </a:pPr>
            <a:r>
              <a:t/>
            </a:r>
            <a:endParaRPr b="0" i="0" sz="1600" u="none" cap="none" strike="noStrike">
              <a:solidFill>
                <a:srgbClr val="666666"/>
              </a:solidFill>
              <a:highlight>
                <a:srgbClr val="F8F8F8"/>
              </a:highlight>
              <a:latin typeface="Roboto"/>
              <a:ea typeface="Roboto"/>
              <a:cs typeface="Roboto"/>
              <a:sym typeface="Roboto"/>
            </a:endParaRPr>
          </a:p>
        </p:txBody>
      </p:sp>
      <p:sp>
        <p:nvSpPr>
          <p:cNvPr id="290" name="Google Shape;290;g2ee15abed17_3_4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 </a:t>
            </a:r>
            <a:r>
              <a:rPr b="1" lang="en-GB" sz="1600">
                <a:latin typeface="Roboto"/>
                <a:ea typeface="Roboto"/>
                <a:cs typeface="Roboto"/>
                <a:sym typeface="Roboto"/>
              </a:rPr>
              <a:t>C</a:t>
            </a:r>
            <a:r>
              <a:rPr b="1" i="0" lang="en-GB" sz="1600" u="none" cap="none" strike="noStrike">
                <a:solidFill>
                  <a:srgbClr val="000000"/>
                </a:solidFill>
                <a:latin typeface="Roboto"/>
                <a:ea typeface="Roboto"/>
                <a:cs typeface="Roboto"/>
                <a:sym typeface="Roboto"/>
              </a:rPr>
              <a:t> </a:t>
            </a:r>
            <a:endParaRPr b="1" i="0" sz="1600" u="none" cap="none" strike="noStrike">
              <a:solidFill>
                <a:srgbClr val="000000"/>
              </a:solidFill>
              <a:latin typeface="Roboto"/>
              <a:ea typeface="Roboto"/>
              <a:cs typeface="Roboto"/>
              <a:sym typeface="Roboto"/>
            </a:endParaRPr>
          </a:p>
        </p:txBody>
      </p:sp>
      <p:sp>
        <p:nvSpPr>
          <p:cNvPr id="291" name="Google Shape;291;g2ee15abed17_3_440"/>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10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10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10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10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1000"/>
                                        <p:tgtEl>
                                          <p:spTgt spid="2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1000"/>
                                        <p:tgtEl>
                                          <p:spTgt spid="2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animEffect filter="fade" transition="in">
                                      <p:cBhvr>
                                        <p:cTn dur="1000"/>
                                        <p:tgtEl>
                                          <p:spTgt spid="2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7" st="7"/>
                                            </p:txEl>
                                          </p:spTgt>
                                        </p:tgtEl>
                                        <p:attrNameLst>
                                          <p:attrName>style.visibility</p:attrName>
                                        </p:attrNameLst>
                                      </p:cBhvr>
                                      <p:to>
                                        <p:strVal val="visible"/>
                                      </p:to>
                                    </p:set>
                                    <p:animEffect filter="fade" transition="in">
                                      <p:cBhvr>
                                        <p:cTn dur="1000"/>
                                        <p:tgtEl>
                                          <p:spTgt spid="2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8" st="8"/>
                                            </p:txEl>
                                          </p:spTgt>
                                        </p:tgtEl>
                                        <p:attrNameLst>
                                          <p:attrName>style.visibility</p:attrName>
                                        </p:attrNameLst>
                                      </p:cBhvr>
                                      <p:to>
                                        <p:strVal val="visible"/>
                                      </p:to>
                                    </p:set>
                                    <p:animEffect filter="fade" transition="in">
                                      <p:cBhvr>
                                        <p:cTn dur="1000"/>
                                        <p:tgtEl>
                                          <p:spTgt spid="2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000"/>
                                        <p:tgtEl>
                                          <p:spTgt spid="29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5" name="Shape 295"/>
        <p:cNvGrpSpPr/>
        <p:nvPr/>
      </p:nvGrpSpPr>
      <p:grpSpPr>
        <a:xfrm>
          <a:off x="0" y="0"/>
          <a:ext cx="0" cy="0"/>
          <a:chOff x="0" y="0"/>
          <a:chExt cx="0" cy="0"/>
        </a:xfrm>
      </p:grpSpPr>
      <p:pic>
        <p:nvPicPr>
          <p:cNvPr id="296" name="Google Shape;296;g2ee15abed17_3_447"/>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297" name="Google Shape;297;g2ee15abed17_3_447"/>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298" name="Google Shape;298;g2ee15abed17_3_447"/>
          <p:cNvSpPr txBox="1"/>
          <p:nvPr/>
        </p:nvSpPr>
        <p:spPr>
          <a:xfrm>
            <a:off x="327600" y="10713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99" name="Google Shape;299;g2ee15abed17_3_447"/>
          <p:cNvSpPr txBox="1"/>
          <p:nvPr/>
        </p:nvSpPr>
        <p:spPr>
          <a:xfrm>
            <a:off x="630000" y="1337100"/>
            <a:ext cx="7559700" cy="1446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S is the niece of T means T is the brother of the father (say M) of S</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 i.e. T + M x S.</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300" name="Google Shape;300;g2ee15abed17_3_447"/>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ee15abed17_3_455"/>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11</a:t>
            </a:r>
            <a:endParaRPr b="0" i="0" sz="2000" u="none" cap="none" strike="noStrike">
              <a:solidFill>
                <a:schemeClr val="lt1"/>
              </a:solidFill>
              <a:latin typeface="Roboto"/>
              <a:ea typeface="Roboto"/>
              <a:cs typeface="Roboto"/>
              <a:sym typeface="Roboto"/>
            </a:endParaRPr>
          </a:p>
        </p:txBody>
      </p:sp>
      <p:sp>
        <p:nvSpPr>
          <p:cNvPr id="306" name="Google Shape;306;g2ee15abed17_3_455"/>
          <p:cNvSpPr txBox="1"/>
          <p:nvPr/>
        </p:nvSpPr>
        <p:spPr>
          <a:xfrm>
            <a:off x="720000" y="144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Showing a lady in the park, Balu said, “She is the daughter of my grandmother’s only son”. How is Balu related to that lady?</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Brother  </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Cousin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Father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Uncle</a:t>
            </a:r>
            <a:endParaRPr sz="1800">
              <a:solidFill>
                <a:schemeClr val="dk1"/>
              </a:solidFill>
              <a:latin typeface="Roboto"/>
              <a:ea typeface="Roboto"/>
              <a:cs typeface="Roboto"/>
              <a:sym typeface="Roboto"/>
            </a:endParaRPr>
          </a:p>
        </p:txBody>
      </p:sp>
      <p:sp>
        <p:nvSpPr>
          <p:cNvPr id="307" name="Google Shape;307;g2ee15abed17_3_45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latin typeface="Roboto"/>
                <a:ea typeface="Roboto"/>
                <a:cs typeface="Roboto"/>
                <a:sym typeface="Roboto"/>
              </a:rPr>
              <a:t>Answer: </a:t>
            </a:r>
            <a:r>
              <a:rPr b="1" lang="en-GB" sz="1600">
                <a:latin typeface="Roboto"/>
                <a:ea typeface="Roboto"/>
                <a:cs typeface="Roboto"/>
                <a:sym typeface="Roboto"/>
              </a:rPr>
              <a:t>A</a:t>
            </a:r>
            <a:endParaRPr b="1" i="0" sz="1600" u="none" cap="none" strike="noStrike">
              <a:solidFill>
                <a:srgbClr val="000000"/>
              </a:solidFill>
              <a:latin typeface="Roboto"/>
              <a:ea typeface="Roboto"/>
              <a:cs typeface="Roboto"/>
              <a:sym typeface="Roboto"/>
            </a:endParaRPr>
          </a:p>
        </p:txBody>
      </p:sp>
      <p:sp>
        <p:nvSpPr>
          <p:cNvPr id="308" name="Google Shape;308;g2ee15abed17_3_455"/>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10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10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10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1000"/>
                                        <p:tgtEl>
                                          <p:spTgt spid="3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Effect filter="fade" transition="in">
                                      <p:cBhvr>
                                        <p:cTn dur="1000"/>
                                        <p:tgtEl>
                                          <p:spTgt spid="3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2" name="Shape 312"/>
        <p:cNvGrpSpPr/>
        <p:nvPr/>
      </p:nvGrpSpPr>
      <p:grpSpPr>
        <a:xfrm>
          <a:off x="0" y="0"/>
          <a:ext cx="0" cy="0"/>
          <a:chOff x="0" y="0"/>
          <a:chExt cx="0" cy="0"/>
        </a:xfrm>
      </p:grpSpPr>
      <p:sp>
        <p:nvSpPr>
          <p:cNvPr id="313" name="Google Shape;313;g2ee15abed17_3_462"/>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314" name="Google Shape;314;g2ee15abed17_3_462"/>
          <p:cNvSpPr txBox="1"/>
          <p:nvPr/>
        </p:nvSpPr>
        <p:spPr>
          <a:xfrm>
            <a:off x="720000" y="144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Grandfather’s only son is my father.</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Daughter of father is my sister.</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So Balu is the lady’s brother.</a:t>
            </a:r>
            <a:endParaRPr sz="1800">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315" name="Google Shape;315;g2ee15abed17_3_46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316" name="Google Shape;316;g2ee15abed17_3_462"/>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0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0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0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000"/>
                                        <p:tgtEl>
                                          <p:spTgt spid="3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Effect filter="fade" transition="in">
                                      <p:cBhvr>
                                        <p:cTn dur="1000"/>
                                        <p:tgtEl>
                                          <p:spTgt spid="3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Effect filter="fade" transition="in">
                                      <p:cBhvr>
                                        <p:cTn dur="1000"/>
                                        <p:tgtEl>
                                          <p:spTgt spid="3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000"/>
                                        <p:tgtEl>
                                          <p:spTgt spid="3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22" name="Google Shape;322;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323" name="Google Shape;323;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24" name="Google Shape;324;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25" name="Google Shape;325;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326" name="Google Shape;326;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27" name="Google Shape;327;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28" name="Google Shape;328;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29" name="Google Shape;329;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30" name="Google Shape;330;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31ecf70bd7e_0_4"/>
          <p:cNvSpPr txBox="1"/>
          <p:nvPr/>
        </p:nvSpPr>
        <p:spPr>
          <a:xfrm>
            <a:off x="630000" y="630250"/>
            <a:ext cx="3735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 of Blood Relation</a:t>
            </a:r>
            <a:endParaRPr b="1" i="0" sz="2000" u="none" cap="none" strike="noStrike">
              <a:solidFill>
                <a:srgbClr val="8182EF"/>
              </a:solidFill>
              <a:latin typeface="Roboto"/>
              <a:ea typeface="Roboto"/>
              <a:cs typeface="Roboto"/>
              <a:sym typeface="Roboto"/>
            </a:endParaRPr>
          </a:p>
        </p:txBody>
      </p:sp>
      <p:sp>
        <p:nvSpPr>
          <p:cNvPr id="75" name="Google Shape;75;g31ecf70bd7e_0_4"/>
          <p:cNvSpPr txBox="1"/>
          <p:nvPr/>
        </p:nvSpPr>
        <p:spPr>
          <a:xfrm>
            <a:off x="509025" y="1122850"/>
            <a:ext cx="7348200" cy="3786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None/>
            </a:pPr>
            <a:r>
              <a:rPr b="1" lang="en-GB" sz="1800">
                <a:solidFill>
                  <a:schemeClr val="dk1"/>
                </a:solidFill>
                <a:latin typeface="Roboto"/>
                <a:ea typeface="Roboto"/>
                <a:cs typeface="Roboto"/>
                <a:sym typeface="Roboto"/>
              </a:rPr>
              <a:t>1. Relations of Paternal side:</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Father's father → Grandfather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Father's mother → Grandmother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Father's brother → Uncle</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Father's sister → Aunt</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Children of uncle → Cousin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Wife of uncle → Aunt</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Children of aunt → Cousin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Husband of aunt → Uncle</a:t>
            </a:r>
            <a:endParaRPr>
              <a:latin typeface="Roboto"/>
              <a:ea typeface="Roboto"/>
              <a:cs typeface="Roboto"/>
              <a:sym typeface="Roboto"/>
            </a:endParaRPr>
          </a:p>
        </p:txBody>
      </p:sp>
      <p:pic>
        <p:nvPicPr>
          <p:cNvPr descr="0-6730_big-family-clipart-clipart-family.png" id="76" name="Google Shape;76;g31ecf70bd7e_0_4"/>
          <p:cNvPicPr preferRelativeResize="0"/>
          <p:nvPr/>
        </p:nvPicPr>
        <p:blipFill rotWithShape="1">
          <a:blip r:embed="rId3">
            <a:alphaModFix/>
          </a:blip>
          <a:srcRect b="0" l="0" r="0" t="0"/>
          <a:stretch/>
        </p:blipFill>
        <p:spPr>
          <a:xfrm>
            <a:off x="4365900" y="1170000"/>
            <a:ext cx="3978349" cy="360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31ecf70bd7e_0_11"/>
          <p:cNvSpPr txBox="1"/>
          <p:nvPr/>
        </p:nvSpPr>
        <p:spPr>
          <a:xfrm>
            <a:off x="630000" y="630250"/>
            <a:ext cx="3735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 of Blood Relation</a:t>
            </a:r>
            <a:endParaRPr b="1" i="0" sz="2000" u="none" cap="none" strike="noStrike">
              <a:solidFill>
                <a:srgbClr val="8182EF"/>
              </a:solidFill>
              <a:latin typeface="Roboto"/>
              <a:ea typeface="Roboto"/>
              <a:cs typeface="Roboto"/>
              <a:sym typeface="Roboto"/>
            </a:endParaRPr>
          </a:p>
        </p:txBody>
      </p:sp>
      <p:sp>
        <p:nvSpPr>
          <p:cNvPr id="82" name="Google Shape;82;g31ecf70bd7e_0_11"/>
          <p:cNvSpPr txBox="1"/>
          <p:nvPr/>
        </p:nvSpPr>
        <p:spPr>
          <a:xfrm>
            <a:off x="526350" y="1094100"/>
            <a:ext cx="74175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None/>
            </a:pPr>
            <a:r>
              <a:rPr b="1" lang="en-GB" sz="1800">
                <a:solidFill>
                  <a:schemeClr val="dk1"/>
                </a:solidFill>
                <a:latin typeface="Roboto"/>
                <a:ea typeface="Roboto"/>
                <a:cs typeface="Roboto"/>
                <a:sym typeface="Roboto"/>
              </a:rPr>
              <a:t>2. Relations of Maternal side:</a:t>
            </a:r>
            <a:endParaRPr sz="1800">
              <a:solidFill>
                <a:schemeClr val="dk1"/>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Mother's father → Maternal grandfather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Mother's mother → Maternal grandmother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Mother's brother Maternal uncle</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Mother's sister → Aunt</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Children of maternal uncle → Cousin</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None/>
            </a:pPr>
            <a:r>
              <a:rPr lang="en-GB" sz="1800">
                <a:solidFill>
                  <a:schemeClr val="dk1"/>
                </a:solidFill>
                <a:latin typeface="Roboto"/>
                <a:ea typeface="Roboto"/>
                <a:cs typeface="Roboto"/>
                <a:sym typeface="Roboto"/>
              </a:rPr>
              <a:t>Wife of maternal uncle → Maternal aunt</a:t>
            </a:r>
            <a:endParaRPr sz="1800">
              <a:solidFill>
                <a:schemeClr val="dk2"/>
              </a:solidFill>
              <a:latin typeface="Roboto"/>
              <a:ea typeface="Roboto"/>
              <a:cs typeface="Roboto"/>
              <a:sym typeface="Roboto"/>
            </a:endParaRPr>
          </a:p>
        </p:txBody>
      </p:sp>
      <p:pic>
        <p:nvPicPr>
          <p:cNvPr descr="maxresdefault.jpg" id="83" name="Google Shape;83;g31ecf70bd7e_0_11"/>
          <p:cNvPicPr preferRelativeResize="0"/>
          <p:nvPr/>
        </p:nvPicPr>
        <p:blipFill rotWithShape="1">
          <a:blip r:embed="rId3">
            <a:alphaModFix/>
          </a:blip>
          <a:srcRect b="8408" l="0" r="0" t="0"/>
          <a:stretch/>
        </p:blipFill>
        <p:spPr>
          <a:xfrm>
            <a:off x="5179850" y="1094100"/>
            <a:ext cx="3164400" cy="284107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31ecf70bd7e_0_18"/>
          <p:cNvSpPr txBox="1"/>
          <p:nvPr/>
        </p:nvSpPr>
        <p:spPr>
          <a:xfrm>
            <a:off x="630000" y="630250"/>
            <a:ext cx="3735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 of Blood Relation</a:t>
            </a:r>
            <a:endParaRPr b="1" i="0" sz="2000" u="none" cap="none" strike="noStrike">
              <a:solidFill>
                <a:srgbClr val="8182EF"/>
              </a:solidFill>
              <a:latin typeface="Roboto"/>
              <a:ea typeface="Roboto"/>
              <a:cs typeface="Roboto"/>
              <a:sym typeface="Roboto"/>
            </a:endParaRPr>
          </a:p>
        </p:txBody>
      </p:sp>
      <p:pic>
        <p:nvPicPr>
          <p:cNvPr descr="Blood-Relation-Flow-Chart.png" id="89" name="Google Shape;89;g31ecf70bd7e_0_18"/>
          <p:cNvPicPr preferRelativeResize="0"/>
          <p:nvPr/>
        </p:nvPicPr>
        <p:blipFill rotWithShape="1">
          <a:blip r:embed="rId3">
            <a:alphaModFix/>
          </a:blip>
          <a:srcRect b="0" l="0" r="0" t="0"/>
          <a:stretch/>
        </p:blipFill>
        <p:spPr>
          <a:xfrm>
            <a:off x="630000" y="1439875"/>
            <a:ext cx="7714251" cy="333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ee15abed17_3_283"/>
          <p:cNvSpPr txBox="1"/>
          <p:nvPr/>
        </p:nvSpPr>
        <p:spPr>
          <a:xfrm>
            <a:off x="720000" y="1440000"/>
            <a:ext cx="7650000" cy="27042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Pointing to an old man, Kailas said, "His son is my son's uncle." How is the old man related to Kailas?</a:t>
            </a:r>
            <a:endParaRPr sz="1800">
              <a:solidFill>
                <a:schemeClr val="dk2"/>
              </a:solidFill>
              <a:latin typeface="Roboto"/>
              <a:ea typeface="Roboto"/>
              <a:cs typeface="Roboto"/>
              <a:sym typeface="Roboto"/>
            </a:endParaRPr>
          </a:p>
          <a:p>
            <a:pPr indent="-114300" lvl="0" marL="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Brother</a:t>
            </a:r>
            <a:endParaRPr sz="1800">
              <a:solidFill>
                <a:schemeClr val="dk2"/>
              </a:solidFill>
              <a:latin typeface="Roboto"/>
              <a:ea typeface="Roboto"/>
              <a:cs typeface="Roboto"/>
              <a:sym typeface="Roboto"/>
            </a:endParaRPr>
          </a:p>
          <a:p>
            <a:pPr indent="-114300" lvl="0" marL="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Uncle</a:t>
            </a:r>
            <a:endParaRPr sz="1800">
              <a:solidFill>
                <a:schemeClr val="dk2"/>
              </a:solidFill>
              <a:latin typeface="Roboto"/>
              <a:ea typeface="Roboto"/>
              <a:cs typeface="Roboto"/>
              <a:sym typeface="Roboto"/>
            </a:endParaRPr>
          </a:p>
          <a:p>
            <a:pPr indent="-114300" lvl="0" marL="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Father</a:t>
            </a:r>
            <a:endParaRPr sz="1800">
              <a:solidFill>
                <a:schemeClr val="dk2"/>
              </a:solidFill>
              <a:latin typeface="Roboto"/>
              <a:ea typeface="Roboto"/>
              <a:cs typeface="Roboto"/>
              <a:sym typeface="Roboto"/>
            </a:endParaRPr>
          </a:p>
          <a:p>
            <a:pPr indent="-114300" lvl="0" marL="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Grandfather</a:t>
            </a:r>
            <a:endParaRPr sz="1800">
              <a:solidFill>
                <a:schemeClr val="dk2"/>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400"/>
              <a:buFont typeface="Arial"/>
              <a:buNone/>
            </a:pPr>
            <a:r>
              <a:t/>
            </a:r>
            <a:endParaRPr sz="1800">
              <a:solidFill>
                <a:schemeClr val="dk1"/>
              </a:solidFill>
            </a:endParaRPr>
          </a:p>
        </p:txBody>
      </p:sp>
      <p:sp>
        <p:nvSpPr>
          <p:cNvPr id="95" name="Google Shape;95;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96" name="Google Shape;96;g2ee15abed17_3_28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01</a:t>
            </a:r>
            <a:endParaRPr b="1" i="0" sz="2000" u="none" cap="none" strike="noStrike">
              <a:solidFill>
                <a:srgbClr val="8182EF"/>
              </a:solidFill>
              <a:latin typeface="Roboto"/>
              <a:ea typeface="Roboto"/>
              <a:cs typeface="Roboto"/>
              <a:sym typeface="Roboto"/>
            </a:endParaRPr>
          </a:p>
        </p:txBody>
      </p:sp>
      <p:sp>
        <p:nvSpPr>
          <p:cNvPr id="97" name="Google Shape;97;g2ee15abed17_3_283"/>
          <p:cNvSpPr txBox="1"/>
          <p:nvPr/>
        </p:nvSpPr>
        <p:spPr>
          <a:xfrm>
            <a:off x="7157600" y="4324350"/>
            <a:ext cx="12117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Roboto"/>
                <a:ea typeface="Roboto"/>
                <a:cs typeface="Roboto"/>
                <a:sym typeface="Roboto"/>
              </a:rPr>
              <a:t>Answer : </a:t>
            </a:r>
            <a:r>
              <a:rPr b="1" lang="en-GB" sz="1600">
                <a:latin typeface="Roboto"/>
                <a:ea typeface="Roboto"/>
                <a:cs typeface="Roboto"/>
                <a:sym typeface="Roboto"/>
              </a:rPr>
              <a:t>C</a:t>
            </a:r>
            <a:endParaRPr b="1"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000"/>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e15abed17_3_288"/>
          <p:cNvSpPr txBox="1"/>
          <p:nvPr/>
        </p:nvSpPr>
        <p:spPr>
          <a:xfrm>
            <a:off x="-34425" y="502200"/>
            <a:ext cx="44577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 </a:t>
            </a:r>
            <a:r>
              <a:rPr b="1" i="0" lang="en-GB" sz="2000" u="none" cap="none" strike="noStrike">
                <a:solidFill>
                  <a:schemeClr val="lt1"/>
                </a:solidFill>
                <a:latin typeface="Roboto"/>
                <a:ea typeface="Roboto"/>
                <a:cs typeface="Roboto"/>
                <a:sym typeface="Roboto"/>
              </a:rPr>
              <a:t> CLOCKS</a:t>
            </a:r>
            <a:endParaRPr b="1" i="0" sz="2000" u="none" cap="none" strike="noStrike">
              <a:solidFill>
                <a:schemeClr val="lt1"/>
              </a:solidFill>
              <a:latin typeface="Roboto"/>
              <a:ea typeface="Roboto"/>
              <a:cs typeface="Roboto"/>
              <a:sym typeface="Roboto"/>
            </a:endParaRPr>
          </a:p>
        </p:txBody>
      </p:sp>
      <p:sp>
        <p:nvSpPr>
          <p:cNvPr id="103" name="Google Shape;103;g2ee15abed17_3_288"/>
          <p:cNvSpPr txBox="1"/>
          <p:nvPr/>
        </p:nvSpPr>
        <p:spPr>
          <a:xfrm>
            <a:off x="711775" y="1439875"/>
            <a:ext cx="7657500" cy="2475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Kailas's son's uncle - Kailas's brother. So, the old man's son is Kailas's brother i.e., the old man is Kailas's father.</a:t>
            </a:r>
            <a:endParaRPr sz="1800">
              <a:solidFill>
                <a:schemeClr val="dk1"/>
              </a:solidFill>
              <a:latin typeface="Roboto"/>
              <a:ea typeface="Roboto"/>
              <a:cs typeface="Roboto"/>
              <a:sym typeface="Roboto"/>
            </a:endParaRPr>
          </a:p>
        </p:txBody>
      </p:sp>
      <p:sp>
        <p:nvSpPr>
          <p:cNvPr id="104" name="Google Shape;104;g2ee15abed17_3_288"/>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ee15abed17_3_293"/>
          <p:cNvSpPr txBox="1"/>
          <p:nvPr/>
        </p:nvSpPr>
        <p:spPr>
          <a:xfrm>
            <a:off x="7200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Pointing to a man in a photograph. Asha said. "His mother's only daughter is my mother." How is Asha related to that man ? </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Nephew</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Sister</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Wife</a:t>
            </a:r>
            <a:endParaRPr sz="1800">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Niece</a:t>
            </a:r>
            <a:endParaRPr sz="1800">
              <a:solidFill>
                <a:schemeClr val="dk1"/>
              </a:solidFill>
              <a:latin typeface="Roboto"/>
              <a:ea typeface="Roboto"/>
              <a:cs typeface="Roboto"/>
              <a:sym typeface="Roboto"/>
            </a:endParaRPr>
          </a:p>
        </p:txBody>
      </p:sp>
      <p:sp>
        <p:nvSpPr>
          <p:cNvPr id="110" name="Google Shape;110;g2ee15abed17_3_293"/>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02</a:t>
            </a:r>
            <a:endParaRPr b="0" i="0" sz="1400" u="none" cap="none" strike="noStrike">
              <a:solidFill>
                <a:srgbClr val="000000"/>
              </a:solidFill>
              <a:latin typeface="Arial"/>
              <a:ea typeface="Arial"/>
              <a:cs typeface="Arial"/>
              <a:sym typeface="Arial"/>
            </a:endParaRPr>
          </a:p>
        </p:txBody>
      </p:sp>
      <p:sp>
        <p:nvSpPr>
          <p:cNvPr id="111" name="Google Shape;111;g2ee15abed17_3_293"/>
          <p:cNvSpPr txBox="1"/>
          <p:nvPr/>
        </p:nvSpPr>
        <p:spPr>
          <a:xfrm>
            <a:off x="7139600" y="4324350"/>
            <a:ext cx="12297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Roboto"/>
                <a:ea typeface="Roboto"/>
                <a:cs typeface="Roboto"/>
                <a:sym typeface="Roboto"/>
              </a:rPr>
              <a:t>Answer : </a:t>
            </a:r>
            <a:r>
              <a:rPr b="1" lang="en-GB" sz="1600">
                <a:latin typeface="Roboto"/>
                <a:ea typeface="Roboto"/>
                <a:cs typeface="Roboto"/>
                <a:sym typeface="Roboto"/>
              </a:rPr>
              <a:t>D</a:t>
            </a:r>
            <a:endParaRPr b="1"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