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33"/>
  </p:notesMasterIdLst>
  <p:sldIdLst>
    <p:sldId id="256" r:id="rId2"/>
    <p:sldId id="402" r:id="rId3"/>
    <p:sldId id="403" r:id="rId4"/>
    <p:sldId id="351" r:id="rId5"/>
    <p:sldId id="404" r:id="rId6"/>
    <p:sldId id="352" r:id="rId7"/>
    <p:sldId id="353" r:id="rId8"/>
    <p:sldId id="354" r:id="rId9"/>
    <p:sldId id="355" r:id="rId10"/>
    <p:sldId id="357" r:id="rId11"/>
    <p:sldId id="358" r:id="rId12"/>
    <p:sldId id="394" r:id="rId13"/>
    <p:sldId id="395" r:id="rId14"/>
    <p:sldId id="359" r:id="rId15"/>
    <p:sldId id="360" r:id="rId16"/>
    <p:sldId id="361" r:id="rId17"/>
    <p:sldId id="362" r:id="rId18"/>
    <p:sldId id="363" r:id="rId19"/>
    <p:sldId id="366" r:id="rId20"/>
    <p:sldId id="397" r:id="rId21"/>
    <p:sldId id="367" r:id="rId22"/>
    <p:sldId id="368" r:id="rId23"/>
    <p:sldId id="401" r:id="rId24"/>
    <p:sldId id="369" r:id="rId25"/>
    <p:sldId id="399" r:id="rId26"/>
    <p:sldId id="396" r:id="rId27"/>
    <p:sldId id="400" r:id="rId28"/>
    <p:sldId id="370" r:id="rId29"/>
    <p:sldId id="371" r:id="rId30"/>
    <p:sldId id="339" r:id="rId31"/>
    <p:sldId id="39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0C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067" autoAdjust="0"/>
  </p:normalViewPr>
  <p:slideViewPr>
    <p:cSldViewPr>
      <p:cViewPr varScale="1">
        <p:scale>
          <a:sx n="77" d="100"/>
          <a:sy n="77" d="100"/>
        </p:scale>
        <p:origin x="883" y="43"/>
      </p:cViewPr>
      <p:guideLst>
        <p:guide orient="horz" pos="2160"/>
        <p:guide pos="3840"/>
      </p:guideLst>
    </p:cSldViewPr>
  </p:slideViewPr>
  <p:outlineViewPr>
    <p:cViewPr>
      <p:scale>
        <a:sx n="33" d="100"/>
        <a:sy n="33" d="100"/>
      </p:scale>
      <p:origin x="0" y="-721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4D4A3-F44B-48BB-97F0-4A2F31D4774F}" type="datetimeFigureOut">
              <a:rPr lang="en-IN" smtClean="0"/>
              <a:t>16-05-2025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5E8AB3-A571-40F3-B3AA-45A8E13E9B1B}" type="slidenum">
              <a:rPr lang="en-IN" smtClean="0"/>
              <a:t>‹#›</a:t>
            </a:fld>
            <a:endParaRPr lang="en-IN"/>
          </a:p>
        </p:txBody>
      </p:sp>
    </p:spTree>
    <p:extLst>
      <p:ext uri="{BB962C8B-B14F-4D97-AF65-F5344CB8AC3E}">
        <p14:creationId xmlns:p14="http://schemas.microsoft.com/office/powerpoint/2010/main" val="3100594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25E8AB3-A571-40F3-B3AA-45A8E13E9B1B}" type="slidenum">
              <a:rPr lang="en-IN" smtClean="0"/>
              <a:t>1</a:t>
            </a:fld>
            <a:endParaRPr lang="en-IN"/>
          </a:p>
        </p:txBody>
      </p:sp>
    </p:spTree>
    <p:extLst>
      <p:ext uri="{BB962C8B-B14F-4D97-AF65-F5344CB8AC3E}">
        <p14:creationId xmlns:p14="http://schemas.microsoft.com/office/powerpoint/2010/main" val="43783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fld id="{FA82E289-3094-4047-935B-E4A9DF3E1EF9}" type="datetime3">
              <a:rPr lang="en-US" smtClean="0"/>
              <a:t>16 May 2025</a:t>
            </a:fld>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r>
              <a:rPr lang="en-US"/>
              <a:t>BCSE101E - Computer Programming : Python</a:t>
            </a:r>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952C2C93-990A-4F51-972D-79E46D645F1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20455AA-6545-4E0E-98D9-9A1D3249D0C5}" type="datetime3">
              <a:rPr lang="en-US" smtClean="0"/>
              <a:t>16 May 2025</a:t>
            </a:fld>
            <a:endParaRPr lang="en-US"/>
          </a:p>
        </p:txBody>
      </p:sp>
      <p:sp>
        <p:nvSpPr>
          <p:cNvPr id="5" name="Footer Placeholder 4"/>
          <p:cNvSpPr>
            <a:spLocks noGrp="1"/>
          </p:cNvSpPr>
          <p:nvPr>
            <p:ph type="ftr" sz="quarter" idx="11"/>
          </p:nvPr>
        </p:nvSpPr>
        <p:spPr/>
        <p:txBody>
          <a:bodyPr/>
          <a:lstStyle/>
          <a:p>
            <a:r>
              <a:rPr lang="en-US"/>
              <a:t>BCSE101E - Computer Programming : Python</a:t>
            </a:r>
          </a:p>
        </p:txBody>
      </p:sp>
      <p:sp>
        <p:nvSpPr>
          <p:cNvPr id="6" name="Slide Number Placeholder 5"/>
          <p:cNvSpPr>
            <a:spLocks noGrp="1"/>
          </p:cNvSpPr>
          <p:nvPr>
            <p:ph type="sldNum" sz="quarter" idx="12"/>
          </p:nvPr>
        </p:nvSpPr>
        <p:spPr/>
        <p:txBody>
          <a:bodyPr/>
          <a:lstStyle/>
          <a:p>
            <a:fld id="{952C2C93-990A-4F51-972D-79E46D645F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C0F904-0C4E-4237-B7FB-2AD3E9C5147E}" type="datetime3">
              <a:rPr lang="en-US" smtClean="0"/>
              <a:t>16 May 2025</a:t>
            </a:fld>
            <a:endParaRPr lang="en-US"/>
          </a:p>
        </p:txBody>
      </p:sp>
      <p:sp>
        <p:nvSpPr>
          <p:cNvPr id="5" name="Footer Placeholder 4"/>
          <p:cNvSpPr>
            <a:spLocks noGrp="1"/>
          </p:cNvSpPr>
          <p:nvPr>
            <p:ph type="ftr" sz="quarter" idx="11"/>
          </p:nvPr>
        </p:nvSpPr>
        <p:spPr/>
        <p:txBody>
          <a:bodyPr/>
          <a:lstStyle/>
          <a:p>
            <a:r>
              <a:rPr lang="en-US"/>
              <a:t>BCSE101E - Computer Programming : Python</a:t>
            </a:r>
          </a:p>
        </p:txBody>
      </p:sp>
      <p:sp>
        <p:nvSpPr>
          <p:cNvPr id="6" name="Slide Number Placeholder 5"/>
          <p:cNvSpPr>
            <a:spLocks noGrp="1"/>
          </p:cNvSpPr>
          <p:nvPr>
            <p:ph type="sldNum" sz="quarter" idx="12"/>
          </p:nvPr>
        </p:nvSpPr>
        <p:spPr/>
        <p:txBody>
          <a:bodyPr/>
          <a:lstStyle/>
          <a:p>
            <a:fld id="{952C2C93-990A-4F51-972D-79E46D645F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26C0168-CF03-443E-AE0F-98CEAB9F141F}" type="datetime3">
              <a:rPr lang="en-US" smtClean="0"/>
              <a:t>16 May 2025</a:t>
            </a:fld>
            <a:endParaRPr lang="en-US"/>
          </a:p>
        </p:txBody>
      </p:sp>
      <p:sp>
        <p:nvSpPr>
          <p:cNvPr id="9" name="Slide Number Placeholder 8"/>
          <p:cNvSpPr>
            <a:spLocks noGrp="1"/>
          </p:cNvSpPr>
          <p:nvPr>
            <p:ph type="sldNum" sz="quarter" idx="15"/>
          </p:nvPr>
        </p:nvSpPr>
        <p:spPr/>
        <p:txBody>
          <a:bodyPr rtlCol="0"/>
          <a:lstStyle/>
          <a:p>
            <a:fld id="{952C2C93-990A-4F51-972D-79E46D645F1B}"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a:t>BCSE101E - Computer Programming : Python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B6A5BC75-80BE-44E0-A9C4-0E2B7D3FD8A1}" type="datetime3">
              <a:rPr lang="en-US" smtClean="0"/>
              <a:t>16 May 2025</a:t>
            </a:fld>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r>
              <a:rPr lang="en-US"/>
              <a:t>BCSE101E - Computer Programming : Python</a:t>
            </a:r>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6" name="Slide Number Placeholder 5"/>
          <p:cNvSpPr>
            <a:spLocks noGrp="1"/>
          </p:cNvSpPr>
          <p:nvPr>
            <p:ph type="sldNum" sz="quarter" idx="12"/>
          </p:nvPr>
        </p:nvSpPr>
        <p:spPr bwMode="auto">
          <a:xfrm>
            <a:off x="1787488" y="4928702"/>
            <a:ext cx="812800" cy="517524"/>
          </a:xfrm>
        </p:spPr>
        <p:txBody>
          <a:bodyPr/>
          <a:lstStyle/>
          <a:p>
            <a:fld id="{952C2C93-990A-4F51-972D-79E46D645F1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0B10D13-102C-4C7F-AC9A-B1684F5F0287}" type="datetime3">
              <a:rPr lang="en-US" smtClean="0"/>
              <a:t>16 May 2025</a:t>
            </a:fld>
            <a:endParaRPr lang="en-US"/>
          </a:p>
        </p:txBody>
      </p:sp>
      <p:sp>
        <p:nvSpPr>
          <p:cNvPr id="6" name="Footer Placeholder 5"/>
          <p:cNvSpPr>
            <a:spLocks noGrp="1"/>
          </p:cNvSpPr>
          <p:nvPr>
            <p:ph type="ftr" sz="quarter" idx="11"/>
          </p:nvPr>
        </p:nvSpPr>
        <p:spPr/>
        <p:txBody>
          <a:bodyPr/>
          <a:lstStyle/>
          <a:p>
            <a:r>
              <a:rPr lang="en-US"/>
              <a:t>BCSE101E - Computer Programming : Python</a:t>
            </a:r>
          </a:p>
        </p:txBody>
      </p:sp>
      <p:sp>
        <p:nvSpPr>
          <p:cNvPr id="7" name="Slide Number Placeholder 6"/>
          <p:cNvSpPr>
            <a:spLocks noGrp="1"/>
          </p:cNvSpPr>
          <p:nvPr>
            <p:ph type="sldNum" sz="quarter" idx="12"/>
          </p:nvPr>
        </p:nvSpPr>
        <p:spPr/>
        <p:txBody>
          <a:bodyPr/>
          <a:lstStyle/>
          <a:p>
            <a:fld id="{952C2C93-990A-4F51-972D-79E46D645F1B}" type="slidenum">
              <a:rPr lang="en-US" smtClean="0"/>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A1640F6-D252-4474-8861-AD733C1DFA78}" type="datetime3">
              <a:rPr lang="en-US" smtClean="0"/>
              <a:t>16 May 2025</a:t>
            </a:fld>
            <a:endParaRPr lang="en-US"/>
          </a:p>
        </p:txBody>
      </p:sp>
      <p:sp>
        <p:nvSpPr>
          <p:cNvPr id="8" name="Footer Placeholder 7"/>
          <p:cNvSpPr>
            <a:spLocks noGrp="1"/>
          </p:cNvSpPr>
          <p:nvPr>
            <p:ph type="ftr" sz="quarter" idx="11"/>
          </p:nvPr>
        </p:nvSpPr>
        <p:spPr/>
        <p:txBody>
          <a:bodyPr/>
          <a:lstStyle/>
          <a:p>
            <a:r>
              <a:rPr lang="en-US"/>
              <a:t>BCSE101E - Computer Programming : Python</a:t>
            </a:r>
          </a:p>
        </p:txBody>
      </p:sp>
      <p:sp>
        <p:nvSpPr>
          <p:cNvPr id="9" name="Slide Number Placeholder 8"/>
          <p:cNvSpPr>
            <a:spLocks noGrp="1"/>
          </p:cNvSpPr>
          <p:nvPr>
            <p:ph type="sldNum" sz="quarter" idx="12"/>
          </p:nvPr>
        </p:nvSpPr>
        <p:spPr/>
        <p:txBody>
          <a:bodyPr/>
          <a:lstStyle/>
          <a:p>
            <a:fld id="{952C2C93-990A-4F51-972D-79E46D645F1B}" type="slidenum">
              <a:rPr lang="en-US" smtClean="0"/>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0D22852A-F54D-4147-8786-640A41F1DF81}" type="datetime3">
              <a:rPr lang="en-US" smtClean="0"/>
              <a:t>16 May 2025</a:t>
            </a:fld>
            <a:endParaRPr lang="en-US"/>
          </a:p>
        </p:txBody>
      </p:sp>
      <p:sp>
        <p:nvSpPr>
          <p:cNvPr id="7" name="Slide Number Placeholder 6"/>
          <p:cNvSpPr>
            <a:spLocks noGrp="1"/>
          </p:cNvSpPr>
          <p:nvPr>
            <p:ph type="sldNum" sz="quarter" idx="11"/>
          </p:nvPr>
        </p:nvSpPr>
        <p:spPr/>
        <p:txBody>
          <a:bodyPr rtlCol="0"/>
          <a:lstStyle/>
          <a:p>
            <a:fld id="{952C2C93-990A-4F51-972D-79E46D645F1B}" type="slidenum">
              <a:rPr lang="en-US" smtClean="0"/>
              <a:pPr/>
              <a:t>‹#›</a:t>
            </a:fld>
            <a:endParaRPr lang="en-US"/>
          </a:p>
        </p:txBody>
      </p:sp>
      <p:sp>
        <p:nvSpPr>
          <p:cNvPr id="8" name="Footer Placeholder 7"/>
          <p:cNvSpPr>
            <a:spLocks noGrp="1"/>
          </p:cNvSpPr>
          <p:nvPr>
            <p:ph type="ftr" sz="quarter" idx="12"/>
          </p:nvPr>
        </p:nvSpPr>
        <p:spPr/>
        <p:txBody>
          <a:bodyPr rtlCol="0"/>
          <a:lstStyle/>
          <a:p>
            <a:r>
              <a:rPr lang="en-US"/>
              <a:t>BCSE101E - Computer Programming : Python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65186-3E1F-4C33-82F2-EF0A3079C732}" type="datetime3">
              <a:rPr lang="en-US" smtClean="0"/>
              <a:t>16 May 2025</a:t>
            </a:fld>
            <a:endParaRPr lang="en-US"/>
          </a:p>
        </p:txBody>
      </p:sp>
      <p:sp>
        <p:nvSpPr>
          <p:cNvPr id="3" name="Footer Placeholder 2"/>
          <p:cNvSpPr>
            <a:spLocks noGrp="1"/>
          </p:cNvSpPr>
          <p:nvPr>
            <p:ph type="ftr" sz="quarter" idx="11"/>
          </p:nvPr>
        </p:nvSpPr>
        <p:spPr/>
        <p:txBody>
          <a:bodyPr/>
          <a:lstStyle/>
          <a:p>
            <a:r>
              <a:rPr lang="en-US"/>
              <a:t>BCSE101E - Computer Programming : Python</a:t>
            </a:r>
          </a:p>
        </p:txBody>
      </p:sp>
      <p:sp>
        <p:nvSpPr>
          <p:cNvPr id="4" name="Slide Number Placeholder 3"/>
          <p:cNvSpPr>
            <a:spLocks noGrp="1"/>
          </p:cNvSpPr>
          <p:nvPr>
            <p:ph type="sldNum" sz="quarter" idx="12"/>
          </p:nvPr>
        </p:nvSpPr>
        <p:spPr/>
        <p:txBody>
          <a:bodyPr/>
          <a:lstStyle/>
          <a:p>
            <a:fld id="{952C2C93-990A-4F51-972D-79E46D645F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5EF8FF8F-19D2-4256-91C9-EAB99AE1421D}" type="datetime3">
              <a:rPr lang="en-US" smtClean="0"/>
              <a:t>16 May 2025</a:t>
            </a:fld>
            <a:endParaRPr lang="en-US"/>
          </a:p>
        </p:txBody>
      </p:sp>
      <p:sp>
        <p:nvSpPr>
          <p:cNvPr id="22" name="Slide Number Placeholder 21"/>
          <p:cNvSpPr>
            <a:spLocks noGrp="1"/>
          </p:cNvSpPr>
          <p:nvPr>
            <p:ph type="sldNum" sz="quarter" idx="15"/>
          </p:nvPr>
        </p:nvSpPr>
        <p:spPr/>
        <p:txBody>
          <a:bodyPr rtlCol="0"/>
          <a:lstStyle/>
          <a:p>
            <a:fld id="{952C2C93-990A-4F51-972D-79E46D645F1B}"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a:t>BCSE101E - Computer Programming : Python</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7" name="Date Placeholder 16"/>
          <p:cNvSpPr>
            <a:spLocks noGrp="1"/>
          </p:cNvSpPr>
          <p:nvPr>
            <p:ph type="dt" sz="half" idx="10"/>
          </p:nvPr>
        </p:nvSpPr>
        <p:spPr/>
        <p:txBody>
          <a:bodyPr rtlCol="0"/>
          <a:lstStyle/>
          <a:p>
            <a:fld id="{C8C859BC-F46B-4DD4-A7BE-4F8F7C7775D4}" type="datetime3">
              <a:rPr lang="en-US" smtClean="0"/>
              <a:t>16 May 2025</a:t>
            </a:fld>
            <a:endParaRPr lang="en-US"/>
          </a:p>
        </p:txBody>
      </p:sp>
      <p:sp>
        <p:nvSpPr>
          <p:cNvPr id="18" name="Slide Number Placeholder 17"/>
          <p:cNvSpPr>
            <a:spLocks noGrp="1"/>
          </p:cNvSpPr>
          <p:nvPr>
            <p:ph type="sldNum" sz="quarter" idx="11"/>
          </p:nvPr>
        </p:nvSpPr>
        <p:spPr/>
        <p:txBody>
          <a:bodyPr rtlCol="0"/>
          <a:lstStyle/>
          <a:p>
            <a:fld id="{952C2C93-990A-4F51-972D-79E46D645F1B}"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a:t>BCSE101E - Computer Programming : Python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76A76287-0BFD-4231-B263-83A6704376E1}" type="datetime3">
              <a:rPr lang="en-US" smtClean="0"/>
              <a:t>16 May 2025</a:t>
            </a:fld>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r>
              <a:rPr lang="en-US"/>
              <a:t>BCSE101E - Computer Programming : Python</a:t>
            </a:r>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952C2C93-990A-4F51-972D-79E46D645F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9576" y="6237312"/>
            <a:ext cx="8568952" cy="784108"/>
          </a:xfrm>
        </p:spPr>
        <p:txBody>
          <a:bodyPr>
            <a:noAutofit/>
          </a:bodyPr>
          <a:lstStyle/>
          <a:p>
            <a:pPr algn="ct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br>
              <a:rPr lang="en-US" sz="4000" dirty="0">
                <a:solidFill>
                  <a:srgbClr val="002060"/>
                </a:solidFill>
              </a:rPr>
            </a:br>
            <a:r>
              <a:rPr lang="en-US" sz="4000" dirty="0">
                <a:solidFill>
                  <a:srgbClr val="FF0000"/>
                </a:solidFill>
              </a:rPr>
              <a:t>C++ Introduction</a:t>
            </a:r>
            <a:br>
              <a:rPr lang="en-US" sz="4000" dirty="0"/>
            </a:br>
            <a:r>
              <a:rPr lang="en-US" sz="2400" dirty="0"/>
              <a:t>By </a:t>
            </a:r>
            <a:br>
              <a:rPr lang="en-US" sz="2400" dirty="0"/>
            </a:br>
            <a:r>
              <a:rPr lang="en-US" sz="2400" dirty="0" err="1"/>
              <a:t>Dr.M.A.Berlin</a:t>
            </a:r>
            <a:r>
              <a:rPr lang="en-US" sz="2400" dirty="0"/>
              <a:t> (20164)</a:t>
            </a:r>
            <a:br>
              <a:rPr lang="en-US" sz="2400" dirty="0"/>
            </a:br>
            <a:br>
              <a:rPr lang="en-IN" sz="4000" dirty="0"/>
            </a:br>
            <a:br>
              <a:rPr lang="en-US" sz="4000" dirty="0">
                <a:solidFill>
                  <a:srgbClr val="002060"/>
                </a:solidFill>
              </a:rPr>
            </a:br>
            <a:endParaRPr lang="en-US" sz="4000"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tangle 146"/>
          <p:cNvSpPr/>
          <p:nvPr/>
        </p:nvSpPr>
        <p:spPr>
          <a:xfrm>
            <a:off x="3719736" y="434643"/>
            <a:ext cx="3240360" cy="474077"/>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pPr>
              <a:lnSpc>
                <a:spcPct val="100000"/>
              </a:lnSpc>
            </a:pPr>
            <a:r>
              <a:rPr lang="en-IN" sz="2400" b="1" spc="-1" dirty="0">
                <a:solidFill>
                  <a:srgbClr val="FF0000"/>
                </a:solidFill>
                <a:latin typeface="Arial"/>
              </a:rPr>
              <a:t>C++ Data Types</a:t>
            </a:r>
          </a:p>
        </p:txBody>
      </p:sp>
      <p:pic>
        <p:nvPicPr>
          <p:cNvPr id="2" name="Picture 1"/>
          <p:cNvPicPr>
            <a:picLocks noChangeAspect="1"/>
          </p:cNvPicPr>
          <p:nvPr/>
        </p:nvPicPr>
        <p:blipFill>
          <a:blip r:embed="rId2"/>
          <a:stretch>
            <a:fillRect/>
          </a:stretch>
        </p:blipFill>
        <p:spPr>
          <a:xfrm>
            <a:off x="2351584" y="1772816"/>
            <a:ext cx="7416824" cy="3240360"/>
          </a:xfrm>
          <a:prstGeom prst="rect">
            <a:avLst/>
          </a:prstGeom>
        </p:spPr>
      </p:pic>
    </p:spTree>
    <p:extLst>
      <p:ext uri="{BB962C8B-B14F-4D97-AF65-F5344CB8AC3E}">
        <p14:creationId xmlns:p14="http://schemas.microsoft.com/office/powerpoint/2010/main" val="290746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idx="4294967295"/>
          </p:nvPr>
        </p:nvSpPr>
        <p:spPr>
          <a:xfrm>
            <a:off x="2305650" y="404664"/>
            <a:ext cx="7886160" cy="993600"/>
          </a:xfrm>
          <a:prstGeom prst="rect">
            <a:avLst/>
          </a:prstGeom>
          <a:noFill/>
          <a:ln w="0">
            <a:noFill/>
          </a:ln>
        </p:spPr>
        <p:txBody>
          <a:bodyPr vert="horz" lIns="0" tIns="0" rIns="0" bIns="0" anchor="ctr">
            <a:noAutofit/>
          </a:bodyPr>
          <a:lstStyle/>
          <a:p>
            <a:pPr>
              <a:tabLst>
                <a:tab pos="0" algn="l"/>
              </a:tabLst>
            </a:pPr>
            <a:r>
              <a:rPr lang="en-US" sz="3600" b="1" spc="-1" dirty="0">
                <a:solidFill>
                  <a:srgbClr val="FF0000"/>
                </a:solidFill>
                <a:latin typeface="Calibri"/>
              </a:rPr>
              <a:t>C++ Operators</a:t>
            </a:r>
            <a:endParaRPr lang="en-IN" sz="3600" b="1" spc="-1" dirty="0">
              <a:solidFill>
                <a:srgbClr val="FF0000"/>
              </a:solidFill>
              <a:latin typeface="Arial"/>
            </a:endParaRPr>
          </a:p>
        </p:txBody>
      </p:sp>
      <p:sp>
        <p:nvSpPr>
          <p:cNvPr id="150" name="Rectangle 149"/>
          <p:cNvSpPr/>
          <p:nvPr/>
        </p:nvSpPr>
        <p:spPr>
          <a:xfrm>
            <a:off x="2031591" y="1844824"/>
            <a:ext cx="4928505" cy="288032"/>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pPr>
              <a:lnSpc>
                <a:spcPct val="100000"/>
              </a:lnSpc>
            </a:pPr>
            <a:r>
              <a:rPr lang="en-IN" sz="1600" b="1" spc="-1" dirty="0">
                <a:solidFill>
                  <a:srgbClr val="000000"/>
                </a:solidFill>
                <a:latin typeface="Arial"/>
              </a:rPr>
              <a:t>Operators in C++ can be classified into 6 types:</a:t>
            </a:r>
          </a:p>
        </p:txBody>
      </p:sp>
      <p:sp>
        <p:nvSpPr>
          <p:cNvPr id="151" name="Rectangle 150"/>
          <p:cNvSpPr/>
          <p:nvPr/>
        </p:nvSpPr>
        <p:spPr>
          <a:xfrm>
            <a:off x="2135560" y="2636912"/>
            <a:ext cx="4536504" cy="1219590"/>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pPr marL="342900" indent="-342900">
              <a:buFont typeface="Arial" panose="020B0604020202020204" pitchFamily="34" charset="0"/>
              <a:buChar char="•"/>
            </a:pPr>
            <a:r>
              <a:rPr lang="en-IN" sz="2000" b="1" spc="-1" dirty="0">
                <a:solidFill>
                  <a:srgbClr val="000000"/>
                </a:solidFill>
                <a:latin typeface="Arial"/>
              </a:rPr>
              <a:t>Arithmetic Operators</a:t>
            </a:r>
          </a:p>
          <a:p>
            <a:pPr marL="342900" indent="-342900">
              <a:buFont typeface="Arial" panose="020B0604020202020204" pitchFamily="34" charset="0"/>
              <a:buChar char="•"/>
            </a:pPr>
            <a:r>
              <a:rPr lang="en-IN" sz="2000" b="1" spc="-1" dirty="0">
                <a:solidFill>
                  <a:srgbClr val="000000"/>
                </a:solidFill>
                <a:latin typeface="Arial"/>
              </a:rPr>
              <a:t>Relational Operators</a:t>
            </a:r>
          </a:p>
          <a:p>
            <a:pPr marL="342900" indent="-342900">
              <a:buFont typeface="Arial" panose="020B0604020202020204" pitchFamily="34" charset="0"/>
              <a:buChar char="•"/>
            </a:pPr>
            <a:r>
              <a:rPr lang="en-IN" sz="2000" b="1" spc="-1" dirty="0">
                <a:solidFill>
                  <a:srgbClr val="000000"/>
                </a:solidFill>
                <a:latin typeface="Arial"/>
              </a:rPr>
              <a:t>Logical Operators</a:t>
            </a:r>
          </a:p>
          <a:p>
            <a:pPr marL="342900" indent="-342900">
              <a:buFont typeface="Arial" panose="020B0604020202020204" pitchFamily="34" charset="0"/>
              <a:buChar char="•"/>
            </a:pPr>
            <a:r>
              <a:rPr lang="en-IN" sz="2000" b="1" spc="-1" dirty="0">
                <a:solidFill>
                  <a:srgbClr val="000000"/>
                </a:solidFill>
                <a:latin typeface="Arial"/>
              </a:rPr>
              <a:t>Bitwise Operators</a:t>
            </a:r>
          </a:p>
          <a:p>
            <a:pPr marL="342900" indent="-342900">
              <a:buFont typeface="Arial" panose="020B0604020202020204" pitchFamily="34" charset="0"/>
              <a:buChar char="•"/>
            </a:pPr>
            <a:r>
              <a:rPr lang="en-IN" sz="2000" b="1" spc="-1" dirty="0">
                <a:solidFill>
                  <a:srgbClr val="000000"/>
                </a:solidFill>
                <a:latin typeface="Arial"/>
              </a:rPr>
              <a:t>Assignment Operators</a:t>
            </a:r>
          </a:p>
          <a:p>
            <a:pPr marL="342900" indent="-342900">
              <a:buFont typeface="Arial" panose="020B0604020202020204" pitchFamily="34" charset="0"/>
              <a:buChar char="•"/>
            </a:pPr>
            <a:r>
              <a:rPr lang="en-IN" sz="2000" b="1" spc="-1" dirty="0">
                <a:solidFill>
                  <a:srgbClr val="000000"/>
                </a:solidFill>
                <a:latin typeface="Arial"/>
              </a:rPr>
              <a:t>Ternary or Conditional Operators</a:t>
            </a:r>
          </a:p>
        </p:txBody>
      </p:sp>
    </p:spTree>
    <p:extLst>
      <p:ext uri="{BB962C8B-B14F-4D97-AF65-F5344CB8AC3E}">
        <p14:creationId xmlns:p14="http://schemas.microsoft.com/office/powerpoint/2010/main" val="3087944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65186-3E1F-4C33-82F2-EF0A3079C732}" type="datetime3">
              <a:rPr lang="en-US" smtClean="0"/>
              <a:t>16 May 2025</a:t>
            </a:fld>
            <a:endParaRPr lang="en-US"/>
          </a:p>
        </p:txBody>
      </p:sp>
      <p:pic>
        <p:nvPicPr>
          <p:cNvPr id="3" name="Picture 2"/>
          <p:cNvPicPr>
            <a:picLocks noChangeAspect="1"/>
          </p:cNvPicPr>
          <p:nvPr/>
        </p:nvPicPr>
        <p:blipFill>
          <a:blip r:embed="rId2"/>
          <a:stretch>
            <a:fillRect/>
          </a:stretch>
        </p:blipFill>
        <p:spPr>
          <a:xfrm>
            <a:off x="1847528" y="980729"/>
            <a:ext cx="7940728" cy="4282811"/>
          </a:xfrm>
          <a:prstGeom prst="rect">
            <a:avLst/>
          </a:prstGeom>
        </p:spPr>
      </p:pic>
    </p:spTree>
    <p:extLst>
      <p:ext uri="{BB962C8B-B14F-4D97-AF65-F5344CB8AC3E}">
        <p14:creationId xmlns:p14="http://schemas.microsoft.com/office/powerpoint/2010/main" val="1755178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65186-3E1F-4C33-82F2-EF0A3079C732}" type="datetime3">
              <a:rPr lang="en-US" smtClean="0"/>
              <a:t>16 May 2025</a:t>
            </a:fld>
            <a:endParaRPr lang="en-US"/>
          </a:p>
        </p:txBody>
      </p:sp>
      <p:pic>
        <p:nvPicPr>
          <p:cNvPr id="3" name="Picture 2"/>
          <p:cNvPicPr>
            <a:picLocks noChangeAspect="1"/>
          </p:cNvPicPr>
          <p:nvPr/>
        </p:nvPicPr>
        <p:blipFill>
          <a:blip r:embed="rId2"/>
          <a:stretch>
            <a:fillRect/>
          </a:stretch>
        </p:blipFill>
        <p:spPr>
          <a:xfrm>
            <a:off x="1991545" y="1276644"/>
            <a:ext cx="6911939" cy="4915326"/>
          </a:xfrm>
          <a:prstGeom prst="rect">
            <a:avLst/>
          </a:prstGeom>
        </p:spPr>
      </p:pic>
      <p:sp>
        <p:nvSpPr>
          <p:cNvPr id="4" name="Rectangle 3"/>
          <p:cNvSpPr/>
          <p:nvPr/>
        </p:nvSpPr>
        <p:spPr>
          <a:xfrm>
            <a:off x="3647728" y="476672"/>
            <a:ext cx="3016210" cy="369332"/>
          </a:xfrm>
          <a:prstGeom prst="rect">
            <a:avLst/>
          </a:prstGeom>
        </p:spPr>
        <p:txBody>
          <a:bodyPr wrap="none">
            <a:spAutoFit/>
          </a:bodyPr>
          <a:lstStyle/>
          <a:p>
            <a:pPr marL="342900" indent="-342900">
              <a:buFont typeface="Arial" panose="020B0604020202020204" pitchFamily="34" charset="0"/>
              <a:buChar char="•"/>
            </a:pPr>
            <a:r>
              <a:rPr lang="en-IN" b="1" spc="-1" dirty="0">
                <a:solidFill>
                  <a:srgbClr val="000000"/>
                </a:solidFill>
                <a:latin typeface="Arial"/>
              </a:rPr>
              <a:t>Assignment Operators</a:t>
            </a:r>
          </a:p>
        </p:txBody>
      </p:sp>
    </p:spTree>
    <p:extLst>
      <p:ext uri="{BB962C8B-B14F-4D97-AF65-F5344CB8AC3E}">
        <p14:creationId xmlns:p14="http://schemas.microsoft.com/office/powerpoint/2010/main" val="520105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Box 151"/>
          <p:cNvSpPr txBox="1"/>
          <p:nvPr/>
        </p:nvSpPr>
        <p:spPr>
          <a:xfrm>
            <a:off x="2639616" y="260648"/>
            <a:ext cx="4248472" cy="144016"/>
          </a:xfrm>
          <a:prstGeom prst="rect">
            <a:avLst/>
          </a:prstGeom>
          <a:noFill/>
          <a:ln w="0">
            <a:noFill/>
          </a:ln>
        </p:spPr>
        <p:txBody>
          <a:bodyPr lIns="67500" tIns="33750" rIns="67500" bIns="33750" anchor="t">
            <a:noAutofit/>
          </a:bodyPr>
          <a:lstStyle/>
          <a:p>
            <a:r>
              <a:rPr lang="en-IN" sz="2400" b="1" spc="-1" dirty="0">
                <a:solidFill>
                  <a:srgbClr val="FF0000"/>
                </a:solidFill>
                <a:latin typeface="Arial"/>
              </a:rPr>
              <a:t>C++ Storage Class</a:t>
            </a:r>
          </a:p>
        </p:txBody>
      </p:sp>
      <p:sp>
        <p:nvSpPr>
          <p:cNvPr id="153" name="TextBox 152"/>
          <p:cNvSpPr txBox="1"/>
          <p:nvPr/>
        </p:nvSpPr>
        <p:spPr>
          <a:xfrm>
            <a:off x="767408" y="1052736"/>
            <a:ext cx="9217024" cy="1987740"/>
          </a:xfrm>
          <a:prstGeom prst="rect">
            <a:avLst/>
          </a:prstGeom>
          <a:noFill/>
          <a:ln w="0">
            <a:noFill/>
          </a:ln>
        </p:spPr>
        <p:txBody>
          <a:bodyPr lIns="67500" tIns="33750" rIns="67500" bIns="33750" anchor="t">
            <a:noAutofit/>
          </a:bodyPr>
          <a:lstStyle/>
          <a:p>
            <a:pPr algn="just"/>
            <a:r>
              <a:rPr lang="en-IN" spc="-1" dirty="0">
                <a:solidFill>
                  <a:srgbClr val="000000"/>
                </a:solidFill>
                <a:latin typeface="Arial"/>
              </a:rPr>
              <a:t>Storage class controls two different properties of a variable: </a:t>
            </a:r>
            <a:r>
              <a:rPr lang="en-IN" spc="-1" dirty="0">
                <a:solidFill>
                  <a:srgbClr val="FF0000"/>
                </a:solidFill>
                <a:latin typeface="Arial"/>
              </a:rPr>
              <a:t>lifetime</a:t>
            </a:r>
            <a:r>
              <a:rPr lang="en-IN" spc="-1" dirty="0">
                <a:solidFill>
                  <a:srgbClr val="000000"/>
                </a:solidFill>
                <a:latin typeface="Arial"/>
              </a:rPr>
              <a:t> (determines how long a variable can exist) and </a:t>
            </a:r>
            <a:r>
              <a:rPr lang="en-IN" spc="-1" dirty="0">
                <a:solidFill>
                  <a:srgbClr val="FF0000"/>
                </a:solidFill>
                <a:latin typeface="Arial"/>
              </a:rPr>
              <a:t>scope</a:t>
            </a:r>
            <a:r>
              <a:rPr lang="en-IN" spc="-1" dirty="0">
                <a:solidFill>
                  <a:srgbClr val="000000"/>
                </a:solidFill>
                <a:latin typeface="Arial"/>
              </a:rPr>
              <a:t> (determines which part of the program can access it).</a:t>
            </a:r>
          </a:p>
          <a:p>
            <a:pPr algn="just"/>
            <a:endParaRPr lang="en-IN" spc="-1" dirty="0">
              <a:solidFill>
                <a:srgbClr val="000000"/>
              </a:solidFill>
              <a:latin typeface="Arial"/>
            </a:endParaRPr>
          </a:p>
          <a:p>
            <a:pPr algn="just"/>
            <a:r>
              <a:rPr lang="en-IN" spc="-1" dirty="0">
                <a:solidFill>
                  <a:srgbClr val="000000"/>
                </a:solidFill>
                <a:latin typeface="Arial"/>
              </a:rPr>
              <a:t>Depending upon the storage class of a variable, it can be divided into 4 major types:</a:t>
            </a:r>
          </a:p>
          <a:p>
            <a:endParaRPr lang="en-IN" sz="1350" spc="-1" dirty="0">
              <a:solidFill>
                <a:srgbClr val="000000"/>
              </a:solidFill>
              <a:latin typeface="Arial"/>
            </a:endParaRPr>
          </a:p>
          <a:p>
            <a:endParaRPr lang="en-IN" sz="1350" spc="-1" dirty="0">
              <a:solidFill>
                <a:srgbClr val="000000"/>
              </a:solidFill>
              <a:latin typeface="Arial"/>
            </a:endParaRPr>
          </a:p>
          <a:p>
            <a:endParaRPr lang="en-IN" sz="1350" spc="-1" dirty="0">
              <a:solidFill>
                <a:srgbClr val="000000"/>
              </a:solidFill>
              <a:latin typeface="Arial"/>
            </a:endParaRPr>
          </a:p>
          <a:p>
            <a:pPr marL="342900" indent="-342900">
              <a:buFont typeface="Arial" panose="020B0604020202020204" pitchFamily="34" charset="0"/>
              <a:buChar char="•"/>
            </a:pPr>
            <a:r>
              <a:rPr lang="en-IN" sz="2400" spc="-1" dirty="0">
                <a:solidFill>
                  <a:srgbClr val="00B0F0"/>
                </a:solidFill>
                <a:latin typeface="Arial"/>
              </a:rPr>
              <a:t>Local variable</a:t>
            </a:r>
          </a:p>
          <a:p>
            <a:pPr marL="342900" indent="-342900">
              <a:buFont typeface="Arial" panose="020B0604020202020204" pitchFamily="34" charset="0"/>
              <a:buChar char="•"/>
            </a:pPr>
            <a:r>
              <a:rPr lang="en-IN" sz="2400" spc="-1" dirty="0">
                <a:solidFill>
                  <a:srgbClr val="00B0F0"/>
                </a:solidFill>
                <a:latin typeface="Arial"/>
              </a:rPr>
              <a:t>Global variable</a:t>
            </a:r>
          </a:p>
          <a:p>
            <a:pPr marL="342900" indent="-342900">
              <a:buFont typeface="Arial" panose="020B0604020202020204" pitchFamily="34" charset="0"/>
              <a:buChar char="•"/>
            </a:pPr>
            <a:r>
              <a:rPr lang="en-IN" sz="2400" spc="-1" dirty="0">
                <a:solidFill>
                  <a:srgbClr val="00B0F0"/>
                </a:solidFill>
                <a:latin typeface="Arial"/>
              </a:rPr>
              <a:t>Static local variable</a:t>
            </a:r>
          </a:p>
          <a:p>
            <a:pPr marL="342900" indent="-342900">
              <a:buFont typeface="Arial" panose="020B0604020202020204" pitchFamily="34" charset="0"/>
              <a:buChar char="•"/>
            </a:pPr>
            <a:r>
              <a:rPr lang="en-IN" sz="2400" spc="-1" dirty="0">
                <a:solidFill>
                  <a:srgbClr val="00B0F0"/>
                </a:solidFill>
                <a:latin typeface="Arial"/>
              </a:rPr>
              <a:t>Register Variable</a:t>
            </a:r>
          </a:p>
          <a:p>
            <a:pPr marL="342900" indent="-342900">
              <a:buFont typeface="Arial" panose="020B0604020202020204" pitchFamily="34" charset="0"/>
              <a:buChar char="•"/>
            </a:pPr>
            <a:r>
              <a:rPr lang="en-IN" sz="2400" spc="-1" dirty="0">
                <a:solidFill>
                  <a:srgbClr val="00B0F0"/>
                </a:solidFill>
                <a:latin typeface="Arial"/>
              </a:rPr>
              <a:t>Thread Local Storage</a:t>
            </a:r>
          </a:p>
        </p:txBody>
      </p:sp>
    </p:spTree>
    <p:extLst>
      <p:ext uri="{BB962C8B-B14F-4D97-AF65-F5344CB8AC3E}">
        <p14:creationId xmlns:p14="http://schemas.microsoft.com/office/powerpoint/2010/main" val="3306638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Box 153"/>
          <p:cNvSpPr txBox="1"/>
          <p:nvPr/>
        </p:nvSpPr>
        <p:spPr>
          <a:xfrm>
            <a:off x="4698077" y="10391"/>
            <a:ext cx="2075767" cy="216024"/>
          </a:xfrm>
          <a:prstGeom prst="rect">
            <a:avLst/>
          </a:prstGeom>
          <a:noFill/>
          <a:ln w="0">
            <a:noFill/>
          </a:ln>
        </p:spPr>
        <p:txBody>
          <a:bodyPr lIns="67500" tIns="33750" rIns="67500" bIns="33750" anchor="t">
            <a:noAutofit/>
          </a:bodyPr>
          <a:lstStyle/>
          <a:p>
            <a:r>
              <a:rPr lang="en-IN" sz="2000" spc="-1" dirty="0">
                <a:solidFill>
                  <a:srgbClr val="000000"/>
                </a:solidFill>
                <a:latin typeface="Arial"/>
              </a:rPr>
              <a:t>Local Variable</a:t>
            </a:r>
          </a:p>
        </p:txBody>
      </p:sp>
      <p:sp>
        <p:nvSpPr>
          <p:cNvPr id="155" name="TextBox 154"/>
          <p:cNvSpPr txBox="1"/>
          <p:nvPr/>
        </p:nvSpPr>
        <p:spPr>
          <a:xfrm>
            <a:off x="623392" y="430093"/>
            <a:ext cx="10225136" cy="1008843"/>
          </a:xfrm>
          <a:prstGeom prst="rect">
            <a:avLst/>
          </a:prstGeom>
          <a:noFill/>
          <a:ln w="0">
            <a:noFill/>
          </a:ln>
        </p:spPr>
        <p:txBody>
          <a:bodyPr lIns="67500" tIns="33750" rIns="67500" bIns="33750" anchor="t">
            <a:noAutofit/>
          </a:bodyPr>
          <a:lstStyle/>
          <a:p>
            <a:r>
              <a:rPr lang="en-IN" sz="1350" spc="-1" dirty="0">
                <a:solidFill>
                  <a:srgbClr val="000000"/>
                </a:solidFill>
                <a:latin typeface="Arial"/>
              </a:rPr>
              <a:t>A variable defined inside a function (defined inside function body between braces) is called a local variable or automatic variable.</a:t>
            </a:r>
          </a:p>
          <a:p>
            <a:endParaRPr lang="en-IN" sz="1350" spc="-1" dirty="0">
              <a:solidFill>
                <a:srgbClr val="000000"/>
              </a:solidFill>
              <a:latin typeface="Arial"/>
            </a:endParaRPr>
          </a:p>
          <a:p>
            <a:r>
              <a:rPr lang="en-IN" sz="1350" spc="-1" dirty="0">
                <a:solidFill>
                  <a:srgbClr val="000000"/>
                </a:solidFill>
                <a:latin typeface="Arial"/>
              </a:rPr>
              <a:t>Its scope is only limited to the function where it is defined. In simple terms, local variable exists and can be accessed only inside a function.</a:t>
            </a:r>
          </a:p>
        </p:txBody>
      </p:sp>
      <p:pic>
        <p:nvPicPr>
          <p:cNvPr id="156" name="Picture 155"/>
          <p:cNvPicPr/>
          <p:nvPr/>
        </p:nvPicPr>
        <p:blipFill>
          <a:blip r:embed="rId2"/>
          <a:stretch/>
        </p:blipFill>
        <p:spPr>
          <a:xfrm>
            <a:off x="911424" y="1340768"/>
            <a:ext cx="5544616" cy="5517232"/>
          </a:xfrm>
          <a:prstGeom prst="rect">
            <a:avLst/>
          </a:prstGeom>
          <a:ln w="0">
            <a:noFill/>
          </a:ln>
        </p:spPr>
      </p:pic>
      <p:pic>
        <p:nvPicPr>
          <p:cNvPr id="157" name="Picture 156"/>
          <p:cNvPicPr/>
          <p:nvPr/>
        </p:nvPicPr>
        <p:blipFill>
          <a:blip r:embed="rId3"/>
          <a:stretch/>
        </p:blipFill>
        <p:spPr>
          <a:xfrm>
            <a:off x="6888088" y="1642614"/>
            <a:ext cx="4608512" cy="5053271"/>
          </a:xfrm>
          <a:prstGeom prst="rect">
            <a:avLst/>
          </a:prstGeom>
          <a:ln w="0">
            <a:noFill/>
          </a:ln>
        </p:spPr>
      </p:pic>
      <p:sp>
        <p:nvSpPr>
          <p:cNvPr id="6" name="TextBox 5"/>
          <p:cNvSpPr txBox="1"/>
          <p:nvPr/>
        </p:nvSpPr>
        <p:spPr>
          <a:xfrm>
            <a:off x="7680176" y="1181084"/>
            <a:ext cx="4248472" cy="144016"/>
          </a:xfrm>
          <a:prstGeom prst="rect">
            <a:avLst/>
          </a:prstGeom>
          <a:noFill/>
          <a:ln w="0">
            <a:noFill/>
          </a:ln>
        </p:spPr>
        <p:txBody>
          <a:bodyPr lIns="67500" tIns="33750" rIns="67500" bIns="33750" anchor="t">
            <a:noAutofit/>
          </a:bodyPr>
          <a:lstStyle/>
          <a:p>
            <a:r>
              <a:rPr lang="en-IN" sz="2000" b="1" spc="-1" dirty="0">
                <a:solidFill>
                  <a:srgbClr val="FF0000"/>
                </a:solidFill>
                <a:latin typeface="Arial"/>
              </a:rPr>
              <a:t>Output</a:t>
            </a:r>
          </a:p>
        </p:txBody>
      </p:sp>
    </p:spTree>
    <p:extLst>
      <p:ext uri="{BB962C8B-B14F-4D97-AF65-F5344CB8AC3E}">
        <p14:creationId xmlns:p14="http://schemas.microsoft.com/office/powerpoint/2010/main" val="2257370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Box 157"/>
          <p:cNvSpPr txBox="1"/>
          <p:nvPr/>
        </p:nvSpPr>
        <p:spPr>
          <a:xfrm>
            <a:off x="1055440" y="10754"/>
            <a:ext cx="9612168" cy="1027890"/>
          </a:xfrm>
          <a:prstGeom prst="rect">
            <a:avLst/>
          </a:prstGeom>
          <a:noFill/>
          <a:ln w="0">
            <a:noFill/>
          </a:ln>
        </p:spPr>
        <p:txBody>
          <a:bodyPr lIns="67500" tIns="33750" rIns="67500" bIns="33750" anchor="t">
            <a:noAutofit/>
          </a:bodyPr>
          <a:lstStyle/>
          <a:p>
            <a:r>
              <a:rPr lang="en-IN" sz="1600" b="1" spc="-1" dirty="0">
                <a:solidFill>
                  <a:srgbClr val="000000"/>
                </a:solidFill>
                <a:latin typeface="Arial"/>
              </a:rPr>
              <a:t>Global Variable</a:t>
            </a:r>
          </a:p>
          <a:p>
            <a:r>
              <a:rPr lang="en-IN" sz="1350" spc="-1" dirty="0">
                <a:solidFill>
                  <a:srgbClr val="000000"/>
                </a:solidFill>
                <a:latin typeface="Arial"/>
              </a:rPr>
              <a:t>If a variable is defined outside all functions, then it is called a global variable.</a:t>
            </a:r>
          </a:p>
          <a:p>
            <a:endParaRPr lang="en-IN" sz="1350" spc="-1" dirty="0">
              <a:solidFill>
                <a:srgbClr val="000000"/>
              </a:solidFill>
              <a:latin typeface="Arial"/>
            </a:endParaRPr>
          </a:p>
          <a:p>
            <a:r>
              <a:rPr lang="en-IN" sz="1350" spc="-1" dirty="0">
                <a:solidFill>
                  <a:srgbClr val="000000"/>
                </a:solidFill>
                <a:latin typeface="Arial"/>
              </a:rPr>
              <a:t>The scope of a global variable is the whole program. This means, It can be used and changed at any part of the program after its declaration.</a:t>
            </a:r>
          </a:p>
        </p:txBody>
      </p:sp>
      <p:pic>
        <p:nvPicPr>
          <p:cNvPr id="159" name="Picture 158"/>
          <p:cNvPicPr/>
          <p:nvPr/>
        </p:nvPicPr>
        <p:blipFill>
          <a:blip r:embed="rId2"/>
          <a:stretch/>
        </p:blipFill>
        <p:spPr>
          <a:xfrm>
            <a:off x="479376" y="1124744"/>
            <a:ext cx="6768752" cy="5733256"/>
          </a:xfrm>
          <a:prstGeom prst="rect">
            <a:avLst/>
          </a:prstGeom>
          <a:ln w="0">
            <a:noFill/>
          </a:ln>
        </p:spPr>
      </p:pic>
      <p:pic>
        <p:nvPicPr>
          <p:cNvPr id="160" name="Picture 159"/>
          <p:cNvPicPr/>
          <p:nvPr/>
        </p:nvPicPr>
        <p:blipFill>
          <a:blip r:embed="rId3"/>
          <a:stretch/>
        </p:blipFill>
        <p:spPr>
          <a:xfrm>
            <a:off x="8112224" y="2383748"/>
            <a:ext cx="1512168" cy="1800200"/>
          </a:xfrm>
          <a:prstGeom prst="rect">
            <a:avLst/>
          </a:prstGeom>
          <a:ln w="0">
            <a:noFill/>
          </a:ln>
        </p:spPr>
      </p:pic>
    </p:spTree>
    <p:extLst>
      <p:ext uri="{BB962C8B-B14F-4D97-AF65-F5344CB8AC3E}">
        <p14:creationId xmlns:p14="http://schemas.microsoft.com/office/powerpoint/2010/main" val="469993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Box 160"/>
          <p:cNvSpPr txBox="1"/>
          <p:nvPr/>
        </p:nvSpPr>
        <p:spPr>
          <a:xfrm>
            <a:off x="2610755" y="131630"/>
            <a:ext cx="3840043" cy="360040"/>
          </a:xfrm>
          <a:prstGeom prst="rect">
            <a:avLst/>
          </a:prstGeom>
          <a:noFill/>
          <a:ln w="0">
            <a:noFill/>
          </a:ln>
        </p:spPr>
        <p:txBody>
          <a:bodyPr lIns="67500" tIns="33750" rIns="67500" bIns="33750" anchor="t">
            <a:noAutofit/>
          </a:bodyPr>
          <a:lstStyle/>
          <a:p>
            <a:r>
              <a:rPr lang="en-IN" b="1" spc="-1" dirty="0">
                <a:solidFill>
                  <a:srgbClr val="000000"/>
                </a:solidFill>
                <a:latin typeface="Arial"/>
              </a:rPr>
              <a:t>Static Local variable</a:t>
            </a:r>
          </a:p>
        </p:txBody>
      </p:sp>
      <p:sp>
        <p:nvSpPr>
          <p:cNvPr id="162" name="TextBox 161"/>
          <p:cNvSpPr txBox="1"/>
          <p:nvPr/>
        </p:nvSpPr>
        <p:spPr>
          <a:xfrm>
            <a:off x="695400" y="381915"/>
            <a:ext cx="10801200" cy="1219590"/>
          </a:xfrm>
          <a:prstGeom prst="rect">
            <a:avLst/>
          </a:prstGeom>
          <a:noFill/>
          <a:ln w="0">
            <a:noFill/>
          </a:ln>
        </p:spPr>
        <p:txBody>
          <a:bodyPr lIns="67500" tIns="33750" rIns="67500" bIns="33750" anchor="t">
            <a:noAutofit/>
          </a:bodyPr>
          <a:lstStyle/>
          <a:p>
            <a:r>
              <a:rPr lang="en-IN" sz="1600" spc="-1" dirty="0">
                <a:solidFill>
                  <a:srgbClr val="000000"/>
                </a:solidFill>
                <a:latin typeface="Arial"/>
              </a:rPr>
              <a:t>A static local variable exists only inside a function where it is declared (similar to a local variable) but its lifetime starts when the function is called and ends only when the program ends.</a:t>
            </a:r>
          </a:p>
          <a:p>
            <a:endParaRPr lang="en-IN" sz="1600" spc="-1" dirty="0">
              <a:solidFill>
                <a:srgbClr val="000000"/>
              </a:solidFill>
              <a:latin typeface="Arial"/>
            </a:endParaRPr>
          </a:p>
          <a:p>
            <a:r>
              <a:rPr lang="en-IN" sz="1600" spc="-1" dirty="0">
                <a:solidFill>
                  <a:srgbClr val="000000"/>
                </a:solidFill>
                <a:latin typeface="Arial"/>
              </a:rPr>
              <a:t>The main difference between local variable and static variable is that, the value of static variable persists the end of the program.</a:t>
            </a:r>
          </a:p>
        </p:txBody>
      </p:sp>
      <p:pic>
        <p:nvPicPr>
          <p:cNvPr id="163" name="Picture 162"/>
          <p:cNvPicPr/>
          <p:nvPr/>
        </p:nvPicPr>
        <p:blipFill>
          <a:blip r:embed="rId2"/>
          <a:stretch/>
        </p:blipFill>
        <p:spPr>
          <a:xfrm>
            <a:off x="320748" y="1672988"/>
            <a:ext cx="6279308" cy="5185012"/>
          </a:xfrm>
          <a:prstGeom prst="rect">
            <a:avLst/>
          </a:prstGeom>
          <a:ln w="0">
            <a:noFill/>
          </a:ln>
        </p:spPr>
      </p:pic>
      <p:pic>
        <p:nvPicPr>
          <p:cNvPr id="164" name="Picture 163"/>
          <p:cNvPicPr/>
          <p:nvPr/>
        </p:nvPicPr>
        <p:blipFill>
          <a:blip r:embed="rId3"/>
          <a:stretch/>
        </p:blipFill>
        <p:spPr>
          <a:xfrm>
            <a:off x="6888088" y="2996952"/>
            <a:ext cx="1584176" cy="2880320"/>
          </a:xfrm>
          <a:prstGeom prst="rect">
            <a:avLst/>
          </a:prstGeom>
          <a:ln w="0">
            <a:noFill/>
          </a:ln>
        </p:spPr>
      </p:pic>
      <p:sp>
        <p:nvSpPr>
          <p:cNvPr id="165" name="TextBox 164"/>
          <p:cNvSpPr txBox="1"/>
          <p:nvPr/>
        </p:nvSpPr>
        <p:spPr>
          <a:xfrm>
            <a:off x="8688288" y="1698637"/>
            <a:ext cx="2592288" cy="643680"/>
          </a:xfrm>
          <a:prstGeom prst="rect">
            <a:avLst/>
          </a:prstGeom>
          <a:noFill/>
          <a:ln w="0">
            <a:noFill/>
          </a:ln>
        </p:spPr>
        <p:txBody>
          <a:bodyPr lIns="67500" tIns="33750" rIns="67500" bIns="33750" anchor="t">
            <a:noAutofit/>
          </a:bodyPr>
          <a:lstStyle/>
          <a:p>
            <a:r>
              <a:rPr lang="en-IN" sz="1350" b="1" spc="-1" dirty="0">
                <a:solidFill>
                  <a:srgbClr val="FF0000"/>
                </a:solidFill>
                <a:latin typeface="Arial"/>
              </a:rPr>
              <a:t>Output of above program if </a:t>
            </a:r>
            <a:r>
              <a:rPr lang="en-IN" sz="1350" b="1" spc="-1" dirty="0" err="1">
                <a:solidFill>
                  <a:srgbClr val="FF0000"/>
                </a:solidFill>
                <a:latin typeface="Arial"/>
              </a:rPr>
              <a:t>var</a:t>
            </a:r>
            <a:r>
              <a:rPr lang="en-IN" sz="1350" b="1" spc="-1" dirty="0">
                <a:solidFill>
                  <a:srgbClr val="FF0000"/>
                </a:solidFill>
                <a:latin typeface="Arial"/>
              </a:rPr>
              <a:t> was not specified as static variable</a:t>
            </a:r>
          </a:p>
        </p:txBody>
      </p:sp>
      <p:pic>
        <p:nvPicPr>
          <p:cNvPr id="166" name="Picture 165"/>
          <p:cNvPicPr/>
          <p:nvPr/>
        </p:nvPicPr>
        <p:blipFill>
          <a:blip r:embed="rId4"/>
          <a:stretch/>
        </p:blipFill>
        <p:spPr>
          <a:xfrm>
            <a:off x="9336360" y="2852936"/>
            <a:ext cx="1800200" cy="2232248"/>
          </a:xfrm>
          <a:prstGeom prst="rect">
            <a:avLst/>
          </a:prstGeom>
          <a:ln w="0">
            <a:noFill/>
          </a:ln>
        </p:spPr>
      </p:pic>
      <p:sp>
        <p:nvSpPr>
          <p:cNvPr id="2" name="Rectangle 1"/>
          <p:cNvSpPr/>
          <p:nvPr/>
        </p:nvSpPr>
        <p:spPr>
          <a:xfrm>
            <a:off x="9912424" y="2483604"/>
            <a:ext cx="940514" cy="369332"/>
          </a:xfrm>
          <a:prstGeom prst="rect">
            <a:avLst/>
          </a:prstGeom>
        </p:spPr>
        <p:txBody>
          <a:bodyPr wrap="none">
            <a:spAutoFit/>
          </a:bodyPr>
          <a:lstStyle/>
          <a:p>
            <a:r>
              <a:rPr lang="en-IN" b="1" spc="-1" dirty="0">
                <a:solidFill>
                  <a:srgbClr val="FF0000"/>
                </a:solidFill>
                <a:latin typeface="Arial"/>
              </a:rPr>
              <a:t>Output</a:t>
            </a:r>
          </a:p>
        </p:txBody>
      </p:sp>
    </p:spTree>
    <p:extLst>
      <p:ext uri="{BB962C8B-B14F-4D97-AF65-F5344CB8AC3E}">
        <p14:creationId xmlns:p14="http://schemas.microsoft.com/office/powerpoint/2010/main" val="478129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Box 166"/>
          <p:cNvSpPr txBox="1"/>
          <p:nvPr/>
        </p:nvSpPr>
        <p:spPr>
          <a:xfrm>
            <a:off x="2481690" y="116632"/>
            <a:ext cx="2534190" cy="210608"/>
          </a:xfrm>
          <a:prstGeom prst="rect">
            <a:avLst/>
          </a:prstGeom>
          <a:noFill/>
          <a:ln w="0">
            <a:noFill/>
          </a:ln>
        </p:spPr>
        <p:txBody>
          <a:bodyPr lIns="67500" tIns="33750" rIns="67500" bIns="33750" anchor="t">
            <a:noAutofit/>
          </a:bodyPr>
          <a:lstStyle/>
          <a:p>
            <a:r>
              <a:rPr lang="en-IN" b="1" spc="-1" dirty="0">
                <a:solidFill>
                  <a:srgbClr val="000000"/>
                </a:solidFill>
                <a:latin typeface="Arial"/>
              </a:rPr>
              <a:t>C++ Functions</a:t>
            </a:r>
          </a:p>
        </p:txBody>
      </p:sp>
      <p:sp>
        <p:nvSpPr>
          <p:cNvPr id="168" name="TextBox 167"/>
          <p:cNvSpPr txBox="1"/>
          <p:nvPr/>
        </p:nvSpPr>
        <p:spPr>
          <a:xfrm>
            <a:off x="5686048" y="26848"/>
            <a:ext cx="5544616" cy="390176"/>
          </a:xfrm>
          <a:prstGeom prst="rect">
            <a:avLst/>
          </a:prstGeom>
          <a:noFill/>
          <a:ln w="0">
            <a:noFill/>
          </a:ln>
        </p:spPr>
        <p:txBody>
          <a:bodyPr lIns="67500" tIns="33750" rIns="67500" bIns="33750" anchor="t">
            <a:noAutofit/>
          </a:bodyPr>
          <a:lstStyle/>
          <a:p>
            <a:r>
              <a:rPr lang="en-IN" spc="-1" dirty="0">
                <a:solidFill>
                  <a:srgbClr val="000000"/>
                </a:solidFill>
                <a:latin typeface="Arial"/>
              </a:rPr>
              <a:t>A function is a block of code that performs a specific task</a:t>
            </a:r>
            <a:r>
              <a:rPr lang="en-IN" sz="1350" spc="-1" dirty="0">
                <a:solidFill>
                  <a:srgbClr val="000000"/>
                </a:solidFill>
                <a:latin typeface="Arial"/>
              </a:rPr>
              <a:t>.</a:t>
            </a:r>
          </a:p>
        </p:txBody>
      </p:sp>
      <p:pic>
        <p:nvPicPr>
          <p:cNvPr id="169" name="Picture 168"/>
          <p:cNvPicPr/>
          <p:nvPr/>
        </p:nvPicPr>
        <p:blipFill>
          <a:blip r:embed="rId2"/>
          <a:stretch/>
        </p:blipFill>
        <p:spPr>
          <a:xfrm>
            <a:off x="6096000" y="457502"/>
            <a:ext cx="5472608" cy="4402695"/>
          </a:xfrm>
          <a:prstGeom prst="rect">
            <a:avLst/>
          </a:prstGeom>
          <a:ln w="0">
            <a:noFill/>
          </a:ln>
        </p:spPr>
      </p:pic>
      <p:pic>
        <p:nvPicPr>
          <p:cNvPr id="170" name="Picture 169"/>
          <p:cNvPicPr/>
          <p:nvPr/>
        </p:nvPicPr>
        <p:blipFill>
          <a:blip r:embed="rId3"/>
          <a:stretch/>
        </p:blipFill>
        <p:spPr>
          <a:xfrm>
            <a:off x="6334120" y="5301208"/>
            <a:ext cx="4248472" cy="1485000"/>
          </a:xfrm>
          <a:prstGeom prst="rect">
            <a:avLst/>
          </a:prstGeom>
          <a:ln w="0">
            <a:noFill/>
          </a:ln>
        </p:spPr>
      </p:pic>
      <p:pic>
        <p:nvPicPr>
          <p:cNvPr id="171" name="Picture 170"/>
          <p:cNvPicPr/>
          <p:nvPr/>
        </p:nvPicPr>
        <p:blipFill>
          <a:blip r:embed="rId4"/>
          <a:stretch/>
        </p:blipFill>
        <p:spPr>
          <a:xfrm>
            <a:off x="335360" y="485336"/>
            <a:ext cx="5328592" cy="5184969"/>
          </a:xfrm>
          <a:prstGeom prst="rect">
            <a:avLst/>
          </a:prstGeom>
          <a:ln w="0">
            <a:noFill/>
          </a:ln>
        </p:spPr>
      </p:pic>
      <p:pic>
        <p:nvPicPr>
          <p:cNvPr id="172" name="Picture 171"/>
          <p:cNvPicPr/>
          <p:nvPr/>
        </p:nvPicPr>
        <p:blipFill>
          <a:blip r:embed="rId5"/>
          <a:stretch/>
        </p:blipFill>
        <p:spPr>
          <a:xfrm>
            <a:off x="1960320" y="5899692"/>
            <a:ext cx="1975440" cy="742500"/>
          </a:xfrm>
          <a:prstGeom prst="rect">
            <a:avLst/>
          </a:prstGeom>
          <a:ln w="0">
            <a:noFill/>
          </a:ln>
        </p:spPr>
      </p:pic>
      <p:sp>
        <p:nvSpPr>
          <p:cNvPr id="2" name="Rectangle 1"/>
          <p:cNvSpPr/>
          <p:nvPr/>
        </p:nvSpPr>
        <p:spPr>
          <a:xfrm>
            <a:off x="8845501" y="4848710"/>
            <a:ext cx="940514" cy="369332"/>
          </a:xfrm>
          <a:prstGeom prst="rect">
            <a:avLst/>
          </a:prstGeom>
        </p:spPr>
        <p:txBody>
          <a:bodyPr wrap="none">
            <a:spAutoFit/>
          </a:bodyPr>
          <a:lstStyle/>
          <a:p>
            <a:r>
              <a:rPr lang="en-IN" b="1" spc="-1" dirty="0">
                <a:solidFill>
                  <a:srgbClr val="FF0000"/>
                </a:solidFill>
                <a:latin typeface="Arial"/>
              </a:rPr>
              <a:t>Output</a:t>
            </a:r>
          </a:p>
        </p:txBody>
      </p:sp>
    </p:spTree>
    <p:extLst>
      <p:ext uri="{BB962C8B-B14F-4D97-AF65-F5344CB8AC3E}">
        <p14:creationId xmlns:p14="http://schemas.microsoft.com/office/powerpoint/2010/main" val="1658636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Rectangle 179"/>
          <p:cNvSpPr/>
          <p:nvPr/>
        </p:nvSpPr>
        <p:spPr>
          <a:xfrm>
            <a:off x="2135560" y="404664"/>
            <a:ext cx="7056784" cy="288032"/>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pPr>
              <a:lnSpc>
                <a:spcPct val="100000"/>
              </a:lnSpc>
            </a:pPr>
            <a:r>
              <a:rPr lang="en-IN" sz="2400" b="1" spc="-1" dirty="0">
                <a:solidFill>
                  <a:srgbClr val="FF0000"/>
                </a:solidFill>
                <a:latin typeface="Arial"/>
              </a:rPr>
              <a:t>Object Oriented Programming </a:t>
            </a:r>
            <a:r>
              <a:rPr lang="en-IN" sz="2400" b="1" spc="-1" dirty="0">
                <a:solidFill>
                  <a:srgbClr val="0070C0"/>
                </a:solidFill>
                <a:latin typeface="Arial"/>
              </a:rPr>
              <a:t>Features</a:t>
            </a:r>
            <a:r>
              <a:rPr lang="en-IN" sz="2400" b="1" spc="-1" dirty="0">
                <a:solidFill>
                  <a:srgbClr val="FF0000"/>
                </a:solidFill>
                <a:latin typeface="Arial"/>
              </a:rPr>
              <a:t> in C++</a:t>
            </a:r>
          </a:p>
        </p:txBody>
      </p:sp>
      <p:sp>
        <p:nvSpPr>
          <p:cNvPr id="181" name="Rectangle 180"/>
          <p:cNvSpPr/>
          <p:nvPr/>
        </p:nvSpPr>
        <p:spPr>
          <a:xfrm>
            <a:off x="1991544" y="1268760"/>
            <a:ext cx="7776864" cy="3600400"/>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pPr>
              <a:lnSpc>
                <a:spcPct val="100000"/>
              </a:lnSpc>
            </a:pPr>
            <a:r>
              <a:rPr lang="en-IN" sz="2400" spc="-1" dirty="0">
                <a:solidFill>
                  <a:srgbClr val="000000"/>
                </a:solidFill>
                <a:latin typeface="Arial"/>
              </a:rPr>
              <a:t>There are some basic concepts that act as the building blocks of OOPs i.e.</a:t>
            </a:r>
          </a:p>
          <a:p>
            <a:pPr>
              <a:lnSpc>
                <a:spcPct val="100000"/>
              </a:lnSpc>
            </a:pPr>
            <a:endParaRPr lang="en-IN" sz="2400" spc="-1" dirty="0">
              <a:solidFill>
                <a:srgbClr val="000000"/>
              </a:solidFill>
              <a:latin typeface="Arial"/>
            </a:endParaRPr>
          </a:p>
          <a:p>
            <a:pPr marL="342900" indent="-342900">
              <a:buFont typeface="Arial" panose="020B0604020202020204" pitchFamily="34" charset="0"/>
              <a:buChar char="•"/>
            </a:pPr>
            <a:r>
              <a:rPr lang="en-IN" sz="2400" b="1" spc="-1" dirty="0">
                <a:solidFill>
                  <a:srgbClr val="00B0F0"/>
                </a:solidFill>
                <a:latin typeface="Arial"/>
              </a:rPr>
              <a:t>Class</a:t>
            </a:r>
          </a:p>
          <a:p>
            <a:pPr marL="342900" indent="-342900">
              <a:buFont typeface="Arial" panose="020B0604020202020204" pitchFamily="34" charset="0"/>
              <a:buChar char="•"/>
            </a:pPr>
            <a:r>
              <a:rPr lang="en-IN" sz="2400" b="1" spc="-1" dirty="0">
                <a:solidFill>
                  <a:srgbClr val="00B0F0"/>
                </a:solidFill>
                <a:latin typeface="Arial"/>
              </a:rPr>
              <a:t>Objects</a:t>
            </a:r>
          </a:p>
          <a:p>
            <a:pPr marL="342900" indent="-342900">
              <a:buFont typeface="Arial" panose="020B0604020202020204" pitchFamily="34" charset="0"/>
              <a:buChar char="•"/>
            </a:pPr>
            <a:r>
              <a:rPr lang="en-IN" sz="2400" b="1" spc="-1" dirty="0">
                <a:solidFill>
                  <a:srgbClr val="00B0F0"/>
                </a:solidFill>
                <a:latin typeface="Arial"/>
              </a:rPr>
              <a:t>Encapsulation</a:t>
            </a:r>
          </a:p>
          <a:p>
            <a:pPr marL="342900" indent="-342900">
              <a:buFont typeface="Arial" panose="020B0604020202020204" pitchFamily="34" charset="0"/>
              <a:buChar char="•"/>
            </a:pPr>
            <a:r>
              <a:rPr lang="en-IN" sz="2400" b="1" spc="-1" dirty="0">
                <a:solidFill>
                  <a:srgbClr val="00B0F0"/>
                </a:solidFill>
                <a:latin typeface="Arial"/>
              </a:rPr>
              <a:t>Abstraction</a:t>
            </a:r>
          </a:p>
          <a:p>
            <a:pPr marL="342900" indent="-342900">
              <a:buFont typeface="Arial" panose="020B0604020202020204" pitchFamily="34" charset="0"/>
              <a:buChar char="•"/>
            </a:pPr>
            <a:r>
              <a:rPr lang="en-IN" sz="2400" b="1" spc="-1" dirty="0">
                <a:solidFill>
                  <a:srgbClr val="00B0F0"/>
                </a:solidFill>
                <a:latin typeface="Arial"/>
              </a:rPr>
              <a:t>Polymorphism</a:t>
            </a:r>
          </a:p>
          <a:p>
            <a:pPr marL="342900" indent="-342900">
              <a:buFont typeface="Arial" panose="020B0604020202020204" pitchFamily="34" charset="0"/>
              <a:buChar char="•"/>
            </a:pPr>
            <a:r>
              <a:rPr lang="en-IN" sz="2400" b="1" spc="-1" dirty="0">
                <a:solidFill>
                  <a:srgbClr val="00B0F0"/>
                </a:solidFill>
                <a:latin typeface="Arial"/>
              </a:rPr>
              <a:t>Inheritance</a:t>
            </a:r>
          </a:p>
          <a:p>
            <a:pPr marL="342900" indent="-342900">
              <a:buFont typeface="Arial" panose="020B0604020202020204" pitchFamily="34" charset="0"/>
              <a:buChar char="•"/>
            </a:pPr>
            <a:r>
              <a:rPr lang="en-IN" sz="2400" b="1" spc="-1" dirty="0">
                <a:solidFill>
                  <a:srgbClr val="00B0F0"/>
                </a:solidFill>
                <a:latin typeface="Arial"/>
              </a:rPr>
              <a:t>Dynamic Binding</a:t>
            </a:r>
          </a:p>
          <a:p>
            <a:pPr marL="342900" indent="-342900">
              <a:buFont typeface="Arial" panose="020B0604020202020204" pitchFamily="34" charset="0"/>
              <a:buChar char="•"/>
            </a:pPr>
            <a:r>
              <a:rPr lang="en-IN" sz="2400" b="1" spc="-1" dirty="0">
                <a:solidFill>
                  <a:srgbClr val="00B0F0"/>
                </a:solidFill>
                <a:latin typeface="Arial"/>
              </a:rPr>
              <a:t>Message Passing</a:t>
            </a:r>
          </a:p>
        </p:txBody>
      </p:sp>
    </p:spTree>
    <p:extLst>
      <p:ext uri="{BB962C8B-B14F-4D97-AF65-F5344CB8AC3E}">
        <p14:creationId xmlns:p14="http://schemas.microsoft.com/office/powerpoint/2010/main" val="383461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
          </p:nvPr>
        </p:nvPicPr>
        <p:blipFill>
          <a:blip r:embed="rId2"/>
          <a:stretch>
            <a:fillRect/>
          </a:stretch>
        </p:blipFill>
        <p:spPr>
          <a:xfrm>
            <a:off x="695400" y="764704"/>
            <a:ext cx="9577064" cy="4464496"/>
          </a:xfrm>
          <a:prstGeom prst="rect">
            <a:avLst/>
          </a:prstGeom>
        </p:spPr>
      </p:pic>
      <p:sp>
        <p:nvSpPr>
          <p:cNvPr id="4" name="Date Placeholder 3"/>
          <p:cNvSpPr>
            <a:spLocks noGrp="1"/>
          </p:cNvSpPr>
          <p:nvPr>
            <p:ph type="dt" sz="half" idx="14"/>
          </p:nvPr>
        </p:nvSpPr>
        <p:spPr/>
        <p:txBody>
          <a:bodyPr/>
          <a:lstStyle/>
          <a:p>
            <a:fld id="{D26C0168-CF03-443E-AE0F-98CEAB9F141F}" type="datetime3">
              <a:rPr lang="en-US" smtClean="0"/>
              <a:t>16 May 2025</a:t>
            </a:fld>
            <a:endParaRPr lang="en-US"/>
          </a:p>
        </p:txBody>
      </p:sp>
    </p:spTree>
    <p:extLst>
      <p:ext uri="{BB962C8B-B14F-4D97-AF65-F5344CB8AC3E}">
        <p14:creationId xmlns:p14="http://schemas.microsoft.com/office/powerpoint/2010/main" val="3585259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65186-3E1F-4C33-82F2-EF0A3079C732}" type="datetime3">
              <a:rPr lang="en-US" smtClean="0"/>
              <a:t>16 May 2025</a:t>
            </a:fld>
            <a:endParaRPr lang="en-US"/>
          </a:p>
        </p:txBody>
      </p:sp>
      <p:sp>
        <p:nvSpPr>
          <p:cNvPr id="3" name="Rectangle 2"/>
          <p:cNvSpPr/>
          <p:nvPr/>
        </p:nvSpPr>
        <p:spPr>
          <a:xfrm>
            <a:off x="983432" y="692696"/>
            <a:ext cx="2321469" cy="461665"/>
          </a:xfrm>
          <a:prstGeom prst="rect">
            <a:avLst/>
          </a:prstGeom>
        </p:spPr>
        <p:txBody>
          <a:bodyPr wrap="none">
            <a:spAutoFit/>
          </a:bodyPr>
          <a:lstStyle/>
          <a:p>
            <a:pPr fontAlgn="base"/>
            <a:r>
              <a:rPr lang="en-US" sz="2400" b="1" dirty="0">
                <a:solidFill>
                  <a:srgbClr val="FF0000"/>
                </a:solidFill>
                <a:latin typeface="Nunito"/>
              </a:rPr>
              <a:t>Defining Class</a:t>
            </a:r>
            <a:endParaRPr lang="en-US" sz="2400" b="1" i="0" dirty="0">
              <a:solidFill>
                <a:srgbClr val="FF0000"/>
              </a:solidFill>
              <a:effectLst/>
              <a:latin typeface="Nunito"/>
            </a:endParaRPr>
          </a:p>
        </p:txBody>
      </p:sp>
      <p:pic>
        <p:nvPicPr>
          <p:cNvPr id="4" name="Picture 3"/>
          <p:cNvPicPr>
            <a:picLocks noChangeAspect="1"/>
          </p:cNvPicPr>
          <p:nvPr/>
        </p:nvPicPr>
        <p:blipFill>
          <a:blip r:embed="rId2"/>
          <a:stretch>
            <a:fillRect/>
          </a:stretch>
        </p:blipFill>
        <p:spPr>
          <a:xfrm>
            <a:off x="1127448" y="1700808"/>
            <a:ext cx="8712968" cy="3960440"/>
          </a:xfrm>
          <a:prstGeom prst="rect">
            <a:avLst/>
          </a:prstGeom>
        </p:spPr>
      </p:pic>
    </p:spTree>
    <p:extLst>
      <p:ext uri="{BB962C8B-B14F-4D97-AF65-F5344CB8AC3E}">
        <p14:creationId xmlns:p14="http://schemas.microsoft.com/office/powerpoint/2010/main" val="1109936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Rectangle 182"/>
          <p:cNvSpPr/>
          <p:nvPr/>
        </p:nvSpPr>
        <p:spPr>
          <a:xfrm>
            <a:off x="1055440" y="116632"/>
            <a:ext cx="10009112" cy="1027350"/>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pPr>
              <a:lnSpc>
                <a:spcPct val="100000"/>
              </a:lnSpc>
            </a:pPr>
            <a:r>
              <a:rPr lang="en-IN" sz="2400" b="1" spc="-1" dirty="0">
                <a:solidFill>
                  <a:srgbClr val="FF0000"/>
                </a:solidFill>
                <a:latin typeface="Arial"/>
              </a:rPr>
              <a:t>Class</a:t>
            </a:r>
          </a:p>
          <a:p>
            <a:pPr algn="just">
              <a:lnSpc>
                <a:spcPct val="100000"/>
              </a:lnSpc>
            </a:pPr>
            <a:r>
              <a:rPr lang="en-IN" sz="2400" spc="-1" dirty="0">
                <a:solidFill>
                  <a:srgbClr val="000000"/>
                </a:solidFill>
                <a:latin typeface="Arial"/>
              </a:rPr>
              <a:t>The building block of C++ that leads to Object-Oriented programming </a:t>
            </a:r>
            <a:r>
              <a:rPr lang="en-IN" sz="2400" spc="-1" dirty="0">
                <a:solidFill>
                  <a:srgbClr val="00B0F0"/>
                </a:solidFill>
                <a:latin typeface="Arial"/>
              </a:rPr>
              <a:t>is a Class</a:t>
            </a:r>
            <a:r>
              <a:rPr lang="en-IN" sz="2400" spc="-1" dirty="0">
                <a:solidFill>
                  <a:srgbClr val="000000"/>
                </a:solidFill>
                <a:latin typeface="Arial"/>
              </a:rPr>
              <a:t>. It is a user-defined data type, which </a:t>
            </a:r>
            <a:r>
              <a:rPr lang="en-IN" sz="2400" spc="-1" dirty="0">
                <a:solidFill>
                  <a:srgbClr val="00B0F0"/>
                </a:solidFill>
                <a:latin typeface="Arial"/>
              </a:rPr>
              <a:t>holds its own data members and member functions</a:t>
            </a:r>
            <a:r>
              <a:rPr lang="en-IN" sz="2400" spc="-1" dirty="0">
                <a:solidFill>
                  <a:srgbClr val="000000"/>
                </a:solidFill>
                <a:latin typeface="Arial"/>
              </a:rPr>
              <a:t>, which can be accessed and </a:t>
            </a:r>
            <a:r>
              <a:rPr lang="en-IN" sz="2400" spc="-1" dirty="0">
                <a:solidFill>
                  <a:srgbClr val="00B0F0"/>
                </a:solidFill>
                <a:latin typeface="Arial"/>
              </a:rPr>
              <a:t>used by creating an instance of that class</a:t>
            </a:r>
            <a:r>
              <a:rPr lang="en-IN" sz="2400" spc="-1" dirty="0">
                <a:solidFill>
                  <a:srgbClr val="000000"/>
                </a:solidFill>
                <a:latin typeface="Arial"/>
              </a:rPr>
              <a:t>.</a:t>
            </a:r>
          </a:p>
        </p:txBody>
      </p:sp>
      <p:pic>
        <p:nvPicPr>
          <p:cNvPr id="185" name="Picture 184"/>
          <p:cNvPicPr/>
          <p:nvPr/>
        </p:nvPicPr>
        <p:blipFill>
          <a:blip r:embed="rId2"/>
          <a:stretch/>
        </p:blipFill>
        <p:spPr>
          <a:xfrm>
            <a:off x="4295800" y="1844824"/>
            <a:ext cx="6408712" cy="4824536"/>
          </a:xfrm>
          <a:prstGeom prst="rect">
            <a:avLst/>
          </a:prstGeom>
          <a:ln w="0">
            <a:noFill/>
          </a:ln>
        </p:spPr>
      </p:pic>
    </p:spTree>
    <p:extLst>
      <p:ext uri="{BB962C8B-B14F-4D97-AF65-F5344CB8AC3E}">
        <p14:creationId xmlns:p14="http://schemas.microsoft.com/office/powerpoint/2010/main" val="801576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Rectangle 186"/>
          <p:cNvSpPr/>
          <p:nvPr/>
        </p:nvSpPr>
        <p:spPr>
          <a:xfrm>
            <a:off x="263352" y="5397"/>
            <a:ext cx="10369152" cy="1027350"/>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r>
              <a:rPr lang="en-IN" sz="2400" b="1" dirty="0">
                <a:solidFill>
                  <a:srgbClr val="FF0000"/>
                </a:solidFill>
              </a:rPr>
              <a:t>Declaring </a:t>
            </a:r>
            <a:r>
              <a:rPr lang="en-IN" sz="2400" spc="-1" dirty="0">
                <a:solidFill>
                  <a:srgbClr val="FF0000"/>
                </a:solidFill>
                <a:latin typeface="Arial"/>
              </a:rPr>
              <a:t>Object</a:t>
            </a:r>
          </a:p>
          <a:p>
            <a:endParaRPr lang="en-IN" sz="2400" spc="-1" dirty="0">
              <a:solidFill>
                <a:srgbClr val="FF0000"/>
              </a:solidFill>
              <a:latin typeface="Arial"/>
            </a:endParaRPr>
          </a:p>
          <a:p>
            <a:pPr algn="just">
              <a:lnSpc>
                <a:spcPct val="100000"/>
              </a:lnSpc>
            </a:pPr>
            <a:r>
              <a:rPr lang="en-IN" sz="2400" spc="-1" dirty="0">
                <a:solidFill>
                  <a:srgbClr val="000000"/>
                </a:solidFill>
                <a:latin typeface="Arial"/>
              </a:rPr>
              <a:t>An Object is an identifiable entity with some characteristics and </a:t>
            </a:r>
            <a:r>
              <a:rPr lang="en-IN" sz="2400" spc="-1" dirty="0" err="1">
                <a:solidFill>
                  <a:srgbClr val="000000"/>
                </a:solidFill>
                <a:latin typeface="Arial"/>
              </a:rPr>
              <a:t>behavior</a:t>
            </a:r>
            <a:r>
              <a:rPr lang="en-IN" sz="2400" spc="-1" dirty="0">
                <a:solidFill>
                  <a:srgbClr val="000000"/>
                </a:solidFill>
                <a:latin typeface="Arial"/>
              </a:rPr>
              <a:t>. An </a:t>
            </a:r>
            <a:r>
              <a:rPr lang="en-IN" sz="2400" spc="-1" dirty="0">
                <a:solidFill>
                  <a:srgbClr val="00B0F0"/>
                </a:solidFill>
                <a:latin typeface="Arial"/>
              </a:rPr>
              <a:t>Object is an instance of a Class</a:t>
            </a:r>
            <a:r>
              <a:rPr lang="en-IN" sz="2400" spc="-1" dirty="0">
                <a:solidFill>
                  <a:srgbClr val="000000"/>
                </a:solidFill>
                <a:latin typeface="Arial"/>
              </a:rPr>
              <a:t>. </a:t>
            </a:r>
            <a:r>
              <a:rPr lang="en-IN" sz="2400" spc="-1" dirty="0">
                <a:solidFill>
                  <a:srgbClr val="00B0F0"/>
                </a:solidFill>
                <a:latin typeface="Arial"/>
              </a:rPr>
              <a:t>When a class is defined, no memory is allocated but when it is instantiated (i.e. an object is created) memory is allocated</a:t>
            </a:r>
            <a:r>
              <a:rPr lang="en-IN" sz="2400" spc="-1" dirty="0">
                <a:solidFill>
                  <a:srgbClr val="000000"/>
                </a:solidFill>
                <a:latin typeface="Arial"/>
              </a:rPr>
              <a:t>.</a:t>
            </a:r>
          </a:p>
        </p:txBody>
      </p:sp>
      <p:pic>
        <p:nvPicPr>
          <p:cNvPr id="188" name="Picture 187"/>
          <p:cNvPicPr/>
          <p:nvPr/>
        </p:nvPicPr>
        <p:blipFill>
          <a:blip r:embed="rId2"/>
          <a:stretch/>
        </p:blipFill>
        <p:spPr>
          <a:xfrm>
            <a:off x="551384" y="2996952"/>
            <a:ext cx="4229288" cy="1806950"/>
          </a:xfrm>
          <a:prstGeom prst="rect">
            <a:avLst/>
          </a:prstGeom>
          <a:ln w="0">
            <a:noFill/>
          </a:ln>
        </p:spPr>
      </p:pic>
      <p:pic>
        <p:nvPicPr>
          <p:cNvPr id="2" name="Picture 1"/>
          <p:cNvPicPr>
            <a:picLocks noChangeAspect="1"/>
          </p:cNvPicPr>
          <p:nvPr/>
        </p:nvPicPr>
        <p:blipFill>
          <a:blip r:embed="rId3"/>
          <a:stretch>
            <a:fillRect/>
          </a:stretch>
        </p:blipFill>
        <p:spPr>
          <a:xfrm>
            <a:off x="4943872" y="2060848"/>
            <a:ext cx="6480720" cy="4536504"/>
          </a:xfrm>
          <a:prstGeom prst="rect">
            <a:avLst/>
          </a:prstGeom>
        </p:spPr>
      </p:pic>
    </p:spTree>
    <p:extLst>
      <p:ext uri="{BB962C8B-B14F-4D97-AF65-F5344CB8AC3E}">
        <p14:creationId xmlns:p14="http://schemas.microsoft.com/office/powerpoint/2010/main" val="4161257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65186-3E1F-4C33-82F2-EF0A3079C732}" type="datetime3">
              <a:rPr lang="en-US" smtClean="0"/>
              <a:t>16 May 2025</a:t>
            </a:fld>
            <a:endParaRPr lang="en-US"/>
          </a:p>
        </p:txBody>
      </p:sp>
      <p:pic>
        <p:nvPicPr>
          <p:cNvPr id="3" name="Picture 2"/>
          <p:cNvPicPr>
            <a:picLocks noChangeAspect="1"/>
          </p:cNvPicPr>
          <p:nvPr/>
        </p:nvPicPr>
        <p:blipFill>
          <a:blip r:embed="rId2"/>
          <a:stretch>
            <a:fillRect/>
          </a:stretch>
        </p:blipFill>
        <p:spPr>
          <a:xfrm>
            <a:off x="1271464" y="404664"/>
            <a:ext cx="9145016" cy="5904656"/>
          </a:xfrm>
          <a:prstGeom prst="rect">
            <a:avLst/>
          </a:prstGeom>
        </p:spPr>
      </p:pic>
    </p:spTree>
    <p:extLst>
      <p:ext uri="{BB962C8B-B14F-4D97-AF65-F5344CB8AC3E}">
        <p14:creationId xmlns:p14="http://schemas.microsoft.com/office/powerpoint/2010/main" val="4103230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Box 188"/>
          <p:cNvSpPr txBox="1"/>
          <p:nvPr/>
        </p:nvSpPr>
        <p:spPr>
          <a:xfrm>
            <a:off x="407368" y="10391"/>
            <a:ext cx="5244058" cy="45719"/>
          </a:xfrm>
          <a:prstGeom prst="rect">
            <a:avLst/>
          </a:prstGeom>
          <a:noFill/>
          <a:ln w="0">
            <a:noFill/>
          </a:ln>
        </p:spPr>
        <p:txBody>
          <a:bodyPr lIns="67500" tIns="33750" rIns="67500" bIns="33750" anchor="t">
            <a:noAutofit/>
          </a:bodyPr>
          <a:lstStyle/>
          <a:p>
            <a:r>
              <a:rPr lang="en-IN" sz="2400" spc="-1" dirty="0">
                <a:solidFill>
                  <a:srgbClr val="FF0000"/>
                </a:solidFill>
                <a:latin typeface="Arial"/>
              </a:rPr>
              <a:t>Object and Class in C++ </a:t>
            </a:r>
          </a:p>
        </p:txBody>
      </p:sp>
      <p:pic>
        <p:nvPicPr>
          <p:cNvPr id="190" name="Picture 189"/>
          <p:cNvPicPr/>
          <p:nvPr/>
        </p:nvPicPr>
        <p:blipFill>
          <a:blip r:embed="rId2"/>
          <a:stretch/>
        </p:blipFill>
        <p:spPr>
          <a:xfrm>
            <a:off x="335360" y="476672"/>
            <a:ext cx="4968552" cy="6192688"/>
          </a:xfrm>
          <a:prstGeom prst="rect">
            <a:avLst/>
          </a:prstGeom>
          <a:ln w="0">
            <a:noFill/>
          </a:ln>
        </p:spPr>
      </p:pic>
      <p:pic>
        <p:nvPicPr>
          <p:cNvPr id="191" name="Picture 190"/>
          <p:cNvPicPr/>
          <p:nvPr/>
        </p:nvPicPr>
        <p:blipFill>
          <a:blip r:embed="rId3"/>
          <a:stretch/>
        </p:blipFill>
        <p:spPr>
          <a:xfrm>
            <a:off x="5842056" y="188640"/>
            <a:ext cx="5582536" cy="4824536"/>
          </a:xfrm>
          <a:prstGeom prst="rect">
            <a:avLst/>
          </a:prstGeom>
          <a:ln w="0">
            <a:noFill/>
          </a:ln>
        </p:spPr>
      </p:pic>
      <p:pic>
        <p:nvPicPr>
          <p:cNvPr id="192" name="Picture 191"/>
          <p:cNvPicPr/>
          <p:nvPr/>
        </p:nvPicPr>
        <p:blipFill>
          <a:blip r:embed="rId4"/>
          <a:stretch/>
        </p:blipFill>
        <p:spPr>
          <a:xfrm>
            <a:off x="5807968" y="5085184"/>
            <a:ext cx="2880320" cy="1440160"/>
          </a:xfrm>
          <a:prstGeom prst="rect">
            <a:avLst/>
          </a:prstGeom>
          <a:ln w="0">
            <a:noFill/>
          </a:ln>
        </p:spPr>
      </p:pic>
    </p:spTree>
    <p:extLst>
      <p:ext uri="{BB962C8B-B14F-4D97-AF65-F5344CB8AC3E}">
        <p14:creationId xmlns:p14="http://schemas.microsoft.com/office/powerpoint/2010/main" val="1668704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65186-3E1F-4C33-82F2-EF0A3079C732}" type="datetime3">
              <a:rPr lang="en-US" smtClean="0"/>
              <a:t>16 May 2025</a:t>
            </a:fld>
            <a:endParaRPr lang="en-US"/>
          </a:p>
        </p:txBody>
      </p:sp>
      <p:sp>
        <p:nvSpPr>
          <p:cNvPr id="3" name="Rectangle 2"/>
          <p:cNvSpPr/>
          <p:nvPr/>
        </p:nvSpPr>
        <p:spPr>
          <a:xfrm>
            <a:off x="615015" y="-18966"/>
            <a:ext cx="6912768" cy="1631216"/>
          </a:xfrm>
          <a:prstGeom prst="rect">
            <a:avLst/>
          </a:prstGeom>
        </p:spPr>
        <p:txBody>
          <a:bodyPr wrap="square">
            <a:spAutoFit/>
          </a:bodyPr>
          <a:lstStyle/>
          <a:p>
            <a:pPr fontAlgn="base"/>
            <a:r>
              <a:rPr lang="en-US" sz="2000" b="1" dirty="0">
                <a:solidFill>
                  <a:srgbClr val="FF0000"/>
                </a:solidFill>
                <a:latin typeface="Nunito"/>
              </a:rPr>
              <a:t>Member Functions in Classes</a:t>
            </a:r>
          </a:p>
          <a:p>
            <a:pPr fontAlgn="base"/>
            <a:endParaRPr lang="en-US" sz="2000" b="1" dirty="0">
              <a:solidFill>
                <a:srgbClr val="273239"/>
              </a:solidFill>
              <a:latin typeface="Nunito"/>
            </a:endParaRPr>
          </a:p>
          <a:p>
            <a:pPr fontAlgn="base"/>
            <a:r>
              <a:rPr lang="en-US" sz="2000" b="1" dirty="0">
                <a:solidFill>
                  <a:srgbClr val="273239"/>
                </a:solidFill>
                <a:latin typeface="Nunito"/>
              </a:rPr>
              <a:t>There are 2 ways to define a member function:</a:t>
            </a:r>
            <a:endParaRPr lang="en-US" sz="2000" dirty="0">
              <a:solidFill>
                <a:srgbClr val="273239"/>
              </a:solidFill>
              <a:latin typeface="Nunito"/>
            </a:endParaRPr>
          </a:p>
          <a:p>
            <a:pPr fontAlgn="base">
              <a:buFont typeface="Arial" panose="020B0604020202020204" pitchFamily="34" charset="0"/>
              <a:buChar char="•"/>
            </a:pPr>
            <a:r>
              <a:rPr lang="en-US" sz="2000" b="1" dirty="0">
                <a:solidFill>
                  <a:srgbClr val="C00000"/>
                </a:solidFill>
                <a:latin typeface="Nunito"/>
              </a:rPr>
              <a:t>Inside class definition</a:t>
            </a:r>
          </a:p>
          <a:p>
            <a:pPr fontAlgn="base">
              <a:buFont typeface="Arial" panose="020B0604020202020204" pitchFamily="34" charset="0"/>
              <a:buChar char="•"/>
            </a:pPr>
            <a:r>
              <a:rPr lang="en-US" sz="2000" b="1" dirty="0">
                <a:solidFill>
                  <a:srgbClr val="C00000"/>
                </a:solidFill>
                <a:latin typeface="Nunito"/>
              </a:rPr>
              <a:t>Outside class definition</a:t>
            </a:r>
            <a:endParaRPr lang="en-US" sz="2000" b="1" i="0" dirty="0">
              <a:solidFill>
                <a:srgbClr val="C00000"/>
              </a:solidFill>
              <a:effectLst/>
              <a:latin typeface="Nunito"/>
            </a:endParaRPr>
          </a:p>
        </p:txBody>
      </p:sp>
      <p:sp>
        <p:nvSpPr>
          <p:cNvPr id="4" name="Rectangle 3"/>
          <p:cNvSpPr/>
          <p:nvPr/>
        </p:nvSpPr>
        <p:spPr>
          <a:xfrm>
            <a:off x="3754201" y="886566"/>
            <a:ext cx="7704856" cy="830997"/>
          </a:xfrm>
          <a:prstGeom prst="rect">
            <a:avLst/>
          </a:prstGeom>
        </p:spPr>
        <p:txBody>
          <a:bodyPr wrap="square">
            <a:spAutoFit/>
          </a:bodyPr>
          <a:lstStyle/>
          <a:p>
            <a:r>
              <a:rPr lang="en-US" sz="2400" dirty="0">
                <a:solidFill>
                  <a:srgbClr val="00B0F0"/>
                </a:solidFill>
                <a:latin typeface="ubuntu"/>
              </a:rPr>
              <a:t>The operator </a:t>
            </a:r>
            <a:r>
              <a:rPr lang="en-US" sz="2400" b="1" dirty="0">
                <a:solidFill>
                  <a:srgbClr val="FF0000"/>
                </a:solidFill>
                <a:latin typeface="ubuntu"/>
              </a:rPr>
              <a:t>::</a:t>
            </a:r>
            <a:r>
              <a:rPr lang="en-US" sz="2400" dirty="0">
                <a:solidFill>
                  <a:srgbClr val="00B0F0"/>
                </a:solidFill>
                <a:latin typeface="ubuntu"/>
              </a:rPr>
              <a:t> known as </a:t>
            </a:r>
            <a:r>
              <a:rPr lang="en-US" sz="2400" dirty="0">
                <a:solidFill>
                  <a:srgbClr val="FF0000"/>
                </a:solidFill>
                <a:latin typeface="ubuntu"/>
              </a:rPr>
              <a:t>scope resolution operator </a:t>
            </a:r>
            <a:r>
              <a:rPr lang="en-US" sz="2400" dirty="0">
                <a:solidFill>
                  <a:srgbClr val="00B0F0"/>
                </a:solidFill>
                <a:latin typeface="ubuntu"/>
              </a:rPr>
              <a:t>helps in defining the member function outside the class.</a:t>
            </a:r>
            <a:endParaRPr lang="en-IN" sz="2400" dirty="0">
              <a:solidFill>
                <a:srgbClr val="00B0F0"/>
              </a:solidFill>
            </a:endParaRPr>
          </a:p>
        </p:txBody>
      </p:sp>
      <p:pic>
        <p:nvPicPr>
          <p:cNvPr id="5" name="Picture 4"/>
          <p:cNvPicPr>
            <a:picLocks noChangeAspect="1"/>
          </p:cNvPicPr>
          <p:nvPr/>
        </p:nvPicPr>
        <p:blipFill>
          <a:blip r:embed="rId2"/>
          <a:stretch>
            <a:fillRect/>
          </a:stretch>
        </p:blipFill>
        <p:spPr>
          <a:xfrm>
            <a:off x="352098" y="1717563"/>
            <a:ext cx="5815910" cy="5023805"/>
          </a:xfrm>
          <a:prstGeom prst="rect">
            <a:avLst/>
          </a:prstGeom>
        </p:spPr>
      </p:pic>
      <p:pic>
        <p:nvPicPr>
          <p:cNvPr id="6" name="Picture 5"/>
          <p:cNvPicPr>
            <a:picLocks noChangeAspect="1"/>
          </p:cNvPicPr>
          <p:nvPr/>
        </p:nvPicPr>
        <p:blipFill>
          <a:blip r:embed="rId3"/>
          <a:stretch>
            <a:fillRect/>
          </a:stretch>
        </p:blipFill>
        <p:spPr>
          <a:xfrm>
            <a:off x="7413575" y="2279715"/>
            <a:ext cx="3816424" cy="3672408"/>
          </a:xfrm>
          <a:prstGeom prst="rect">
            <a:avLst/>
          </a:prstGeom>
        </p:spPr>
      </p:pic>
    </p:spTree>
    <p:extLst>
      <p:ext uri="{BB962C8B-B14F-4D97-AF65-F5344CB8AC3E}">
        <p14:creationId xmlns:p14="http://schemas.microsoft.com/office/powerpoint/2010/main" val="4064922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Rectangle 224"/>
          <p:cNvSpPr/>
          <p:nvPr/>
        </p:nvSpPr>
        <p:spPr>
          <a:xfrm>
            <a:off x="911424" y="476672"/>
            <a:ext cx="4536504" cy="360040"/>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pPr>
              <a:lnSpc>
                <a:spcPct val="100000"/>
              </a:lnSpc>
            </a:pPr>
            <a:r>
              <a:rPr lang="en-IN" sz="2400" b="1" spc="-1" dirty="0">
                <a:solidFill>
                  <a:srgbClr val="FF0000"/>
                </a:solidFill>
                <a:latin typeface="Arial"/>
              </a:rPr>
              <a:t>Access Modifiers in C++</a:t>
            </a:r>
          </a:p>
        </p:txBody>
      </p:sp>
      <p:sp>
        <p:nvSpPr>
          <p:cNvPr id="226" name="Rectangle 225"/>
          <p:cNvSpPr/>
          <p:nvPr/>
        </p:nvSpPr>
        <p:spPr>
          <a:xfrm>
            <a:off x="903642" y="1268760"/>
            <a:ext cx="10520950" cy="1819284"/>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pPr algn="just">
              <a:lnSpc>
                <a:spcPct val="100000"/>
              </a:lnSpc>
            </a:pPr>
            <a:r>
              <a:rPr lang="en-IN" sz="2400" spc="-1" dirty="0">
                <a:solidFill>
                  <a:srgbClr val="000000"/>
                </a:solidFill>
                <a:latin typeface="Arial"/>
              </a:rPr>
              <a:t>Access Modifiers or Access </a:t>
            </a:r>
            <a:r>
              <a:rPr lang="en-IN" sz="2400" spc="-1" dirty="0" err="1">
                <a:solidFill>
                  <a:srgbClr val="000000"/>
                </a:solidFill>
                <a:latin typeface="Arial"/>
              </a:rPr>
              <a:t>Specifiers</a:t>
            </a:r>
            <a:r>
              <a:rPr lang="en-IN" sz="2400" spc="-1" dirty="0">
                <a:solidFill>
                  <a:srgbClr val="000000"/>
                </a:solidFill>
                <a:latin typeface="Arial"/>
              </a:rPr>
              <a:t> in a class are used to assign the accessibility to the class members, i.e., they set some restrictions on the class members so that they can’t be directly accessed by the outside functions.</a:t>
            </a:r>
          </a:p>
          <a:p>
            <a:pPr algn="just">
              <a:lnSpc>
                <a:spcPct val="100000"/>
              </a:lnSpc>
            </a:pPr>
            <a:r>
              <a:rPr lang="en-IN" sz="2400" spc="-1" dirty="0">
                <a:solidFill>
                  <a:srgbClr val="000000"/>
                </a:solidFill>
                <a:latin typeface="Arial"/>
              </a:rPr>
              <a:t>There are 3 types of access modifiers available in C++: </a:t>
            </a:r>
          </a:p>
          <a:p>
            <a:pPr algn="just">
              <a:lnSpc>
                <a:spcPct val="100000"/>
              </a:lnSpc>
            </a:pPr>
            <a:endParaRPr lang="en-IN" sz="2400" spc="-1" dirty="0">
              <a:solidFill>
                <a:srgbClr val="000000"/>
              </a:solidFill>
              <a:latin typeface="Arial"/>
            </a:endParaRPr>
          </a:p>
          <a:p>
            <a:pPr marL="285750" indent="-285750" algn="just">
              <a:lnSpc>
                <a:spcPct val="100000"/>
              </a:lnSpc>
              <a:buFont typeface="Arial" panose="020B0604020202020204" pitchFamily="34" charset="0"/>
              <a:buChar char="•"/>
            </a:pPr>
            <a:r>
              <a:rPr lang="en-IN" sz="2400" b="1" spc="-1" dirty="0">
                <a:solidFill>
                  <a:srgbClr val="00B0F0"/>
                </a:solidFill>
                <a:latin typeface="Arial"/>
              </a:rPr>
              <a:t>Public</a:t>
            </a:r>
          </a:p>
          <a:p>
            <a:pPr marL="285750" indent="-285750" algn="just">
              <a:lnSpc>
                <a:spcPct val="100000"/>
              </a:lnSpc>
              <a:buFont typeface="Arial" panose="020B0604020202020204" pitchFamily="34" charset="0"/>
              <a:buChar char="•"/>
            </a:pPr>
            <a:r>
              <a:rPr lang="en-IN" sz="2400" b="1" spc="-1" dirty="0">
                <a:solidFill>
                  <a:srgbClr val="00B0F0"/>
                </a:solidFill>
                <a:latin typeface="Arial"/>
              </a:rPr>
              <a:t>Private</a:t>
            </a:r>
          </a:p>
          <a:p>
            <a:pPr marL="285750" indent="-285750" algn="just">
              <a:lnSpc>
                <a:spcPct val="100000"/>
              </a:lnSpc>
              <a:buFont typeface="Arial" panose="020B0604020202020204" pitchFamily="34" charset="0"/>
              <a:buChar char="•"/>
            </a:pPr>
            <a:r>
              <a:rPr lang="en-IN" sz="2400" b="1" spc="-1" dirty="0">
                <a:solidFill>
                  <a:srgbClr val="00B0F0"/>
                </a:solidFill>
                <a:latin typeface="Arial"/>
              </a:rPr>
              <a:t>Protected</a:t>
            </a:r>
          </a:p>
        </p:txBody>
      </p:sp>
      <p:sp>
        <p:nvSpPr>
          <p:cNvPr id="227" name="Rectangle 226"/>
          <p:cNvSpPr/>
          <p:nvPr/>
        </p:nvSpPr>
        <p:spPr>
          <a:xfrm>
            <a:off x="551384" y="5013176"/>
            <a:ext cx="10441160" cy="451710"/>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pPr>
              <a:lnSpc>
                <a:spcPct val="100000"/>
              </a:lnSpc>
            </a:pPr>
            <a:r>
              <a:rPr lang="en-IN" sz="2400" spc="-1" dirty="0">
                <a:solidFill>
                  <a:srgbClr val="000000"/>
                </a:solidFill>
                <a:latin typeface="Arial"/>
              </a:rPr>
              <a:t>If we do not specify any access modifiers for the members inside the class, then by </a:t>
            </a:r>
            <a:r>
              <a:rPr lang="en-IN" sz="2400" b="1" spc="-1" dirty="0">
                <a:solidFill>
                  <a:srgbClr val="00B0F0"/>
                </a:solidFill>
                <a:latin typeface="Arial"/>
              </a:rPr>
              <a:t>default the access modifier for the members will be Private</a:t>
            </a:r>
            <a:r>
              <a:rPr lang="en-IN" sz="2400" spc="-1" dirty="0">
                <a:solidFill>
                  <a:srgbClr val="000000"/>
                </a:solidFill>
                <a:latin typeface="Arial"/>
              </a:rPr>
              <a:t>.</a:t>
            </a:r>
          </a:p>
        </p:txBody>
      </p:sp>
    </p:spTree>
    <p:extLst>
      <p:ext uri="{BB962C8B-B14F-4D97-AF65-F5344CB8AC3E}">
        <p14:creationId xmlns:p14="http://schemas.microsoft.com/office/powerpoint/2010/main" val="2742946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65186-3E1F-4C33-82F2-EF0A3079C732}" type="datetime3">
              <a:rPr lang="en-US" smtClean="0"/>
              <a:t>16 May 2025</a:t>
            </a:fld>
            <a:endParaRPr lang="en-US"/>
          </a:p>
        </p:txBody>
      </p:sp>
      <p:pic>
        <p:nvPicPr>
          <p:cNvPr id="3" name="Picture 2"/>
          <p:cNvPicPr>
            <a:picLocks noChangeAspect="1"/>
          </p:cNvPicPr>
          <p:nvPr/>
        </p:nvPicPr>
        <p:blipFill>
          <a:blip r:embed="rId2"/>
          <a:stretch>
            <a:fillRect/>
          </a:stretch>
        </p:blipFill>
        <p:spPr>
          <a:xfrm>
            <a:off x="191344" y="-99392"/>
            <a:ext cx="7272808" cy="5688632"/>
          </a:xfrm>
          <a:prstGeom prst="rect">
            <a:avLst/>
          </a:prstGeom>
        </p:spPr>
      </p:pic>
      <p:pic>
        <p:nvPicPr>
          <p:cNvPr id="4" name="Picture 3"/>
          <p:cNvPicPr>
            <a:picLocks noChangeAspect="1"/>
          </p:cNvPicPr>
          <p:nvPr/>
        </p:nvPicPr>
        <p:blipFill>
          <a:blip r:embed="rId3"/>
          <a:stretch>
            <a:fillRect/>
          </a:stretch>
        </p:blipFill>
        <p:spPr>
          <a:xfrm>
            <a:off x="7608168" y="1484784"/>
            <a:ext cx="4464496" cy="4104456"/>
          </a:xfrm>
          <a:prstGeom prst="rect">
            <a:avLst/>
          </a:prstGeom>
        </p:spPr>
      </p:pic>
    </p:spTree>
    <p:extLst>
      <p:ext uri="{BB962C8B-B14F-4D97-AF65-F5344CB8AC3E}">
        <p14:creationId xmlns:p14="http://schemas.microsoft.com/office/powerpoint/2010/main" val="1148771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3" name="Picture 192"/>
          <p:cNvPicPr/>
          <p:nvPr/>
        </p:nvPicPr>
        <p:blipFill>
          <a:blip r:embed="rId2"/>
          <a:stretch/>
        </p:blipFill>
        <p:spPr>
          <a:xfrm>
            <a:off x="299356" y="404664"/>
            <a:ext cx="5148572" cy="6453336"/>
          </a:xfrm>
          <a:prstGeom prst="rect">
            <a:avLst/>
          </a:prstGeom>
          <a:ln w="0">
            <a:noFill/>
          </a:ln>
        </p:spPr>
      </p:pic>
      <p:sp>
        <p:nvSpPr>
          <p:cNvPr id="194" name="TextBox 193"/>
          <p:cNvSpPr txBox="1"/>
          <p:nvPr/>
        </p:nvSpPr>
        <p:spPr>
          <a:xfrm>
            <a:off x="2603612" y="10147"/>
            <a:ext cx="5904656" cy="288032"/>
          </a:xfrm>
          <a:prstGeom prst="rect">
            <a:avLst/>
          </a:prstGeom>
          <a:noFill/>
          <a:ln w="0">
            <a:noFill/>
          </a:ln>
        </p:spPr>
        <p:txBody>
          <a:bodyPr lIns="67500" tIns="33750" rIns="67500" bIns="33750" anchor="t">
            <a:noAutofit/>
          </a:bodyPr>
          <a:lstStyle/>
          <a:p>
            <a:r>
              <a:rPr lang="en-IN" sz="2400" spc="-1" dirty="0">
                <a:solidFill>
                  <a:srgbClr val="FF0000"/>
                </a:solidFill>
                <a:latin typeface="Arial"/>
              </a:rPr>
              <a:t>Using public and private in C++ Class</a:t>
            </a:r>
          </a:p>
        </p:txBody>
      </p:sp>
      <p:pic>
        <p:nvPicPr>
          <p:cNvPr id="195" name="Picture 194"/>
          <p:cNvPicPr/>
          <p:nvPr/>
        </p:nvPicPr>
        <p:blipFill>
          <a:blip r:embed="rId3"/>
          <a:stretch/>
        </p:blipFill>
        <p:spPr>
          <a:xfrm>
            <a:off x="5951984" y="404664"/>
            <a:ext cx="5550283" cy="4378476"/>
          </a:xfrm>
          <a:prstGeom prst="rect">
            <a:avLst/>
          </a:prstGeom>
          <a:ln w="0">
            <a:noFill/>
          </a:ln>
        </p:spPr>
      </p:pic>
      <p:pic>
        <p:nvPicPr>
          <p:cNvPr id="196" name="Picture 195"/>
          <p:cNvPicPr/>
          <p:nvPr/>
        </p:nvPicPr>
        <p:blipFill>
          <a:blip r:embed="rId4"/>
          <a:stretch/>
        </p:blipFill>
        <p:spPr>
          <a:xfrm>
            <a:off x="5591944" y="4725144"/>
            <a:ext cx="4536504" cy="1728192"/>
          </a:xfrm>
          <a:prstGeom prst="rect">
            <a:avLst/>
          </a:prstGeom>
          <a:ln w="0">
            <a:noFill/>
          </a:ln>
        </p:spPr>
      </p:pic>
    </p:spTree>
    <p:extLst>
      <p:ext uri="{BB962C8B-B14F-4D97-AF65-F5344CB8AC3E}">
        <p14:creationId xmlns:p14="http://schemas.microsoft.com/office/powerpoint/2010/main" val="3724095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 name="Picture 196"/>
          <p:cNvPicPr/>
          <p:nvPr/>
        </p:nvPicPr>
        <p:blipFill>
          <a:blip r:embed="rId2"/>
          <a:stretch/>
        </p:blipFill>
        <p:spPr>
          <a:xfrm>
            <a:off x="479376" y="323190"/>
            <a:ext cx="6264696" cy="6850226"/>
          </a:xfrm>
          <a:prstGeom prst="rect">
            <a:avLst/>
          </a:prstGeom>
          <a:ln w="0">
            <a:noFill/>
          </a:ln>
        </p:spPr>
      </p:pic>
      <p:pic>
        <p:nvPicPr>
          <p:cNvPr id="198" name="Picture 197"/>
          <p:cNvPicPr/>
          <p:nvPr/>
        </p:nvPicPr>
        <p:blipFill>
          <a:blip r:embed="rId3"/>
          <a:stretch/>
        </p:blipFill>
        <p:spPr>
          <a:xfrm>
            <a:off x="6384032" y="1196752"/>
            <a:ext cx="5330320" cy="3024336"/>
          </a:xfrm>
          <a:prstGeom prst="rect">
            <a:avLst/>
          </a:prstGeom>
          <a:ln w="0">
            <a:noFill/>
          </a:ln>
        </p:spPr>
      </p:pic>
      <p:sp>
        <p:nvSpPr>
          <p:cNvPr id="2" name="Rectangle 1"/>
          <p:cNvSpPr/>
          <p:nvPr/>
        </p:nvSpPr>
        <p:spPr>
          <a:xfrm>
            <a:off x="8472264" y="575305"/>
            <a:ext cx="940514" cy="369332"/>
          </a:xfrm>
          <a:prstGeom prst="rect">
            <a:avLst/>
          </a:prstGeom>
        </p:spPr>
        <p:txBody>
          <a:bodyPr wrap="none">
            <a:spAutoFit/>
          </a:bodyPr>
          <a:lstStyle/>
          <a:p>
            <a:r>
              <a:rPr lang="en-IN" b="1" spc="-1" dirty="0">
                <a:solidFill>
                  <a:srgbClr val="FF0000"/>
                </a:solidFill>
                <a:latin typeface="Arial"/>
              </a:rPr>
              <a:t>Output</a:t>
            </a:r>
          </a:p>
        </p:txBody>
      </p:sp>
    </p:spTree>
    <p:extLst>
      <p:ext uri="{BB962C8B-B14F-4D97-AF65-F5344CB8AC3E}">
        <p14:creationId xmlns:p14="http://schemas.microsoft.com/office/powerpoint/2010/main" val="241198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p>
            <a:fld id="{D26C0168-CF03-443E-AE0F-98CEAB9F141F}" type="datetime3">
              <a:rPr lang="en-US" smtClean="0"/>
              <a:t>16 May 2025</a:t>
            </a:fld>
            <a:endParaRPr lang="en-US"/>
          </a:p>
        </p:txBody>
      </p:sp>
      <p:pic>
        <p:nvPicPr>
          <p:cNvPr id="5" name="Picture 4"/>
          <p:cNvPicPr>
            <a:picLocks noChangeAspect="1"/>
          </p:cNvPicPr>
          <p:nvPr/>
        </p:nvPicPr>
        <p:blipFill>
          <a:blip r:embed="rId2"/>
          <a:stretch>
            <a:fillRect/>
          </a:stretch>
        </p:blipFill>
        <p:spPr>
          <a:xfrm>
            <a:off x="1199456" y="270347"/>
            <a:ext cx="7776864" cy="6614733"/>
          </a:xfrm>
          <a:prstGeom prst="rect">
            <a:avLst/>
          </a:prstGeom>
        </p:spPr>
      </p:pic>
    </p:spTree>
    <p:extLst>
      <p:ext uri="{BB962C8B-B14F-4D97-AF65-F5344CB8AC3E}">
        <p14:creationId xmlns:p14="http://schemas.microsoft.com/office/powerpoint/2010/main" val="769577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1824" y="158239"/>
            <a:ext cx="4155232" cy="634082"/>
          </a:xfrm>
        </p:spPr>
        <p:txBody>
          <a:bodyPr>
            <a:normAutofit fontScale="90000"/>
          </a:bodyPr>
          <a:lstStyle/>
          <a:p>
            <a:r>
              <a:rPr lang="en-US" b="1" dirty="0">
                <a:solidFill>
                  <a:srgbClr val="7030A0"/>
                </a:solidFill>
              </a:rPr>
              <a:t>Practice Questions </a:t>
            </a:r>
            <a:endParaRPr lang="en-IN" b="1" dirty="0">
              <a:solidFill>
                <a:srgbClr val="7030A0"/>
              </a:solidFill>
            </a:endParaRPr>
          </a:p>
        </p:txBody>
      </p:sp>
      <p:sp>
        <p:nvSpPr>
          <p:cNvPr id="3" name="Content Placeholder 2"/>
          <p:cNvSpPr>
            <a:spLocks noGrp="1"/>
          </p:cNvSpPr>
          <p:nvPr>
            <p:ph sz="quarter" idx="1"/>
          </p:nvPr>
        </p:nvSpPr>
        <p:spPr>
          <a:xfrm>
            <a:off x="623392" y="1556792"/>
            <a:ext cx="9303944" cy="5045466"/>
          </a:xfrm>
        </p:spPr>
        <p:txBody>
          <a:bodyPr>
            <a:normAutofit/>
          </a:bodyPr>
          <a:lstStyle/>
          <a:p>
            <a:pPr algn="just"/>
            <a:r>
              <a:rPr lang="en-US" b="1" dirty="0"/>
              <a:t>Write a CPP Program to Swap Two Numbers without using third variable.</a:t>
            </a:r>
          </a:p>
          <a:p>
            <a:pPr algn="just"/>
            <a:r>
              <a:rPr lang="en-US" b="1" dirty="0"/>
              <a:t>Write a CPP Program to arrange the numbers in ascending order.</a:t>
            </a:r>
          </a:p>
          <a:p>
            <a:pPr algn="just"/>
            <a:r>
              <a:rPr lang="en-US" b="1" dirty="0"/>
              <a:t>Write a CPP Program to Check Whether a Number Is a Palindrome or Not.</a:t>
            </a:r>
          </a:p>
          <a:p>
            <a:pPr algn="just"/>
            <a:r>
              <a:rPr lang="en-US" b="1" dirty="0"/>
              <a:t>Write a CPP program to perform Simple Calculator operation until you press ‘q’ using </a:t>
            </a:r>
            <a:r>
              <a:rPr lang="en-US" b="1" dirty="0">
                <a:solidFill>
                  <a:srgbClr val="00B0F0"/>
                </a:solidFill>
              </a:rPr>
              <a:t>switch case</a:t>
            </a:r>
            <a:r>
              <a:rPr lang="en-US" b="1" dirty="0"/>
              <a:t>.</a:t>
            </a:r>
          </a:p>
          <a:p>
            <a:pPr algn="just"/>
            <a:r>
              <a:rPr lang="en-US" b="1" dirty="0"/>
              <a:t>Find the minimum and maximum elements of an array.</a:t>
            </a:r>
          </a:p>
          <a:p>
            <a:pPr algn="just"/>
            <a:endParaRPr lang="en-US" b="1" dirty="0"/>
          </a:p>
          <a:p>
            <a:pPr algn="just"/>
            <a:endParaRPr lang="en-US" u="sng" dirty="0"/>
          </a:p>
          <a:p>
            <a:endParaRPr lang="en-US" dirty="0"/>
          </a:p>
          <a:p>
            <a:endParaRPr lang="en-IN" dirty="0"/>
          </a:p>
        </p:txBody>
      </p:sp>
      <p:sp>
        <p:nvSpPr>
          <p:cNvPr id="4" name="Date Placeholder 3"/>
          <p:cNvSpPr>
            <a:spLocks noGrp="1"/>
          </p:cNvSpPr>
          <p:nvPr>
            <p:ph type="dt" sz="half" idx="14"/>
          </p:nvPr>
        </p:nvSpPr>
        <p:spPr/>
        <p:txBody>
          <a:bodyPr/>
          <a:lstStyle/>
          <a:p>
            <a:fld id="{D26C0168-CF03-443E-AE0F-98CEAB9F141F}" type="datetime3">
              <a:rPr lang="en-US" smtClean="0"/>
              <a:t>16 May 2025</a:t>
            </a:fld>
            <a:endParaRPr lang="en-US"/>
          </a:p>
        </p:txBody>
      </p:sp>
      <p:pic>
        <p:nvPicPr>
          <p:cNvPr id="5" name="Picture 4"/>
          <p:cNvPicPr>
            <a:picLocks noChangeAspect="1"/>
          </p:cNvPicPr>
          <p:nvPr/>
        </p:nvPicPr>
        <p:blipFill>
          <a:blip r:embed="rId2"/>
          <a:stretch>
            <a:fillRect/>
          </a:stretch>
        </p:blipFill>
        <p:spPr>
          <a:xfrm>
            <a:off x="1280097" y="27851"/>
            <a:ext cx="1882583" cy="1528941"/>
          </a:xfrm>
          <a:prstGeom prst="rect">
            <a:avLst/>
          </a:prstGeom>
        </p:spPr>
      </p:pic>
    </p:spTree>
    <p:extLst>
      <p:ext uri="{BB962C8B-B14F-4D97-AF65-F5344CB8AC3E}">
        <p14:creationId xmlns:p14="http://schemas.microsoft.com/office/powerpoint/2010/main" val="3221206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65186-3E1F-4C33-82F2-EF0A3079C732}" type="datetime3">
              <a:rPr lang="en-US" smtClean="0"/>
              <a:t>16 May 2025</a:t>
            </a:fld>
            <a:endParaRPr lang="en-US"/>
          </a:p>
        </p:txBody>
      </p:sp>
      <p:pic>
        <p:nvPicPr>
          <p:cNvPr id="3" name="Picture 2"/>
          <p:cNvPicPr>
            <a:picLocks noChangeAspect="1"/>
          </p:cNvPicPr>
          <p:nvPr/>
        </p:nvPicPr>
        <p:blipFill>
          <a:blip r:embed="rId2"/>
          <a:stretch>
            <a:fillRect/>
          </a:stretch>
        </p:blipFill>
        <p:spPr>
          <a:xfrm>
            <a:off x="1127448" y="282244"/>
            <a:ext cx="9721080" cy="6099084"/>
          </a:xfrm>
          <a:prstGeom prst="rect">
            <a:avLst/>
          </a:prstGeom>
        </p:spPr>
      </p:pic>
    </p:spTree>
    <p:extLst>
      <p:ext uri="{BB962C8B-B14F-4D97-AF65-F5344CB8AC3E}">
        <p14:creationId xmlns:p14="http://schemas.microsoft.com/office/powerpoint/2010/main" val="2171751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ectangle 122"/>
          <p:cNvSpPr/>
          <p:nvPr/>
        </p:nvSpPr>
        <p:spPr>
          <a:xfrm>
            <a:off x="6744072" y="743630"/>
            <a:ext cx="3293348" cy="451710"/>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pPr>
              <a:lnSpc>
                <a:spcPct val="100000"/>
              </a:lnSpc>
            </a:pPr>
            <a:r>
              <a:rPr lang="en-IN" sz="1350" b="1" spc="-1" dirty="0">
                <a:solidFill>
                  <a:srgbClr val="000000"/>
                </a:solidFill>
                <a:latin typeface="Arial"/>
              </a:rPr>
              <a:t>The using namespace </a:t>
            </a:r>
            <a:r>
              <a:rPr lang="en-IN" sz="1350" b="1" spc="-1" dirty="0" err="1">
                <a:solidFill>
                  <a:srgbClr val="000000"/>
                </a:solidFill>
                <a:latin typeface="Arial"/>
              </a:rPr>
              <a:t>std</a:t>
            </a:r>
            <a:r>
              <a:rPr lang="en-IN" sz="1350" b="1" spc="-1" dirty="0">
                <a:solidFill>
                  <a:srgbClr val="000000"/>
                </a:solidFill>
                <a:latin typeface="Arial"/>
              </a:rPr>
              <a:t> line can be omitted and replaced with the </a:t>
            </a:r>
            <a:r>
              <a:rPr lang="en-IN" sz="1350" b="1" spc="-1" dirty="0" err="1">
                <a:solidFill>
                  <a:srgbClr val="FF0000"/>
                </a:solidFill>
                <a:latin typeface="Arial"/>
              </a:rPr>
              <a:t>std</a:t>
            </a:r>
            <a:r>
              <a:rPr lang="en-IN" sz="1350" b="1" spc="-1" dirty="0">
                <a:solidFill>
                  <a:srgbClr val="FF0000"/>
                </a:solidFill>
                <a:latin typeface="Arial"/>
              </a:rPr>
              <a:t> keyword</a:t>
            </a:r>
            <a:r>
              <a:rPr lang="en-IN" sz="1350" b="1" spc="-1" dirty="0">
                <a:solidFill>
                  <a:srgbClr val="000000"/>
                </a:solidFill>
                <a:latin typeface="Arial"/>
              </a:rPr>
              <a:t>, followed by the :: operator for some objects</a:t>
            </a:r>
          </a:p>
        </p:txBody>
      </p:sp>
      <p:sp>
        <p:nvSpPr>
          <p:cNvPr id="5" name="Rectangle 4"/>
          <p:cNvSpPr/>
          <p:nvPr/>
        </p:nvSpPr>
        <p:spPr>
          <a:xfrm>
            <a:off x="2855641" y="116632"/>
            <a:ext cx="6492483" cy="523220"/>
          </a:xfrm>
          <a:prstGeom prst="rect">
            <a:avLst/>
          </a:prstGeom>
        </p:spPr>
        <p:txBody>
          <a:bodyPr wrap="none">
            <a:spAutoFit/>
          </a:bodyPr>
          <a:lstStyle/>
          <a:p>
            <a:r>
              <a:rPr lang="en-US" sz="2800" b="1" dirty="0">
                <a:solidFill>
                  <a:srgbClr val="FF0000"/>
                </a:solidFill>
              </a:rPr>
              <a:t>C++ - Sample Code (</a:t>
            </a:r>
            <a:r>
              <a:rPr lang="en-US" sz="2800" b="1" dirty="0" err="1">
                <a:solidFill>
                  <a:srgbClr val="00B0F0"/>
                </a:solidFill>
              </a:rPr>
              <a:t>Cout</a:t>
            </a:r>
            <a:r>
              <a:rPr lang="en-US" sz="2800" b="1" dirty="0">
                <a:solidFill>
                  <a:srgbClr val="00B0F0"/>
                </a:solidFill>
              </a:rPr>
              <a:t> and </a:t>
            </a:r>
            <a:r>
              <a:rPr lang="en-US" sz="2800" b="1" dirty="0" err="1">
                <a:solidFill>
                  <a:srgbClr val="00B0F0"/>
                </a:solidFill>
              </a:rPr>
              <a:t>Cin</a:t>
            </a:r>
            <a:r>
              <a:rPr lang="en-US" sz="2800" b="1" dirty="0">
                <a:solidFill>
                  <a:srgbClr val="FF0000"/>
                </a:solidFill>
              </a:rPr>
              <a:t>)</a:t>
            </a:r>
            <a:endParaRPr lang="en-IN" sz="2800" b="1" dirty="0"/>
          </a:p>
        </p:txBody>
      </p:sp>
      <p:pic>
        <p:nvPicPr>
          <p:cNvPr id="3" name="Picture 2"/>
          <p:cNvPicPr>
            <a:picLocks noChangeAspect="1"/>
          </p:cNvPicPr>
          <p:nvPr/>
        </p:nvPicPr>
        <p:blipFill>
          <a:blip r:embed="rId2"/>
          <a:stretch>
            <a:fillRect/>
          </a:stretch>
        </p:blipFill>
        <p:spPr>
          <a:xfrm>
            <a:off x="1943714" y="798384"/>
            <a:ext cx="4320480" cy="2808311"/>
          </a:xfrm>
          <a:prstGeom prst="rect">
            <a:avLst/>
          </a:prstGeom>
        </p:spPr>
      </p:pic>
      <p:pic>
        <p:nvPicPr>
          <p:cNvPr id="4" name="Picture 3"/>
          <p:cNvPicPr>
            <a:picLocks noChangeAspect="1"/>
          </p:cNvPicPr>
          <p:nvPr/>
        </p:nvPicPr>
        <p:blipFill>
          <a:blip r:embed="rId3"/>
          <a:stretch>
            <a:fillRect/>
          </a:stretch>
        </p:blipFill>
        <p:spPr>
          <a:xfrm>
            <a:off x="6600056" y="1659297"/>
            <a:ext cx="3923928" cy="2232248"/>
          </a:xfrm>
          <a:prstGeom prst="rect">
            <a:avLst/>
          </a:prstGeom>
        </p:spPr>
      </p:pic>
      <p:pic>
        <p:nvPicPr>
          <p:cNvPr id="6" name="Picture 5"/>
          <p:cNvPicPr>
            <a:picLocks noChangeAspect="1"/>
          </p:cNvPicPr>
          <p:nvPr/>
        </p:nvPicPr>
        <p:blipFill>
          <a:blip r:embed="rId4"/>
          <a:stretch>
            <a:fillRect/>
          </a:stretch>
        </p:blipFill>
        <p:spPr>
          <a:xfrm>
            <a:off x="2431833" y="3891546"/>
            <a:ext cx="6888590" cy="2555669"/>
          </a:xfrm>
          <a:prstGeom prst="rect">
            <a:avLst/>
          </a:prstGeom>
        </p:spPr>
      </p:pic>
    </p:spTree>
    <p:extLst>
      <p:ext uri="{BB962C8B-B14F-4D97-AF65-F5344CB8AC3E}">
        <p14:creationId xmlns:p14="http://schemas.microsoft.com/office/powerpoint/2010/main" val="1081163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E65186-3E1F-4C33-82F2-EF0A3079C732}" type="datetime3">
              <a:rPr lang="en-US" smtClean="0"/>
              <a:t>16 May 2025</a:t>
            </a:fld>
            <a:endParaRPr lang="en-US"/>
          </a:p>
        </p:txBody>
      </p:sp>
      <p:pic>
        <p:nvPicPr>
          <p:cNvPr id="3" name="Picture 2"/>
          <p:cNvPicPr>
            <a:picLocks noChangeAspect="1"/>
          </p:cNvPicPr>
          <p:nvPr/>
        </p:nvPicPr>
        <p:blipFill>
          <a:blip r:embed="rId2"/>
          <a:stretch>
            <a:fillRect/>
          </a:stretch>
        </p:blipFill>
        <p:spPr>
          <a:xfrm>
            <a:off x="767408" y="290906"/>
            <a:ext cx="10009112" cy="6018413"/>
          </a:xfrm>
          <a:prstGeom prst="rect">
            <a:avLst/>
          </a:prstGeom>
        </p:spPr>
      </p:pic>
    </p:spTree>
    <p:extLst>
      <p:ext uri="{BB962C8B-B14F-4D97-AF65-F5344CB8AC3E}">
        <p14:creationId xmlns:p14="http://schemas.microsoft.com/office/powerpoint/2010/main" val="2911758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p:cNvSpPr/>
          <p:nvPr/>
        </p:nvSpPr>
        <p:spPr>
          <a:xfrm>
            <a:off x="2999656" y="332656"/>
            <a:ext cx="1512168" cy="288032"/>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pPr>
              <a:lnSpc>
                <a:spcPct val="100000"/>
              </a:lnSpc>
            </a:pPr>
            <a:r>
              <a:rPr lang="en-IN" b="1" spc="-1" dirty="0">
                <a:solidFill>
                  <a:srgbClr val="FF0000"/>
                </a:solidFill>
                <a:latin typeface="Arial"/>
              </a:rPr>
              <a:t>New Lines</a:t>
            </a:r>
          </a:p>
        </p:txBody>
      </p:sp>
      <p:sp>
        <p:nvSpPr>
          <p:cNvPr id="128" name="Rectangle 127"/>
          <p:cNvSpPr/>
          <p:nvPr/>
        </p:nvSpPr>
        <p:spPr>
          <a:xfrm>
            <a:off x="6312024" y="719023"/>
            <a:ext cx="3528392" cy="643410"/>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pPr>
              <a:lnSpc>
                <a:spcPct val="100000"/>
              </a:lnSpc>
            </a:pPr>
            <a:r>
              <a:rPr lang="en-IN" sz="1350" spc="-1" dirty="0">
                <a:solidFill>
                  <a:srgbClr val="000000"/>
                </a:solidFill>
                <a:latin typeface="Arial"/>
              </a:rPr>
              <a:t>Another way to insert a new line, is with the </a:t>
            </a:r>
            <a:r>
              <a:rPr lang="en-IN" sz="1350" spc="-1" dirty="0" err="1">
                <a:solidFill>
                  <a:srgbClr val="FF0000"/>
                </a:solidFill>
                <a:latin typeface="Arial"/>
              </a:rPr>
              <a:t>endl</a:t>
            </a:r>
            <a:r>
              <a:rPr lang="en-IN" sz="1350" spc="-1" dirty="0">
                <a:solidFill>
                  <a:srgbClr val="FF0000"/>
                </a:solidFill>
                <a:latin typeface="Arial"/>
              </a:rPr>
              <a:t> </a:t>
            </a:r>
            <a:r>
              <a:rPr lang="en-IN" sz="1350" spc="-1" dirty="0">
                <a:solidFill>
                  <a:srgbClr val="000000"/>
                </a:solidFill>
                <a:latin typeface="Arial"/>
              </a:rPr>
              <a:t>manipulator: </a:t>
            </a:r>
          </a:p>
          <a:p>
            <a:pPr>
              <a:lnSpc>
                <a:spcPct val="100000"/>
              </a:lnSpc>
            </a:pPr>
            <a:endParaRPr lang="en-IN" sz="1350" spc="-1" dirty="0">
              <a:solidFill>
                <a:srgbClr val="000000"/>
              </a:solidFill>
              <a:latin typeface="Arial"/>
            </a:endParaRPr>
          </a:p>
          <a:p>
            <a:pPr>
              <a:lnSpc>
                <a:spcPct val="100000"/>
              </a:lnSpc>
            </a:pPr>
            <a:r>
              <a:rPr lang="en-IN" sz="1350" spc="-1" dirty="0" err="1">
                <a:solidFill>
                  <a:srgbClr val="000000"/>
                </a:solidFill>
                <a:latin typeface="Arial"/>
              </a:rPr>
              <a:t>cout</a:t>
            </a:r>
            <a:r>
              <a:rPr lang="en-IN" sz="1350" spc="-1" dirty="0">
                <a:solidFill>
                  <a:srgbClr val="000000"/>
                </a:solidFill>
                <a:latin typeface="Arial"/>
              </a:rPr>
              <a:t>: Character Output</a:t>
            </a:r>
          </a:p>
          <a:p>
            <a:pPr>
              <a:lnSpc>
                <a:spcPct val="100000"/>
              </a:lnSpc>
            </a:pPr>
            <a:r>
              <a:rPr lang="en-IN" sz="1350" spc="-1" dirty="0" err="1">
                <a:solidFill>
                  <a:srgbClr val="000000"/>
                </a:solidFill>
                <a:latin typeface="Arial"/>
              </a:rPr>
              <a:t>Cin</a:t>
            </a:r>
            <a:r>
              <a:rPr lang="en-IN" sz="1350" spc="-1" dirty="0">
                <a:solidFill>
                  <a:srgbClr val="000000"/>
                </a:solidFill>
                <a:latin typeface="Arial"/>
              </a:rPr>
              <a:t>: </a:t>
            </a:r>
            <a:r>
              <a:rPr lang="en-IN" sz="1350" spc="-1">
                <a:solidFill>
                  <a:srgbClr val="000000"/>
                </a:solidFill>
                <a:latin typeface="Arial"/>
              </a:rPr>
              <a:t>Character input </a:t>
            </a:r>
            <a:endParaRPr lang="en-IN" sz="1350" spc="-1" dirty="0">
              <a:solidFill>
                <a:srgbClr val="000000"/>
              </a:solidFill>
              <a:latin typeface="Arial"/>
            </a:endParaRPr>
          </a:p>
        </p:txBody>
      </p:sp>
      <p:pic>
        <p:nvPicPr>
          <p:cNvPr id="2" name="Picture 1"/>
          <p:cNvPicPr>
            <a:picLocks noChangeAspect="1"/>
          </p:cNvPicPr>
          <p:nvPr/>
        </p:nvPicPr>
        <p:blipFill>
          <a:blip r:embed="rId2"/>
          <a:stretch>
            <a:fillRect/>
          </a:stretch>
        </p:blipFill>
        <p:spPr>
          <a:xfrm>
            <a:off x="1926782" y="1628800"/>
            <a:ext cx="3377130" cy="3600400"/>
          </a:xfrm>
          <a:prstGeom prst="rect">
            <a:avLst/>
          </a:prstGeom>
        </p:spPr>
      </p:pic>
      <p:pic>
        <p:nvPicPr>
          <p:cNvPr id="3" name="Picture 2"/>
          <p:cNvPicPr>
            <a:picLocks noChangeAspect="1"/>
          </p:cNvPicPr>
          <p:nvPr/>
        </p:nvPicPr>
        <p:blipFill>
          <a:blip r:embed="rId3"/>
          <a:stretch>
            <a:fillRect/>
          </a:stretch>
        </p:blipFill>
        <p:spPr>
          <a:xfrm>
            <a:off x="6096000" y="2060848"/>
            <a:ext cx="3816424" cy="3024336"/>
          </a:xfrm>
          <a:prstGeom prst="rect">
            <a:avLst/>
          </a:prstGeom>
        </p:spPr>
      </p:pic>
    </p:spTree>
    <p:extLst>
      <p:ext uri="{BB962C8B-B14F-4D97-AF65-F5344CB8AC3E}">
        <p14:creationId xmlns:p14="http://schemas.microsoft.com/office/powerpoint/2010/main" val="2755031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idx="4294967295"/>
          </p:nvPr>
        </p:nvSpPr>
        <p:spPr>
          <a:xfrm>
            <a:off x="2495600" y="188640"/>
            <a:ext cx="7886160" cy="993600"/>
          </a:xfrm>
          <a:prstGeom prst="rect">
            <a:avLst/>
          </a:prstGeom>
          <a:noFill/>
          <a:ln w="0">
            <a:noFill/>
          </a:ln>
        </p:spPr>
        <p:txBody>
          <a:bodyPr vert="horz" lIns="0" tIns="0" rIns="0" bIns="0" anchor="ctr">
            <a:noAutofit/>
          </a:bodyPr>
          <a:lstStyle/>
          <a:p>
            <a:pPr>
              <a:tabLst>
                <a:tab pos="0" algn="l"/>
              </a:tabLst>
            </a:pPr>
            <a:r>
              <a:rPr lang="en-US" sz="3200" b="1" spc="-1" dirty="0">
                <a:solidFill>
                  <a:srgbClr val="FF0000"/>
                </a:solidFill>
                <a:latin typeface="Calibri"/>
              </a:rPr>
              <a:t>C++ Comments</a:t>
            </a:r>
            <a:endParaRPr lang="en-IN" sz="3200" b="1" spc="-1" dirty="0">
              <a:solidFill>
                <a:srgbClr val="FF0000"/>
              </a:solidFill>
              <a:latin typeface="Arial"/>
            </a:endParaRPr>
          </a:p>
        </p:txBody>
      </p:sp>
      <p:sp>
        <p:nvSpPr>
          <p:cNvPr id="131" name="Rectangle 130"/>
          <p:cNvSpPr/>
          <p:nvPr/>
        </p:nvSpPr>
        <p:spPr>
          <a:xfrm>
            <a:off x="2023939" y="1484784"/>
            <a:ext cx="7042410" cy="835650"/>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pPr>
              <a:lnSpc>
                <a:spcPct val="100000"/>
              </a:lnSpc>
            </a:pPr>
            <a:r>
              <a:rPr lang="en-IN" sz="2000" b="1" spc="-1" dirty="0">
                <a:solidFill>
                  <a:srgbClr val="000000"/>
                </a:solidFill>
                <a:latin typeface="Arial"/>
              </a:rPr>
              <a:t>Single-line Comments</a:t>
            </a:r>
          </a:p>
          <a:p>
            <a:pPr>
              <a:lnSpc>
                <a:spcPct val="100000"/>
              </a:lnSpc>
            </a:pPr>
            <a:endParaRPr lang="en-IN" sz="2000" b="1" spc="-1" dirty="0">
              <a:solidFill>
                <a:srgbClr val="000000"/>
              </a:solidFill>
              <a:latin typeface="Arial"/>
            </a:endParaRPr>
          </a:p>
          <a:p>
            <a:pPr>
              <a:lnSpc>
                <a:spcPct val="100000"/>
              </a:lnSpc>
            </a:pPr>
            <a:r>
              <a:rPr lang="en-IN" sz="2000" spc="-1" dirty="0">
                <a:solidFill>
                  <a:srgbClr val="000000"/>
                </a:solidFill>
                <a:latin typeface="Arial"/>
              </a:rPr>
              <a:t>Single-line comments start with two forward slashes </a:t>
            </a:r>
            <a:r>
              <a:rPr lang="en-IN" sz="2000" spc="-1" dirty="0">
                <a:solidFill>
                  <a:srgbClr val="FF0000"/>
                </a:solidFill>
                <a:latin typeface="Arial"/>
              </a:rPr>
              <a:t>(//)</a:t>
            </a:r>
            <a:r>
              <a:rPr lang="en-IN" sz="2000" spc="-1" dirty="0">
                <a:solidFill>
                  <a:srgbClr val="000000"/>
                </a:solidFill>
                <a:latin typeface="Arial"/>
              </a:rPr>
              <a:t>.</a:t>
            </a:r>
          </a:p>
          <a:p>
            <a:pPr>
              <a:lnSpc>
                <a:spcPct val="100000"/>
              </a:lnSpc>
            </a:pPr>
            <a:endParaRPr lang="en-IN" sz="1350" spc="-1" dirty="0">
              <a:solidFill>
                <a:srgbClr val="000000"/>
              </a:solidFill>
              <a:latin typeface="Arial"/>
            </a:endParaRPr>
          </a:p>
          <a:p>
            <a:pPr>
              <a:lnSpc>
                <a:spcPct val="100000"/>
              </a:lnSpc>
            </a:pPr>
            <a:endParaRPr lang="en-IN" sz="1350" spc="-1" dirty="0">
              <a:solidFill>
                <a:srgbClr val="000000"/>
              </a:solidFill>
              <a:latin typeface="Arial"/>
            </a:endParaRPr>
          </a:p>
        </p:txBody>
      </p:sp>
      <p:sp>
        <p:nvSpPr>
          <p:cNvPr id="132" name="Rectangle 131"/>
          <p:cNvSpPr/>
          <p:nvPr/>
        </p:nvSpPr>
        <p:spPr>
          <a:xfrm>
            <a:off x="3431704" y="2996952"/>
            <a:ext cx="3536650" cy="123660"/>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pPr>
              <a:lnSpc>
                <a:spcPct val="100000"/>
              </a:lnSpc>
            </a:pPr>
            <a:r>
              <a:rPr lang="en-IN" sz="2000" b="1" spc="-1" dirty="0">
                <a:solidFill>
                  <a:srgbClr val="000000"/>
                </a:solidFill>
                <a:latin typeface="Arial"/>
              </a:rPr>
              <a:t>C++ Multi-line Comments</a:t>
            </a:r>
          </a:p>
        </p:txBody>
      </p:sp>
      <p:sp>
        <p:nvSpPr>
          <p:cNvPr id="133" name="Rectangle 132"/>
          <p:cNvSpPr/>
          <p:nvPr/>
        </p:nvSpPr>
        <p:spPr>
          <a:xfrm>
            <a:off x="2135560" y="4077072"/>
            <a:ext cx="6957400" cy="258838"/>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pPr>
              <a:lnSpc>
                <a:spcPct val="100000"/>
              </a:lnSpc>
            </a:pPr>
            <a:r>
              <a:rPr lang="en-IN" sz="2000" spc="-1" dirty="0">
                <a:solidFill>
                  <a:srgbClr val="000000"/>
                </a:solidFill>
                <a:latin typeface="Arial"/>
              </a:rPr>
              <a:t>Multi-line comments start with </a:t>
            </a:r>
            <a:r>
              <a:rPr lang="en-IN" sz="2000" spc="-1" dirty="0">
                <a:solidFill>
                  <a:srgbClr val="FF0000"/>
                </a:solidFill>
                <a:latin typeface="Arial"/>
              </a:rPr>
              <a:t>/* and ends with */.</a:t>
            </a:r>
          </a:p>
        </p:txBody>
      </p:sp>
    </p:spTree>
    <p:extLst>
      <p:ext uri="{BB962C8B-B14F-4D97-AF65-F5344CB8AC3E}">
        <p14:creationId xmlns:p14="http://schemas.microsoft.com/office/powerpoint/2010/main" val="187530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angle 134"/>
          <p:cNvSpPr/>
          <p:nvPr/>
        </p:nvSpPr>
        <p:spPr>
          <a:xfrm>
            <a:off x="4223792" y="188640"/>
            <a:ext cx="2592288" cy="216024"/>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pPr>
              <a:lnSpc>
                <a:spcPct val="100000"/>
              </a:lnSpc>
            </a:pPr>
            <a:r>
              <a:rPr lang="en-IN" sz="2000" b="1" spc="-1" dirty="0">
                <a:solidFill>
                  <a:srgbClr val="FF0000"/>
                </a:solidFill>
                <a:latin typeface="Arial"/>
              </a:rPr>
              <a:t>C++ Variables</a:t>
            </a:r>
          </a:p>
        </p:txBody>
      </p:sp>
      <p:sp>
        <p:nvSpPr>
          <p:cNvPr id="136" name="Rectangle 135"/>
          <p:cNvSpPr/>
          <p:nvPr/>
        </p:nvSpPr>
        <p:spPr>
          <a:xfrm>
            <a:off x="1991544" y="980728"/>
            <a:ext cx="7920880" cy="1411560"/>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pPr>
              <a:lnSpc>
                <a:spcPct val="100000"/>
              </a:lnSpc>
            </a:pPr>
            <a:r>
              <a:rPr lang="en-IN" sz="1600" spc="-1" dirty="0">
                <a:solidFill>
                  <a:srgbClr val="000000"/>
                </a:solidFill>
                <a:latin typeface="Arial"/>
              </a:rPr>
              <a:t>In C++, there are different types of variables (defined with different keywords), for example:</a:t>
            </a:r>
          </a:p>
          <a:p>
            <a:pPr>
              <a:lnSpc>
                <a:spcPct val="100000"/>
              </a:lnSpc>
            </a:pPr>
            <a:endParaRPr lang="en-IN" sz="1600" spc="-1" dirty="0">
              <a:solidFill>
                <a:srgbClr val="000000"/>
              </a:solidFill>
              <a:latin typeface="Arial"/>
            </a:endParaRPr>
          </a:p>
          <a:p>
            <a:pPr>
              <a:lnSpc>
                <a:spcPct val="100000"/>
              </a:lnSpc>
            </a:pPr>
            <a:r>
              <a:rPr lang="en-IN" sz="1600" spc="-1" dirty="0" err="1">
                <a:solidFill>
                  <a:srgbClr val="FF0000"/>
                </a:solidFill>
                <a:latin typeface="Arial"/>
              </a:rPr>
              <a:t>int</a:t>
            </a:r>
            <a:r>
              <a:rPr lang="en-IN" sz="1600" spc="-1" dirty="0">
                <a:solidFill>
                  <a:srgbClr val="000000"/>
                </a:solidFill>
                <a:latin typeface="Arial"/>
              </a:rPr>
              <a:t> - stores integers (whole numbers), without decimals, such as 123 or -123</a:t>
            </a:r>
          </a:p>
          <a:p>
            <a:pPr>
              <a:lnSpc>
                <a:spcPct val="100000"/>
              </a:lnSpc>
            </a:pPr>
            <a:r>
              <a:rPr lang="en-IN" sz="1600" spc="-1" dirty="0">
                <a:solidFill>
                  <a:srgbClr val="FF0000"/>
                </a:solidFill>
                <a:latin typeface="Arial"/>
              </a:rPr>
              <a:t>double</a:t>
            </a:r>
            <a:r>
              <a:rPr lang="en-IN" sz="1600" spc="-1" dirty="0">
                <a:solidFill>
                  <a:srgbClr val="000000"/>
                </a:solidFill>
                <a:latin typeface="Arial"/>
              </a:rPr>
              <a:t> - stores floating point numbers, with decimals, such as 19.99 or -19.99</a:t>
            </a:r>
          </a:p>
          <a:p>
            <a:pPr>
              <a:lnSpc>
                <a:spcPct val="100000"/>
              </a:lnSpc>
            </a:pPr>
            <a:r>
              <a:rPr lang="en-IN" sz="1600" spc="-1" dirty="0">
                <a:solidFill>
                  <a:srgbClr val="FF0000"/>
                </a:solidFill>
                <a:latin typeface="Arial"/>
              </a:rPr>
              <a:t>char</a:t>
            </a:r>
            <a:r>
              <a:rPr lang="en-IN" sz="1600" spc="-1" dirty="0">
                <a:solidFill>
                  <a:srgbClr val="000000"/>
                </a:solidFill>
                <a:latin typeface="Arial"/>
              </a:rPr>
              <a:t> - stores single characters, such as 'a' or 'B'. Char values are surrounded by single quotes</a:t>
            </a:r>
          </a:p>
          <a:p>
            <a:pPr>
              <a:lnSpc>
                <a:spcPct val="100000"/>
              </a:lnSpc>
            </a:pPr>
            <a:r>
              <a:rPr lang="en-IN" sz="1600" spc="-1" dirty="0">
                <a:solidFill>
                  <a:srgbClr val="FF0000"/>
                </a:solidFill>
                <a:latin typeface="Arial"/>
              </a:rPr>
              <a:t>string</a:t>
            </a:r>
            <a:r>
              <a:rPr lang="en-IN" sz="1600" spc="-1" dirty="0">
                <a:solidFill>
                  <a:srgbClr val="000000"/>
                </a:solidFill>
                <a:latin typeface="Arial"/>
              </a:rPr>
              <a:t> - stores text, such as "Hello World". String values are surrounded by double quotes</a:t>
            </a:r>
          </a:p>
          <a:p>
            <a:pPr>
              <a:lnSpc>
                <a:spcPct val="100000"/>
              </a:lnSpc>
            </a:pPr>
            <a:r>
              <a:rPr lang="en-IN" sz="1600" spc="-1" dirty="0">
                <a:solidFill>
                  <a:srgbClr val="FF0000"/>
                </a:solidFill>
                <a:latin typeface="Arial"/>
              </a:rPr>
              <a:t>bool</a:t>
            </a:r>
            <a:r>
              <a:rPr lang="en-IN" sz="1600" spc="-1" dirty="0">
                <a:solidFill>
                  <a:srgbClr val="000000"/>
                </a:solidFill>
                <a:latin typeface="Arial"/>
              </a:rPr>
              <a:t> - stores values with two states: true or false</a:t>
            </a:r>
          </a:p>
        </p:txBody>
      </p:sp>
      <p:sp>
        <p:nvSpPr>
          <p:cNvPr id="137" name="Rectangle 136"/>
          <p:cNvSpPr/>
          <p:nvPr/>
        </p:nvSpPr>
        <p:spPr>
          <a:xfrm>
            <a:off x="2135560" y="3933056"/>
            <a:ext cx="7272808" cy="1027620"/>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pPr>
              <a:lnSpc>
                <a:spcPct val="100000"/>
              </a:lnSpc>
            </a:pPr>
            <a:r>
              <a:rPr lang="en-IN" sz="1600" b="1" spc="-1" dirty="0">
                <a:solidFill>
                  <a:srgbClr val="000000"/>
                </a:solidFill>
                <a:latin typeface="Arial"/>
              </a:rPr>
              <a:t>Example</a:t>
            </a:r>
          </a:p>
          <a:p>
            <a:pPr>
              <a:lnSpc>
                <a:spcPct val="100000"/>
              </a:lnSpc>
            </a:pPr>
            <a:r>
              <a:rPr lang="en-IN" sz="1600" b="1" spc="-1" dirty="0">
                <a:solidFill>
                  <a:srgbClr val="000000"/>
                </a:solidFill>
                <a:latin typeface="Arial"/>
              </a:rPr>
              <a:t>Create a variable called </a:t>
            </a:r>
            <a:r>
              <a:rPr lang="en-IN" sz="1600" b="1" spc="-1" dirty="0" err="1">
                <a:solidFill>
                  <a:srgbClr val="000000"/>
                </a:solidFill>
                <a:latin typeface="Arial"/>
              </a:rPr>
              <a:t>myNum</a:t>
            </a:r>
            <a:r>
              <a:rPr lang="en-IN" sz="1600" b="1" spc="-1" dirty="0">
                <a:solidFill>
                  <a:srgbClr val="000000"/>
                </a:solidFill>
                <a:latin typeface="Arial"/>
              </a:rPr>
              <a:t> of type </a:t>
            </a:r>
            <a:r>
              <a:rPr lang="en-IN" sz="1600" b="1" spc="-1" dirty="0" err="1">
                <a:solidFill>
                  <a:srgbClr val="000000"/>
                </a:solidFill>
                <a:latin typeface="Arial"/>
              </a:rPr>
              <a:t>int</a:t>
            </a:r>
            <a:r>
              <a:rPr lang="en-IN" sz="1600" b="1" spc="-1" dirty="0">
                <a:solidFill>
                  <a:srgbClr val="000000"/>
                </a:solidFill>
                <a:latin typeface="Arial"/>
              </a:rPr>
              <a:t> and assign it the value 15:</a:t>
            </a:r>
          </a:p>
          <a:p>
            <a:pPr>
              <a:lnSpc>
                <a:spcPct val="100000"/>
              </a:lnSpc>
            </a:pPr>
            <a:endParaRPr lang="en-IN" sz="1600" b="1" spc="-1" dirty="0">
              <a:solidFill>
                <a:srgbClr val="000000"/>
              </a:solidFill>
              <a:latin typeface="Arial"/>
            </a:endParaRPr>
          </a:p>
          <a:p>
            <a:pPr>
              <a:lnSpc>
                <a:spcPct val="100000"/>
              </a:lnSpc>
            </a:pPr>
            <a:r>
              <a:rPr lang="en-IN" sz="1600" b="1" spc="-1" dirty="0" err="1">
                <a:solidFill>
                  <a:srgbClr val="FF0000"/>
                </a:solidFill>
                <a:latin typeface="Arial"/>
              </a:rPr>
              <a:t>int</a:t>
            </a:r>
            <a:r>
              <a:rPr lang="en-IN" sz="1600" b="1" spc="-1" dirty="0">
                <a:solidFill>
                  <a:srgbClr val="FF0000"/>
                </a:solidFill>
                <a:latin typeface="Arial"/>
              </a:rPr>
              <a:t> </a:t>
            </a:r>
            <a:r>
              <a:rPr lang="en-IN" sz="1600" b="1" spc="-1" dirty="0" err="1">
                <a:solidFill>
                  <a:srgbClr val="FF0000"/>
                </a:solidFill>
                <a:latin typeface="Arial"/>
              </a:rPr>
              <a:t>myNum</a:t>
            </a:r>
            <a:r>
              <a:rPr lang="en-IN" sz="1600" b="1" spc="-1" dirty="0">
                <a:solidFill>
                  <a:srgbClr val="FF0000"/>
                </a:solidFill>
                <a:latin typeface="Arial"/>
              </a:rPr>
              <a:t> = 15;</a:t>
            </a:r>
          </a:p>
          <a:p>
            <a:pPr>
              <a:lnSpc>
                <a:spcPct val="100000"/>
              </a:lnSpc>
            </a:pPr>
            <a:r>
              <a:rPr lang="en-IN" sz="1600" b="1" spc="-1" dirty="0" err="1">
                <a:solidFill>
                  <a:srgbClr val="FF0000"/>
                </a:solidFill>
                <a:latin typeface="Arial"/>
              </a:rPr>
              <a:t>cout</a:t>
            </a:r>
            <a:r>
              <a:rPr lang="en-IN" sz="1600" b="1" spc="-1" dirty="0">
                <a:solidFill>
                  <a:srgbClr val="FF0000"/>
                </a:solidFill>
                <a:latin typeface="Arial"/>
              </a:rPr>
              <a:t> &lt;&lt; </a:t>
            </a:r>
            <a:r>
              <a:rPr lang="en-IN" sz="1600" b="1" spc="-1" dirty="0" err="1">
                <a:solidFill>
                  <a:srgbClr val="FF0000"/>
                </a:solidFill>
                <a:latin typeface="Arial"/>
              </a:rPr>
              <a:t>myNum</a:t>
            </a:r>
            <a:r>
              <a:rPr lang="en-IN" sz="1600" b="1" spc="-1" dirty="0">
                <a:solidFill>
                  <a:srgbClr val="FF0000"/>
                </a:solidFill>
                <a:latin typeface="Arial"/>
              </a:rPr>
              <a:t>;</a:t>
            </a:r>
          </a:p>
        </p:txBody>
      </p:sp>
    </p:spTree>
    <p:extLst>
      <p:ext uri="{BB962C8B-B14F-4D97-AF65-F5344CB8AC3E}">
        <p14:creationId xmlns:p14="http://schemas.microsoft.com/office/powerpoint/2010/main" val="191115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Rectangle 138"/>
          <p:cNvSpPr/>
          <p:nvPr/>
        </p:nvSpPr>
        <p:spPr>
          <a:xfrm>
            <a:off x="3863752" y="476550"/>
            <a:ext cx="3456384" cy="432170"/>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pPr>
              <a:lnSpc>
                <a:spcPct val="100000"/>
              </a:lnSpc>
            </a:pPr>
            <a:r>
              <a:rPr lang="en-IN" sz="2000" b="1" spc="-1" dirty="0">
                <a:solidFill>
                  <a:srgbClr val="FF0000"/>
                </a:solidFill>
                <a:latin typeface="Arial"/>
              </a:rPr>
              <a:t>C++ Constants</a:t>
            </a:r>
          </a:p>
        </p:txBody>
      </p:sp>
      <p:sp>
        <p:nvSpPr>
          <p:cNvPr id="140" name="Rectangle 139"/>
          <p:cNvSpPr/>
          <p:nvPr/>
        </p:nvSpPr>
        <p:spPr>
          <a:xfrm>
            <a:off x="2063552" y="1700808"/>
            <a:ext cx="7632848" cy="432048"/>
          </a:xfrm>
          <a:prstGeom prst="rect">
            <a:avLst/>
          </a:prstGeom>
          <a:noFill/>
          <a:ln w="0">
            <a:noFill/>
          </a:ln>
        </p:spPr>
        <p:style>
          <a:lnRef idx="0">
            <a:scrgbClr r="0" g="0" b="0"/>
          </a:lnRef>
          <a:fillRef idx="0">
            <a:scrgbClr r="0" g="0" b="0"/>
          </a:fillRef>
          <a:effectRef idx="0">
            <a:scrgbClr r="0" g="0" b="0"/>
          </a:effectRef>
          <a:fontRef idx="minor"/>
        </p:style>
        <p:txBody>
          <a:bodyPr lIns="67500" tIns="33750" rIns="67500" bIns="33750" anchor="t">
            <a:noAutofit/>
          </a:bodyPr>
          <a:lstStyle/>
          <a:p>
            <a:pPr>
              <a:lnSpc>
                <a:spcPct val="100000"/>
              </a:lnSpc>
            </a:pPr>
            <a:r>
              <a:rPr lang="en-IN" sz="2000" b="1" spc="-1" dirty="0">
                <a:solidFill>
                  <a:srgbClr val="000000"/>
                </a:solidFill>
                <a:latin typeface="Arial"/>
              </a:rPr>
              <a:t>Use the </a:t>
            </a:r>
            <a:r>
              <a:rPr lang="en-IN" sz="2000" b="1" spc="-1" dirty="0" err="1">
                <a:solidFill>
                  <a:srgbClr val="FF0000"/>
                </a:solidFill>
                <a:latin typeface="Arial"/>
              </a:rPr>
              <a:t>const</a:t>
            </a:r>
            <a:r>
              <a:rPr lang="en-IN" sz="2000" b="1" spc="-1" dirty="0">
                <a:solidFill>
                  <a:srgbClr val="FF0000"/>
                </a:solidFill>
                <a:latin typeface="Arial"/>
              </a:rPr>
              <a:t> keyword </a:t>
            </a:r>
            <a:r>
              <a:rPr lang="en-IN" sz="2000" b="1" spc="-1" dirty="0">
                <a:solidFill>
                  <a:srgbClr val="000000"/>
                </a:solidFill>
                <a:latin typeface="Arial"/>
              </a:rPr>
              <a:t>(this will declare the variable as "constant", which means unchangeable and read-only):</a:t>
            </a:r>
          </a:p>
        </p:txBody>
      </p:sp>
      <p:pic>
        <p:nvPicPr>
          <p:cNvPr id="2" name="Picture 1"/>
          <p:cNvPicPr>
            <a:picLocks noChangeAspect="1"/>
          </p:cNvPicPr>
          <p:nvPr/>
        </p:nvPicPr>
        <p:blipFill>
          <a:blip r:embed="rId2"/>
          <a:stretch>
            <a:fillRect/>
          </a:stretch>
        </p:blipFill>
        <p:spPr>
          <a:xfrm>
            <a:off x="2063552" y="2930893"/>
            <a:ext cx="7488832" cy="1656184"/>
          </a:xfrm>
          <a:prstGeom prst="rect">
            <a:avLst/>
          </a:prstGeom>
        </p:spPr>
      </p:pic>
    </p:spTree>
    <p:extLst>
      <p:ext uri="{BB962C8B-B14F-4D97-AF65-F5344CB8AC3E}">
        <p14:creationId xmlns:p14="http://schemas.microsoft.com/office/powerpoint/2010/main" val="11769107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10296</TotalTime>
  <Words>969</Words>
  <Application>Microsoft Office PowerPoint</Application>
  <PresentationFormat>Widescreen</PresentationFormat>
  <Paragraphs>123</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Century Schoolbook</vt:lpstr>
      <vt:lpstr>Nunito</vt:lpstr>
      <vt:lpstr>ubuntu</vt:lpstr>
      <vt:lpstr>Wingdings</vt:lpstr>
      <vt:lpstr>Wingdings 2</vt:lpstr>
      <vt:lpstr>Oriel</vt:lpstr>
      <vt:lpstr>                                                        C++ Introduction By  Dr.M.A.Berlin (20164)   </vt:lpstr>
      <vt:lpstr>PowerPoint Presentation</vt:lpstr>
      <vt:lpstr>PowerPoint Presentation</vt:lpstr>
      <vt:lpstr>PowerPoint Presentation</vt:lpstr>
      <vt:lpstr>PowerPoint Presentation</vt:lpstr>
      <vt:lpstr>PowerPoint Presentation</vt:lpstr>
      <vt:lpstr>C++ Comments</vt:lpstr>
      <vt:lpstr>PowerPoint Presentation</vt:lpstr>
      <vt:lpstr>PowerPoint Presentation</vt:lpstr>
      <vt:lpstr>PowerPoint Presentation</vt:lpstr>
      <vt:lpstr>C++ Operators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Progress and Plan</dc:title>
  <dc:creator>919840412015</dc:creator>
  <cp:lastModifiedBy>Sagnik Datta</cp:lastModifiedBy>
  <cp:revision>425</cp:revision>
  <dcterms:created xsi:type="dcterms:W3CDTF">2020-08-22T08:02:43Z</dcterms:created>
  <dcterms:modified xsi:type="dcterms:W3CDTF">2025-05-16T08:16:35Z</dcterms:modified>
</cp:coreProperties>
</file>