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1" r:id="rId6"/>
    <p:sldId id="262" r:id="rId7"/>
    <p:sldId id="263" r:id="rId8"/>
    <p:sldId id="264" r:id="rId9"/>
    <p:sldId id="265" r:id="rId10"/>
    <p:sldId id="267" r:id="rId11"/>
    <p:sldId id="268" r:id="rId12"/>
    <p:sldId id="269" r:id="rId13"/>
    <p:sldId id="270" r:id="rId14"/>
    <p:sldId id="271" r:id="rId15"/>
    <p:sldId id="274" r:id="rId16"/>
    <p:sldId id="275"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FF9900"/>
    <a:srgbClr val="001E0E"/>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7F91006-6376-48F5-9280-0E28451B1A5C}" type="datetimeFigureOut">
              <a:rPr lang="en-IN" smtClean="0"/>
              <a:t>29-08-2020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7B4FD95-DF53-43E4-A6D5-9212DE673AFD}"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7F91006-6376-48F5-9280-0E28451B1A5C}"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4FD95-DF53-43E4-A6D5-9212DE673AF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7B4FD95-DF53-43E4-A6D5-9212DE673AFD}"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7F91006-6376-48F5-9280-0E28451B1A5C}"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7F91006-6376-48F5-9280-0E28451B1A5C}"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37B4FD95-DF53-43E4-A6D5-9212DE673AFD}"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17F91006-6376-48F5-9280-0E28451B1A5C}" type="datetimeFigureOut">
              <a:rPr lang="en-IN" smtClean="0"/>
              <a:t>29-08-2020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7B4FD95-DF53-43E4-A6D5-9212DE673AFD}"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7F91006-6376-48F5-9280-0E28451B1A5C}" type="datetimeFigureOut">
              <a:rPr lang="en-IN" smtClean="0"/>
              <a:t>29-08-2020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B4FD95-DF53-43E4-A6D5-9212DE673AFD}"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7F91006-6376-48F5-9280-0E28451B1A5C}" type="datetimeFigureOut">
              <a:rPr lang="en-IN" smtClean="0"/>
              <a:t>29-08-2020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7B4FD95-DF53-43E4-A6D5-9212DE673AFD}" type="slidenum">
              <a:rPr lang="en-IN" smtClean="0"/>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7F91006-6376-48F5-9280-0E28451B1A5C}" type="datetimeFigureOut">
              <a:rPr lang="en-IN" smtClean="0"/>
              <a:t>29-08-2020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37B4FD95-DF53-43E4-A6D5-9212DE673AF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7F91006-6376-48F5-9280-0E28451B1A5C}" type="datetimeFigureOut">
              <a:rPr lang="en-IN" smtClean="0"/>
              <a:t>29-08-2020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7B4FD95-DF53-43E4-A6D5-9212DE673AF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7B4FD95-DF53-43E4-A6D5-9212DE673AFD}"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7F91006-6376-48F5-9280-0E28451B1A5C}" type="datetimeFigureOut">
              <a:rPr lang="en-IN" smtClean="0"/>
              <a:t>29-08-2020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7B4FD95-DF53-43E4-A6D5-9212DE673AFD}"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7F91006-6376-48F5-9280-0E28451B1A5C}" type="datetimeFigureOut">
              <a:rPr lang="en-IN" smtClean="0"/>
              <a:t>29-08-2020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7F91006-6376-48F5-9280-0E28451B1A5C}" type="datetimeFigureOut">
              <a:rPr lang="en-IN" smtClean="0"/>
              <a:t>29-08-2020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7B4FD95-DF53-43E4-A6D5-9212DE673AFD}"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16"/>
          <p:cNvSpPr>
            <a:spLocks noGrp="1"/>
          </p:cNvSpPr>
          <p:nvPr>
            <p:ph type="subTitle" idx="1"/>
          </p:nvPr>
        </p:nvSpPr>
        <p:spPr>
          <a:xfrm>
            <a:off x="3059832" y="5877272"/>
            <a:ext cx="3456384" cy="504056"/>
          </a:xfrm>
        </p:spPr>
        <p:txBody>
          <a:bodyPr>
            <a:noAutofit/>
          </a:bodyPr>
          <a:lstStyle/>
          <a:p>
            <a:r>
              <a:rPr lang="en-US" sz="2500" b="0" dirty="0">
                <a:ln w="10541" cmpd="sng">
                  <a:solidFill>
                    <a:schemeClr val="accent1">
                      <a:shade val="88000"/>
                      <a:satMod val="110000"/>
                    </a:schemeClr>
                  </a:solidFill>
                  <a:prstDash val="solid"/>
                </a:ln>
                <a:solidFill>
                  <a:srgbClr val="C00000"/>
                </a:solidFill>
                <a:latin typeface="Times New Roman" panose="02020603050405020304" pitchFamily="18" charset="0"/>
                <a:cs typeface="Times New Roman" panose="02020603050405020304" pitchFamily="18" charset="0"/>
              </a:rPr>
              <a:t>Sagnik Ghosal</a:t>
            </a:r>
          </a:p>
        </p:txBody>
      </p:sp>
      <p:sp>
        <p:nvSpPr>
          <p:cNvPr id="18" name="Title 17"/>
          <p:cNvSpPr>
            <a:spLocks noGrp="1"/>
          </p:cNvSpPr>
          <p:nvPr>
            <p:ph type="ctrTitle"/>
          </p:nvPr>
        </p:nvSpPr>
        <p:spPr>
          <a:xfrm>
            <a:off x="179512" y="404664"/>
            <a:ext cx="8568952" cy="1462314"/>
          </a:xfrm>
        </p:spPr>
        <p:txBody>
          <a:bodyPr>
            <a:noAutofit/>
          </a:bodyPr>
          <a:lstStyle/>
          <a:p>
            <a:r>
              <a:rPr lang="en-IN" sz="3000" u="sng" dirty="0">
                <a:solidFill>
                  <a:schemeClr val="bg2">
                    <a:lumMod val="10000"/>
                  </a:schemeClr>
                </a:solidFill>
                <a:latin typeface="Times New Roman" panose="02020603050405020304" pitchFamily="18" charset="0"/>
                <a:cs typeface="Times New Roman" panose="02020603050405020304" pitchFamily="18" charset="0"/>
              </a:rPr>
              <a:t>sHEMO</a:t>
            </a:r>
            <a:r>
              <a:rPr lang="en-IN" sz="3000" dirty="0">
                <a:solidFill>
                  <a:schemeClr val="bg2">
                    <a:lumMod val="10000"/>
                  </a:schemeClr>
                </a:solidFill>
                <a:latin typeface="Times New Roman" panose="02020603050405020304" pitchFamily="18" charset="0"/>
                <a:cs typeface="Times New Roman" panose="02020603050405020304" pitchFamily="18" charset="0"/>
              </a:rPr>
              <a:t>:</a:t>
            </a:r>
            <a:br>
              <a:rPr lang="en-IN" sz="3000" dirty="0">
                <a:solidFill>
                  <a:schemeClr val="bg2">
                    <a:lumMod val="10000"/>
                  </a:schemeClr>
                </a:solidFill>
                <a:latin typeface="Times New Roman" panose="02020603050405020304" pitchFamily="18" charset="0"/>
                <a:cs typeface="Times New Roman" panose="02020603050405020304" pitchFamily="18" charset="0"/>
              </a:rPr>
            </a:br>
            <a:r>
              <a:rPr lang="en-IN" sz="3000" dirty="0">
                <a:solidFill>
                  <a:schemeClr val="bg2">
                    <a:lumMod val="10000"/>
                  </a:schemeClr>
                </a:solidFill>
                <a:latin typeface="Times New Roman" panose="02020603050405020304" pitchFamily="18" charset="0"/>
                <a:cs typeface="Times New Roman" panose="02020603050405020304" pitchFamily="18" charset="0"/>
              </a:rPr>
              <a:t>Smartphone Spectroscopy for Blood Hemoglobin Level Monitoring in Smart Anemia-care </a:t>
            </a:r>
          </a:p>
        </p:txBody>
      </p:sp>
    </p:spTree>
    <p:extLst>
      <p:ext uri="{BB962C8B-B14F-4D97-AF65-F5344CB8AC3E}">
        <p14:creationId xmlns:p14="http://schemas.microsoft.com/office/powerpoint/2010/main" val="183332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19" y="295175"/>
            <a:ext cx="8534400" cy="758952"/>
          </a:xfrm>
        </p:spPr>
        <p:txBody>
          <a:bodyPr>
            <a:noAutofit/>
          </a:bodyPr>
          <a:lstStyle/>
          <a:p>
            <a:r>
              <a:rPr lang="en-IN" sz="2800" dirty="0">
                <a:solidFill>
                  <a:srgbClr val="C00000"/>
                </a:solidFill>
                <a:latin typeface="Times New Roman" panose="02020603050405020304" pitchFamily="18" charset="0"/>
                <a:cs typeface="Times New Roman" panose="02020603050405020304" pitchFamily="18" charset="0"/>
              </a:rPr>
              <a:t>Proposed sHEMO Model </a:t>
            </a:r>
            <a:br>
              <a:rPr lang="en-IN" sz="2800" dirty="0">
                <a:solidFill>
                  <a:srgbClr val="C00000"/>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(Phase 1: GET_ROI)</a:t>
            </a:r>
          </a:p>
        </p:txBody>
      </p:sp>
      <p:cxnSp>
        <p:nvCxnSpPr>
          <p:cNvPr id="7" name="Straight Connector 6"/>
          <p:cNvCxnSpPr/>
          <p:nvPr/>
        </p:nvCxnSpPr>
        <p:spPr>
          <a:xfrm>
            <a:off x="4568952" y="1556792"/>
            <a:ext cx="0" cy="4824536"/>
          </a:xfrm>
          <a:prstGeom prst="line">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251519" y="1772816"/>
            <a:ext cx="4303781" cy="3182750"/>
          </a:xfrm>
          <a:prstGeom prst="rect">
            <a:avLst/>
          </a:prstGeom>
        </p:spPr>
      </p:pic>
      <p:pic>
        <p:nvPicPr>
          <p:cNvPr id="8" name="Picture 7"/>
          <p:cNvPicPr>
            <a:picLocks noChangeAspect="1"/>
          </p:cNvPicPr>
          <p:nvPr/>
        </p:nvPicPr>
        <p:blipFill>
          <a:blip r:embed="rId3"/>
          <a:stretch>
            <a:fillRect/>
          </a:stretch>
        </p:blipFill>
        <p:spPr>
          <a:xfrm>
            <a:off x="4716016" y="1916832"/>
            <a:ext cx="3977985" cy="1592718"/>
          </a:xfrm>
          <a:prstGeom prst="rect">
            <a:avLst/>
          </a:prstGeom>
        </p:spPr>
      </p:pic>
      <p:pic>
        <p:nvPicPr>
          <p:cNvPr id="10" name="Picture 9"/>
          <p:cNvPicPr>
            <a:picLocks noChangeAspect="1"/>
          </p:cNvPicPr>
          <p:nvPr/>
        </p:nvPicPr>
        <p:blipFill>
          <a:blip r:embed="rId4"/>
          <a:stretch>
            <a:fillRect/>
          </a:stretch>
        </p:blipFill>
        <p:spPr>
          <a:xfrm>
            <a:off x="4788023" y="3543582"/>
            <a:ext cx="4048129" cy="175479"/>
          </a:xfrm>
          <a:prstGeom prst="rect">
            <a:avLst/>
          </a:prstGeom>
        </p:spPr>
      </p:pic>
      <p:pic>
        <p:nvPicPr>
          <p:cNvPr id="11" name="Picture 10"/>
          <p:cNvPicPr>
            <a:picLocks noChangeAspect="1"/>
          </p:cNvPicPr>
          <p:nvPr/>
        </p:nvPicPr>
        <p:blipFill>
          <a:blip r:embed="rId5"/>
          <a:stretch>
            <a:fillRect/>
          </a:stretch>
        </p:blipFill>
        <p:spPr>
          <a:xfrm>
            <a:off x="395536" y="3941853"/>
            <a:ext cx="464860" cy="152413"/>
          </a:xfrm>
          <a:prstGeom prst="rect">
            <a:avLst/>
          </a:prstGeom>
        </p:spPr>
      </p:pic>
      <p:pic>
        <p:nvPicPr>
          <p:cNvPr id="12" name="Picture 11"/>
          <p:cNvPicPr>
            <a:picLocks noChangeAspect="1"/>
          </p:cNvPicPr>
          <p:nvPr/>
        </p:nvPicPr>
        <p:blipFill>
          <a:blip r:embed="rId6"/>
          <a:stretch>
            <a:fillRect/>
          </a:stretch>
        </p:blipFill>
        <p:spPr>
          <a:xfrm>
            <a:off x="4696035" y="3528442"/>
            <a:ext cx="495343" cy="205758"/>
          </a:xfrm>
          <a:prstGeom prst="rect">
            <a:avLst/>
          </a:prstGeom>
        </p:spPr>
      </p:pic>
    </p:spTree>
    <p:extLst>
      <p:ext uri="{BB962C8B-B14F-4D97-AF65-F5344CB8AC3E}">
        <p14:creationId xmlns:p14="http://schemas.microsoft.com/office/powerpoint/2010/main" val="125658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2407" y="260648"/>
            <a:ext cx="8534400" cy="758952"/>
          </a:xfrm>
        </p:spPr>
        <p:txBody>
          <a:bodyPr>
            <a:noAutofit/>
          </a:bodyPr>
          <a:lstStyle/>
          <a:p>
            <a:r>
              <a:rPr lang="en-IN" sz="2800" dirty="0">
                <a:solidFill>
                  <a:srgbClr val="C00000"/>
                </a:solidFill>
                <a:latin typeface="Times New Roman" panose="02020603050405020304" pitchFamily="18" charset="0"/>
                <a:cs typeface="Times New Roman" panose="02020603050405020304" pitchFamily="18" charset="0"/>
              </a:rPr>
              <a:t>Proposed sHEMO Model </a:t>
            </a:r>
            <a:br>
              <a:rPr lang="en-IN" sz="2800" dirty="0">
                <a:solidFill>
                  <a:srgbClr val="C00000"/>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(Phase 2: S_ROI)</a:t>
            </a:r>
          </a:p>
        </p:txBody>
      </p:sp>
      <p:sp>
        <p:nvSpPr>
          <p:cNvPr id="4" name="TextBox 3"/>
          <p:cNvSpPr txBox="1"/>
          <p:nvPr/>
        </p:nvSpPr>
        <p:spPr>
          <a:xfrm flipH="1">
            <a:off x="107504" y="1484784"/>
            <a:ext cx="4072390" cy="3785652"/>
          </a:xfrm>
          <a:prstGeom prst="rect">
            <a:avLst/>
          </a:prstGeom>
          <a:noFill/>
        </p:spPr>
        <p:txBody>
          <a:bodyPr wrap="square" rtlCol="0">
            <a:spAutoFit/>
          </a:bodyPr>
          <a:lstStyle/>
          <a:p>
            <a:pPr marL="342900" indent="-342900">
              <a:buClr>
                <a:srgbClr val="D60093"/>
              </a:buClr>
              <a:buAutoNum type="arabicPeriod"/>
            </a:pPr>
            <a:r>
              <a:rPr lang="en-US" sz="1600" dirty="0">
                <a:solidFill>
                  <a:schemeClr val="accent2">
                    <a:lumMod val="50000"/>
                  </a:schemeClr>
                </a:solidFill>
                <a:latin typeface="Times New Roman" panose="02020603050405020304" pitchFamily="18" charset="0"/>
                <a:cs typeface="Times New Roman" panose="02020603050405020304" pitchFamily="18" charset="0"/>
              </a:rPr>
              <a:t>The best instances are located in the lowermost position of the ROI. These regions remain least affected to lighting.</a:t>
            </a:r>
          </a:p>
          <a:p>
            <a:pPr marL="342900" indent="-342900">
              <a:buClr>
                <a:srgbClr val="D60093"/>
              </a:buClr>
              <a:buAutoNum type="arabicPeriod"/>
            </a:pPr>
            <a:r>
              <a:rPr lang="en-US" sz="1600" dirty="0">
                <a:solidFill>
                  <a:schemeClr val="accent2">
                    <a:lumMod val="50000"/>
                  </a:schemeClr>
                </a:solidFill>
                <a:latin typeface="Times New Roman" panose="02020603050405020304" pitchFamily="18" charset="0"/>
                <a:cs typeface="Times New Roman" panose="02020603050405020304" pitchFamily="18" charset="0"/>
              </a:rPr>
              <a:t>The starting index (startIdx), ending index (endIdx) and midpoint index (mid_point) for the colored portion of ROI is calculated (line 3 – 5). </a:t>
            </a:r>
            <a:endParaRPr lang="en-IN" sz="1600"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Clr>
                <a:srgbClr val="D60093"/>
              </a:buClr>
              <a:buAutoNum type="arabicPeriod"/>
            </a:pPr>
            <a:r>
              <a:rPr lang="en-IN" sz="1600" dirty="0">
                <a:solidFill>
                  <a:schemeClr val="accent2">
                    <a:lumMod val="50000"/>
                  </a:schemeClr>
                </a:solidFill>
                <a:latin typeface="Times New Roman" panose="02020603050405020304" pitchFamily="18" charset="0"/>
                <a:cs typeface="Times New Roman" panose="02020603050405020304" pitchFamily="18" charset="0"/>
              </a:rPr>
              <a:t>Along the midpoint index column the lowest row is reached and then from few rows just above it, rectangles of area 25 square pixels are extracted horizontally (line 7 – 10).</a:t>
            </a:r>
          </a:p>
          <a:p>
            <a:pPr marL="342900" indent="-342900">
              <a:buClr>
                <a:srgbClr val="D60093"/>
              </a:buClr>
              <a:buAutoNum type="arabicPeriod"/>
            </a:pPr>
            <a:r>
              <a:rPr lang="en-IN" sz="1600" dirty="0">
                <a:solidFill>
                  <a:schemeClr val="accent2">
                    <a:lumMod val="50000"/>
                  </a:schemeClr>
                </a:solidFill>
                <a:latin typeface="Times New Roman" panose="02020603050405020304" pitchFamily="18" charset="0"/>
                <a:cs typeface="Times New Roman" panose="02020603050405020304" pitchFamily="18" charset="0"/>
              </a:rPr>
              <a:t>All these small rectangles are stored in a list, which is returned at the end of function definition (line 11).</a:t>
            </a:r>
            <a:endParaRPr lang="en-US" sz="1600" dirty="0">
              <a:solidFill>
                <a:schemeClr val="accent2">
                  <a:lumMod val="50000"/>
                </a:schemeClr>
              </a:solidFill>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4568952" y="1556792"/>
            <a:ext cx="0" cy="4824536"/>
          </a:xfrm>
          <a:prstGeom prst="line">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4659607" y="1628800"/>
            <a:ext cx="4197092" cy="4097458"/>
          </a:xfrm>
          <a:prstGeom prst="rect">
            <a:avLst/>
          </a:prstGeom>
        </p:spPr>
      </p:pic>
    </p:spTree>
    <p:extLst>
      <p:ext uri="{BB962C8B-B14F-4D97-AF65-F5344CB8AC3E}">
        <p14:creationId xmlns:p14="http://schemas.microsoft.com/office/powerpoint/2010/main" val="3321098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3709" y="260648"/>
            <a:ext cx="8534400" cy="758952"/>
          </a:xfrm>
        </p:spPr>
        <p:txBody>
          <a:bodyPr>
            <a:noAutofit/>
          </a:bodyPr>
          <a:lstStyle/>
          <a:p>
            <a:r>
              <a:rPr lang="en-IN" sz="2800" dirty="0">
                <a:solidFill>
                  <a:srgbClr val="C00000"/>
                </a:solidFill>
                <a:latin typeface="Times New Roman" panose="02020603050405020304" pitchFamily="18" charset="0"/>
                <a:cs typeface="Times New Roman" panose="02020603050405020304" pitchFamily="18" charset="0"/>
              </a:rPr>
              <a:t>Proposed sHEMO Model </a:t>
            </a:r>
            <a:br>
              <a:rPr lang="en-IN" sz="2800" dirty="0">
                <a:solidFill>
                  <a:srgbClr val="C00000"/>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(Phase 3: Hgb_Calculator)</a:t>
            </a:r>
          </a:p>
        </p:txBody>
      </p:sp>
      <p:sp>
        <p:nvSpPr>
          <p:cNvPr id="4" name="TextBox 3"/>
          <p:cNvSpPr txBox="1"/>
          <p:nvPr/>
        </p:nvSpPr>
        <p:spPr>
          <a:xfrm flipH="1">
            <a:off x="107504" y="1484784"/>
            <a:ext cx="4072390" cy="4278094"/>
          </a:xfrm>
          <a:prstGeom prst="rect">
            <a:avLst/>
          </a:prstGeom>
          <a:noFill/>
        </p:spPr>
        <p:txBody>
          <a:bodyPr wrap="square" rtlCol="0">
            <a:spAutoFit/>
          </a:bodyPr>
          <a:lstStyle/>
          <a:p>
            <a:pPr marL="342900" indent="-342900">
              <a:buClr>
                <a:srgbClr val="D60093"/>
              </a:buClr>
              <a:buAutoNum type="arabicPeriod"/>
            </a:pPr>
            <a:r>
              <a:rPr lang="en-US" sz="1600" dirty="0">
                <a:solidFill>
                  <a:schemeClr val="accent2">
                    <a:lumMod val="50000"/>
                  </a:schemeClr>
                </a:solidFill>
                <a:latin typeface="Times New Roman" panose="02020603050405020304" pitchFamily="18" charset="0"/>
                <a:cs typeface="Times New Roman" panose="02020603050405020304" pitchFamily="18" charset="0"/>
              </a:rPr>
              <a:t>Histograms showing the RGB values for each of the best instances are plotted and the mean RGB values are calculated from it (line 3 – 13).</a:t>
            </a:r>
          </a:p>
          <a:p>
            <a:pPr marL="342900" indent="-342900">
              <a:buClr>
                <a:srgbClr val="D60093"/>
              </a:buClr>
              <a:buAutoNum type="arabicPeriod"/>
            </a:pPr>
            <a:r>
              <a:rPr lang="en-US" sz="1600" dirty="0">
                <a:solidFill>
                  <a:schemeClr val="accent2">
                    <a:lumMod val="50000"/>
                  </a:schemeClr>
                </a:solidFill>
                <a:latin typeface="Times New Roman" panose="02020603050405020304" pitchFamily="18" charset="0"/>
                <a:cs typeface="Times New Roman" panose="02020603050405020304" pitchFamily="18" charset="0"/>
              </a:rPr>
              <a:t>Based on a logistic regression formula, the Hgb value is obtained. The regression formula takes in the mean RGB values as input.</a:t>
            </a:r>
          </a:p>
          <a:p>
            <a:pPr marL="342900" indent="-342900">
              <a:buClr>
                <a:srgbClr val="D60093"/>
              </a:buClr>
              <a:buAutoNum type="arabicPeriod"/>
            </a:pPr>
            <a:r>
              <a:rPr lang="en-US" sz="1600" dirty="0">
                <a:solidFill>
                  <a:schemeClr val="accent2">
                    <a:lumMod val="50000"/>
                  </a:schemeClr>
                </a:solidFill>
                <a:latin typeface="Times New Roman" panose="02020603050405020304" pitchFamily="18" charset="0"/>
                <a:cs typeface="Times New Roman" panose="02020603050405020304" pitchFamily="18" charset="0"/>
              </a:rPr>
              <a:t>Since the formula used is a regression formula, the need to change the parameters for an optimum value arises. Therefore the predicted values are compared with the actual values and the best regression formula is developed. </a:t>
            </a:r>
          </a:p>
          <a:p>
            <a:pPr marL="342900" indent="-342900">
              <a:buClr>
                <a:srgbClr val="D60093"/>
              </a:buClr>
              <a:buAutoNum type="arabicPeriod"/>
            </a:pPr>
            <a:r>
              <a:rPr lang="en-US" sz="1600" dirty="0">
                <a:solidFill>
                  <a:schemeClr val="accent2">
                    <a:lumMod val="50000"/>
                  </a:schemeClr>
                </a:solidFill>
                <a:latin typeface="Times New Roman" panose="02020603050405020304" pitchFamily="18" charset="0"/>
                <a:cs typeface="Times New Roman" panose="02020603050405020304" pitchFamily="18" charset="0"/>
              </a:rPr>
              <a:t>Once the ideal equation has been established, the hemoglobin values are quantified.</a:t>
            </a:r>
          </a:p>
        </p:txBody>
      </p:sp>
      <p:cxnSp>
        <p:nvCxnSpPr>
          <p:cNvPr id="7" name="Straight Connector 6"/>
          <p:cNvCxnSpPr/>
          <p:nvPr/>
        </p:nvCxnSpPr>
        <p:spPr>
          <a:xfrm>
            <a:off x="4568952" y="1556792"/>
            <a:ext cx="0" cy="4824536"/>
          </a:xfrm>
          <a:prstGeom prst="line">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4650909" y="1772816"/>
            <a:ext cx="4185243" cy="3714016"/>
          </a:xfrm>
          <a:prstGeom prst="rect">
            <a:avLst/>
          </a:prstGeom>
        </p:spPr>
      </p:pic>
      <p:sp>
        <p:nvSpPr>
          <p:cNvPr id="2" name="Rectangle 1">
            <a:extLst>
              <a:ext uri="{FF2B5EF4-FFF2-40B4-BE49-F238E27FC236}">
                <a16:creationId xmlns:a16="http://schemas.microsoft.com/office/drawing/2014/main" id="{40F18F00-2B18-45A2-8869-488B4FF5A811}"/>
              </a:ext>
            </a:extLst>
          </p:cNvPr>
          <p:cNvSpPr/>
          <p:nvPr/>
        </p:nvSpPr>
        <p:spPr>
          <a:xfrm>
            <a:off x="7524328" y="5229200"/>
            <a:ext cx="216024"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12907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332656"/>
            <a:ext cx="8534400" cy="758952"/>
          </a:xfrm>
        </p:spPr>
        <p:txBody>
          <a:bodyPr>
            <a:noAutofit/>
          </a:bodyPr>
          <a:lstStyle/>
          <a:p>
            <a:r>
              <a:rPr lang="en-IN" sz="2800" dirty="0">
                <a:solidFill>
                  <a:srgbClr val="C00000"/>
                </a:solidFill>
                <a:latin typeface="Times New Roman" panose="02020603050405020304" pitchFamily="18" charset="0"/>
                <a:cs typeface="Times New Roman" panose="02020603050405020304" pitchFamily="18" charset="0"/>
              </a:rPr>
              <a:t>Proposed sHEMO Model </a:t>
            </a:r>
            <a:br>
              <a:rPr lang="en-IN" sz="2800" dirty="0">
                <a:solidFill>
                  <a:srgbClr val="C00000"/>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(Phase 2: Anemia Screening)</a:t>
            </a:r>
          </a:p>
        </p:txBody>
      </p:sp>
      <p:sp>
        <p:nvSpPr>
          <p:cNvPr id="4" name="TextBox 3"/>
          <p:cNvSpPr txBox="1"/>
          <p:nvPr/>
        </p:nvSpPr>
        <p:spPr>
          <a:xfrm flipH="1">
            <a:off x="107504" y="1484784"/>
            <a:ext cx="4072390" cy="3293209"/>
          </a:xfrm>
          <a:prstGeom prst="rect">
            <a:avLst/>
          </a:prstGeom>
          <a:noFill/>
        </p:spPr>
        <p:txBody>
          <a:bodyPr wrap="square" rtlCol="0">
            <a:spAutoFit/>
          </a:bodyPr>
          <a:lstStyle/>
          <a:p>
            <a:pPr marL="342900" indent="-342900">
              <a:buClr>
                <a:srgbClr val="D60093"/>
              </a:buClr>
              <a:buAutoNum type="arabicPeriod"/>
            </a:pPr>
            <a:r>
              <a:rPr lang="en-US" sz="1600" dirty="0">
                <a:solidFill>
                  <a:schemeClr val="accent2">
                    <a:lumMod val="50000"/>
                  </a:schemeClr>
                </a:solidFill>
                <a:latin typeface="Times New Roman" panose="02020603050405020304" pitchFamily="18" charset="0"/>
                <a:cs typeface="Times New Roman" panose="02020603050405020304" pitchFamily="18" charset="0"/>
              </a:rPr>
              <a:t>Based on the obtained hemoglobin value from the previous step, anemia screening is performed. </a:t>
            </a:r>
          </a:p>
          <a:p>
            <a:pPr marL="342900" indent="-342900">
              <a:buClr>
                <a:srgbClr val="D60093"/>
              </a:buClr>
              <a:buAutoNum type="arabicPeriod"/>
            </a:pPr>
            <a:r>
              <a:rPr lang="en-US" sz="1600" dirty="0">
                <a:solidFill>
                  <a:schemeClr val="accent2">
                    <a:lumMod val="50000"/>
                  </a:schemeClr>
                </a:solidFill>
                <a:latin typeface="Times New Roman" panose="02020603050405020304" pitchFamily="18" charset="0"/>
                <a:cs typeface="Times New Roman" panose="02020603050405020304" pitchFamily="18" charset="0"/>
              </a:rPr>
              <a:t>Clinically Hgb values &lt; 11.5 g/</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dL</a:t>
            </a:r>
            <a:r>
              <a:rPr lang="en-US" sz="1600" dirty="0">
                <a:solidFill>
                  <a:schemeClr val="accent2">
                    <a:lumMod val="50000"/>
                  </a:schemeClr>
                </a:solidFill>
                <a:latin typeface="Times New Roman" panose="02020603050405020304" pitchFamily="18" charset="0"/>
                <a:cs typeface="Times New Roman" panose="02020603050405020304" pitchFamily="18" charset="0"/>
              </a:rPr>
              <a:t> are considered low and anemic. We have therefore used this threshold for anemia screening.</a:t>
            </a:r>
          </a:p>
          <a:p>
            <a:pPr marL="342900" indent="-342900">
              <a:buClr>
                <a:srgbClr val="D60093"/>
              </a:buClr>
              <a:buAutoNum type="arabicPeriod"/>
            </a:pPr>
            <a:r>
              <a:rPr lang="en-US" sz="1600" dirty="0">
                <a:solidFill>
                  <a:schemeClr val="accent2">
                    <a:lumMod val="50000"/>
                  </a:schemeClr>
                </a:solidFill>
                <a:latin typeface="Times New Roman" panose="02020603050405020304" pitchFamily="18" charset="0"/>
                <a:cs typeface="Times New Roman" panose="02020603050405020304" pitchFamily="18" charset="0"/>
              </a:rPr>
              <a:t>If predicted Hgb value is less than the threshold, the patient is termed anemic else non-anemic. </a:t>
            </a:r>
          </a:p>
          <a:p>
            <a:pPr marL="342900" indent="-342900">
              <a:buClr>
                <a:srgbClr val="D60093"/>
              </a:buClr>
              <a:buAutoNum type="arabicPeriod"/>
            </a:pPr>
            <a:r>
              <a:rPr lang="en-US" sz="1600" dirty="0">
                <a:solidFill>
                  <a:schemeClr val="accent2">
                    <a:lumMod val="50000"/>
                  </a:schemeClr>
                </a:solidFill>
                <a:latin typeface="Times New Roman" panose="02020603050405020304" pitchFamily="18" charset="0"/>
                <a:cs typeface="Times New Roman" panose="02020603050405020304" pitchFamily="18" charset="0"/>
              </a:rPr>
              <a:t>All the previous functions are agglomerated into a single algorithm called FANIAD (Algorithm 4).</a:t>
            </a:r>
          </a:p>
        </p:txBody>
      </p:sp>
      <p:cxnSp>
        <p:nvCxnSpPr>
          <p:cNvPr id="7" name="Straight Connector 6"/>
          <p:cNvCxnSpPr/>
          <p:nvPr/>
        </p:nvCxnSpPr>
        <p:spPr>
          <a:xfrm>
            <a:off x="4568952" y="1556792"/>
            <a:ext cx="0" cy="4824536"/>
          </a:xfrm>
          <a:prstGeom prst="line">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4716016" y="1556792"/>
            <a:ext cx="4186168" cy="2304256"/>
          </a:xfrm>
          <a:prstGeom prst="rect">
            <a:avLst/>
          </a:prstGeom>
        </p:spPr>
      </p:pic>
    </p:spTree>
    <p:extLst>
      <p:ext uri="{BB962C8B-B14F-4D97-AF65-F5344CB8AC3E}">
        <p14:creationId xmlns:p14="http://schemas.microsoft.com/office/powerpoint/2010/main" val="292009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332656"/>
            <a:ext cx="8534400" cy="758952"/>
          </a:xfrm>
        </p:spPr>
        <p:txBody>
          <a:bodyPr>
            <a:noAutofit/>
          </a:bodyPr>
          <a:lstStyle/>
          <a:p>
            <a:r>
              <a:rPr lang="en-IN" sz="2800" dirty="0">
                <a:solidFill>
                  <a:srgbClr val="C00000"/>
                </a:solidFill>
                <a:latin typeface="Times New Roman" panose="02020603050405020304" pitchFamily="18" charset="0"/>
                <a:cs typeface="Times New Roman" panose="02020603050405020304" pitchFamily="18" charset="0"/>
              </a:rPr>
              <a:t>Proposed sHEMO Model </a:t>
            </a:r>
            <a:br>
              <a:rPr lang="en-IN" sz="2800" dirty="0">
                <a:solidFill>
                  <a:srgbClr val="C00000"/>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(Phase 3: sHEMO App)</a:t>
            </a:r>
          </a:p>
        </p:txBody>
      </p:sp>
      <p:sp>
        <p:nvSpPr>
          <p:cNvPr id="4" name="TextBox 3"/>
          <p:cNvSpPr txBox="1"/>
          <p:nvPr/>
        </p:nvSpPr>
        <p:spPr>
          <a:xfrm flipH="1">
            <a:off x="107504" y="1484784"/>
            <a:ext cx="4072390" cy="3293209"/>
          </a:xfrm>
          <a:prstGeom prst="rect">
            <a:avLst/>
          </a:prstGeom>
          <a:noFill/>
        </p:spPr>
        <p:txBody>
          <a:bodyPr wrap="square" rtlCol="0">
            <a:spAutoFit/>
          </a:bodyPr>
          <a:lstStyle/>
          <a:p>
            <a:pPr marL="342900" indent="-342900">
              <a:buClr>
                <a:srgbClr val="D60093"/>
              </a:buClr>
              <a:buAutoNum type="arabicPeriod"/>
            </a:pPr>
            <a:r>
              <a:rPr lang="en-US" sz="1600" dirty="0">
                <a:solidFill>
                  <a:schemeClr val="accent2">
                    <a:lumMod val="50000"/>
                  </a:schemeClr>
                </a:solidFill>
                <a:latin typeface="Times New Roman" panose="02020603050405020304" pitchFamily="18" charset="0"/>
                <a:cs typeface="Times New Roman" panose="02020603050405020304" pitchFamily="18" charset="0"/>
              </a:rPr>
              <a:t>The sHEMO model gets implemented as a smartphone based application. </a:t>
            </a:r>
          </a:p>
          <a:p>
            <a:pPr marL="342900" indent="-342900">
              <a:buClr>
                <a:srgbClr val="D60093"/>
              </a:buClr>
              <a:buAutoNum type="arabicPeriod"/>
            </a:pPr>
            <a:r>
              <a:rPr lang="en-US" sz="1600" dirty="0">
                <a:solidFill>
                  <a:schemeClr val="accent2">
                    <a:lumMod val="50000"/>
                  </a:schemeClr>
                </a:solidFill>
                <a:latin typeface="Times New Roman" panose="02020603050405020304" pitchFamily="18" charset="0"/>
                <a:cs typeface="Times New Roman" panose="02020603050405020304" pitchFamily="18" charset="0"/>
              </a:rPr>
              <a:t>A patient who wants to know his/her blood hemoglobin value needs to download the app on the smartphone and capture an eye image. </a:t>
            </a:r>
          </a:p>
          <a:p>
            <a:pPr marL="342900" indent="-342900">
              <a:buClr>
                <a:srgbClr val="D60093"/>
              </a:buClr>
              <a:buAutoNum type="arabicPeriod"/>
            </a:pPr>
            <a:r>
              <a:rPr lang="en-US" sz="1600" dirty="0">
                <a:solidFill>
                  <a:schemeClr val="accent2">
                    <a:lumMod val="50000"/>
                  </a:schemeClr>
                </a:solidFill>
                <a:latin typeface="Times New Roman" panose="02020603050405020304" pitchFamily="18" charset="0"/>
                <a:cs typeface="Times New Roman" panose="02020603050405020304" pitchFamily="18" charset="0"/>
              </a:rPr>
              <a:t>The captured eye image is processed by the .apk file on the app to first display the auto extracted conjunctival pallor as the region of interest, and then after analyzing the RGB values of that region, an accurate prediction about the blood hemoglobin level is made</a:t>
            </a:r>
          </a:p>
        </p:txBody>
      </p:sp>
      <p:cxnSp>
        <p:nvCxnSpPr>
          <p:cNvPr id="7" name="Straight Connector 6"/>
          <p:cNvCxnSpPr/>
          <p:nvPr/>
        </p:nvCxnSpPr>
        <p:spPr>
          <a:xfrm>
            <a:off x="4568952" y="1556792"/>
            <a:ext cx="0" cy="4824536"/>
          </a:xfrm>
          <a:prstGeom prst="line">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4644008" y="2204864"/>
            <a:ext cx="4308367" cy="1584176"/>
          </a:xfrm>
          <a:prstGeom prst="rect">
            <a:avLst/>
          </a:prstGeom>
        </p:spPr>
      </p:pic>
    </p:spTree>
    <p:extLst>
      <p:ext uri="{BB962C8B-B14F-4D97-AF65-F5344CB8AC3E}">
        <p14:creationId xmlns:p14="http://schemas.microsoft.com/office/powerpoint/2010/main" val="3187984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Experimental Results and Discussions</a:t>
            </a:r>
          </a:p>
        </p:txBody>
      </p:sp>
      <p:pic>
        <p:nvPicPr>
          <p:cNvPr id="3" name="Picture 2"/>
          <p:cNvPicPr>
            <a:picLocks noChangeAspect="1"/>
          </p:cNvPicPr>
          <p:nvPr/>
        </p:nvPicPr>
        <p:blipFill>
          <a:blip r:embed="rId2"/>
          <a:stretch>
            <a:fillRect/>
          </a:stretch>
        </p:blipFill>
        <p:spPr>
          <a:xfrm>
            <a:off x="477487" y="1844824"/>
            <a:ext cx="8250167" cy="885100"/>
          </a:xfrm>
          <a:prstGeom prst="rect">
            <a:avLst/>
          </a:prstGeom>
        </p:spPr>
      </p:pic>
      <p:sp>
        <p:nvSpPr>
          <p:cNvPr id="4" name="TextBox 3"/>
          <p:cNvSpPr txBox="1"/>
          <p:nvPr/>
        </p:nvSpPr>
        <p:spPr>
          <a:xfrm>
            <a:off x="477487" y="1375538"/>
            <a:ext cx="5760640" cy="369332"/>
          </a:xfrm>
          <a:prstGeom prst="rect">
            <a:avLst/>
          </a:prstGeom>
          <a:noFill/>
        </p:spPr>
        <p:txBody>
          <a:bodyPr wrap="square" rtlCol="0">
            <a:spAutoFit/>
          </a:bodyPr>
          <a:lstStyle/>
          <a:p>
            <a:pPr marL="285750" indent="-285750">
              <a:buClr>
                <a:srgbClr val="D60093"/>
              </a:buClr>
              <a:buFont typeface="Wingdings" panose="05000000000000000000" pitchFamily="2" charset="2"/>
              <a:buChar char="v"/>
            </a:pPr>
            <a:r>
              <a:rPr lang="en-IN" dirty="0">
                <a:solidFill>
                  <a:schemeClr val="accent2">
                    <a:lumMod val="50000"/>
                  </a:schemeClr>
                </a:solidFill>
                <a:latin typeface="Times New Roman" panose="02020603050405020304" pitchFamily="18" charset="0"/>
                <a:cs typeface="Times New Roman" panose="02020603050405020304" pitchFamily="18" charset="0"/>
              </a:rPr>
              <a:t>Data Set Used:</a:t>
            </a:r>
          </a:p>
        </p:txBody>
      </p:sp>
      <p:pic>
        <p:nvPicPr>
          <p:cNvPr id="6" name="Picture 5"/>
          <p:cNvPicPr>
            <a:picLocks noChangeAspect="1"/>
          </p:cNvPicPr>
          <p:nvPr/>
        </p:nvPicPr>
        <p:blipFill>
          <a:blip r:embed="rId3"/>
          <a:stretch>
            <a:fillRect/>
          </a:stretch>
        </p:blipFill>
        <p:spPr>
          <a:xfrm>
            <a:off x="522442" y="3178195"/>
            <a:ext cx="4279875" cy="3195469"/>
          </a:xfrm>
          <a:prstGeom prst="rect">
            <a:avLst/>
          </a:prstGeom>
        </p:spPr>
      </p:pic>
      <p:sp>
        <p:nvSpPr>
          <p:cNvPr id="7" name="TextBox 6"/>
          <p:cNvSpPr txBox="1"/>
          <p:nvPr/>
        </p:nvSpPr>
        <p:spPr>
          <a:xfrm>
            <a:off x="493594" y="2855030"/>
            <a:ext cx="1702142" cy="369332"/>
          </a:xfrm>
          <a:prstGeom prst="rect">
            <a:avLst/>
          </a:prstGeom>
          <a:noFill/>
        </p:spPr>
        <p:txBody>
          <a:bodyPr wrap="square" rtlCol="0">
            <a:spAutoFit/>
          </a:bodyPr>
          <a:lstStyle/>
          <a:p>
            <a:pPr marL="285750" indent="-285750">
              <a:buClr>
                <a:srgbClr val="D60093"/>
              </a:buClr>
              <a:buFont typeface="Wingdings" panose="05000000000000000000" pitchFamily="2" charset="2"/>
              <a:buChar char="v"/>
            </a:pPr>
            <a:r>
              <a:rPr lang="en-IN" dirty="0">
                <a:solidFill>
                  <a:schemeClr val="accent2">
                    <a:lumMod val="50000"/>
                  </a:schemeClr>
                </a:solidFill>
              </a:rPr>
              <a:t>Results:</a:t>
            </a:r>
          </a:p>
        </p:txBody>
      </p:sp>
      <p:sp>
        <p:nvSpPr>
          <p:cNvPr id="9" name="TextBox 8"/>
          <p:cNvSpPr txBox="1"/>
          <p:nvPr/>
        </p:nvSpPr>
        <p:spPr>
          <a:xfrm>
            <a:off x="5019728" y="3185224"/>
            <a:ext cx="3816424" cy="3231654"/>
          </a:xfrm>
          <a:prstGeom prst="rect">
            <a:avLst/>
          </a:prstGeom>
          <a:noFill/>
        </p:spPr>
        <p:txBody>
          <a:bodyPr wrap="square" rtlCol="0">
            <a:spAutoFit/>
          </a:bodyPr>
          <a:lstStyle/>
          <a:p>
            <a:r>
              <a:rPr lang="en-US" sz="1200" dirty="0">
                <a:solidFill>
                  <a:schemeClr val="accent2">
                    <a:lumMod val="50000"/>
                  </a:schemeClr>
                </a:solidFill>
                <a:latin typeface="Times New Roman" panose="02020603050405020304" pitchFamily="18" charset="0"/>
                <a:cs typeface="Times New Roman" panose="02020603050405020304" pitchFamily="18" charset="0"/>
              </a:rPr>
              <a:t>FANIAD algorithm accurately measures blood Hgb levels.</a:t>
            </a:r>
          </a:p>
          <a:p>
            <a:r>
              <a:rPr lang="en-US" sz="1200" b="1" dirty="0">
                <a:solidFill>
                  <a:schemeClr val="accent2">
                    <a:lumMod val="50000"/>
                  </a:schemeClr>
                </a:solidFill>
                <a:latin typeface="Times New Roman" panose="02020603050405020304" pitchFamily="18" charset="0"/>
                <a:cs typeface="Times New Roman" panose="02020603050405020304" pitchFamily="18" charset="0"/>
              </a:rPr>
              <a:t>a)</a:t>
            </a:r>
            <a:r>
              <a:rPr lang="en-US" sz="1200" dirty="0">
                <a:solidFill>
                  <a:schemeClr val="accent2">
                    <a:lumMod val="50000"/>
                  </a:schemeClr>
                </a:solidFill>
                <a:latin typeface="Times New Roman" panose="02020603050405020304" pitchFamily="18" charset="0"/>
                <a:cs typeface="Times New Roman" panose="02020603050405020304" pitchFamily="18" charset="0"/>
              </a:rPr>
              <a:t> The solid line indicates the actual data fit between predicted Hgb level and clinically measured Hgb level. High correlations are observed between them with R2=0.9519. </a:t>
            </a:r>
            <a:r>
              <a:rPr lang="en-US" sz="1200" b="1" dirty="0">
                <a:solidFill>
                  <a:schemeClr val="accent2">
                    <a:lumMod val="50000"/>
                  </a:schemeClr>
                </a:solidFill>
                <a:latin typeface="Times New Roman" panose="02020603050405020304" pitchFamily="18" charset="0"/>
                <a:cs typeface="Times New Roman" panose="02020603050405020304" pitchFamily="18" charset="0"/>
              </a:rPr>
              <a:t>b)</a:t>
            </a:r>
            <a:r>
              <a:rPr lang="en-US" sz="1200" dirty="0">
                <a:solidFill>
                  <a:schemeClr val="accent2">
                    <a:lumMod val="50000"/>
                  </a:schemeClr>
                </a:solidFill>
                <a:latin typeface="Times New Roman" panose="02020603050405020304" pitchFamily="18" charset="0"/>
                <a:cs typeface="Times New Roman" panose="02020603050405020304" pitchFamily="18" charset="0"/>
              </a:rPr>
              <a:t> High correlations between measured left eye Hgb value by FANIAD and clinical laboratory tests, with R2=0.8774. </a:t>
            </a:r>
            <a:r>
              <a:rPr lang="en-US" sz="1200" b="1" dirty="0">
                <a:solidFill>
                  <a:schemeClr val="accent2">
                    <a:lumMod val="50000"/>
                  </a:schemeClr>
                </a:solidFill>
                <a:latin typeface="Times New Roman" panose="02020603050405020304" pitchFamily="18" charset="0"/>
                <a:cs typeface="Times New Roman" panose="02020603050405020304" pitchFamily="18" charset="0"/>
              </a:rPr>
              <a:t>c)</a:t>
            </a:r>
            <a:r>
              <a:rPr lang="en-US" sz="1200" dirty="0">
                <a:solidFill>
                  <a:schemeClr val="accent2">
                    <a:lumMod val="50000"/>
                  </a:schemeClr>
                </a:solidFill>
                <a:latin typeface="Times New Roman" panose="02020603050405020304" pitchFamily="18" charset="0"/>
                <a:cs typeface="Times New Roman" panose="02020603050405020304" pitchFamily="18" charset="0"/>
              </a:rPr>
              <a:t> High correlations between measured</a:t>
            </a:r>
          </a:p>
          <a:p>
            <a:r>
              <a:rPr lang="en-US" sz="1200" dirty="0">
                <a:solidFill>
                  <a:schemeClr val="accent2">
                    <a:lumMod val="50000"/>
                  </a:schemeClr>
                </a:solidFill>
                <a:latin typeface="Times New Roman" panose="02020603050405020304" pitchFamily="18" charset="0"/>
                <a:cs typeface="Times New Roman" panose="02020603050405020304" pitchFamily="18" charset="0"/>
              </a:rPr>
              <a:t>right eye Hgb value by FANIAD and clinical laboratory tests, with R2=0.8144. </a:t>
            </a:r>
            <a:r>
              <a:rPr lang="en-US" sz="1200" b="1" dirty="0">
                <a:solidFill>
                  <a:schemeClr val="accent2">
                    <a:lumMod val="50000"/>
                  </a:schemeClr>
                </a:solidFill>
                <a:latin typeface="Times New Roman" panose="02020603050405020304" pitchFamily="18" charset="0"/>
                <a:cs typeface="Times New Roman" panose="02020603050405020304" pitchFamily="18" charset="0"/>
              </a:rPr>
              <a:t>d)</a:t>
            </a:r>
            <a:r>
              <a:rPr lang="en-US" sz="1200" dirty="0">
                <a:solidFill>
                  <a:schemeClr val="accent2">
                    <a:lumMod val="50000"/>
                  </a:schemeClr>
                </a:solidFill>
                <a:latin typeface="Times New Roman" panose="02020603050405020304" pitchFamily="18" charset="0"/>
                <a:cs typeface="Times New Roman" panose="02020603050405020304" pitchFamily="18" charset="0"/>
              </a:rPr>
              <a:t> Structured comparison between measured Hgb level difference between left and right eye and the actual blood Hgb level (mean difference = 0.86 g/</a:t>
            </a:r>
            <a:r>
              <a:rPr lang="en-US" sz="1200" dirty="0" err="1">
                <a:solidFill>
                  <a:schemeClr val="accent2">
                    <a:lumMod val="50000"/>
                  </a:schemeClr>
                </a:solidFill>
                <a:latin typeface="Times New Roman" panose="02020603050405020304" pitchFamily="18" charset="0"/>
                <a:cs typeface="Times New Roman" panose="02020603050405020304" pitchFamily="18" charset="0"/>
              </a:rPr>
              <a:t>dL</a:t>
            </a:r>
            <a:r>
              <a:rPr lang="en-US" sz="1200" dirty="0">
                <a:solidFill>
                  <a:schemeClr val="accent2">
                    <a:lumMod val="50000"/>
                  </a:schemeClr>
                </a:solidFill>
                <a:latin typeface="Times New Roman" panose="02020603050405020304" pitchFamily="18" charset="0"/>
                <a:cs typeface="Times New Roman" panose="02020603050405020304" pitchFamily="18" charset="0"/>
              </a:rPr>
              <a:t>). </a:t>
            </a:r>
            <a:r>
              <a:rPr lang="en-US" sz="1200" b="1" dirty="0">
                <a:solidFill>
                  <a:schemeClr val="accent2">
                    <a:lumMod val="50000"/>
                  </a:schemeClr>
                </a:solidFill>
                <a:latin typeface="Times New Roman" panose="02020603050405020304" pitchFamily="18" charset="0"/>
                <a:cs typeface="Times New Roman" panose="02020603050405020304" pitchFamily="18" charset="0"/>
              </a:rPr>
              <a:t>e)</a:t>
            </a:r>
            <a:r>
              <a:rPr lang="en-US" sz="1200" dirty="0">
                <a:solidFill>
                  <a:schemeClr val="accent2">
                    <a:lumMod val="50000"/>
                  </a:schemeClr>
                </a:solidFill>
                <a:latin typeface="Times New Roman" panose="02020603050405020304" pitchFamily="18" charset="0"/>
                <a:cs typeface="Times New Roman" panose="02020603050405020304" pitchFamily="18" charset="0"/>
              </a:rPr>
              <a:t> Bland–Altman analysis illustrates that the Hgb measurement performed by FANIAD has a minimal experimental bias of 0.15 g/</a:t>
            </a:r>
            <a:r>
              <a:rPr lang="en-US" sz="1200" dirty="0" err="1">
                <a:solidFill>
                  <a:schemeClr val="accent2">
                    <a:lumMod val="50000"/>
                  </a:schemeClr>
                </a:solidFill>
                <a:latin typeface="Times New Roman" panose="02020603050405020304" pitchFamily="18" charset="0"/>
                <a:cs typeface="Times New Roman" panose="02020603050405020304" pitchFamily="18" charset="0"/>
              </a:rPr>
              <a:t>dL</a:t>
            </a:r>
            <a:r>
              <a:rPr lang="en-US" sz="1200" dirty="0">
                <a:solidFill>
                  <a:schemeClr val="accent2">
                    <a:lumMod val="50000"/>
                  </a:schemeClr>
                </a:solidFill>
                <a:latin typeface="Times New Roman" panose="02020603050405020304" pitchFamily="18" charset="0"/>
                <a:cs typeface="Times New Roman" panose="02020603050405020304" pitchFamily="18" charset="0"/>
              </a:rPr>
              <a:t> and narrow 95% limits of agreement (LOA) of [-0.58, 0.88 g/</a:t>
            </a:r>
            <a:r>
              <a:rPr lang="en-US" sz="1200" dirty="0" err="1">
                <a:solidFill>
                  <a:schemeClr val="accent2">
                    <a:lumMod val="50000"/>
                  </a:schemeClr>
                </a:solidFill>
                <a:latin typeface="Times New Roman" panose="02020603050405020304" pitchFamily="18" charset="0"/>
                <a:cs typeface="Times New Roman" panose="02020603050405020304" pitchFamily="18" charset="0"/>
              </a:rPr>
              <a:t>dL</a:t>
            </a:r>
            <a:r>
              <a:rPr lang="en-US" sz="1200" dirty="0">
                <a:solidFill>
                  <a:schemeClr val="accent2">
                    <a:lumMod val="50000"/>
                  </a:schemeClr>
                </a:solidFill>
                <a:latin typeface="Times New Roman" panose="02020603050405020304" pitchFamily="18" charset="0"/>
                <a:cs typeface="Times New Roman" panose="02020603050405020304" pitchFamily="18" charset="0"/>
              </a:rPr>
              <a:t>]. The solid red line indicates bias (0.15 g/</a:t>
            </a:r>
            <a:r>
              <a:rPr lang="en-US" sz="1200" dirty="0" err="1">
                <a:solidFill>
                  <a:schemeClr val="accent2">
                    <a:lumMod val="50000"/>
                  </a:schemeClr>
                </a:solidFill>
                <a:latin typeface="Times New Roman" panose="02020603050405020304" pitchFamily="18" charset="0"/>
                <a:cs typeface="Times New Roman" panose="02020603050405020304" pitchFamily="18" charset="0"/>
              </a:rPr>
              <a:t>dL</a:t>
            </a:r>
            <a:r>
              <a:rPr lang="en-US" sz="1200" dirty="0">
                <a:solidFill>
                  <a:schemeClr val="accent2">
                    <a:lumMod val="50000"/>
                  </a:schemeClr>
                </a:solidFill>
                <a:latin typeface="Times New Roman" panose="02020603050405020304" pitchFamily="18" charset="0"/>
                <a:cs typeface="Times New Roman" panose="02020603050405020304" pitchFamily="18" charset="0"/>
              </a:rPr>
              <a:t>) while dashed red lines represent 95% limits of agreement [-0.58, 0.88 g/</a:t>
            </a:r>
            <a:r>
              <a:rPr lang="en-US" sz="1200" dirty="0" err="1">
                <a:solidFill>
                  <a:schemeClr val="accent2">
                    <a:lumMod val="50000"/>
                  </a:schemeClr>
                </a:solidFill>
                <a:latin typeface="Times New Roman" panose="02020603050405020304" pitchFamily="18" charset="0"/>
                <a:cs typeface="Times New Roman" panose="02020603050405020304" pitchFamily="18" charset="0"/>
              </a:rPr>
              <a:t>dL</a:t>
            </a:r>
            <a:r>
              <a:rPr lang="en-US" sz="1200" dirty="0">
                <a:solidFill>
                  <a:schemeClr val="accent2">
                    <a:lumMod val="50000"/>
                  </a:schemeClr>
                </a:solidFill>
                <a:latin typeface="Times New Roman" panose="02020603050405020304" pitchFamily="18" charset="0"/>
                <a:cs typeface="Times New Roman" panose="02020603050405020304" pitchFamily="18" charset="0"/>
              </a:rPr>
              <a:t>].</a:t>
            </a:r>
            <a:endParaRPr lang="en-IN" sz="12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9958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Experimental Results and Discussions</a:t>
            </a:r>
          </a:p>
        </p:txBody>
      </p:sp>
      <p:sp>
        <p:nvSpPr>
          <p:cNvPr id="7" name="TextBox 6"/>
          <p:cNvSpPr txBox="1"/>
          <p:nvPr/>
        </p:nvSpPr>
        <p:spPr>
          <a:xfrm>
            <a:off x="483886" y="1403484"/>
            <a:ext cx="1702142" cy="369332"/>
          </a:xfrm>
          <a:prstGeom prst="rect">
            <a:avLst/>
          </a:prstGeom>
          <a:noFill/>
        </p:spPr>
        <p:txBody>
          <a:bodyPr wrap="square" rtlCol="0">
            <a:spAutoFit/>
          </a:bodyPr>
          <a:lstStyle/>
          <a:p>
            <a:pPr marL="285750" indent="-285750">
              <a:buClr>
                <a:srgbClr val="D60093"/>
              </a:buClr>
              <a:buFont typeface="Wingdings" panose="05000000000000000000" pitchFamily="2" charset="2"/>
              <a:buChar char="v"/>
            </a:pPr>
            <a:r>
              <a:rPr lang="en-IN" dirty="0">
                <a:solidFill>
                  <a:schemeClr val="accent2">
                    <a:lumMod val="50000"/>
                  </a:schemeClr>
                </a:solidFill>
              </a:rPr>
              <a:t>Results:</a:t>
            </a:r>
          </a:p>
        </p:txBody>
      </p:sp>
      <p:sp>
        <p:nvSpPr>
          <p:cNvPr id="9" name="TextBox 8"/>
          <p:cNvSpPr txBox="1"/>
          <p:nvPr/>
        </p:nvSpPr>
        <p:spPr>
          <a:xfrm>
            <a:off x="5010021" y="1819175"/>
            <a:ext cx="3816424" cy="2308324"/>
          </a:xfrm>
          <a:prstGeom prst="rect">
            <a:avLst/>
          </a:prstGeom>
          <a:noFill/>
        </p:spPr>
        <p:txBody>
          <a:bodyPr wrap="square" rtlCol="0">
            <a:spAutoFit/>
          </a:bodyPr>
          <a:lstStyle/>
          <a:p>
            <a:r>
              <a:rPr lang="en-US" sz="1600" b="1" dirty="0">
                <a:solidFill>
                  <a:schemeClr val="accent2">
                    <a:lumMod val="50000"/>
                  </a:schemeClr>
                </a:solidFill>
                <a:latin typeface="Times New Roman" panose="02020603050405020304" pitchFamily="18" charset="0"/>
                <a:cs typeface="Times New Roman" panose="02020603050405020304" pitchFamily="18" charset="0"/>
              </a:rPr>
              <a:t>a)</a:t>
            </a:r>
            <a:r>
              <a:rPr lang="en-US" sz="1600" dirty="0">
                <a:solidFill>
                  <a:schemeClr val="accent2">
                    <a:lumMod val="50000"/>
                  </a:schemeClr>
                </a:solidFill>
                <a:latin typeface="Times New Roman" panose="02020603050405020304" pitchFamily="18" charset="0"/>
                <a:cs typeface="Times New Roman" panose="02020603050405020304" pitchFamily="18" charset="0"/>
              </a:rPr>
              <a:t> FANIAD predicts blood hemoglobin level accurately for different devices. </a:t>
            </a:r>
            <a:r>
              <a:rPr lang="en-US" sz="1600" b="1" dirty="0">
                <a:solidFill>
                  <a:schemeClr val="accent2">
                    <a:lumMod val="50000"/>
                  </a:schemeClr>
                </a:solidFill>
                <a:latin typeface="Times New Roman" panose="02020603050405020304" pitchFamily="18" charset="0"/>
                <a:cs typeface="Times New Roman" panose="02020603050405020304" pitchFamily="18" charset="0"/>
              </a:rPr>
              <a:t>b)</a:t>
            </a:r>
            <a:r>
              <a:rPr lang="en-US" sz="1600" dirty="0">
                <a:solidFill>
                  <a:schemeClr val="accent2">
                    <a:lumMod val="50000"/>
                  </a:schemeClr>
                </a:solidFill>
                <a:latin typeface="Times New Roman" panose="02020603050405020304" pitchFamily="18" charset="0"/>
                <a:cs typeface="Times New Roman" panose="02020603050405020304" pitchFamily="18" charset="0"/>
              </a:rPr>
              <a:t> FANIAD remains robust to a wide range of illumination, with respect to accuracy. </a:t>
            </a:r>
            <a:r>
              <a:rPr lang="en-US" sz="1600" b="1" dirty="0">
                <a:solidFill>
                  <a:schemeClr val="accent2">
                    <a:lumMod val="50000"/>
                  </a:schemeClr>
                </a:solidFill>
                <a:latin typeface="Times New Roman" panose="02020603050405020304" pitchFamily="18" charset="0"/>
                <a:cs typeface="Times New Roman" panose="02020603050405020304" pitchFamily="18" charset="0"/>
              </a:rPr>
              <a:t>c)</a:t>
            </a:r>
            <a:r>
              <a:rPr lang="en-US" sz="1600" dirty="0">
                <a:solidFill>
                  <a:schemeClr val="accent2">
                    <a:lumMod val="50000"/>
                  </a:schemeClr>
                </a:solidFill>
                <a:latin typeface="Times New Roman" panose="02020603050405020304" pitchFamily="18" charset="0"/>
                <a:cs typeface="Times New Roman" panose="02020603050405020304" pitchFamily="18" charset="0"/>
              </a:rPr>
              <a:t> The accuracy of FANIAD varies with the selection of number of smaller rectangles. </a:t>
            </a:r>
            <a:r>
              <a:rPr lang="en-US" sz="1600" b="1" dirty="0">
                <a:solidFill>
                  <a:schemeClr val="accent2">
                    <a:lumMod val="50000"/>
                  </a:schemeClr>
                </a:solidFill>
                <a:latin typeface="Times New Roman" panose="02020603050405020304" pitchFamily="18" charset="0"/>
                <a:cs typeface="Times New Roman" panose="02020603050405020304" pitchFamily="18" charset="0"/>
              </a:rPr>
              <a:t>d)</a:t>
            </a:r>
            <a:r>
              <a:rPr lang="en-US" sz="1600" dirty="0">
                <a:solidFill>
                  <a:schemeClr val="accent2">
                    <a:lumMod val="50000"/>
                  </a:schemeClr>
                </a:solidFill>
                <a:latin typeface="Times New Roman" panose="02020603050405020304" pitchFamily="18" charset="0"/>
                <a:cs typeface="Times New Roman" panose="02020603050405020304" pitchFamily="18" charset="0"/>
              </a:rPr>
              <a:t> With the increase in consideration of number of smaller rectangles the computational time also increases.</a:t>
            </a:r>
            <a:endParaRPr lang="en-IN" sz="16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83887" y="1772816"/>
            <a:ext cx="4526134" cy="3002540"/>
          </a:xfrm>
          <a:prstGeom prst="rect">
            <a:avLst/>
          </a:prstGeom>
        </p:spPr>
      </p:pic>
      <p:pic>
        <p:nvPicPr>
          <p:cNvPr id="8" name="Picture 7"/>
          <p:cNvPicPr>
            <a:picLocks noChangeAspect="1"/>
          </p:cNvPicPr>
          <p:nvPr/>
        </p:nvPicPr>
        <p:blipFill>
          <a:blip r:embed="rId3"/>
          <a:stretch>
            <a:fillRect/>
          </a:stretch>
        </p:blipFill>
        <p:spPr>
          <a:xfrm>
            <a:off x="611560" y="5229200"/>
            <a:ext cx="4991533" cy="868755"/>
          </a:xfrm>
          <a:prstGeom prst="rect">
            <a:avLst/>
          </a:prstGeom>
        </p:spPr>
      </p:pic>
    </p:spTree>
    <p:extLst>
      <p:ext uri="{BB962C8B-B14F-4D97-AF65-F5344CB8AC3E}">
        <p14:creationId xmlns:p14="http://schemas.microsoft.com/office/powerpoint/2010/main" val="639608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Future Research Scope</a:t>
            </a:r>
          </a:p>
        </p:txBody>
      </p:sp>
      <p:sp>
        <p:nvSpPr>
          <p:cNvPr id="4" name="TextBox 3"/>
          <p:cNvSpPr txBox="1"/>
          <p:nvPr/>
        </p:nvSpPr>
        <p:spPr>
          <a:xfrm>
            <a:off x="395536" y="1628800"/>
            <a:ext cx="8568952" cy="2585323"/>
          </a:xfrm>
          <a:prstGeom prst="rect">
            <a:avLst/>
          </a:prstGeom>
          <a:noFill/>
        </p:spPr>
        <p:txBody>
          <a:bodyPr wrap="square" rtlCol="0">
            <a:spAutoFit/>
          </a:bodyPr>
          <a:lstStyle/>
          <a:p>
            <a:pPr marL="285750" indent="-285750">
              <a:buClr>
                <a:srgbClr val="D60093"/>
              </a:buClr>
              <a:buFont typeface="Wingdings" panose="05000000000000000000" pitchFamily="2" charset="2"/>
              <a:buChar char="v"/>
            </a:pPr>
            <a:r>
              <a:rPr lang="en-IN" dirty="0">
                <a:solidFill>
                  <a:schemeClr val="accent2">
                    <a:lumMod val="50000"/>
                  </a:schemeClr>
                </a:solidFill>
              </a:rPr>
              <a:t> </a:t>
            </a:r>
            <a:r>
              <a:rPr lang="en-US" dirty="0">
                <a:solidFill>
                  <a:schemeClr val="accent2">
                    <a:lumMod val="50000"/>
                  </a:schemeClr>
                </a:solidFill>
              </a:rPr>
              <a:t>Assessment on a larger dataset is likely to improve the model’s accuracy further.</a:t>
            </a:r>
          </a:p>
          <a:p>
            <a:pPr marL="285750" indent="-285750">
              <a:buClr>
                <a:srgbClr val="D60093"/>
              </a:buClr>
              <a:buFont typeface="Wingdings" panose="05000000000000000000" pitchFamily="2" charset="2"/>
              <a:buChar char="v"/>
            </a:pPr>
            <a:r>
              <a:rPr lang="en-US" dirty="0">
                <a:solidFill>
                  <a:schemeClr val="accent2">
                    <a:lumMod val="50000"/>
                  </a:schemeClr>
                </a:solidFill>
              </a:rPr>
              <a:t>The concept of autonomous ROI extraction can be utilized to extract fingernail beds in parallel with the conjunctival pallor, and then measure the blood </a:t>
            </a:r>
            <a:r>
              <a:rPr lang="en-US" dirty="0">
                <a:solidFill>
                  <a:schemeClr val="accent2">
                    <a:lumMod val="50000"/>
                  </a:schemeClr>
                </a:solidFill>
                <a:latin typeface="Times New Roman" panose="02020603050405020304" pitchFamily="18" charset="0"/>
                <a:cs typeface="Times New Roman" panose="02020603050405020304" pitchFamily="18" charset="0"/>
              </a:rPr>
              <a:t>hemoglobin</a:t>
            </a:r>
            <a:r>
              <a:rPr lang="en-US" dirty="0">
                <a:solidFill>
                  <a:schemeClr val="accent2">
                    <a:lumMod val="50000"/>
                  </a:schemeClr>
                </a:solidFill>
              </a:rPr>
              <a:t> level using both the regions. </a:t>
            </a:r>
          </a:p>
          <a:p>
            <a:pPr marL="285750" indent="-285750">
              <a:buClr>
                <a:srgbClr val="D60093"/>
              </a:buClr>
              <a:buFont typeface="Wingdings" panose="05000000000000000000" pitchFamily="2" charset="2"/>
              <a:buChar char="v"/>
            </a:pPr>
            <a:r>
              <a:rPr lang="en-US" dirty="0">
                <a:solidFill>
                  <a:schemeClr val="accent2">
                    <a:lumMod val="50000"/>
                  </a:schemeClr>
                </a:solidFill>
              </a:rPr>
              <a:t>For a more accurate prediction, clustering algorithms such as the K-means can be used to correlate the conjunctival pallor color and Hgb level.</a:t>
            </a:r>
          </a:p>
          <a:p>
            <a:pPr marL="285750" indent="-285750">
              <a:buClr>
                <a:srgbClr val="D60093"/>
              </a:buClr>
              <a:buFont typeface="Wingdings" panose="05000000000000000000" pitchFamily="2" charset="2"/>
              <a:buChar char="v"/>
            </a:pPr>
            <a:r>
              <a:rPr lang="en-US" dirty="0">
                <a:solidFill>
                  <a:schemeClr val="accent2">
                    <a:lumMod val="50000"/>
                  </a:schemeClr>
                </a:solidFill>
              </a:rPr>
              <a:t>Also, the prospect of implementing neural networks using smartphones, in collaboration with image processing, can be explored. </a:t>
            </a:r>
          </a:p>
        </p:txBody>
      </p:sp>
    </p:spTree>
    <p:extLst>
      <p:ext uri="{BB962C8B-B14F-4D97-AF65-F5344CB8AC3E}">
        <p14:creationId xmlns:p14="http://schemas.microsoft.com/office/powerpoint/2010/main" val="2178079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References</a:t>
            </a:r>
          </a:p>
        </p:txBody>
      </p:sp>
      <p:sp>
        <p:nvSpPr>
          <p:cNvPr id="4" name="TextBox 3"/>
          <p:cNvSpPr txBox="1"/>
          <p:nvPr/>
        </p:nvSpPr>
        <p:spPr>
          <a:xfrm>
            <a:off x="395536" y="1628800"/>
            <a:ext cx="8568952" cy="2893100"/>
          </a:xfrm>
          <a:prstGeom prst="rect">
            <a:avLst/>
          </a:prstGeom>
          <a:noFill/>
        </p:spPr>
        <p:txBody>
          <a:bodyPr wrap="square" rtlCol="0">
            <a:spAutoFit/>
          </a:bodyPr>
          <a:lstStyle/>
          <a:p>
            <a:pPr marL="342900" indent="-342900">
              <a:buClr>
                <a:srgbClr val="D60093"/>
              </a:buClr>
              <a:buSzPct val="70000"/>
              <a:buFont typeface="+mj-lt"/>
              <a:buAutoNum type="arabicPeriod"/>
            </a:pPr>
            <a:r>
              <a:rPr lang="en-US" sz="1400" dirty="0">
                <a:solidFill>
                  <a:schemeClr val="accent2">
                    <a:lumMod val="50000"/>
                  </a:schemeClr>
                </a:solidFill>
                <a:latin typeface="Times New Roman" panose="02020603050405020304" pitchFamily="18" charset="0"/>
                <a:cs typeface="Times New Roman" panose="02020603050405020304" pitchFamily="18" charset="0"/>
              </a:rPr>
              <a:t>P. Viola and M. J. Jones, “Robust real-time face detection,” International journal of computer vision, vol. 57, no. 2, pp. 137–154, 2004.</a:t>
            </a:r>
            <a:r>
              <a:rPr lang="en-IN" sz="1400" dirty="0">
                <a:solidFill>
                  <a:schemeClr val="accent2">
                    <a:lumMod val="50000"/>
                  </a:schemeClr>
                </a:solidFill>
                <a:latin typeface="Times New Roman" panose="02020603050405020304" pitchFamily="18" charset="0"/>
                <a:cs typeface="Times New Roman" panose="02020603050405020304" pitchFamily="18" charset="0"/>
              </a:rPr>
              <a:t> </a:t>
            </a:r>
          </a:p>
          <a:p>
            <a:pPr marL="342900" indent="-342900">
              <a:buClr>
                <a:srgbClr val="D60093"/>
              </a:buClr>
              <a:buSzPct val="70000"/>
              <a:buFont typeface="+mj-lt"/>
              <a:buAutoNum type="arabicPeriod"/>
            </a:pPr>
            <a:r>
              <a:rPr lang="en-US" sz="1400" dirty="0">
                <a:solidFill>
                  <a:schemeClr val="accent2">
                    <a:lumMod val="50000"/>
                  </a:schemeClr>
                </a:solidFill>
                <a:latin typeface="Times New Roman" panose="02020603050405020304" pitchFamily="18" charset="0"/>
                <a:cs typeface="Times New Roman" panose="02020603050405020304" pitchFamily="18" charset="0"/>
              </a:rPr>
              <a:t>S. Filonov, “Tracking your eyes with python,” Available:https://medium.com/@stepanfilonov/tracking-your-eyes-with-python-3952e66194a6,2019. </a:t>
            </a:r>
          </a:p>
          <a:p>
            <a:pPr marL="342900" indent="-342900">
              <a:buClr>
                <a:srgbClr val="D60093"/>
              </a:buClr>
              <a:buSzPct val="70000"/>
              <a:buFont typeface="+mj-lt"/>
              <a:buAutoNum type="arabicPeriod"/>
            </a:pPr>
            <a:r>
              <a:rPr lang="en-US" sz="1400" dirty="0">
                <a:solidFill>
                  <a:schemeClr val="accent2">
                    <a:lumMod val="50000"/>
                  </a:schemeClr>
                </a:solidFill>
                <a:latin typeface="Times New Roman" panose="02020603050405020304" pitchFamily="18" charset="0"/>
                <a:cs typeface="Times New Roman" panose="02020603050405020304" pitchFamily="18" charset="0"/>
              </a:rPr>
              <a:t>W. A. van den Bosch, I. Leenders, and P. Mulder, “Topographic anatomy of the eyelids, and the effects of sex and age,” British journal of ophthalmology, vol. 83, no. 3, pp. 347–352, 1999.</a:t>
            </a:r>
          </a:p>
          <a:p>
            <a:pPr marL="342900" indent="-342900">
              <a:buClr>
                <a:srgbClr val="D60093"/>
              </a:buClr>
              <a:buSzPct val="70000"/>
              <a:buFont typeface="+mj-lt"/>
              <a:buAutoNum type="arabicPeriod"/>
            </a:pPr>
            <a:r>
              <a:rPr lang="en-US" sz="1400" dirty="0">
                <a:solidFill>
                  <a:schemeClr val="accent2">
                    <a:lumMod val="50000"/>
                  </a:schemeClr>
                </a:solidFill>
                <a:latin typeface="Times New Roman" panose="02020603050405020304" pitchFamily="18" charset="0"/>
                <a:cs typeface="Times New Roman" panose="02020603050405020304" pitchFamily="18" charset="0"/>
              </a:rPr>
              <a:t>D. A. Nardone, K. M. Roth, D. J. Mazur, and J. H. McAfee, “Usefulness of physical examination in detecting the presence or absence of anemia,” Archives of internal medicine, vol. 150, no. 1, pp. 201–204, 1990.</a:t>
            </a:r>
          </a:p>
          <a:p>
            <a:pPr marL="342900" indent="-342900">
              <a:buClr>
                <a:srgbClr val="D60093"/>
              </a:buClr>
              <a:buSzPct val="70000"/>
              <a:buFont typeface="+mj-lt"/>
              <a:buAutoNum type="arabicPeriod"/>
            </a:pPr>
            <a:r>
              <a:rPr lang="en-US" sz="1400" dirty="0">
                <a:solidFill>
                  <a:schemeClr val="accent2">
                    <a:lumMod val="50000"/>
                  </a:schemeClr>
                </a:solidFill>
                <a:latin typeface="Times New Roman" panose="02020603050405020304" pitchFamily="18" charset="0"/>
                <a:cs typeface="Times New Roman" panose="02020603050405020304" pitchFamily="18" charset="0"/>
              </a:rPr>
              <a:t>J. Canny, “A computational approach to edge detection,” IEEE Transactions on pattern analysis and machine intelligence, no. 6, pp. 679–698, 1986.</a:t>
            </a:r>
          </a:p>
          <a:p>
            <a:pPr marL="342900" indent="-342900">
              <a:buClr>
                <a:srgbClr val="D60093"/>
              </a:buClr>
              <a:buSzPct val="70000"/>
              <a:buFont typeface="+mj-lt"/>
              <a:buAutoNum type="arabicPeriod"/>
            </a:pPr>
            <a:r>
              <a:rPr lang="en-US" sz="1400" dirty="0">
                <a:solidFill>
                  <a:schemeClr val="accent2">
                    <a:lumMod val="50000"/>
                  </a:schemeClr>
                </a:solidFill>
                <a:latin typeface="Times New Roman" panose="02020603050405020304" pitchFamily="18" charset="0"/>
                <a:cs typeface="Times New Roman" panose="02020603050405020304" pitchFamily="18" charset="0"/>
              </a:rPr>
              <a:t>S. AlZahir and H. Donker, “A novel regression based model for detecting anemia using color microscopic blood images,” Journal of Software Engineering and Applications, vol. 3, no. 8, p. 756, 2010.</a:t>
            </a:r>
          </a:p>
          <a:p>
            <a:pPr marL="342900" indent="-342900">
              <a:buClr>
                <a:srgbClr val="D60093"/>
              </a:buClr>
              <a:buSzPct val="70000"/>
              <a:buFont typeface="+mj-lt"/>
              <a:buAutoNum type="arabicPeriod"/>
            </a:pPr>
            <a:endParaRPr lang="en-US" sz="14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23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4000" dirty="0">
                <a:solidFill>
                  <a:srgbClr val="C00000"/>
                </a:solidFill>
                <a:latin typeface="Times New Roman" panose="02020603050405020304" pitchFamily="18" charset="0"/>
                <a:cs typeface="Times New Roman" panose="02020603050405020304" pitchFamily="18" charset="0"/>
              </a:rPr>
              <a:t>Outline</a:t>
            </a:r>
          </a:p>
        </p:txBody>
      </p:sp>
      <p:sp>
        <p:nvSpPr>
          <p:cNvPr id="5" name="Content Placeholder 4"/>
          <p:cNvSpPr>
            <a:spLocks noGrp="1"/>
          </p:cNvSpPr>
          <p:nvPr>
            <p:ph sz="quarter" idx="4294967295"/>
          </p:nvPr>
        </p:nvSpPr>
        <p:spPr>
          <a:xfrm>
            <a:off x="639763" y="1412875"/>
            <a:ext cx="8504237" cy="4572000"/>
          </a:xfrm>
        </p:spPr>
        <p:txBody>
          <a:bodyPr>
            <a:normAutofit/>
          </a:bodyPr>
          <a:lstStyle/>
          <a:p>
            <a:pPr>
              <a:buClr>
                <a:srgbClr val="D60093"/>
              </a:buClr>
              <a:buFont typeface="Wingdings" panose="05000000000000000000" pitchFamily="2" charset="2"/>
              <a:buChar char="v"/>
            </a:pPr>
            <a:r>
              <a:rPr lang="en-IN" sz="3000" dirty="0">
                <a:solidFill>
                  <a:schemeClr val="accent2">
                    <a:lumMod val="50000"/>
                  </a:schemeClr>
                </a:solidFill>
                <a:latin typeface="Times New Roman" panose="02020603050405020304" pitchFamily="18" charset="0"/>
                <a:cs typeface="Times New Roman" panose="02020603050405020304" pitchFamily="18" charset="0"/>
              </a:rPr>
              <a:t> Introduction</a:t>
            </a:r>
          </a:p>
          <a:p>
            <a:pPr>
              <a:buClr>
                <a:srgbClr val="D60093"/>
              </a:buClr>
              <a:buFont typeface="Wingdings" panose="05000000000000000000" pitchFamily="2" charset="2"/>
              <a:buChar char="v"/>
            </a:pPr>
            <a:r>
              <a:rPr lang="en-IN" sz="3000" dirty="0">
                <a:solidFill>
                  <a:schemeClr val="accent2">
                    <a:lumMod val="50000"/>
                  </a:schemeClr>
                </a:solidFill>
                <a:latin typeface="Times New Roman" panose="02020603050405020304" pitchFamily="18" charset="0"/>
                <a:cs typeface="Times New Roman" panose="02020603050405020304" pitchFamily="18" charset="0"/>
              </a:rPr>
              <a:t> Problem Statement</a:t>
            </a:r>
          </a:p>
          <a:p>
            <a:pPr>
              <a:buClr>
                <a:srgbClr val="D60093"/>
              </a:buClr>
              <a:buFont typeface="Wingdings" panose="05000000000000000000" pitchFamily="2" charset="2"/>
              <a:buChar char="v"/>
            </a:pPr>
            <a:r>
              <a:rPr lang="en-IN" sz="3000" dirty="0">
                <a:solidFill>
                  <a:schemeClr val="accent2">
                    <a:lumMod val="50000"/>
                  </a:schemeClr>
                </a:solidFill>
                <a:latin typeface="Times New Roman" panose="02020603050405020304" pitchFamily="18" charset="0"/>
                <a:cs typeface="Times New Roman" panose="02020603050405020304" pitchFamily="18" charset="0"/>
              </a:rPr>
              <a:t> Novelty and Contribution</a:t>
            </a:r>
          </a:p>
          <a:p>
            <a:pPr>
              <a:buClr>
                <a:srgbClr val="D60093"/>
              </a:buClr>
              <a:buFont typeface="Wingdings" panose="05000000000000000000" pitchFamily="2" charset="2"/>
              <a:buChar char="v"/>
            </a:pPr>
            <a:r>
              <a:rPr lang="en-IN" sz="3000" dirty="0">
                <a:solidFill>
                  <a:schemeClr val="accent2">
                    <a:lumMod val="50000"/>
                  </a:schemeClr>
                </a:solidFill>
                <a:latin typeface="Times New Roman" panose="02020603050405020304" pitchFamily="18" charset="0"/>
                <a:cs typeface="Times New Roman" panose="02020603050405020304" pitchFamily="18" charset="0"/>
              </a:rPr>
              <a:t> Proposed sHEMO Model</a:t>
            </a:r>
          </a:p>
          <a:p>
            <a:pPr>
              <a:buClr>
                <a:srgbClr val="D60093"/>
              </a:buClr>
              <a:buFont typeface="Wingdings" panose="05000000000000000000" pitchFamily="2" charset="2"/>
              <a:buChar char="v"/>
            </a:pPr>
            <a:r>
              <a:rPr lang="en-IN" sz="3000" dirty="0">
                <a:solidFill>
                  <a:schemeClr val="accent2">
                    <a:lumMod val="50000"/>
                  </a:schemeClr>
                </a:solidFill>
                <a:latin typeface="Times New Roman" panose="02020603050405020304" pitchFamily="18" charset="0"/>
                <a:cs typeface="Times New Roman" panose="02020603050405020304" pitchFamily="18" charset="0"/>
              </a:rPr>
              <a:t> Experimental Results and Discussions</a:t>
            </a:r>
          </a:p>
          <a:p>
            <a:pPr>
              <a:buClr>
                <a:srgbClr val="D60093"/>
              </a:buClr>
              <a:buFont typeface="Wingdings" panose="05000000000000000000" pitchFamily="2" charset="2"/>
              <a:buChar char="v"/>
            </a:pPr>
            <a:r>
              <a:rPr lang="en-IN" sz="3000" dirty="0">
                <a:solidFill>
                  <a:schemeClr val="accent2">
                    <a:lumMod val="50000"/>
                  </a:schemeClr>
                </a:solidFill>
                <a:latin typeface="Times New Roman" panose="02020603050405020304" pitchFamily="18" charset="0"/>
                <a:cs typeface="Times New Roman" panose="02020603050405020304" pitchFamily="18" charset="0"/>
              </a:rPr>
              <a:t> Future Research Scope</a:t>
            </a:r>
          </a:p>
          <a:p>
            <a:pPr>
              <a:buClr>
                <a:srgbClr val="D60093"/>
              </a:buClr>
              <a:buFont typeface="Wingdings" panose="05000000000000000000" pitchFamily="2" charset="2"/>
              <a:buChar char="v"/>
            </a:pPr>
            <a:r>
              <a:rPr lang="en-IN" sz="3000" dirty="0">
                <a:solidFill>
                  <a:schemeClr val="accent2">
                    <a:lumMod val="50000"/>
                  </a:schemeClr>
                </a:solidFill>
                <a:latin typeface="Times New Roman" panose="02020603050405020304" pitchFamily="18" charset="0"/>
                <a:cs typeface="Times New Roman" panose="02020603050405020304" pitchFamily="18" charset="0"/>
              </a:rPr>
              <a:t> References</a:t>
            </a:r>
          </a:p>
          <a:p>
            <a:pPr>
              <a:buClr>
                <a:srgbClr val="D60093"/>
              </a:buClr>
              <a:buFont typeface="Wingdings" panose="05000000000000000000" pitchFamily="2" charset="2"/>
              <a:buChar char="v"/>
            </a:pPr>
            <a:endParaRPr lang="en-IN" sz="30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342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u="sng" dirty="0">
                <a:solidFill>
                  <a:srgbClr val="C00000"/>
                </a:solidFill>
                <a:latin typeface="Times New Roman" panose="02020603050405020304" pitchFamily="18" charset="0"/>
                <a:cs typeface="Times New Roman" panose="02020603050405020304" pitchFamily="18" charset="0"/>
              </a:rPr>
              <a:t>Introduction</a:t>
            </a:r>
          </a:p>
        </p:txBody>
      </p:sp>
      <p:sp>
        <p:nvSpPr>
          <p:cNvPr id="4" name="TextBox 3"/>
          <p:cNvSpPr txBox="1"/>
          <p:nvPr/>
        </p:nvSpPr>
        <p:spPr>
          <a:xfrm>
            <a:off x="827584" y="1675688"/>
            <a:ext cx="7488832" cy="4524315"/>
          </a:xfrm>
          <a:prstGeom prst="rect">
            <a:avLst/>
          </a:prstGeom>
          <a:noFill/>
        </p:spPr>
        <p:txBody>
          <a:bodyPr wrap="square" rtlCol="0">
            <a:spAutoFit/>
          </a:bodyPr>
          <a:lstStyle/>
          <a:p>
            <a:pPr marL="285750" indent="-285750">
              <a:buClr>
                <a:srgbClr val="D60093"/>
              </a:buClr>
              <a:buFont typeface="Wingdings" panose="05000000000000000000" pitchFamily="2" charset="2"/>
              <a:buChar char="q"/>
            </a:pPr>
            <a:r>
              <a:rPr lang="en-IN" dirty="0">
                <a:solidFill>
                  <a:schemeClr val="accent2">
                    <a:lumMod val="50000"/>
                  </a:schemeClr>
                </a:solidFill>
                <a:latin typeface="Times New Roman" panose="02020603050405020304" pitchFamily="18" charset="0"/>
                <a:cs typeface="Times New Roman" panose="02020603050405020304" pitchFamily="18" charset="0"/>
              </a:rPr>
              <a:t>Anemia is the condition of a dearth of Red Blood Cells (RBC).</a:t>
            </a:r>
          </a:p>
          <a:p>
            <a:pPr marL="285750" indent="-285750">
              <a:buClr>
                <a:srgbClr val="D60093"/>
              </a:buClr>
              <a:buFont typeface="Wingdings" panose="05000000000000000000" pitchFamily="2" charset="2"/>
              <a:buChar char="q"/>
            </a:pPr>
            <a:r>
              <a:rPr lang="en-IN" dirty="0">
                <a:solidFill>
                  <a:schemeClr val="accent2">
                    <a:lumMod val="50000"/>
                  </a:schemeClr>
                </a:solidFill>
                <a:latin typeface="Times New Roman" panose="02020603050405020304" pitchFamily="18" charset="0"/>
                <a:cs typeface="Times New Roman" panose="02020603050405020304" pitchFamily="18" charset="0"/>
              </a:rPr>
              <a:t>It is characterised by a low blood hemoglobin level.</a:t>
            </a:r>
          </a:p>
          <a:p>
            <a:pPr marL="285750" indent="-285750">
              <a:buClr>
                <a:srgbClr val="D60093"/>
              </a:buClr>
              <a:buFont typeface="Wingdings" panose="05000000000000000000" pitchFamily="2" charset="2"/>
              <a:buChar char="q"/>
            </a:pPr>
            <a:r>
              <a:rPr lang="en-IN" dirty="0">
                <a:solidFill>
                  <a:schemeClr val="accent2">
                    <a:lumMod val="50000"/>
                  </a:schemeClr>
                </a:solidFill>
                <a:latin typeface="Times New Roman" panose="02020603050405020304" pitchFamily="18" charset="0"/>
                <a:cs typeface="Times New Roman" panose="02020603050405020304" pitchFamily="18" charset="0"/>
              </a:rPr>
              <a:t>Worldwide it has affected over 1.9 billion people.</a:t>
            </a:r>
          </a:p>
          <a:p>
            <a:pPr marL="285750" indent="-285750">
              <a:buClr>
                <a:srgbClr val="D60093"/>
              </a:buClr>
              <a:buFont typeface="Wingdings" panose="05000000000000000000" pitchFamily="2" charset="2"/>
              <a:buChar char="q"/>
            </a:pPr>
            <a:r>
              <a:rPr lang="en-IN" dirty="0">
                <a:solidFill>
                  <a:schemeClr val="accent2">
                    <a:lumMod val="50000"/>
                  </a:schemeClr>
                </a:solidFill>
                <a:latin typeface="Times New Roman" panose="02020603050405020304" pitchFamily="18" charset="0"/>
                <a:cs typeface="Times New Roman" panose="02020603050405020304" pitchFamily="18" charset="0"/>
              </a:rPr>
              <a:t>Anemia detection falls into two broad categories:</a:t>
            </a:r>
            <a:r>
              <a:rPr lang="en-IN" dirty="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Invasive</a:t>
            </a:r>
            <a:r>
              <a:rPr lang="en-IN" dirty="0">
                <a:solidFill>
                  <a:schemeClr val="accent6">
                    <a:lumMod val="60000"/>
                    <a:lumOff val="40000"/>
                  </a:schemeClr>
                </a:solidFill>
                <a:latin typeface="Times New Roman" panose="02020603050405020304" pitchFamily="18" charset="0"/>
                <a:cs typeface="Times New Roman" panose="02020603050405020304" pitchFamily="18" charset="0"/>
              </a:rPr>
              <a:t> </a:t>
            </a:r>
            <a:r>
              <a:rPr lang="en-IN" dirty="0">
                <a:solidFill>
                  <a:schemeClr val="accent2">
                    <a:lumMod val="50000"/>
                  </a:schemeClr>
                </a:solidFill>
                <a:latin typeface="Times New Roman" panose="02020603050405020304" pitchFamily="18" charset="0"/>
                <a:cs typeface="Times New Roman" panose="02020603050405020304" pitchFamily="18" charset="0"/>
              </a:rPr>
              <a:t>and</a:t>
            </a:r>
            <a:r>
              <a:rPr lang="en-IN" dirty="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Non-Invasive</a:t>
            </a:r>
            <a:r>
              <a:rPr lang="en-IN" dirty="0">
                <a:solidFill>
                  <a:schemeClr val="accent2">
                    <a:lumMod val="50000"/>
                  </a:schemeClr>
                </a:solidFill>
                <a:latin typeface="Times New Roman" panose="02020603050405020304" pitchFamily="18" charset="0"/>
                <a:cs typeface="Times New Roman" panose="02020603050405020304" pitchFamily="18" charset="0"/>
              </a:rPr>
              <a:t>.</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buClr>
                <a:srgbClr val="D60093"/>
              </a:buClr>
              <a:buFont typeface="Wingdings" panose="05000000000000000000" pitchFamily="2" charset="2"/>
              <a:buChar char="q"/>
            </a:pPr>
            <a:r>
              <a:rPr lang="en-IN" dirty="0">
                <a:solidFill>
                  <a:schemeClr val="accent2">
                    <a:lumMod val="50000"/>
                  </a:schemeClr>
                </a:solidFill>
                <a:latin typeface="Times New Roman" panose="02020603050405020304" pitchFamily="18" charset="0"/>
                <a:cs typeface="Times New Roman" panose="02020603050405020304" pitchFamily="18" charset="0"/>
              </a:rPr>
              <a:t>Major drawbacks of Invasive techniques are</a:t>
            </a:r>
            <a:r>
              <a:rPr lang="en-IN" dirty="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cost</a:t>
            </a:r>
            <a:r>
              <a:rPr lang="en-IN" dirty="0">
                <a:solidFill>
                  <a:schemeClr val="accent2">
                    <a:lumMod val="50000"/>
                  </a:schemeClr>
                </a:solidFill>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high time complexity</a:t>
            </a:r>
            <a:r>
              <a:rPr lang="en-IN" dirty="0">
                <a:latin typeface="Times New Roman" panose="02020603050405020304" pitchFamily="18" charset="0"/>
                <a:cs typeface="Times New Roman" panose="02020603050405020304" pitchFamily="18" charset="0"/>
              </a:rPr>
              <a:t> </a:t>
            </a:r>
            <a:r>
              <a:rPr lang="en-IN" dirty="0">
                <a:solidFill>
                  <a:schemeClr val="accent2">
                    <a:lumMod val="50000"/>
                  </a:schemeClr>
                </a:solidFill>
                <a:latin typeface="Times New Roman" panose="02020603050405020304" pitchFamily="18" charset="0"/>
                <a:cs typeface="Times New Roman" panose="02020603050405020304" pitchFamily="18" charset="0"/>
              </a:rPr>
              <a:t>and</a:t>
            </a:r>
            <a:r>
              <a:rPr lang="en-IN" dirty="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are very</a:t>
            </a:r>
            <a:r>
              <a:rPr lang="en-IN" dirty="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painful</a:t>
            </a:r>
            <a:r>
              <a:rPr lang="en-IN" dirty="0">
                <a:solidFill>
                  <a:schemeClr val="accent2">
                    <a:lumMod val="50000"/>
                  </a:schemeClr>
                </a:solidFill>
                <a:latin typeface="Times New Roman" panose="02020603050405020304" pitchFamily="18" charset="0"/>
                <a:cs typeface="Times New Roman" panose="02020603050405020304" pitchFamily="18" charset="0"/>
              </a:rPr>
              <a:t>.</a:t>
            </a:r>
          </a:p>
          <a:p>
            <a:pPr marL="285750" indent="-285750">
              <a:buClr>
                <a:srgbClr val="D60093"/>
              </a:buClr>
              <a:buFont typeface="Wingdings" panose="05000000000000000000" pitchFamily="2" charset="2"/>
              <a:buChar char="q"/>
            </a:pPr>
            <a:r>
              <a:rPr lang="en-IN" dirty="0">
                <a:solidFill>
                  <a:schemeClr val="accent2">
                    <a:lumMod val="50000"/>
                  </a:schemeClr>
                </a:solidFill>
                <a:latin typeface="Times New Roman" panose="02020603050405020304" pitchFamily="18" charset="0"/>
                <a:cs typeface="Times New Roman" panose="02020603050405020304" pitchFamily="18" charset="0"/>
              </a:rPr>
              <a:t>Drawbacks of existing Non-Invasive techniques include,</a:t>
            </a:r>
            <a:r>
              <a:rPr lang="en-IN" dirty="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lacking ability of smartphone implementation</a:t>
            </a:r>
            <a:r>
              <a:rPr lang="en-IN" dirty="0">
                <a:solidFill>
                  <a:schemeClr val="accent2">
                    <a:lumMod val="50000"/>
                  </a:schemeClr>
                </a:solidFill>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using additional resources with smartphone</a:t>
            </a:r>
            <a:r>
              <a:rPr lang="en-IN" dirty="0">
                <a:solidFill>
                  <a:schemeClr val="accent2">
                    <a:lumMod val="50000"/>
                  </a:schemeClr>
                </a:solidFill>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explicitly defining the area of the ROI</a:t>
            </a:r>
            <a:r>
              <a:rPr lang="en-IN" dirty="0">
                <a:solidFill>
                  <a:schemeClr val="accent2">
                    <a:lumMod val="50000"/>
                  </a:schemeClr>
                </a:solidFill>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non-autonomous ROI extraction</a:t>
            </a:r>
            <a:r>
              <a:rPr lang="en-IN" dirty="0">
                <a:latin typeface="Times New Roman" panose="02020603050405020304" pitchFamily="18" charset="0"/>
                <a:cs typeface="Times New Roman" panose="02020603050405020304" pitchFamily="18" charset="0"/>
              </a:rPr>
              <a:t> </a:t>
            </a:r>
            <a:r>
              <a:rPr lang="en-IN" dirty="0">
                <a:solidFill>
                  <a:schemeClr val="accent2">
                    <a:lumMod val="50000"/>
                  </a:schemeClr>
                </a:solidFill>
                <a:latin typeface="Times New Roman" panose="02020603050405020304" pitchFamily="18" charset="0"/>
                <a:cs typeface="Times New Roman" panose="02020603050405020304" pitchFamily="18" charset="0"/>
              </a:rPr>
              <a:t>and</a:t>
            </a:r>
            <a:r>
              <a:rPr lang="en-IN" dirty="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lack of simultaneous hemoglobin quantification and Anemia screening</a:t>
            </a:r>
            <a:r>
              <a:rPr lang="en-IN" dirty="0">
                <a:solidFill>
                  <a:schemeClr val="accent2">
                    <a:lumMod val="50000"/>
                  </a:schemeClr>
                </a:solidFill>
                <a:latin typeface="Times New Roman" panose="02020603050405020304" pitchFamily="18" charset="0"/>
                <a:cs typeface="Times New Roman" panose="02020603050405020304" pitchFamily="18" charset="0"/>
              </a:rPr>
              <a:t>.</a:t>
            </a:r>
          </a:p>
          <a:p>
            <a:pPr marL="285750" indent="-285750">
              <a:buClr>
                <a:srgbClr val="D60093"/>
              </a:buClr>
              <a:buFont typeface="Wingdings" panose="05000000000000000000" pitchFamily="2" charset="2"/>
              <a:buChar char="q"/>
            </a:pPr>
            <a:r>
              <a:rPr lang="en-IN" dirty="0">
                <a:solidFill>
                  <a:schemeClr val="accent2">
                    <a:lumMod val="50000"/>
                  </a:schemeClr>
                </a:solidFill>
                <a:latin typeface="Times New Roman" panose="02020603050405020304" pitchFamily="18" charset="0"/>
                <a:cs typeface="Times New Roman" panose="02020603050405020304" pitchFamily="18" charset="0"/>
              </a:rPr>
              <a:t>Conjunctival pallor is mostly selected as the ROI, because it provides more accurate results compared to other regions such as finger-nail bed and tongue.</a:t>
            </a:r>
          </a:p>
          <a:p>
            <a:pPr marL="285750" indent="-285750">
              <a:buClr>
                <a:srgbClr val="D60093"/>
              </a:buCl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Clr>
                <a:srgbClr val="D60093"/>
              </a:buCl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58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Problem Statement</a:t>
            </a:r>
          </a:p>
        </p:txBody>
      </p:sp>
      <p:sp>
        <p:nvSpPr>
          <p:cNvPr id="17" name="TextBox 16"/>
          <p:cNvSpPr txBox="1"/>
          <p:nvPr/>
        </p:nvSpPr>
        <p:spPr>
          <a:xfrm>
            <a:off x="251521" y="1772816"/>
            <a:ext cx="8640960" cy="3970318"/>
          </a:xfrm>
          <a:prstGeom prst="rect">
            <a:avLst/>
          </a:prstGeom>
          <a:noFill/>
        </p:spPr>
        <p:txBody>
          <a:bodyPr wrap="square" rtlCol="0">
            <a:spAutoFit/>
          </a:bodyPr>
          <a:lstStyle/>
          <a:p>
            <a:r>
              <a:rPr lang="en-IN" u="sng" dirty="0">
                <a:solidFill>
                  <a:srgbClr val="FF0000"/>
                </a:solidFill>
                <a:latin typeface="Times New Roman" panose="02020603050405020304" pitchFamily="18" charset="0"/>
                <a:cs typeface="Times New Roman" panose="02020603050405020304" pitchFamily="18" charset="0"/>
              </a:rPr>
              <a:t>The Shortcomings</a:t>
            </a:r>
            <a:r>
              <a:rPr lang="en-IN" dirty="0">
                <a:solidFill>
                  <a:srgbClr val="FF0000"/>
                </a:solidFill>
                <a:latin typeface="Times New Roman" panose="02020603050405020304" pitchFamily="18" charset="0"/>
                <a:cs typeface="Times New Roman" panose="02020603050405020304" pitchFamily="18" charset="0"/>
              </a:rPr>
              <a:t>:</a:t>
            </a:r>
          </a:p>
          <a:p>
            <a:pPr>
              <a:buClr>
                <a:srgbClr val="D60093"/>
              </a:buClr>
            </a:pPr>
            <a:r>
              <a:rPr lang="en-IN" dirty="0">
                <a:solidFill>
                  <a:schemeClr val="accent2">
                    <a:lumMod val="50000"/>
                  </a:schemeClr>
                </a:solidFill>
                <a:latin typeface="Times New Roman" panose="02020603050405020304" pitchFamily="18" charset="0"/>
                <a:cs typeface="Times New Roman" panose="02020603050405020304" pitchFamily="18" charset="0"/>
              </a:rPr>
              <a:t>The 4 major problems in the existing Non-Invasive </a:t>
            </a:r>
            <a:r>
              <a:rPr lang="en-IN" dirty="0" err="1">
                <a:solidFill>
                  <a:schemeClr val="accent2">
                    <a:lumMod val="50000"/>
                  </a:schemeClr>
                </a:solidFill>
                <a:latin typeface="Times New Roman" panose="02020603050405020304" pitchFamily="18" charset="0"/>
                <a:cs typeface="Times New Roman" panose="02020603050405020304" pitchFamily="18" charset="0"/>
              </a:rPr>
              <a:t>anemia</a:t>
            </a:r>
            <a:r>
              <a:rPr lang="en-IN" dirty="0">
                <a:solidFill>
                  <a:schemeClr val="accent2">
                    <a:lumMod val="50000"/>
                  </a:schemeClr>
                </a:solidFill>
                <a:latin typeface="Times New Roman" panose="02020603050405020304" pitchFamily="18" charset="0"/>
                <a:cs typeface="Times New Roman" panose="02020603050405020304" pitchFamily="18" charset="0"/>
              </a:rPr>
              <a:t> detection are:</a:t>
            </a:r>
          </a:p>
          <a:p>
            <a:pPr marL="400050" indent="-400050">
              <a:buClr>
                <a:srgbClr val="D60093"/>
              </a:buClr>
              <a:buSzPct val="100000"/>
              <a:buFont typeface="+mj-lt"/>
              <a:buAutoNum type="romanLcPeriod"/>
            </a:pPr>
            <a:r>
              <a:rPr lang="en-IN" dirty="0">
                <a:solidFill>
                  <a:schemeClr val="accent2">
                    <a:lumMod val="50000"/>
                  </a:schemeClr>
                </a:solidFill>
                <a:latin typeface="Times New Roman" panose="02020603050405020304" pitchFamily="18" charset="0"/>
                <a:cs typeface="Times New Roman" panose="02020603050405020304" pitchFamily="18" charset="0"/>
              </a:rPr>
              <a:t>ROI extraction performed in a non-autonomous fashion </a:t>
            </a:r>
          </a:p>
          <a:p>
            <a:pPr marL="400050" indent="-400050">
              <a:buClr>
                <a:srgbClr val="D60093"/>
              </a:buClr>
              <a:buSzPct val="100000"/>
              <a:buFont typeface="+mj-lt"/>
              <a:buAutoNum type="romanLcPeriod"/>
            </a:pPr>
            <a:r>
              <a:rPr lang="en-IN" dirty="0">
                <a:solidFill>
                  <a:schemeClr val="accent2">
                    <a:lumMod val="50000"/>
                  </a:schemeClr>
                </a:solidFill>
                <a:latin typeface="Times New Roman" panose="02020603050405020304" pitchFamily="18" charset="0"/>
                <a:cs typeface="Times New Roman" panose="02020603050405020304" pitchFamily="18" charset="0"/>
              </a:rPr>
              <a:t>Lack of smartphone incorporation or requiring additional equipment even if smartphone implementation is made possible</a:t>
            </a:r>
          </a:p>
          <a:p>
            <a:pPr marL="400050" indent="-400050">
              <a:buClr>
                <a:srgbClr val="D60093"/>
              </a:buClr>
              <a:buSzPct val="100000"/>
              <a:buFont typeface="+mj-lt"/>
              <a:buAutoNum type="romanLcPeriod"/>
            </a:pPr>
            <a:r>
              <a:rPr lang="en-IN" dirty="0">
                <a:solidFill>
                  <a:schemeClr val="accent2">
                    <a:lumMod val="50000"/>
                  </a:schemeClr>
                </a:solidFill>
                <a:latin typeface="Times New Roman" panose="02020603050405020304" pitchFamily="18" charset="0"/>
                <a:cs typeface="Times New Roman" panose="02020603050405020304" pitchFamily="18" charset="0"/>
              </a:rPr>
              <a:t>Lack of quantifying blood hemoglobin level and simultaneously screen </a:t>
            </a:r>
            <a:r>
              <a:rPr lang="en-IN" dirty="0" err="1">
                <a:solidFill>
                  <a:schemeClr val="accent2">
                    <a:lumMod val="50000"/>
                  </a:schemeClr>
                </a:solidFill>
                <a:latin typeface="Times New Roman" panose="02020603050405020304" pitchFamily="18" charset="0"/>
                <a:cs typeface="Times New Roman" panose="02020603050405020304" pitchFamily="18" charset="0"/>
              </a:rPr>
              <a:t>anemia</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pPr marL="400050" indent="-400050">
              <a:buClr>
                <a:srgbClr val="D60093"/>
              </a:buClr>
              <a:buSzPct val="100000"/>
              <a:buFont typeface="+mj-lt"/>
              <a:buAutoNum type="romanLcPeriod"/>
            </a:pPr>
            <a:r>
              <a:rPr lang="en-IN" dirty="0">
                <a:solidFill>
                  <a:schemeClr val="accent2">
                    <a:lumMod val="50000"/>
                  </a:schemeClr>
                </a:solidFill>
                <a:latin typeface="Times New Roman" panose="02020603050405020304" pitchFamily="18" charset="0"/>
                <a:cs typeface="Times New Roman" panose="02020603050405020304" pitchFamily="18" charset="0"/>
              </a:rPr>
              <a:t>Lack of accuracy when trying to make up for the previous shortcomings</a:t>
            </a:r>
          </a:p>
          <a:p>
            <a:pPr marL="400050" indent="-400050">
              <a:buClr>
                <a:srgbClr val="D60093"/>
              </a:buClr>
              <a:buSzPct val="100000"/>
              <a:buFont typeface="+mj-lt"/>
              <a:buAutoNum type="romanLcPeriod"/>
            </a:pPr>
            <a:endParaRPr lang="en-IN"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buClr>
                <a:srgbClr val="0000FF"/>
              </a:buClr>
              <a:buSzPct val="120000"/>
              <a:buFont typeface="Arial" panose="020B0604020202020204" pitchFamily="34" charset="0"/>
              <a:buChar char="•"/>
            </a:pPr>
            <a:endParaRPr lang="en-IN" dirty="0">
              <a:solidFill>
                <a:srgbClr val="D60093"/>
              </a:solidFill>
              <a:latin typeface="Times New Roman" panose="02020603050405020304" pitchFamily="18" charset="0"/>
              <a:cs typeface="Times New Roman" panose="02020603050405020304" pitchFamily="18" charset="0"/>
            </a:endParaRPr>
          </a:p>
          <a:p>
            <a:r>
              <a:rPr lang="en-IN" u="sng" dirty="0">
                <a:solidFill>
                  <a:srgbClr val="FF0000"/>
                </a:solidFill>
                <a:latin typeface="Times New Roman" panose="02020603050405020304" pitchFamily="18" charset="0"/>
                <a:cs typeface="Times New Roman" panose="02020603050405020304" pitchFamily="18" charset="0"/>
              </a:rPr>
              <a:t>Problem Definition</a:t>
            </a:r>
            <a:r>
              <a:rPr lang="en-IN" dirty="0">
                <a:solidFill>
                  <a:srgbClr val="FF0000"/>
                </a:solidFill>
                <a:latin typeface="Times New Roman" panose="02020603050405020304" pitchFamily="18" charset="0"/>
                <a:cs typeface="Times New Roman" panose="02020603050405020304" pitchFamily="18" charset="0"/>
              </a:rPr>
              <a:t>:</a:t>
            </a:r>
          </a:p>
          <a:p>
            <a:r>
              <a:rPr lang="en-IN" dirty="0">
                <a:solidFill>
                  <a:schemeClr val="accent2">
                    <a:lumMod val="50000"/>
                  </a:schemeClr>
                </a:solidFill>
                <a:latin typeface="Times New Roman" panose="02020603050405020304" pitchFamily="18" charset="0"/>
                <a:cs typeface="Times New Roman" panose="02020603050405020304" pitchFamily="18" charset="0"/>
              </a:rPr>
              <a:t>Therefore the necessity for a model which predicts blood hemoglobin level as well as the anemic state of the patient, by autonomous method of ROI extraction, to a very high accuracy and involving only a smartphone, arises.</a:t>
            </a:r>
          </a:p>
          <a:p>
            <a:pPr marL="285750" indent="-285750">
              <a:buFont typeface="Arial" panose="020B0604020202020204" pitchFamily="34" charset="0"/>
              <a:buChar char="•"/>
            </a:pPr>
            <a:endParaRPr lang="en-IN"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77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Novelty and Contribution </a:t>
            </a:r>
            <a:endParaRPr lang="en-IN" dirty="0"/>
          </a:p>
        </p:txBody>
      </p:sp>
      <p:cxnSp>
        <p:nvCxnSpPr>
          <p:cNvPr id="7" name="Straight Connector 6"/>
          <p:cNvCxnSpPr/>
          <p:nvPr/>
        </p:nvCxnSpPr>
        <p:spPr>
          <a:xfrm>
            <a:off x="4572000" y="1556792"/>
            <a:ext cx="0" cy="4824536"/>
          </a:xfrm>
          <a:prstGeom prst="line">
            <a:avLst/>
          </a:prstGeom>
          <a:ln>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1520" y="1340768"/>
            <a:ext cx="3960439" cy="5632311"/>
          </a:xfrm>
          <a:prstGeom prst="rect">
            <a:avLst/>
          </a:prstGeom>
          <a:noFill/>
        </p:spPr>
        <p:txBody>
          <a:bodyPr wrap="square" rtlCol="0">
            <a:spAutoFit/>
          </a:bodyPr>
          <a:lstStyle/>
          <a:p>
            <a:pPr marL="285750" indent="-285750">
              <a:buClr>
                <a:srgbClr val="D60093"/>
              </a:buClr>
              <a:buFont typeface="Wingdings" panose="05000000000000000000" pitchFamily="2" charset="2"/>
              <a:buChar char="q"/>
            </a:pPr>
            <a:r>
              <a:rPr lang="en-IN" dirty="0">
                <a:solidFill>
                  <a:schemeClr val="accent2">
                    <a:lumMod val="50000"/>
                  </a:schemeClr>
                </a:solidFill>
                <a:latin typeface="Times New Roman" panose="02020603050405020304" pitchFamily="18" charset="0"/>
                <a:cs typeface="Times New Roman" panose="02020603050405020304" pitchFamily="18" charset="0"/>
              </a:rPr>
              <a:t>sHEMO model is proposed</a:t>
            </a:r>
          </a:p>
          <a:p>
            <a:pPr marL="285750" indent="-285750">
              <a:buClr>
                <a:srgbClr val="D60093"/>
              </a:buClr>
              <a:buFont typeface="Wingdings" panose="05000000000000000000" pitchFamily="2" charset="2"/>
              <a:buChar char="q"/>
            </a:pPr>
            <a:r>
              <a:rPr lang="en-IN" dirty="0">
                <a:solidFill>
                  <a:schemeClr val="accent2">
                    <a:lumMod val="50000"/>
                  </a:schemeClr>
                </a:solidFill>
                <a:latin typeface="Times New Roman" panose="02020603050405020304" pitchFamily="18" charset="0"/>
                <a:cs typeface="Times New Roman" panose="02020603050405020304" pitchFamily="18" charset="0"/>
              </a:rPr>
              <a:t>It is a novel, non-invasive method of blood hemoglobin measurement and </a:t>
            </a:r>
            <a:r>
              <a:rPr lang="en-IN" dirty="0" err="1">
                <a:solidFill>
                  <a:schemeClr val="accent2">
                    <a:lumMod val="50000"/>
                  </a:schemeClr>
                </a:solidFill>
                <a:latin typeface="Times New Roman" panose="02020603050405020304" pitchFamily="18" charset="0"/>
                <a:cs typeface="Times New Roman" panose="02020603050405020304" pitchFamily="18" charset="0"/>
              </a:rPr>
              <a:t>anemia</a:t>
            </a:r>
            <a:r>
              <a:rPr lang="en-IN" dirty="0">
                <a:solidFill>
                  <a:schemeClr val="accent2">
                    <a:lumMod val="50000"/>
                  </a:schemeClr>
                </a:solidFill>
                <a:latin typeface="Times New Roman" panose="02020603050405020304" pitchFamily="18" charset="0"/>
                <a:cs typeface="Times New Roman" panose="02020603050405020304" pitchFamily="18" charset="0"/>
              </a:rPr>
              <a:t> screening.</a:t>
            </a:r>
          </a:p>
          <a:p>
            <a:pPr marL="285750" indent="-285750">
              <a:buClr>
                <a:srgbClr val="D60093"/>
              </a:buClr>
              <a:buFont typeface="Wingdings" panose="05000000000000000000" pitchFamily="2" charset="2"/>
              <a:buChar char="q"/>
            </a:pPr>
            <a:r>
              <a:rPr lang="en-IN" dirty="0">
                <a:solidFill>
                  <a:schemeClr val="accent2">
                    <a:lumMod val="50000"/>
                  </a:schemeClr>
                </a:solidFill>
                <a:latin typeface="Times New Roman" panose="02020603050405020304" pitchFamily="18" charset="0"/>
                <a:cs typeface="Times New Roman" panose="02020603050405020304" pitchFamily="18" charset="0"/>
              </a:rPr>
              <a:t>Extracts the ROI region autonomously from the captured eye image.</a:t>
            </a:r>
          </a:p>
          <a:p>
            <a:pPr marL="285750" indent="-285750">
              <a:buClr>
                <a:srgbClr val="D60093"/>
              </a:buClr>
              <a:buFont typeface="Wingdings" panose="05000000000000000000" pitchFamily="2" charset="2"/>
              <a:buChar char="q"/>
            </a:pPr>
            <a:r>
              <a:rPr lang="en-IN" dirty="0">
                <a:solidFill>
                  <a:schemeClr val="accent2">
                    <a:lumMod val="50000"/>
                  </a:schemeClr>
                </a:solidFill>
                <a:latin typeface="Times New Roman" panose="02020603050405020304" pitchFamily="18" charset="0"/>
                <a:cs typeface="Times New Roman" panose="02020603050405020304" pitchFamily="18" charset="0"/>
              </a:rPr>
              <a:t>Extracts the most appropriate regions from the ROI for hemoglobin measurement without user interference.</a:t>
            </a:r>
          </a:p>
          <a:p>
            <a:pPr marL="285750" indent="-285750">
              <a:buClr>
                <a:srgbClr val="D60093"/>
              </a:buClr>
              <a:buFont typeface="Wingdings" panose="05000000000000000000" pitchFamily="2" charset="2"/>
              <a:buChar char="q"/>
            </a:pPr>
            <a:r>
              <a:rPr lang="en-IN" dirty="0">
                <a:solidFill>
                  <a:schemeClr val="accent2">
                    <a:lumMod val="50000"/>
                  </a:schemeClr>
                </a:solidFill>
                <a:latin typeface="Times New Roman" panose="02020603050405020304" pitchFamily="18" charset="0"/>
                <a:cs typeface="Times New Roman" panose="02020603050405020304" pitchFamily="18" charset="0"/>
              </a:rPr>
              <a:t>Developed using image processing techniques and therefore can be easily smartphone implemented without the necessity of additional equipment.</a:t>
            </a:r>
          </a:p>
          <a:p>
            <a:pPr marL="285750" indent="-285750">
              <a:buClr>
                <a:srgbClr val="D60093"/>
              </a:buClr>
              <a:buFont typeface="Wingdings" panose="05000000000000000000" pitchFamily="2" charset="2"/>
              <a:buChar char="q"/>
            </a:pPr>
            <a:r>
              <a:rPr lang="en-IN" dirty="0">
                <a:solidFill>
                  <a:schemeClr val="accent2">
                    <a:lumMod val="50000"/>
                  </a:schemeClr>
                </a:solidFill>
                <a:latin typeface="Times New Roman" panose="02020603050405020304" pitchFamily="18" charset="0"/>
                <a:cs typeface="Times New Roman" panose="02020603050405020304" pitchFamily="18" charset="0"/>
              </a:rPr>
              <a:t>Achieved a very high accuracy both in hemoglobin level prediction and </a:t>
            </a:r>
            <a:r>
              <a:rPr lang="en-IN" dirty="0" err="1">
                <a:solidFill>
                  <a:schemeClr val="accent2">
                    <a:lumMod val="50000"/>
                  </a:schemeClr>
                </a:solidFill>
                <a:latin typeface="Times New Roman" panose="02020603050405020304" pitchFamily="18" charset="0"/>
                <a:cs typeface="Times New Roman" panose="02020603050405020304" pitchFamily="18" charset="0"/>
              </a:rPr>
              <a:t>anemia</a:t>
            </a:r>
            <a:r>
              <a:rPr lang="en-IN" dirty="0">
                <a:solidFill>
                  <a:schemeClr val="accent2">
                    <a:lumMod val="50000"/>
                  </a:schemeClr>
                </a:solidFill>
                <a:latin typeface="Times New Roman" panose="02020603050405020304" pitchFamily="18" charset="0"/>
                <a:cs typeface="Times New Roman" panose="02020603050405020304" pitchFamily="18" charset="0"/>
              </a:rPr>
              <a:t> screening.</a:t>
            </a:r>
          </a:p>
          <a:p>
            <a:pPr>
              <a:buClr>
                <a:srgbClr val="D60093"/>
              </a:buClr>
            </a:pP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buClr>
                <a:srgbClr val="D60093"/>
              </a:buClr>
              <a:buFont typeface="Wingdings" panose="05000000000000000000" pitchFamily="2" charset="2"/>
              <a:buChar char="q"/>
            </a:pPr>
            <a:endParaRPr lang="en-IN" dirty="0">
              <a:solidFill>
                <a:schemeClr val="accent2">
                  <a:lumMod val="50000"/>
                </a:schemeClr>
              </a:solidFill>
            </a:endParaRPr>
          </a:p>
        </p:txBody>
      </p:sp>
      <p:sp>
        <p:nvSpPr>
          <p:cNvPr id="14" name="TextBox 13"/>
          <p:cNvSpPr txBox="1"/>
          <p:nvPr/>
        </p:nvSpPr>
        <p:spPr>
          <a:xfrm>
            <a:off x="4860032" y="1412776"/>
            <a:ext cx="4283968" cy="923330"/>
          </a:xfrm>
          <a:prstGeom prst="rect">
            <a:avLst/>
          </a:prstGeom>
          <a:noFill/>
        </p:spPr>
        <p:txBody>
          <a:bodyPr wrap="square" rtlCol="0">
            <a:spAutoFit/>
          </a:bodyPr>
          <a:lstStyle/>
          <a:p>
            <a:pPr marL="285750" indent="-285750">
              <a:buClr>
                <a:srgbClr val="D60093"/>
              </a:buClr>
              <a:buFont typeface="Wingdings" panose="05000000000000000000" pitchFamily="2" charset="2"/>
              <a:buChar char="q"/>
            </a:pPr>
            <a:r>
              <a:rPr lang="en-IN" dirty="0">
                <a:solidFill>
                  <a:schemeClr val="accent2">
                    <a:lumMod val="50000"/>
                  </a:schemeClr>
                </a:solidFill>
                <a:latin typeface="Times New Roman" panose="02020603050405020304" pitchFamily="18" charset="0"/>
                <a:cs typeface="Times New Roman" panose="02020603050405020304" pitchFamily="18" charset="0"/>
              </a:rPr>
              <a:t>A three-phase pipelined smart anemia-care architecture is also developed:</a:t>
            </a:r>
          </a:p>
          <a:p>
            <a:endParaRPr lang="en-IN"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449041"/>
            <a:ext cx="4262502" cy="3415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6736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Proposed sHEMO Model </a:t>
            </a:r>
          </a:p>
        </p:txBody>
      </p:sp>
      <p:sp>
        <p:nvSpPr>
          <p:cNvPr id="4" name="TextBox 3"/>
          <p:cNvSpPr txBox="1"/>
          <p:nvPr/>
        </p:nvSpPr>
        <p:spPr>
          <a:xfrm>
            <a:off x="395536" y="1340768"/>
            <a:ext cx="8568952" cy="5078313"/>
          </a:xfrm>
          <a:prstGeom prst="rect">
            <a:avLst/>
          </a:prstGeom>
          <a:noFill/>
        </p:spPr>
        <p:txBody>
          <a:bodyPr wrap="square" rtlCol="0">
            <a:spAutoFit/>
          </a:bodyPr>
          <a:lstStyle/>
          <a:p>
            <a:pPr marL="285750" indent="-285750">
              <a:buClr>
                <a:srgbClr val="D60093"/>
              </a:buClr>
              <a:buFont typeface="Wingdings" panose="05000000000000000000" pitchFamily="2" charset="2"/>
              <a:buChar char="v"/>
            </a:pPr>
            <a:r>
              <a:rPr lang="en-IN" dirty="0">
                <a:solidFill>
                  <a:schemeClr val="accent2">
                    <a:lumMod val="50000"/>
                  </a:schemeClr>
                </a:solidFill>
              </a:rPr>
              <a:t> </a:t>
            </a:r>
            <a:r>
              <a:rPr lang="en-IN" dirty="0">
                <a:solidFill>
                  <a:srgbClr val="FF0000"/>
                </a:solidFill>
              </a:rPr>
              <a:t>sHEMO</a:t>
            </a:r>
            <a:r>
              <a:rPr lang="en-IN" dirty="0">
                <a:solidFill>
                  <a:schemeClr val="accent2">
                    <a:lumMod val="50000"/>
                  </a:schemeClr>
                </a:solidFill>
              </a:rPr>
              <a:t> is divided into 3 phases: </a:t>
            </a:r>
          </a:p>
          <a:p>
            <a:pPr marL="342900" indent="-342900">
              <a:buClr>
                <a:srgbClr val="D60093"/>
              </a:buClr>
              <a:buFont typeface="+mj-lt"/>
              <a:buAutoNum type="arabicPeriod"/>
            </a:pPr>
            <a:r>
              <a:rPr lang="en-IN" dirty="0">
                <a:solidFill>
                  <a:schemeClr val="accent2">
                    <a:lumMod val="50000"/>
                  </a:schemeClr>
                </a:solidFill>
              </a:rPr>
              <a:t>Extracting the ROI from the image</a:t>
            </a:r>
          </a:p>
          <a:p>
            <a:pPr marL="342900" indent="-342900">
              <a:buClr>
                <a:srgbClr val="D60093"/>
              </a:buClr>
              <a:buFont typeface="+mj-lt"/>
              <a:buAutoNum type="arabicPeriod"/>
            </a:pPr>
            <a:r>
              <a:rPr lang="en-IN" dirty="0">
                <a:solidFill>
                  <a:schemeClr val="accent2">
                    <a:lumMod val="50000"/>
                  </a:schemeClr>
                </a:solidFill>
              </a:rPr>
              <a:t>Performance measure</a:t>
            </a:r>
          </a:p>
          <a:p>
            <a:pPr marL="342900" indent="-342900">
              <a:buClr>
                <a:srgbClr val="D60093"/>
              </a:buClr>
              <a:buFont typeface="+mj-lt"/>
              <a:buAutoNum type="arabicPeriod"/>
            </a:pPr>
            <a:r>
              <a:rPr lang="en-IN" dirty="0">
                <a:solidFill>
                  <a:schemeClr val="accent2">
                    <a:lumMod val="50000"/>
                  </a:schemeClr>
                </a:solidFill>
              </a:rPr>
              <a:t>Implementation in the form of sHEMO app for smartphone</a:t>
            </a:r>
          </a:p>
          <a:p>
            <a:pPr marL="342900" indent="-342900">
              <a:buFont typeface="+mj-lt"/>
              <a:buAutoNum type="arabicPeriod"/>
            </a:pPr>
            <a:endParaRPr lang="en-IN" dirty="0">
              <a:solidFill>
                <a:schemeClr val="accent2">
                  <a:lumMod val="50000"/>
                </a:schemeClr>
              </a:solidFill>
            </a:endParaRPr>
          </a:p>
          <a:p>
            <a:pPr marL="285750" indent="-285750">
              <a:buClr>
                <a:srgbClr val="D60093"/>
              </a:buClr>
              <a:buFont typeface="Wingdings" panose="05000000000000000000" pitchFamily="2" charset="2"/>
              <a:buChar char="v"/>
            </a:pPr>
            <a:r>
              <a:rPr lang="en-IN" dirty="0">
                <a:solidFill>
                  <a:schemeClr val="accent2">
                    <a:lumMod val="50000"/>
                  </a:schemeClr>
                </a:solidFill>
              </a:rPr>
              <a:t>Phase 1 and 2 together constitute the </a:t>
            </a:r>
            <a:r>
              <a:rPr lang="en-IN" dirty="0">
                <a:solidFill>
                  <a:srgbClr val="FF0000"/>
                </a:solidFill>
              </a:rPr>
              <a:t>FANIAD</a:t>
            </a:r>
            <a:r>
              <a:rPr lang="en-IN" dirty="0">
                <a:solidFill>
                  <a:schemeClr val="accent2">
                    <a:lumMod val="50000"/>
                  </a:schemeClr>
                </a:solidFill>
              </a:rPr>
              <a:t> algorithm (</a:t>
            </a:r>
            <a:r>
              <a:rPr lang="en-IN" u="sng" dirty="0">
                <a:solidFill>
                  <a:schemeClr val="accent2">
                    <a:lumMod val="50000"/>
                  </a:schemeClr>
                </a:solidFill>
              </a:rPr>
              <a:t>F</a:t>
            </a:r>
            <a:r>
              <a:rPr lang="en-IN" dirty="0">
                <a:solidFill>
                  <a:schemeClr val="accent2">
                    <a:lumMod val="50000"/>
                  </a:schemeClr>
                </a:solidFill>
              </a:rPr>
              <a:t>ully </a:t>
            </a:r>
            <a:r>
              <a:rPr lang="en-IN" u="sng" dirty="0">
                <a:solidFill>
                  <a:schemeClr val="accent2">
                    <a:lumMod val="50000"/>
                  </a:schemeClr>
                </a:solidFill>
              </a:rPr>
              <a:t>A</a:t>
            </a:r>
            <a:r>
              <a:rPr lang="en-IN" dirty="0">
                <a:solidFill>
                  <a:schemeClr val="accent2">
                    <a:lumMod val="50000"/>
                  </a:schemeClr>
                </a:solidFill>
              </a:rPr>
              <a:t>utonomous </a:t>
            </a:r>
            <a:r>
              <a:rPr lang="en-IN" u="sng" dirty="0">
                <a:solidFill>
                  <a:schemeClr val="accent2">
                    <a:lumMod val="50000"/>
                  </a:schemeClr>
                </a:solidFill>
              </a:rPr>
              <a:t>N</a:t>
            </a:r>
            <a:r>
              <a:rPr lang="en-IN" dirty="0">
                <a:solidFill>
                  <a:schemeClr val="accent2">
                    <a:lumMod val="50000"/>
                  </a:schemeClr>
                </a:solidFill>
              </a:rPr>
              <a:t>on-</a:t>
            </a:r>
            <a:r>
              <a:rPr lang="en-IN" u="sng" dirty="0">
                <a:solidFill>
                  <a:schemeClr val="accent2">
                    <a:lumMod val="50000"/>
                  </a:schemeClr>
                </a:solidFill>
              </a:rPr>
              <a:t>I</a:t>
            </a:r>
            <a:r>
              <a:rPr lang="en-IN" dirty="0">
                <a:solidFill>
                  <a:schemeClr val="accent2">
                    <a:lumMod val="50000"/>
                  </a:schemeClr>
                </a:solidFill>
              </a:rPr>
              <a:t>nvasive </a:t>
            </a:r>
            <a:r>
              <a:rPr lang="en-IN" u="sng" dirty="0">
                <a:solidFill>
                  <a:schemeClr val="accent2">
                    <a:lumMod val="50000"/>
                  </a:schemeClr>
                </a:solidFill>
              </a:rPr>
              <a:t>A</a:t>
            </a:r>
            <a:r>
              <a:rPr lang="en-IN" dirty="0">
                <a:solidFill>
                  <a:schemeClr val="accent2">
                    <a:lumMod val="50000"/>
                  </a:schemeClr>
                </a:solidFill>
              </a:rPr>
              <a:t>nemia </a:t>
            </a:r>
            <a:r>
              <a:rPr lang="en-IN" u="sng" dirty="0">
                <a:solidFill>
                  <a:schemeClr val="accent2">
                    <a:lumMod val="50000"/>
                  </a:schemeClr>
                </a:solidFill>
              </a:rPr>
              <a:t>D</a:t>
            </a:r>
            <a:r>
              <a:rPr lang="en-IN" dirty="0">
                <a:solidFill>
                  <a:schemeClr val="accent2">
                    <a:lumMod val="50000"/>
                  </a:schemeClr>
                </a:solidFill>
              </a:rPr>
              <a:t>etection)</a:t>
            </a:r>
          </a:p>
          <a:p>
            <a:pPr lvl="1"/>
            <a:r>
              <a:rPr lang="en-IN" dirty="0">
                <a:solidFill>
                  <a:schemeClr val="accent2">
                    <a:lumMod val="50000"/>
                  </a:schemeClr>
                </a:solidFill>
              </a:rPr>
              <a:t>Phase 1 is subdivided into 5 categories:</a:t>
            </a:r>
          </a:p>
          <a:p>
            <a:pPr marL="857250" lvl="1" indent="-400050">
              <a:buClr>
                <a:srgbClr val="D60093"/>
              </a:buClr>
              <a:buSzPct val="70000"/>
              <a:buFont typeface="+mj-lt"/>
              <a:buAutoNum type="romanUcPeriod"/>
            </a:pPr>
            <a:r>
              <a:rPr lang="en-IN" dirty="0">
                <a:solidFill>
                  <a:schemeClr val="accent2">
                    <a:lumMod val="50000"/>
                  </a:schemeClr>
                </a:solidFill>
              </a:rPr>
              <a:t>Eye Detection</a:t>
            </a:r>
          </a:p>
          <a:p>
            <a:pPr marL="857250" lvl="1" indent="-400050">
              <a:buClr>
                <a:srgbClr val="D60093"/>
              </a:buClr>
              <a:buSzPct val="70000"/>
              <a:buFont typeface="+mj-lt"/>
              <a:buAutoNum type="romanUcPeriod"/>
            </a:pPr>
            <a:r>
              <a:rPr lang="en-IN" dirty="0">
                <a:solidFill>
                  <a:schemeClr val="accent2">
                    <a:lumMod val="50000"/>
                  </a:schemeClr>
                </a:solidFill>
              </a:rPr>
              <a:t>Eye Centre Detection</a:t>
            </a:r>
          </a:p>
          <a:p>
            <a:pPr marL="857250" lvl="1" indent="-400050">
              <a:buClr>
                <a:srgbClr val="D60093"/>
              </a:buClr>
              <a:buSzPct val="70000"/>
              <a:buFont typeface="+mj-lt"/>
              <a:buAutoNum type="romanUcPeriod"/>
            </a:pPr>
            <a:r>
              <a:rPr lang="en-IN" dirty="0">
                <a:solidFill>
                  <a:schemeClr val="accent2">
                    <a:lumMod val="50000"/>
                  </a:schemeClr>
                </a:solidFill>
              </a:rPr>
              <a:t>Eye Image Reduction</a:t>
            </a:r>
          </a:p>
          <a:p>
            <a:pPr marL="857250" lvl="1" indent="-400050">
              <a:buClr>
                <a:srgbClr val="D60093"/>
              </a:buClr>
              <a:buSzPct val="70000"/>
              <a:buFont typeface="+mj-lt"/>
              <a:buAutoNum type="romanUcPeriod"/>
            </a:pPr>
            <a:r>
              <a:rPr lang="en-IN" dirty="0">
                <a:solidFill>
                  <a:schemeClr val="accent2">
                    <a:lumMod val="50000"/>
                  </a:schemeClr>
                </a:solidFill>
              </a:rPr>
              <a:t>Modified Canny Edge Detection</a:t>
            </a:r>
          </a:p>
          <a:p>
            <a:pPr marL="857250" lvl="1" indent="-400050">
              <a:buClr>
                <a:srgbClr val="D60093"/>
              </a:buClr>
              <a:buSzPct val="70000"/>
              <a:buFont typeface="+mj-lt"/>
              <a:buAutoNum type="romanUcPeriod"/>
            </a:pPr>
            <a:r>
              <a:rPr lang="en-IN" dirty="0">
                <a:solidFill>
                  <a:schemeClr val="accent2">
                    <a:lumMod val="50000"/>
                  </a:schemeClr>
                </a:solidFill>
              </a:rPr>
              <a:t>Masking and Image Subtraction</a:t>
            </a:r>
          </a:p>
          <a:p>
            <a:pPr lvl="1"/>
            <a:endParaRPr lang="en-IN" dirty="0">
              <a:solidFill>
                <a:schemeClr val="accent2">
                  <a:lumMod val="50000"/>
                </a:schemeClr>
              </a:solidFill>
            </a:endParaRPr>
          </a:p>
          <a:p>
            <a:pPr lvl="1"/>
            <a:r>
              <a:rPr lang="en-IN" dirty="0">
                <a:solidFill>
                  <a:schemeClr val="accent2">
                    <a:lumMod val="50000"/>
                  </a:schemeClr>
                </a:solidFill>
              </a:rPr>
              <a:t>Phase 2 is subdivided into 3 categories:</a:t>
            </a:r>
          </a:p>
          <a:p>
            <a:pPr marL="857250" lvl="1" indent="-400050">
              <a:buClr>
                <a:srgbClr val="D60093"/>
              </a:buClr>
              <a:buSzPct val="70000"/>
              <a:buFont typeface="+mj-lt"/>
              <a:buAutoNum type="romanUcPeriod"/>
            </a:pPr>
            <a:r>
              <a:rPr lang="en-IN" dirty="0">
                <a:solidFill>
                  <a:schemeClr val="accent2">
                    <a:lumMod val="50000"/>
                  </a:schemeClr>
                </a:solidFill>
              </a:rPr>
              <a:t>Selection of Best Instances from ROI</a:t>
            </a:r>
          </a:p>
          <a:p>
            <a:pPr marL="857250" lvl="1" indent="-400050">
              <a:buClr>
                <a:srgbClr val="D60093"/>
              </a:buClr>
              <a:buSzPct val="70000"/>
              <a:buFont typeface="+mj-lt"/>
              <a:buAutoNum type="romanUcPeriod"/>
            </a:pPr>
            <a:r>
              <a:rPr lang="en-IN" dirty="0">
                <a:solidFill>
                  <a:schemeClr val="accent2">
                    <a:lumMod val="50000"/>
                  </a:schemeClr>
                </a:solidFill>
              </a:rPr>
              <a:t>Blood Hemoglobin calculation</a:t>
            </a:r>
          </a:p>
          <a:p>
            <a:pPr marL="857250" lvl="1" indent="-400050">
              <a:buClr>
                <a:srgbClr val="D60093"/>
              </a:buClr>
              <a:buSzPct val="70000"/>
              <a:buFont typeface="+mj-lt"/>
              <a:buAutoNum type="romanUcPeriod"/>
            </a:pPr>
            <a:r>
              <a:rPr lang="en-IN" dirty="0">
                <a:solidFill>
                  <a:schemeClr val="accent2">
                    <a:lumMod val="50000"/>
                  </a:schemeClr>
                </a:solidFill>
              </a:rPr>
              <a:t>Anemia Screening</a:t>
            </a:r>
          </a:p>
        </p:txBody>
      </p:sp>
    </p:spTree>
    <p:extLst>
      <p:ext uri="{BB962C8B-B14F-4D97-AF65-F5344CB8AC3E}">
        <p14:creationId xmlns:p14="http://schemas.microsoft.com/office/powerpoint/2010/main" val="3385465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Proposed sHEMO Model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8112" y="1574899"/>
            <a:ext cx="5404224" cy="2779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1752" y="4437112"/>
            <a:ext cx="8496944" cy="1815882"/>
          </a:xfrm>
          <a:prstGeom prst="rect">
            <a:avLst/>
          </a:prstGeom>
          <a:noFill/>
        </p:spPr>
        <p:txBody>
          <a:bodyPr wrap="square" rtlCol="0">
            <a:spAutoFit/>
          </a:bodyPr>
          <a:lstStyle/>
          <a:p>
            <a:pPr marL="285750" indent="-285750">
              <a:buClr>
                <a:srgbClr val="D60093"/>
              </a:buClr>
              <a:buFont typeface="Wingdings" panose="05000000000000000000" pitchFamily="2" charset="2"/>
              <a:buChar char="v"/>
            </a:pPr>
            <a:r>
              <a:rPr lang="en-US" sz="1600" dirty="0">
                <a:solidFill>
                  <a:schemeClr val="accent2">
                    <a:lumMod val="50000"/>
                  </a:schemeClr>
                </a:solidFill>
                <a:latin typeface="Times New Roman" panose="02020603050405020304" pitchFamily="18" charset="0"/>
                <a:cs typeface="Times New Roman" panose="02020603050405020304" pitchFamily="18" charset="0"/>
              </a:rPr>
              <a:t>Step 1 captures the image using a smartphone camera or webcam and feeds it to the subsequent stages.</a:t>
            </a:r>
          </a:p>
          <a:p>
            <a:pPr marL="285750" indent="-285750">
              <a:buClr>
                <a:srgbClr val="D60093"/>
              </a:buClr>
              <a:buFont typeface="Wingdings" panose="05000000000000000000" pitchFamily="2" charset="2"/>
              <a:buChar char="v"/>
            </a:pPr>
            <a:r>
              <a:rPr lang="en-US" sz="1600" dirty="0">
                <a:solidFill>
                  <a:schemeClr val="accent2">
                    <a:lumMod val="50000"/>
                  </a:schemeClr>
                </a:solidFill>
                <a:latin typeface="Times New Roman" panose="02020603050405020304" pitchFamily="18" charset="0"/>
                <a:cs typeface="Times New Roman" panose="02020603050405020304" pitchFamily="18" charset="0"/>
              </a:rPr>
              <a:t>Step 2 named as GET_ROI is a function which is called to extract the region of interest from the captured image.</a:t>
            </a:r>
          </a:p>
          <a:p>
            <a:pPr marL="285750" indent="-285750">
              <a:buClr>
                <a:srgbClr val="D60093"/>
              </a:buClr>
              <a:buFont typeface="Wingdings" panose="05000000000000000000" pitchFamily="2" charset="2"/>
              <a:buChar char="v"/>
            </a:pPr>
            <a:r>
              <a:rPr lang="en-US" sz="1600" dirty="0">
                <a:solidFill>
                  <a:schemeClr val="accent2">
                    <a:lumMod val="50000"/>
                  </a:schemeClr>
                </a:solidFill>
                <a:latin typeface="Times New Roman" panose="02020603050405020304" pitchFamily="18" charset="0"/>
                <a:cs typeface="Times New Roman" panose="02020603050405020304" pitchFamily="18" charset="0"/>
              </a:rPr>
              <a:t>Step 3 named as S_ROI is a function which is called to extract the best instances from the ROI image.</a:t>
            </a:r>
          </a:p>
          <a:p>
            <a:pPr marL="285750" indent="-285750">
              <a:buClr>
                <a:srgbClr val="D60093"/>
              </a:buClr>
              <a:buFont typeface="Wingdings" panose="05000000000000000000" pitchFamily="2" charset="2"/>
              <a:buChar char="v"/>
            </a:pPr>
            <a:r>
              <a:rPr lang="en-US" sz="1600" dirty="0">
                <a:solidFill>
                  <a:schemeClr val="accent2">
                    <a:lumMod val="50000"/>
                  </a:schemeClr>
                </a:solidFill>
                <a:latin typeface="Times New Roman" panose="02020603050405020304" pitchFamily="18" charset="0"/>
                <a:cs typeface="Times New Roman" panose="02020603050405020304" pitchFamily="18" charset="0"/>
              </a:rPr>
              <a:t>Step 4 named as Hgb_Calculator is a function which is called to calculate the Hgb level.</a:t>
            </a:r>
            <a:endParaRPr lang="en-IN" sz="16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915816" y="4071785"/>
            <a:ext cx="534916" cy="216024"/>
          </a:xfrm>
          <a:prstGeom prst="rect">
            <a:avLst/>
          </a:prstGeom>
        </p:spPr>
      </p:pic>
    </p:spTree>
    <p:extLst>
      <p:ext uri="{BB962C8B-B14F-4D97-AF65-F5344CB8AC3E}">
        <p14:creationId xmlns:p14="http://schemas.microsoft.com/office/powerpoint/2010/main" val="2585240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260648"/>
            <a:ext cx="8534400" cy="758952"/>
          </a:xfrm>
        </p:spPr>
        <p:txBody>
          <a:bodyPr>
            <a:noAutofit/>
          </a:bodyPr>
          <a:lstStyle/>
          <a:p>
            <a:r>
              <a:rPr lang="en-IN" sz="2800" dirty="0">
                <a:solidFill>
                  <a:srgbClr val="C00000"/>
                </a:solidFill>
                <a:latin typeface="Times New Roman" panose="02020603050405020304" pitchFamily="18" charset="0"/>
                <a:cs typeface="Times New Roman" panose="02020603050405020304" pitchFamily="18" charset="0"/>
              </a:rPr>
              <a:t>Proposed sHEMO Model </a:t>
            </a:r>
            <a:br>
              <a:rPr lang="en-IN" sz="2800" dirty="0">
                <a:solidFill>
                  <a:srgbClr val="C00000"/>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(Phase 1: GET_ROI)</a:t>
            </a:r>
          </a:p>
        </p:txBody>
      </p:sp>
      <p:sp>
        <p:nvSpPr>
          <p:cNvPr id="4" name="TextBox 3"/>
          <p:cNvSpPr txBox="1"/>
          <p:nvPr/>
        </p:nvSpPr>
        <p:spPr>
          <a:xfrm flipH="1">
            <a:off x="107504" y="1268760"/>
            <a:ext cx="4072390" cy="5016758"/>
          </a:xfrm>
          <a:prstGeom prst="rect">
            <a:avLst/>
          </a:prstGeom>
          <a:noFill/>
        </p:spPr>
        <p:txBody>
          <a:bodyPr wrap="square" rtlCol="0">
            <a:spAutoFit/>
          </a:bodyPr>
          <a:lstStyle/>
          <a:p>
            <a:pPr marL="342900" indent="-342900">
              <a:buClr>
                <a:srgbClr val="D60093"/>
              </a:buClr>
              <a:buAutoNum type="arabicPeriod"/>
            </a:pPr>
            <a:r>
              <a:rPr lang="en-US" sz="1600" dirty="0">
                <a:solidFill>
                  <a:schemeClr val="accent2">
                    <a:lumMod val="50000"/>
                  </a:schemeClr>
                </a:solidFill>
                <a:latin typeface="Times New Roman" panose="02020603050405020304" pitchFamily="18" charset="0"/>
                <a:cs typeface="Times New Roman" panose="02020603050405020304" pitchFamily="18" charset="0"/>
              </a:rPr>
              <a:t>The Eye Detection is performed with the help of Haar cascade eye detector (line 2). Haar cascade is a technique in which a cascade function trained using large number of positive and negative images, are used to identify that object from other images.</a:t>
            </a:r>
          </a:p>
          <a:p>
            <a:pPr marL="342900" indent="-342900">
              <a:buClr>
                <a:srgbClr val="D60093"/>
              </a:buClr>
              <a:buAutoNum type="arabicPeriod"/>
            </a:pPr>
            <a:r>
              <a:rPr lang="en-US" sz="1600" dirty="0">
                <a:solidFill>
                  <a:schemeClr val="accent2">
                    <a:lumMod val="50000"/>
                  </a:schemeClr>
                </a:solidFill>
                <a:latin typeface="Times New Roman" panose="02020603050405020304" pitchFamily="18" charset="0"/>
                <a:cs typeface="Times New Roman" panose="02020603050405020304" pitchFamily="18" charset="0"/>
              </a:rPr>
              <a:t>For the Eye Centre Detection, BLOB detection technique has been used (line 4-5). 25% of the eye image has been reduced from the top, to remove the redundant eyebrow regions. After this, a </a:t>
            </a:r>
            <a:r>
              <a:rPr lang="en-US" sz="1600" i="1" dirty="0">
                <a:solidFill>
                  <a:schemeClr val="accent2">
                    <a:lumMod val="50000"/>
                  </a:schemeClr>
                </a:solidFill>
                <a:latin typeface="Times New Roman" panose="02020603050405020304" pitchFamily="18" charset="0"/>
                <a:cs typeface="Times New Roman" panose="02020603050405020304" pitchFamily="18" charset="0"/>
              </a:rPr>
              <a:t>Thresh </a:t>
            </a:r>
            <a:r>
              <a:rPr lang="en-US" sz="1600" dirty="0">
                <a:solidFill>
                  <a:schemeClr val="accent2">
                    <a:lumMod val="50000"/>
                  </a:schemeClr>
                </a:solidFill>
                <a:latin typeface="Times New Roman" panose="02020603050405020304" pitchFamily="18" charset="0"/>
                <a:cs typeface="Times New Roman" panose="02020603050405020304" pitchFamily="18" charset="0"/>
              </a:rPr>
              <a:t>is used, such that every pixel above it is converted into white and below it into black. Image processing techniques such as eroding, dilation and median blurring are used to form a contour around the detected black region. The concept of image moment is then used to obtain the center of the contour.</a:t>
            </a:r>
            <a:endParaRPr lang="en-IN" sz="1600" i="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716016" y="1556792"/>
            <a:ext cx="4197092" cy="4104456"/>
          </a:xfrm>
          <a:prstGeom prst="rect">
            <a:avLst/>
          </a:prstGeom>
        </p:spPr>
      </p:pic>
      <p:cxnSp>
        <p:nvCxnSpPr>
          <p:cNvPr id="7" name="Straight Connector 6"/>
          <p:cNvCxnSpPr/>
          <p:nvPr/>
        </p:nvCxnSpPr>
        <p:spPr>
          <a:xfrm>
            <a:off x="4568952" y="1556792"/>
            <a:ext cx="0" cy="4824536"/>
          </a:xfrm>
          <a:prstGeom prst="line">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94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260648"/>
            <a:ext cx="8534400" cy="758952"/>
          </a:xfrm>
        </p:spPr>
        <p:txBody>
          <a:bodyPr>
            <a:noAutofit/>
          </a:bodyPr>
          <a:lstStyle/>
          <a:p>
            <a:r>
              <a:rPr lang="en-IN" sz="2800" dirty="0">
                <a:solidFill>
                  <a:srgbClr val="C00000"/>
                </a:solidFill>
                <a:latin typeface="Times New Roman" panose="02020603050405020304" pitchFamily="18" charset="0"/>
                <a:cs typeface="Times New Roman" panose="02020603050405020304" pitchFamily="18" charset="0"/>
              </a:rPr>
              <a:t>Proposed sHEMO Model </a:t>
            </a:r>
            <a:br>
              <a:rPr lang="en-IN" sz="2800" dirty="0">
                <a:solidFill>
                  <a:srgbClr val="C00000"/>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(Phase 1: GET_ROI)</a:t>
            </a:r>
          </a:p>
        </p:txBody>
      </p:sp>
      <p:sp>
        <p:nvSpPr>
          <p:cNvPr id="4" name="TextBox 3"/>
          <p:cNvSpPr txBox="1"/>
          <p:nvPr/>
        </p:nvSpPr>
        <p:spPr>
          <a:xfrm flipH="1">
            <a:off x="107504" y="1268760"/>
            <a:ext cx="4072390" cy="4939814"/>
          </a:xfrm>
          <a:prstGeom prst="rect">
            <a:avLst/>
          </a:prstGeom>
          <a:noFill/>
        </p:spPr>
        <p:txBody>
          <a:bodyPr wrap="square" rtlCol="0">
            <a:spAutoFit/>
          </a:bodyPr>
          <a:lstStyle/>
          <a:p>
            <a:pPr marL="342900" indent="-342900">
              <a:buClr>
                <a:srgbClr val="D60093"/>
              </a:buClr>
              <a:buFont typeface="+mj-lt"/>
              <a:buAutoNum type="arabicPeriod" startAt="3"/>
            </a:pPr>
            <a:r>
              <a:rPr lang="en-US" sz="1500" dirty="0">
                <a:solidFill>
                  <a:schemeClr val="accent2">
                    <a:lumMod val="50000"/>
                  </a:schemeClr>
                </a:solidFill>
                <a:latin typeface="Times New Roman" panose="02020603050405020304" pitchFamily="18" charset="0"/>
                <a:cs typeface="Times New Roman" panose="02020603050405020304" pitchFamily="18" charset="0"/>
              </a:rPr>
              <a:t>The Eye Image Reduction keeps only the part closest to the conjunctival pallor by removing everything above a limit (line 6). This limit is present vertically 3.5 mm from the center of </a:t>
            </a:r>
            <a:r>
              <a:rPr lang="en-US" sz="1500">
                <a:solidFill>
                  <a:schemeClr val="accent2">
                    <a:lumMod val="50000"/>
                  </a:schemeClr>
                </a:solidFill>
                <a:latin typeface="Times New Roman" panose="02020603050405020304" pitchFamily="18" charset="0"/>
                <a:cs typeface="Times New Roman" panose="02020603050405020304" pitchFamily="18" charset="0"/>
              </a:rPr>
              <a:t>the eye.</a:t>
            </a:r>
            <a:endParaRPr lang="en-US" sz="1500"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Clr>
                <a:srgbClr val="D60093"/>
              </a:buClr>
              <a:buFont typeface="+mj-lt"/>
              <a:buAutoNum type="arabicPeriod" startAt="3"/>
            </a:pPr>
            <a:r>
              <a:rPr lang="en-US" sz="1500" dirty="0">
                <a:solidFill>
                  <a:schemeClr val="accent2">
                    <a:lumMod val="50000"/>
                  </a:schemeClr>
                </a:solidFill>
                <a:latin typeface="Times New Roman" panose="02020603050405020304" pitchFamily="18" charset="0"/>
                <a:cs typeface="Times New Roman" panose="02020603050405020304" pitchFamily="18" charset="0"/>
              </a:rPr>
              <a:t>A major disadvantage of simple Canny edge detection is the varying thresholds of lower and upper limits for different images. Modified Canny edge detection is used, which calculates the lower and upper limits based on standard deviation </a:t>
            </a:r>
            <a:r>
              <a:rPr lang="el-GR" sz="1500" dirty="0">
                <a:solidFill>
                  <a:schemeClr val="accent2">
                    <a:lumMod val="50000"/>
                  </a:schemeClr>
                </a:solidFill>
                <a:latin typeface="Times New Roman" panose="02020603050405020304" pitchFamily="18" charset="0"/>
                <a:cs typeface="Times New Roman" panose="02020603050405020304" pitchFamily="18" charset="0"/>
              </a:rPr>
              <a:t>σ</a:t>
            </a:r>
            <a:r>
              <a:rPr lang="en-US" sz="1500" dirty="0">
                <a:solidFill>
                  <a:schemeClr val="accent2">
                    <a:lumMod val="50000"/>
                  </a:schemeClr>
                </a:solidFill>
                <a:latin typeface="Times New Roman" panose="02020603050405020304" pitchFamily="18" charset="0"/>
                <a:cs typeface="Times New Roman" panose="02020603050405020304" pitchFamily="18" charset="0"/>
              </a:rPr>
              <a:t> and 95% CI (line 7). A very low value of </a:t>
            </a:r>
            <a:r>
              <a:rPr lang="el-GR" sz="1500" dirty="0">
                <a:solidFill>
                  <a:schemeClr val="accent2">
                    <a:lumMod val="50000"/>
                  </a:schemeClr>
                </a:solidFill>
                <a:latin typeface="Times New Roman" panose="02020603050405020304" pitchFamily="18" charset="0"/>
                <a:cs typeface="Times New Roman" panose="02020603050405020304" pitchFamily="18" charset="0"/>
              </a:rPr>
              <a:t>σ</a:t>
            </a:r>
            <a:r>
              <a:rPr lang="en-US" sz="1500" dirty="0">
                <a:solidFill>
                  <a:schemeClr val="accent2">
                    <a:lumMod val="50000"/>
                  </a:schemeClr>
                </a:solidFill>
                <a:latin typeface="Times New Roman" panose="02020603050405020304" pitchFamily="18" charset="0"/>
                <a:cs typeface="Times New Roman" panose="02020603050405020304" pitchFamily="18" charset="0"/>
              </a:rPr>
              <a:t> results in a compact threshold and a very large value results in an extensive threshold. </a:t>
            </a:r>
            <a:endParaRPr lang="en-IN" sz="1500" i="1"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Clr>
                <a:srgbClr val="D60093"/>
              </a:buClr>
              <a:buFont typeface="+mj-lt"/>
              <a:buAutoNum type="arabicPeriod" startAt="3"/>
            </a:pPr>
            <a:r>
              <a:rPr lang="en-US" sz="1500" dirty="0">
                <a:solidFill>
                  <a:schemeClr val="accent2">
                    <a:lumMod val="50000"/>
                  </a:schemeClr>
                </a:solidFill>
                <a:latin typeface="Times New Roman" panose="02020603050405020304" pitchFamily="18" charset="0"/>
                <a:cs typeface="Times New Roman" panose="02020603050405020304" pitchFamily="18" charset="0"/>
              </a:rPr>
              <a:t>The resulting edges are used for masking, performed by iterating the image matrix from the top left corner and filling entire column into white pixel once a white pixel is encountered (line 8 – 14). After completion the mask is subtracted from the original eye image to get the ROI (line 15).</a:t>
            </a:r>
          </a:p>
        </p:txBody>
      </p:sp>
      <p:pic>
        <p:nvPicPr>
          <p:cNvPr id="5" name="Picture 4"/>
          <p:cNvPicPr>
            <a:picLocks noChangeAspect="1"/>
          </p:cNvPicPr>
          <p:nvPr/>
        </p:nvPicPr>
        <p:blipFill>
          <a:blip r:embed="rId2"/>
          <a:stretch>
            <a:fillRect/>
          </a:stretch>
        </p:blipFill>
        <p:spPr>
          <a:xfrm>
            <a:off x="4716016" y="1556792"/>
            <a:ext cx="4197092" cy="4104456"/>
          </a:xfrm>
          <a:prstGeom prst="rect">
            <a:avLst/>
          </a:prstGeom>
        </p:spPr>
      </p:pic>
      <p:cxnSp>
        <p:nvCxnSpPr>
          <p:cNvPr id="7" name="Straight Connector 6"/>
          <p:cNvCxnSpPr/>
          <p:nvPr/>
        </p:nvCxnSpPr>
        <p:spPr>
          <a:xfrm>
            <a:off x="4568952" y="1556792"/>
            <a:ext cx="0" cy="4824536"/>
          </a:xfrm>
          <a:prstGeom prst="line">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3781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2154</TotalTime>
  <Words>1906</Words>
  <Application>Microsoft Office PowerPoint</Application>
  <PresentationFormat>On-screen Show (4:3)</PresentationFormat>
  <Paragraphs>108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Georgia</vt:lpstr>
      <vt:lpstr>Times New Roman</vt:lpstr>
      <vt:lpstr>Wingdings</vt:lpstr>
      <vt:lpstr>Wingdings 2</vt:lpstr>
      <vt:lpstr>Civic</vt:lpstr>
      <vt:lpstr>sHEMO: Smartphone Spectroscopy for Blood Hemoglobin Level Monitoring in Smart Anemia-care </vt:lpstr>
      <vt:lpstr>Outline</vt:lpstr>
      <vt:lpstr>Introduction</vt:lpstr>
      <vt:lpstr>Problem Statement</vt:lpstr>
      <vt:lpstr>Novelty and Contribution </vt:lpstr>
      <vt:lpstr>Proposed sHEMO Model </vt:lpstr>
      <vt:lpstr>Proposed sHEMO Model </vt:lpstr>
      <vt:lpstr>Proposed sHEMO Model  (Phase 1: GET_ROI)</vt:lpstr>
      <vt:lpstr>Proposed sHEMO Model  (Phase 1: GET_ROI)</vt:lpstr>
      <vt:lpstr>Proposed sHEMO Model  (Phase 1: GET_ROI)</vt:lpstr>
      <vt:lpstr>Proposed sHEMO Model  (Phase 2: S_ROI)</vt:lpstr>
      <vt:lpstr>Proposed sHEMO Model  (Phase 3: Hgb_Calculator)</vt:lpstr>
      <vt:lpstr>Proposed sHEMO Model  (Phase 2: Anemia Screening)</vt:lpstr>
      <vt:lpstr>Proposed sHEMO Model  (Phase 3: sHEMO App)</vt:lpstr>
      <vt:lpstr>Experimental Results and Discussions</vt:lpstr>
      <vt:lpstr>Experimental Results and Discussions</vt:lpstr>
      <vt:lpstr>Future Research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sagnik ghosal</cp:lastModifiedBy>
  <cp:revision>131</cp:revision>
  <dcterms:created xsi:type="dcterms:W3CDTF">2020-08-23T05:43:26Z</dcterms:created>
  <dcterms:modified xsi:type="dcterms:W3CDTF">2020-08-29T18:06:42Z</dcterms:modified>
</cp:coreProperties>
</file>