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7" r:id="rId1"/>
  </p:sldMasterIdLst>
  <p:sldIdLst>
    <p:sldId id="269" r:id="rId2"/>
    <p:sldId id="265" r:id="rId3"/>
    <p:sldId id="256" r:id="rId4"/>
    <p:sldId id="257" r:id="rId5"/>
    <p:sldId id="264" r:id="rId6"/>
    <p:sldId id="262" r:id="rId7"/>
    <p:sldId id="259" r:id="rId8"/>
    <p:sldId id="261" r:id="rId9"/>
    <p:sldId id="258" r:id="rId10"/>
    <p:sldId id="263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ED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50A8D6-317B-F7EA-C7B7-A793DCCE7347}" v="1303" dt="2023-11-30T23:23:41.431"/>
    <p1510:client id="{1EBA3B1B-936C-8048-6C24-2C047266F318}" v="51" dt="2023-12-01T03:55:08.065"/>
    <p1510:client id="{428E1920-0CD4-405E-B95F-3A2E95F74C19}" v="72" dt="2023-11-30T20:55:09.122"/>
    <p1510:client id="{56EC1603-7536-1BE6-75AE-45ECD9294BB1}" v="140" dt="2023-12-01T03:38:54.682"/>
    <p1510:client id="{5FAEDB27-F15F-E6C0-DBAB-BBD58AAE0DA3}" v="635" dt="2023-12-01T03:02:26.194"/>
    <p1510:client id="{66445B4D-7C53-EA24-B723-38FCA988064B}" v="16" dt="2023-12-01T03:10:49.7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4.png"/><Relationship Id="rId4" Type="http://schemas.openxmlformats.org/officeDocument/2006/relationships/image" Target="../media/image15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4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162F29F-0C94-47FC-A2BB-A30982488BE2}" type="doc">
      <dgm:prSet loTypeId="urn:microsoft.com/office/officeart/2005/8/layout/vList2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A290B96-CA85-471E-B1FF-5CB5DC8AE9F0}">
      <dgm:prSet/>
      <dgm:spPr/>
      <dgm:t>
        <a:bodyPr/>
        <a:lstStyle/>
        <a:p>
          <a:r>
            <a:rPr lang="en-US" b="1" i="0" dirty="0">
              <a:solidFill>
                <a:schemeClr val="bg1"/>
              </a:solidFill>
              <a:latin typeface="Calibri"/>
              <a:cs typeface="Calibri"/>
            </a:rPr>
            <a:t>Predictive Health Planning:</a:t>
          </a:r>
          <a:r>
            <a:rPr lang="en-US" b="0" i="0" dirty="0">
              <a:solidFill>
                <a:schemeClr val="bg1"/>
              </a:solidFill>
              <a:latin typeface="Calibri"/>
              <a:cs typeface="Calibri"/>
            </a:rPr>
            <a:t> Forecasting smoke-related respiratory health trends informs proactive mitigation strategies.</a:t>
          </a:r>
          <a:endParaRPr lang="en-US" dirty="0">
            <a:solidFill>
              <a:schemeClr val="bg1"/>
            </a:solidFill>
            <a:latin typeface="Calibri"/>
            <a:cs typeface="Calibri"/>
          </a:endParaRPr>
        </a:p>
      </dgm:t>
    </dgm:pt>
    <dgm:pt modelId="{F2D951C8-EC63-4D3F-8540-DB0C0D7A3B38}" type="parTrans" cxnId="{1B35611B-207F-4A26-A21B-A2EC14411D91}">
      <dgm:prSet/>
      <dgm:spPr/>
      <dgm:t>
        <a:bodyPr/>
        <a:lstStyle/>
        <a:p>
          <a:endParaRPr lang="en-US"/>
        </a:p>
      </dgm:t>
    </dgm:pt>
    <dgm:pt modelId="{552EBFA0-0E9B-4148-BF2C-8E8DF6499B11}" type="sibTrans" cxnId="{1B35611B-207F-4A26-A21B-A2EC14411D91}">
      <dgm:prSet/>
      <dgm:spPr/>
      <dgm:t>
        <a:bodyPr/>
        <a:lstStyle/>
        <a:p>
          <a:endParaRPr lang="en-US"/>
        </a:p>
      </dgm:t>
    </dgm:pt>
    <dgm:pt modelId="{9CC24AD3-254C-4086-9806-5356F8536201}">
      <dgm:prSet/>
      <dgm:spPr/>
      <dgm:t>
        <a:bodyPr/>
        <a:lstStyle/>
        <a:p>
          <a:pPr rtl="0"/>
          <a:r>
            <a:rPr lang="en-US" b="1" i="0" dirty="0">
              <a:solidFill>
                <a:schemeClr val="bg1"/>
              </a:solidFill>
              <a:latin typeface="Calibri"/>
              <a:cs typeface="Calibri"/>
            </a:rPr>
            <a:t>Key Policy Informant:</a:t>
          </a:r>
          <a:r>
            <a:rPr lang="en-US" b="0" i="0" dirty="0">
              <a:solidFill>
                <a:schemeClr val="bg1"/>
              </a:solidFill>
              <a:latin typeface="Calibri"/>
              <a:cs typeface="Calibri"/>
            </a:rPr>
            <a:t> Smoke impact analysis aids city planning and healthcare resource allocation for Tulare County.</a:t>
          </a:r>
        </a:p>
      </dgm:t>
    </dgm:pt>
    <dgm:pt modelId="{80D72C10-E807-4E7E-AD2B-14B8B64CA0F6}" type="parTrans" cxnId="{763F6893-3068-4A14-9F02-1AA1F75EE411}">
      <dgm:prSet/>
      <dgm:spPr/>
      <dgm:t>
        <a:bodyPr/>
        <a:lstStyle/>
        <a:p>
          <a:endParaRPr lang="en-US"/>
        </a:p>
      </dgm:t>
    </dgm:pt>
    <dgm:pt modelId="{F2F8149F-CDA6-4C41-A9F5-096CC64AFE7C}" type="sibTrans" cxnId="{763F6893-3068-4A14-9F02-1AA1F75EE411}">
      <dgm:prSet/>
      <dgm:spPr/>
      <dgm:t>
        <a:bodyPr/>
        <a:lstStyle/>
        <a:p>
          <a:endParaRPr lang="en-US"/>
        </a:p>
      </dgm:t>
    </dgm:pt>
    <dgm:pt modelId="{C7200856-FF9E-49A3-98A0-D2A73F29134B}">
      <dgm:prSet/>
      <dgm:spPr/>
      <dgm:t>
        <a:bodyPr/>
        <a:lstStyle/>
        <a:p>
          <a:pPr rtl="0"/>
          <a:r>
            <a:rPr lang="en-US" b="1" i="0" dirty="0">
              <a:solidFill>
                <a:schemeClr val="bg1"/>
              </a:solidFill>
              <a:latin typeface="Calibri"/>
              <a:cs typeface="Calibri"/>
            </a:rPr>
            <a:t>Community Health Impact:</a:t>
          </a:r>
          <a:r>
            <a:rPr lang="en-US" b="0" i="0" dirty="0">
              <a:solidFill>
                <a:schemeClr val="bg1"/>
              </a:solidFill>
              <a:latin typeface="Calibri"/>
              <a:cs typeface="Calibri"/>
            </a:rPr>
            <a:t> Rising hospitalizations and mortality demand preemptive measures and improved awareness.</a:t>
          </a:r>
        </a:p>
      </dgm:t>
    </dgm:pt>
    <dgm:pt modelId="{3478869D-ACD5-42B1-8774-D4796D6EDE7A}" type="parTrans" cxnId="{02AB07C2-C2D8-49E8-BA38-338871F9EBE4}">
      <dgm:prSet/>
      <dgm:spPr/>
      <dgm:t>
        <a:bodyPr/>
        <a:lstStyle/>
        <a:p>
          <a:endParaRPr lang="en-US"/>
        </a:p>
      </dgm:t>
    </dgm:pt>
    <dgm:pt modelId="{401185B8-C10A-43A4-AB77-CFC35EAFD29A}" type="sibTrans" cxnId="{02AB07C2-C2D8-49E8-BA38-338871F9EBE4}">
      <dgm:prSet/>
      <dgm:spPr/>
      <dgm:t>
        <a:bodyPr/>
        <a:lstStyle/>
        <a:p>
          <a:endParaRPr lang="en-US"/>
        </a:p>
      </dgm:t>
    </dgm:pt>
    <dgm:pt modelId="{29EBC3EC-A5C7-4289-985E-80EEFEF65B21}">
      <dgm:prSet phldr="0"/>
      <dgm:spPr/>
      <dgm:t>
        <a:bodyPr/>
        <a:lstStyle/>
        <a:p>
          <a:r>
            <a:rPr lang="en-US" b="1" i="0" dirty="0">
              <a:solidFill>
                <a:schemeClr val="bg1"/>
              </a:solidFill>
              <a:latin typeface="Calibri"/>
              <a:cs typeface="Calibri"/>
            </a:rPr>
            <a:t>Human-Centered Insights:</a:t>
          </a:r>
          <a:r>
            <a:rPr lang="en-US" b="0" i="0" dirty="0">
              <a:solidFill>
                <a:schemeClr val="bg1"/>
              </a:solidFill>
              <a:latin typeface="Calibri"/>
              <a:cs typeface="Calibri"/>
            </a:rPr>
            <a:t> Translating data into policies safeguards against smoke-induced respiratory risks for the community.</a:t>
          </a:r>
          <a:endParaRPr lang="en-US" b="0" dirty="0">
            <a:solidFill>
              <a:schemeClr val="bg1"/>
            </a:solidFill>
            <a:latin typeface="Calibri"/>
            <a:cs typeface="Calibri"/>
          </a:endParaRPr>
        </a:p>
      </dgm:t>
    </dgm:pt>
    <dgm:pt modelId="{F8D1DB6B-1357-433D-B96E-1FE0659DE5E1}" type="parTrans" cxnId="{8007533A-A74E-4901-B145-550C9F1F8F14}">
      <dgm:prSet/>
      <dgm:spPr/>
    </dgm:pt>
    <dgm:pt modelId="{E6C4794E-35C4-4E52-A3BB-3413CC431627}" type="sibTrans" cxnId="{8007533A-A74E-4901-B145-550C9F1F8F14}">
      <dgm:prSet/>
      <dgm:spPr/>
    </dgm:pt>
    <dgm:pt modelId="{91A878A1-9CD2-4D67-99E4-013144FC8E6D}" type="pres">
      <dgm:prSet presAssocID="{7162F29F-0C94-47FC-A2BB-A30982488BE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CF7C39C3-60E0-40DF-8083-0B39278BFD92}" type="pres">
      <dgm:prSet presAssocID="{1A290B96-CA85-471E-B1FF-5CB5DC8AE9F0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6CC6428-53BA-47DA-BBF0-9B91F10C81A9}" type="pres">
      <dgm:prSet presAssocID="{552EBFA0-0E9B-4148-BF2C-8E8DF6499B11}" presName="spacer" presStyleCnt="0"/>
      <dgm:spPr/>
    </dgm:pt>
    <dgm:pt modelId="{E6C0E033-E38D-49DC-B0B9-86719EAF7CF8}" type="pres">
      <dgm:prSet presAssocID="{9CC24AD3-254C-4086-9806-5356F8536201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1500BD7-EFCE-482E-9084-EEFC8E7484E7}" type="pres">
      <dgm:prSet presAssocID="{F2F8149F-CDA6-4C41-A9F5-096CC64AFE7C}" presName="spacer" presStyleCnt="0"/>
      <dgm:spPr/>
    </dgm:pt>
    <dgm:pt modelId="{100AB8C6-F802-48D4-B060-B1F3CFB9DE97}" type="pres">
      <dgm:prSet presAssocID="{C7200856-FF9E-49A3-98A0-D2A73F29134B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A929021-C806-41DB-AF0E-63246EB26948}" type="pres">
      <dgm:prSet presAssocID="{401185B8-C10A-43A4-AB77-CFC35EAFD29A}" presName="spacer" presStyleCnt="0"/>
      <dgm:spPr/>
    </dgm:pt>
    <dgm:pt modelId="{187F7EF0-D47A-47EF-8C49-EE55E6BB3420}" type="pres">
      <dgm:prSet presAssocID="{29EBC3EC-A5C7-4289-985E-80EEFEF65B21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8007533A-A74E-4901-B145-550C9F1F8F14}" srcId="{7162F29F-0C94-47FC-A2BB-A30982488BE2}" destId="{29EBC3EC-A5C7-4289-985E-80EEFEF65B21}" srcOrd="3" destOrd="0" parTransId="{F8D1DB6B-1357-433D-B96E-1FE0659DE5E1}" sibTransId="{E6C4794E-35C4-4E52-A3BB-3413CC431627}"/>
    <dgm:cxn modelId="{0B8D0AFB-2936-4EF5-A575-9E99F15ABDD7}" type="presOf" srcId="{7162F29F-0C94-47FC-A2BB-A30982488BE2}" destId="{91A878A1-9CD2-4D67-99E4-013144FC8E6D}" srcOrd="0" destOrd="0" presId="urn:microsoft.com/office/officeart/2005/8/layout/vList2"/>
    <dgm:cxn modelId="{81EE33E4-5711-4A09-92EA-50322E50F7DE}" type="presOf" srcId="{29EBC3EC-A5C7-4289-985E-80EEFEF65B21}" destId="{187F7EF0-D47A-47EF-8C49-EE55E6BB3420}" srcOrd="0" destOrd="0" presId="urn:microsoft.com/office/officeart/2005/8/layout/vList2"/>
    <dgm:cxn modelId="{02AB07C2-C2D8-49E8-BA38-338871F9EBE4}" srcId="{7162F29F-0C94-47FC-A2BB-A30982488BE2}" destId="{C7200856-FF9E-49A3-98A0-D2A73F29134B}" srcOrd="2" destOrd="0" parTransId="{3478869D-ACD5-42B1-8774-D4796D6EDE7A}" sibTransId="{401185B8-C10A-43A4-AB77-CFC35EAFD29A}"/>
    <dgm:cxn modelId="{6C1F99FA-A5DA-4134-B7BC-9B5563DDB44B}" type="presOf" srcId="{9CC24AD3-254C-4086-9806-5356F8536201}" destId="{E6C0E033-E38D-49DC-B0B9-86719EAF7CF8}" srcOrd="0" destOrd="0" presId="urn:microsoft.com/office/officeart/2005/8/layout/vList2"/>
    <dgm:cxn modelId="{1B35611B-207F-4A26-A21B-A2EC14411D91}" srcId="{7162F29F-0C94-47FC-A2BB-A30982488BE2}" destId="{1A290B96-CA85-471E-B1FF-5CB5DC8AE9F0}" srcOrd="0" destOrd="0" parTransId="{F2D951C8-EC63-4D3F-8540-DB0C0D7A3B38}" sibTransId="{552EBFA0-0E9B-4148-BF2C-8E8DF6499B11}"/>
    <dgm:cxn modelId="{56B78C4F-C68A-4FF1-AB8C-96B6E95F813D}" type="presOf" srcId="{C7200856-FF9E-49A3-98A0-D2A73F29134B}" destId="{100AB8C6-F802-48D4-B060-B1F3CFB9DE97}" srcOrd="0" destOrd="0" presId="urn:microsoft.com/office/officeart/2005/8/layout/vList2"/>
    <dgm:cxn modelId="{19C558E5-4949-4762-8ACB-BC4B5FCD699D}" type="presOf" srcId="{1A290B96-CA85-471E-B1FF-5CB5DC8AE9F0}" destId="{CF7C39C3-60E0-40DF-8083-0B39278BFD92}" srcOrd="0" destOrd="0" presId="urn:microsoft.com/office/officeart/2005/8/layout/vList2"/>
    <dgm:cxn modelId="{763F6893-3068-4A14-9F02-1AA1F75EE411}" srcId="{7162F29F-0C94-47FC-A2BB-A30982488BE2}" destId="{9CC24AD3-254C-4086-9806-5356F8536201}" srcOrd="1" destOrd="0" parTransId="{80D72C10-E807-4E7E-AD2B-14B8B64CA0F6}" sibTransId="{F2F8149F-CDA6-4C41-A9F5-096CC64AFE7C}"/>
    <dgm:cxn modelId="{251452D4-6DB3-456D-9E11-255D36DA35A6}" type="presParOf" srcId="{91A878A1-9CD2-4D67-99E4-013144FC8E6D}" destId="{CF7C39C3-60E0-40DF-8083-0B39278BFD92}" srcOrd="0" destOrd="0" presId="urn:microsoft.com/office/officeart/2005/8/layout/vList2"/>
    <dgm:cxn modelId="{2B7A3F5C-C77B-4176-9DB8-A45A2122BE38}" type="presParOf" srcId="{91A878A1-9CD2-4D67-99E4-013144FC8E6D}" destId="{66CC6428-53BA-47DA-BBF0-9B91F10C81A9}" srcOrd="1" destOrd="0" presId="urn:microsoft.com/office/officeart/2005/8/layout/vList2"/>
    <dgm:cxn modelId="{B6748075-57FC-4D16-A402-EE320EB42775}" type="presParOf" srcId="{91A878A1-9CD2-4D67-99E4-013144FC8E6D}" destId="{E6C0E033-E38D-49DC-B0B9-86719EAF7CF8}" srcOrd="2" destOrd="0" presId="urn:microsoft.com/office/officeart/2005/8/layout/vList2"/>
    <dgm:cxn modelId="{19E9C2D3-57A3-4D57-A88C-B2B999E85175}" type="presParOf" srcId="{91A878A1-9CD2-4D67-99E4-013144FC8E6D}" destId="{41500BD7-EFCE-482E-9084-EEFC8E7484E7}" srcOrd="3" destOrd="0" presId="urn:microsoft.com/office/officeart/2005/8/layout/vList2"/>
    <dgm:cxn modelId="{6C4A5E90-618B-4FCC-9562-FD3AEB97F15D}" type="presParOf" srcId="{91A878A1-9CD2-4D67-99E4-013144FC8E6D}" destId="{100AB8C6-F802-48D4-B060-B1F3CFB9DE97}" srcOrd="4" destOrd="0" presId="urn:microsoft.com/office/officeart/2005/8/layout/vList2"/>
    <dgm:cxn modelId="{431A04C8-A4ED-4100-853B-C4CB763B1B0A}" type="presParOf" srcId="{91A878A1-9CD2-4D67-99E4-013144FC8E6D}" destId="{3A929021-C806-41DB-AF0E-63246EB26948}" srcOrd="5" destOrd="0" presId="urn:microsoft.com/office/officeart/2005/8/layout/vList2"/>
    <dgm:cxn modelId="{F436C920-DB1D-4C20-B8BF-5B31F8E53C74}" type="presParOf" srcId="{91A878A1-9CD2-4D67-99E4-013144FC8E6D}" destId="{187F7EF0-D47A-47EF-8C49-EE55E6BB3420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6BCC6E8-EA64-486A-AA08-592FF8BE58C3}" type="doc">
      <dgm:prSet loTypeId="urn:microsoft.com/office/officeart/2005/8/layout/vList2" loCatId="list" qsTypeId="urn:microsoft.com/office/officeart/2005/8/quickstyle/simple2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54F2EE3-A478-40D8-AF28-2AEB989F6E8C}">
      <dgm:prSet/>
      <dgm:spPr/>
      <dgm:t>
        <a:bodyPr/>
        <a:lstStyle/>
        <a:p>
          <a:pPr rtl="0"/>
          <a:r>
            <a:rPr lang="en-US" b="1" i="0" dirty="0">
              <a:solidFill>
                <a:schemeClr val="bg1"/>
              </a:solidFill>
              <a:latin typeface="Calibri"/>
              <a:cs typeface="Calibri"/>
            </a:rPr>
            <a:t>Smoke-related respiratory diseases vs. non-smoke-related diseases: Which is deadlier?</a:t>
          </a:r>
        </a:p>
      </dgm:t>
    </dgm:pt>
    <dgm:pt modelId="{05A84A9A-B797-471A-B740-4D7817C60D55}" type="parTrans" cxnId="{157C1A72-586A-47DC-A151-26AFE55BF57A}">
      <dgm:prSet/>
      <dgm:spPr/>
      <dgm:t>
        <a:bodyPr/>
        <a:lstStyle/>
        <a:p>
          <a:endParaRPr lang="en-US"/>
        </a:p>
      </dgm:t>
    </dgm:pt>
    <dgm:pt modelId="{79B7FF4C-6AB0-4843-9A0D-C37C47EE6699}" type="sibTrans" cxnId="{157C1A72-586A-47DC-A151-26AFE55BF57A}">
      <dgm:prSet/>
      <dgm:spPr/>
      <dgm:t>
        <a:bodyPr/>
        <a:lstStyle/>
        <a:p>
          <a:endParaRPr lang="en-US"/>
        </a:p>
      </dgm:t>
    </dgm:pt>
    <dgm:pt modelId="{3A5C6293-EFEB-4D1F-B18C-2EFDBB60EF1D}">
      <dgm:prSet/>
      <dgm:spPr/>
      <dgm:t>
        <a:bodyPr/>
        <a:lstStyle/>
        <a:p>
          <a:pPr rtl="0"/>
          <a:r>
            <a:rPr lang="en-US" b="1" i="0" dirty="0">
              <a:solidFill>
                <a:schemeClr val="bg1"/>
              </a:solidFill>
              <a:latin typeface="Calibri"/>
              <a:cs typeface="Calibri"/>
            </a:rPr>
            <a:t>Relationship between fire smoke and age-standardized mortality for respiratory diseases?</a:t>
          </a:r>
        </a:p>
      </dgm:t>
    </dgm:pt>
    <dgm:pt modelId="{1AC47BD3-D768-4F42-9D1E-740621E2F1EF}" type="parTrans" cxnId="{FDCC6329-6C3B-4CD0-8A2B-6E5EF25F01DD}">
      <dgm:prSet/>
      <dgm:spPr/>
      <dgm:t>
        <a:bodyPr/>
        <a:lstStyle/>
        <a:p>
          <a:endParaRPr lang="en-US"/>
        </a:p>
      </dgm:t>
    </dgm:pt>
    <dgm:pt modelId="{E9CAC453-4B61-44B2-BDF0-227C32DAC85D}" type="sibTrans" cxnId="{FDCC6329-6C3B-4CD0-8A2B-6E5EF25F01DD}">
      <dgm:prSet/>
      <dgm:spPr/>
      <dgm:t>
        <a:bodyPr/>
        <a:lstStyle/>
        <a:p>
          <a:endParaRPr lang="en-US"/>
        </a:p>
      </dgm:t>
    </dgm:pt>
    <dgm:pt modelId="{BBB4AFE1-5EC0-47D9-AE00-3F60C6573EA6}">
      <dgm:prSet/>
      <dgm:spPr/>
      <dgm:t>
        <a:bodyPr/>
        <a:lstStyle/>
        <a:p>
          <a:pPr rtl="0"/>
          <a:r>
            <a:rPr lang="en-US" b="1" i="0" dirty="0">
              <a:solidFill>
                <a:schemeClr val="bg1"/>
              </a:solidFill>
              <a:latin typeface="Calibri"/>
              <a:cs typeface="Calibri"/>
            </a:rPr>
            <a:t>Gender impact on mortality rate: Significant difference?</a:t>
          </a:r>
        </a:p>
      </dgm:t>
    </dgm:pt>
    <dgm:pt modelId="{57575C40-D513-4DAC-B4FD-17C3B2BBCDE2}" type="parTrans" cxnId="{E89F0E58-EA5F-495F-9A3C-8E5126665613}">
      <dgm:prSet/>
      <dgm:spPr/>
      <dgm:t>
        <a:bodyPr/>
        <a:lstStyle/>
        <a:p>
          <a:endParaRPr lang="en-US"/>
        </a:p>
      </dgm:t>
    </dgm:pt>
    <dgm:pt modelId="{B19E303C-0F2B-4FCD-92E3-14D6F1C3C7EF}" type="sibTrans" cxnId="{E89F0E58-EA5F-495F-9A3C-8E5126665613}">
      <dgm:prSet/>
      <dgm:spPr/>
      <dgm:t>
        <a:bodyPr/>
        <a:lstStyle/>
        <a:p>
          <a:endParaRPr lang="en-US"/>
        </a:p>
      </dgm:t>
    </dgm:pt>
    <dgm:pt modelId="{F9EC5632-0B52-4DD7-A5A1-FA1F04B12BC4}">
      <dgm:prSet/>
      <dgm:spPr/>
      <dgm:t>
        <a:bodyPr/>
        <a:lstStyle/>
        <a:p>
          <a:r>
            <a:rPr lang="en-US" b="1" i="0" dirty="0">
              <a:latin typeface="Calibri"/>
              <a:cs typeface="Calibri"/>
            </a:rPr>
            <a:t>Are any age group people more susceptible?</a:t>
          </a:r>
        </a:p>
      </dgm:t>
    </dgm:pt>
    <dgm:pt modelId="{72AB80A8-30B6-42A4-A11A-F24B0FA94495}" type="parTrans" cxnId="{079C6691-49D0-4F47-B8F7-3BEC88561686}">
      <dgm:prSet/>
      <dgm:spPr/>
      <dgm:t>
        <a:bodyPr/>
        <a:lstStyle/>
        <a:p>
          <a:endParaRPr lang="en-US"/>
        </a:p>
      </dgm:t>
    </dgm:pt>
    <dgm:pt modelId="{78579CA0-CD8C-4607-9B0E-C2B7B9594212}" type="sibTrans" cxnId="{079C6691-49D0-4F47-B8F7-3BEC88561686}">
      <dgm:prSet/>
      <dgm:spPr/>
      <dgm:t>
        <a:bodyPr/>
        <a:lstStyle/>
        <a:p>
          <a:endParaRPr lang="en-US"/>
        </a:p>
      </dgm:t>
    </dgm:pt>
    <dgm:pt modelId="{A2F61C21-32C5-4696-BA42-5F442D7CE054}" type="pres">
      <dgm:prSet presAssocID="{76BCC6E8-EA64-486A-AA08-592FF8BE58C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14999A43-B673-4F01-88F3-8A70ED48663E}" type="pres">
      <dgm:prSet presAssocID="{554F2EE3-A478-40D8-AF28-2AEB989F6E8C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A4138D4-79F3-4E10-8691-4EE24C2E20B4}" type="pres">
      <dgm:prSet presAssocID="{79B7FF4C-6AB0-4843-9A0D-C37C47EE6699}" presName="spacer" presStyleCnt="0"/>
      <dgm:spPr/>
    </dgm:pt>
    <dgm:pt modelId="{2B55294D-3607-4EF6-ACDC-EBCA84DDDE92}" type="pres">
      <dgm:prSet presAssocID="{3A5C6293-EFEB-4D1F-B18C-2EFDBB60EF1D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1A63607-1195-4F40-BA11-B78840412299}" type="pres">
      <dgm:prSet presAssocID="{E9CAC453-4B61-44B2-BDF0-227C32DAC85D}" presName="spacer" presStyleCnt="0"/>
      <dgm:spPr/>
    </dgm:pt>
    <dgm:pt modelId="{5D168896-9517-43BB-B233-5175BB203377}" type="pres">
      <dgm:prSet presAssocID="{BBB4AFE1-5EC0-47D9-AE00-3F60C6573EA6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7F5C82D-2A59-4286-918E-F3695DEAD387}" type="pres">
      <dgm:prSet presAssocID="{B19E303C-0F2B-4FCD-92E3-14D6F1C3C7EF}" presName="spacer" presStyleCnt="0"/>
      <dgm:spPr/>
    </dgm:pt>
    <dgm:pt modelId="{91B6168C-0DE3-45F5-8B20-1472AC49973D}" type="pres">
      <dgm:prSet presAssocID="{F9EC5632-0B52-4DD7-A5A1-FA1F04B12BC4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51700BDB-1C7F-4C86-A8F4-FAAED66674EC}" type="presOf" srcId="{554F2EE3-A478-40D8-AF28-2AEB989F6E8C}" destId="{14999A43-B673-4F01-88F3-8A70ED48663E}" srcOrd="0" destOrd="0" presId="urn:microsoft.com/office/officeart/2005/8/layout/vList2"/>
    <dgm:cxn modelId="{ABFE77E2-EF16-4710-A4E2-DCF87FC07273}" type="presOf" srcId="{76BCC6E8-EA64-486A-AA08-592FF8BE58C3}" destId="{A2F61C21-32C5-4696-BA42-5F442D7CE054}" srcOrd="0" destOrd="0" presId="urn:microsoft.com/office/officeart/2005/8/layout/vList2"/>
    <dgm:cxn modelId="{B3B02A29-6B92-404E-9656-EA996DE2AF90}" type="presOf" srcId="{BBB4AFE1-5EC0-47D9-AE00-3F60C6573EA6}" destId="{5D168896-9517-43BB-B233-5175BB203377}" srcOrd="0" destOrd="0" presId="urn:microsoft.com/office/officeart/2005/8/layout/vList2"/>
    <dgm:cxn modelId="{E89F0E58-EA5F-495F-9A3C-8E5126665613}" srcId="{76BCC6E8-EA64-486A-AA08-592FF8BE58C3}" destId="{BBB4AFE1-5EC0-47D9-AE00-3F60C6573EA6}" srcOrd="2" destOrd="0" parTransId="{57575C40-D513-4DAC-B4FD-17C3B2BBCDE2}" sibTransId="{B19E303C-0F2B-4FCD-92E3-14D6F1C3C7EF}"/>
    <dgm:cxn modelId="{FDCC6329-6C3B-4CD0-8A2B-6E5EF25F01DD}" srcId="{76BCC6E8-EA64-486A-AA08-592FF8BE58C3}" destId="{3A5C6293-EFEB-4D1F-B18C-2EFDBB60EF1D}" srcOrd="1" destOrd="0" parTransId="{1AC47BD3-D768-4F42-9D1E-740621E2F1EF}" sibTransId="{E9CAC453-4B61-44B2-BDF0-227C32DAC85D}"/>
    <dgm:cxn modelId="{7244B3B8-7D78-4BFC-88DF-54593BE31E34}" type="presOf" srcId="{3A5C6293-EFEB-4D1F-B18C-2EFDBB60EF1D}" destId="{2B55294D-3607-4EF6-ACDC-EBCA84DDDE92}" srcOrd="0" destOrd="0" presId="urn:microsoft.com/office/officeart/2005/8/layout/vList2"/>
    <dgm:cxn modelId="{079C6691-49D0-4F47-B8F7-3BEC88561686}" srcId="{76BCC6E8-EA64-486A-AA08-592FF8BE58C3}" destId="{F9EC5632-0B52-4DD7-A5A1-FA1F04B12BC4}" srcOrd="3" destOrd="0" parTransId="{72AB80A8-30B6-42A4-A11A-F24B0FA94495}" sibTransId="{78579CA0-CD8C-4607-9B0E-C2B7B9594212}"/>
    <dgm:cxn modelId="{157C1A72-586A-47DC-A151-26AFE55BF57A}" srcId="{76BCC6E8-EA64-486A-AA08-592FF8BE58C3}" destId="{554F2EE3-A478-40D8-AF28-2AEB989F6E8C}" srcOrd="0" destOrd="0" parTransId="{05A84A9A-B797-471A-B740-4D7817C60D55}" sibTransId="{79B7FF4C-6AB0-4843-9A0D-C37C47EE6699}"/>
    <dgm:cxn modelId="{856E1229-839D-4B8D-904C-7DA8B2F1AD44}" type="presOf" srcId="{F9EC5632-0B52-4DD7-A5A1-FA1F04B12BC4}" destId="{91B6168C-0DE3-45F5-8B20-1472AC49973D}" srcOrd="0" destOrd="0" presId="urn:microsoft.com/office/officeart/2005/8/layout/vList2"/>
    <dgm:cxn modelId="{71C56F97-1872-48CF-A371-93872FD5287F}" type="presParOf" srcId="{A2F61C21-32C5-4696-BA42-5F442D7CE054}" destId="{14999A43-B673-4F01-88F3-8A70ED48663E}" srcOrd="0" destOrd="0" presId="urn:microsoft.com/office/officeart/2005/8/layout/vList2"/>
    <dgm:cxn modelId="{3F2F74BA-7633-4428-BB39-9D881A4B73E2}" type="presParOf" srcId="{A2F61C21-32C5-4696-BA42-5F442D7CE054}" destId="{4A4138D4-79F3-4E10-8691-4EE24C2E20B4}" srcOrd="1" destOrd="0" presId="urn:microsoft.com/office/officeart/2005/8/layout/vList2"/>
    <dgm:cxn modelId="{F6867075-2B4E-42BB-A52D-8FB38D08BD19}" type="presParOf" srcId="{A2F61C21-32C5-4696-BA42-5F442D7CE054}" destId="{2B55294D-3607-4EF6-ACDC-EBCA84DDDE92}" srcOrd="2" destOrd="0" presId="urn:microsoft.com/office/officeart/2005/8/layout/vList2"/>
    <dgm:cxn modelId="{61E6157A-9C29-4159-8F7E-7AFE1BA046AF}" type="presParOf" srcId="{A2F61C21-32C5-4696-BA42-5F442D7CE054}" destId="{91A63607-1195-4F40-BA11-B78840412299}" srcOrd="3" destOrd="0" presId="urn:microsoft.com/office/officeart/2005/8/layout/vList2"/>
    <dgm:cxn modelId="{E3B32750-7337-4A39-B98E-4091A8E828E8}" type="presParOf" srcId="{A2F61C21-32C5-4696-BA42-5F442D7CE054}" destId="{5D168896-9517-43BB-B233-5175BB203377}" srcOrd="4" destOrd="0" presId="urn:microsoft.com/office/officeart/2005/8/layout/vList2"/>
    <dgm:cxn modelId="{30680F8F-DAC5-4460-A75E-BE5760A5DA2A}" type="presParOf" srcId="{A2F61C21-32C5-4696-BA42-5F442D7CE054}" destId="{47F5C82D-2A59-4286-918E-F3695DEAD387}" srcOrd="5" destOrd="0" presId="urn:microsoft.com/office/officeart/2005/8/layout/vList2"/>
    <dgm:cxn modelId="{692FD18E-2159-475E-869C-858CA5B8DADA}" type="presParOf" srcId="{A2F61C21-32C5-4696-BA42-5F442D7CE054}" destId="{91B6168C-0DE3-45F5-8B20-1472AC49973D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FACE384-CD79-48FF-99EB-275166B6311F}" type="doc">
      <dgm:prSet loTypeId="urn:microsoft.com/office/officeart/2005/8/layout/hList1" loCatId="list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C663ECD6-E63D-46D9-8269-9AD38AE81DF4}">
      <dgm:prSet phldrT="[Text]" phldr="0"/>
      <dgm:spPr/>
      <dgm:t>
        <a:bodyPr/>
        <a:lstStyle/>
        <a:p>
          <a:pPr rtl="0"/>
          <a:r>
            <a:rPr lang="en-US" b="1" dirty="0">
              <a:latin typeface="Calibri"/>
              <a:cs typeface="Calibri"/>
            </a:rPr>
            <a:t>Dataset 1</a:t>
          </a:r>
        </a:p>
      </dgm:t>
    </dgm:pt>
    <dgm:pt modelId="{B05A4E80-296D-4ECE-9030-5799963DE43A}" type="parTrans" cxnId="{7F5F2180-89A3-4464-9F60-B4ACCECF9BAC}">
      <dgm:prSet/>
      <dgm:spPr/>
      <dgm:t>
        <a:bodyPr/>
        <a:lstStyle/>
        <a:p>
          <a:endParaRPr lang="en-US"/>
        </a:p>
      </dgm:t>
    </dgm:pt>
    <dgm:pt modelId="{0E3FF287-4BB9-439B-8A3F-7C16AA057846}" type="sibTrans" cxnId="{7F5F2180-89A3-4464-9F60-B4ACCECF9BAC}">
      <dgm:prSet/>
      <dgm:spPr/>
      <dgm:t>
        <a:bodyPr/>
        <a:lstStyle/>
        <a:p>
          <a:endParaRPr lang="en-US"/>
        </a:p>
      </dgm:t>
    </dgm:pt>
    <dgm:pt modelId="{FFB8114E-C4D8-442A-B78E-13B45BE05719}">
      <dgm:prSet phldrT="[Text]" phldr="0"/>
      <dgm:spPr/>
      <dgm:t>
        <a:bodyPr/>
        <a:lstStyle/>
        <a:p>
          <a:pPr rtl="0"/>
          <a:r>
            <a:rPr lang="en-US" b="1" dirty="0">
              <a:latin typeface="Calibri"/>
              <a:cs typeface="Calibri"/>
            </a:rPr>
            <a:t>Name</a:t>
          </a:r>
          <a:r>
            <a:rPr lang="en-US" dirty="0">
              <a:latin typeface="Calibri"/>
              <a:cs typeface="Calibri"/>
            </a:rPr>
            <a:t>: Mortalities from Respiratory Diseases in California Counties (1980-2014)</a:t>
          </a:r>
        </a:p>
      </dgm:t>
    </dgm:pt>
    <dgm:pt modelId="{E7AABA51-3040-46ED-A130-C736E25B2C9C}" type="parTrans" cxnId="{38F2C920-4D7F-42BF-92CD-189C1D487DDB}">
      <dgm:prSet/>
      <dgm:spPr/>
      <dgm:t>
        <a:bodyPr/>
        <a:lstStyle/>
        <a:p>
          <a:endParaRPr lang="en-US"/>
        </a:p>
      </dgm:t>
    </dgm:pt>
    <dgm:pt modelId="{FA9176A8-E709-4024-AE5F-B772925A1832}" type="sibTrans" cxnId="{38F2C920-4D7F-42BF-92CD-189C1D487DDB}">
      <dgm:prSet/>
      <dgm:spPr/>
      <dgm:t>
        <a:bodyPr/>
        <a:lstStyle/>
        <a:p>
          <a:endParaRPr lang="en-US"/>
        </a:p>
      </dgm:t>
    </dgm:pt>
    <dgm:pt modelId="{118BE607-299E-420E-B352-F401F2DF96B6}">
      <dgm:prSet phldrT="[Text]" phldr="0"/>
      <dgm:spPr/>
      <dgm:t>
        <a:bodyPr/>
        <a:lstStyle/>
        <a:p>
          <a:pPr rtl="0"/>
          <a:r>
            <a:rPr lang="en-US" b="0" dirty="0">
              <a:latin typeface="Calibri"/>
              <a:cs typeface="Calibri"/>
            </a:rPr>
            <a:t>Smoke Pollution-Linked Diseases</a:t>
          </a:r>
        </a:p>
      </dgm:t>
    </dgm:pt>
    <dgm:pt modelId="{84CFD20A-E509-4C9F-BE72-D963F93B3929}" type="parTrans" cxnId="{628461CD-5182-4B88-A8D9-3D51E588C724}">
      <dgm:prSet/>
      <dgm:spPr/>
      <dgm:t>
        <a:bodyPr/>
        <a:lstStyle/>
        <a:p>
          <a:endParaRPr lang="en-US"/>
        </a:p>
      </dgm:t>
    </dgm:pt>
    <dgm:pt modelId="{FB2BBDE7-F37B-40EF-A672-9A4938CB1EB6}" type="sibTrans" cxnId="{628461CD-5182-4B88-A8D9-3D51E588C724}">
      <dgm:prSet/>
      <dgm:spPr/>
      <dgm:t>
        <a:bodyPr/>
        <a:lstStyle/>
        <a:p>
          <a:endParaRPr lang="en-US"/>
        </a:p>
      </dgm:t>
    </dgm:pt>
    <dgm:pt modelId="{DD18C07F-0DC2-473E-A96A-98F50981F56E}">
      <dgm:prSet phldr="0"/>
      <dgm:spPr/>
      <dgm:t>
        <a:bodyPr/>
        <a:lstStyle/>
        <a:p>
          <a:pPr rtl="0"/>
          <a:r>
            <a:rPr lang="en-US" b="1" dirty="0">
              <a:latin typeface="Calibri"/>
              <a:cs typeface="Calibri"/>
            </a:rPr>
            <a:t>Format</a:t>
          </a:r>
          <a:r>
            <a:rPr lang="en-US" dirty="0">
              <a:latin typeface="Calibri"/>
              <a:cs typeface="Calibri"/>
            </a:rPr>
            <a:t>: CSV (requires data cleaning)</a:t>
          </a:r>
        </a:p>
      </dgm:t>
    </dgm:pt>
    <dgm:pt modelId="{467A5E44-6B1A-4A46-8197-483A977F66B1}" type="parTrans" cxnId="{104C06B3-9B4B-4C6A-8AC2-E1CD02106F78}">
      <dgm:prSet/>
      <dgm:spPr/>
    </dgm:pt>
    <dgm:pt modelId="{9B104C22-5A65-44AF-AEF4-441F9672B2AD}" type="sibTrans" cxnId="{104C06B3-9B4B-4C6A-8AC2-E1CD02106F78}">
      <dgm:prSet/>
      <dgm:spPr/>
      <dgm:t>
        <a:bodyPr/>
        <a:lstStyle/>
        <a:p>
          <a:endParaRPr lang="en-US"/>
        </a:p>
      </dgm:t>
    </dgm:pt>
    <dgm:pt modelId="{5FA5796E-26B1-43DD-A49E-BDC6BA7B2E55}">
      <dgm:prSet phldr="0"/>
      <dgm:spPr/>
      <dgm:t>
        <a:bodyPr/>
        <a:lstStyle/>
        <a:p>
          <a:pPr rtl="0"/>
          <a:r>
            <a:rPr lang="en-US" b="1" dirty="0">
              <a:latin typeface="Calibri"/>
              <a:cs typeface="Calibri"/>
            </a:rPr>
            <a:t>Research Questions Addressable: </a:t>
          </a:r>
          <a:endParaRPr lang="en-US" dirty="0">
            <a:latin typeface="Calibri"/>
            <a:cs typeface="Calibri"/>
          </a:endParaRPr>
        </a:p>
      </dgm:t>
    </dgm:pt>
    <dgm:pt modelId="{8B645CA3-4D45-42D4-9C06-F6D34BCDD436}" type="parTrans" cxnId="{9170E690-69DD-479F-A204-27454AFDD448}">
      <dgm:prSet/>
      <dgm:spPr/>
    </dgm:pt>
    <dgm:pt modelId="{4AF849B5-8330-4A56-8574-FF41755BC57E}" type="sibTrans" cxnId="{9170E690-69DD-479F-A204-27454AFDD448}">
      <dgm:prSet/>
      <dgm:spPr/>
      <dgm:t>
        <a:bodyPr/>
        <a:lstStyle/>
        <a:p>
          <a:endParaRPr lang="en-US"/>
        </a:p>
      </dgm:t>
    </dgm:pt>
    <dgm:pt modelId="{E07EA3C9-B5AC-44F3-9F72-6C141B5F7C61}">
      <dgm:prSet phldr="0"/>
      <dgm:spPr/>
      <dgm:t>
        <a:bodyPr/>
        <a:lstStyle/>
        <a:p>
          <a:pPr rtl="0"/>
          <a:r>
            <a:rPr lang="en-US" b="0" dirty="0">
              <a:latin typeface="Calibri"/>
              <a:cs typeface="Calibri"/>
            </a:rPr>
            <a:t>Mortality Rate Correlation</a:t>
          </a:r>
        </a:p>
      </dgm:t>
    </dgm:pt>
    <dgm:pt modelId="{5DE8903E-6205-4070-ACC3-EA03ED456466}" type="parTrans" cxnId="{72249F90-0EDE-43B6-9B78-F237DE876E3A}">
      <dgm:prSet/>
      <dgm:spPr/>
    </dgm:pt>
    <dgm:pt modelId="{CAAC30AB-8506-4AF0-A38B-C92C24770EB9}" type="sibTrans" cxnId="{72249F90-0EDE-43B6-9B78-F237DE876E3A}">
      <dgm:prSet/>
      <dgm:spPr/>
      <dgm:t>
        <a:bodyPr/>
        <a:lstStyle/>
        <a:p>
          <a:endParaRPr lang="en-US"/>
        </a:p>
      </dgm:t>
    </dgm:pt>
    <dgm:pt modelId="{5853679F-9A41-432D-A75A-EB8288FF8D19}">
      <dgm:prSet phldr="0"/>
      <dgm:spPr/>
      <dgm:t>
        <a:bodyPr/>
        <a:lstStyle/>
        <a:p>
          <a:pPr rtl="0"/>
          <a:r>
            <a:rPr lang="en-US" b="0" dirty="0">
              <a:latin typeface="Calibri"/>
              <a:cs typeface="Calibri"/>
            </a:rPr>
            <a:t>Gender Based Analysis</a:t>
          </a:r>
        </a:p>
      </dgm:t>
    </dgm:pt>
    <dgm:pt modelId="{324967AC-6660-4A24-94D0-5BC88038D69F}" type="parTrans" cxnId="{B34981CE-3517-436A-B406-EC36FEFD442D}">
      <dgm:prSet/>
      <dgm:spPr/>
    </dgm:pt>
    <dgm:pt modelId="{31E724DE-EEA4-4771-9866-B7174FD8068D}" type="sibTrans" cxnId="{B34981CE-3517-436A-B406-EC36FEFD442D}">
      <dgm:prSet/>
      <dgm:spPr/>
      <dgm:t>
        <a:bodyPr/>
        <a:lstStyle/>
        <a:p>
          <a:endParaRPr lang="en-US"/>
        </a:p>
      </dgm:t>
    </dgm:pt>
    <dgm:pt modelId="{6A1DBBB8-C1AB-4F4D-86FA-8D26C3BDCE9C}">
      <dgm:prSet phldr="0"/>
      <dgm:spPr/>
      <dgm:t>
        <a:bodyPr/>
        <a:lstStyle/>
        <a:p>
          <a:pPr rtl="0"/>
          <a:r>
            <a:rPr lang="en-US" b="1" dirty="0">
              <a:latin typeface="Calibri"/>
              <a:cs typeface="Calibri"/>
            </a:rPr>
            <a:t>Source: </a:t>
          </a:r>
          <a:r>
            <a:rPr lang="en-US" b="0" dirty="0">
              <a:latin typeface="Calibri"/>
              <a:cs typeface="Calibri"/>
            </a:rPr>
            <a:t>Institute for Health Metrics and Evaluation (IHME) </a:t>
          </a:r>
        </a:p>
      </dgm:t>
    </dgm:pt>
    <dgm:pt modelId="{E4AE6F92-1818-437A-BDF5-45CEF34CBD57}" type="parTrans" cxnId="{8FB249E5-E012-4D30-B8F0-0E7895DB84EF}">
      <dgm:prSet/>
      <dgm:spPr/>
    </dgm:pt>
    <dgm:pt modelId="{FB4F69F1-D3BA-4A34-B05B-A4DE320DF2B4}" type="sibTrans" cxnId="{8FB249E5-E012-4D30-B8F0-0E7895DB84EF}">
      <dgm:prSet/>
      <dgm:spPr/>
      <dgm:t>
        <a:bodyPr/>
        <a:lstStyle/>
        <a:p>
          <a:endParaRPr lang="en-US"/>
        </a:p>
      </dgm:t>
    </dgm:pt>
    <dgm:pt modelId="{EA4B0481-E043-4431-BFEF-43C72B41F6C3}">
      <dgm:prSet phldr="0"/>
      <dgm:spPr/>
      <dgm:t>
        <a:bodyPr/>
        <a:lstStyle/>
        <a:p>
          <a:r>
            <a:rPr lang="en-US" b="1" dirty="0">
              <a:latin typeface="Calibri"/>
              <a:cs typeface="Calibri"/>
            </a:rPr>
            <a:t>Dataset 2</a:t>
          </a:r>
        </a:p>
      </dgm:t>
    </dgm:pt>
    <dgm:pt modelId="{857C277B-2247-42A5-80D6-BD0FFABE429A}" type="parTrans" cxnId="{F90B1B4F-43D0-4431-B94A-A04C0EF23E1C}">
      <dgm:prSet/>
      <dgm:spPr/>
    </dgm:pt>
    <dgm:pt modelId="{E0BFB59E-7CDC-4647-B4F0-3448FC37B601}" type="sibTrans" cxnId="{F90B1B4F-43D0-4431-B94A-A04C0EF23E1C}">
      <dgm:prSet/>
      <dgm:spPr/>
      <dgm:t>
        <a:bodyPr/>
        <a:lstStyle/>
        <a:p>
          <a:endParaRPr lang="en-US"/>
        </a:p>
      </dgm:t>
    </dgm:pt>
    <dgm:pt modelId="{EDDEC03D-364A-40C7-A6A3-E001DE90F3A2}">
      <dgm:prSet phldr="0"/>
      <dgm:spPr/>
      <dgm:t>
        <a:bodyPr/>
        <a:lstStyle/>
        <a:p>
          <a:pPr rtl="0"/>
          <a:r>
            <a:rPr lang="en-US" b="1" dirty="0">
              <a:latin typeface="Calibri"/>
              <a:cs typeface="Calibri"/>
            </a:rPr>
            <a:t>Source</a:t>
          </a:r>
          <a:r>
            <a:rPr lang="en-US" b="0" dirty="0">
              <a:latin typeface="Calibri"/>
              <a:cs typeface="Calibri"/>
            </a:rPr>
            <a:t>: </a:t>
          </a:r>
          <a:r>
            <a:rPr lang="en-US" b="0" u="none" dirty="0">
              <a:latin typeface="Calibri"/>
              <a:cs typeface="Calibri"/>
            </a:rPr>
            <a:t>California Health and Human Services Open Data Portal (</a:t>
          </a:r>
          <a:r>
            <a:rPr lang="en-US" b="0" u="none" dirty="0" err="1">
              <a:latin typeface="Calibri"/>
              <a:cs typeface="Calibri"/>
            </a:rPr>
            <a:t>CalHHS</a:t>
          </a:r>
          <a:r>
            <a:rPr lang="en-US" b="0" u="none" dirty="0">
              <a:latin typeface="Calibri"/>
              <a:cs typeface="Calibri"/>
            </a:rPr>
            <a:t>)</a:t>
          </a:r>
        </a:p>
      </dgm:t>
    </dgm:pt>
    <dgm:pt modelId="{0E6EEA15-41A8-4D3E-805F-583F559036DE}" type="parTrans" cxnId="{81EDDB18-5BEE-48F1-8DD2-F3F0D0AAC8E2}">
      <dgm:prSet/>
      <dgm:spPr/>
    </dgm:pt>
    <dgm:pt modelId="{724F381A-49E5-4036-9769-107D90F8BD55}" type="sibTrans" cxnId="{81EDDB18-5BEE-48F1-8DD2-F3F0D0AAC8E2}">
      <dgm:prSet/>
      <dgm:spPr/>
      <dgm:t>
        <a:bodyPr/>
        <a:lstStyle/>
        <a:p>
          <a:endParaRPr lang="en-US"/>
        </a:p>
      </dgm:t>
    </dgm:pt>
    <dgm:pt modelId="{13F1F2D4-131B-4B5F-82ED-978236254052}">
      <dgm:prSet phldr="0"/>
      <dgm:spPr/>
      <dgm:t>
        <a:bodyPr/>
        <a:lstStyle/>
        <a:p>
          <a:pPr rtl="0"/>
          <a:r>
            <a:rPr lang="en-US" b="1" dirty="0">
              <a:latin typeface="Calibri"/>
              <a:cs typeface="Calibri"/>
            </a:rPr>
            <a:t>Name</a:t>
          </a:r>
          <a:r>
            <a:rPr lang="en-US" b="0" dirty="0">
              <a:latin typeface="Calibri"/>
              <a:cs typeface="Calibri"/>
            </a:rPr>
            <a:t>: Asthma Hospitalization Rates by County from 2015 to 2020</a:t>
          </a:r>
        </a:p>
      </dgm:t>
    </dgm:pt>
    <dgm:pt modelId="{E12E17DD-E24F-4C81-8868-7C7E2D6E38AA}" type="parTrans" cxnId="{4F94962B-A8CF-487E-86C9-45836DBBF3E5}">
      <dgm:prSet/>
      <dgm:spPr/>
    </dgm:pt>
    <dgm:pt modelId="{3C98E41E-AB75-41A7-A3EC-2C1727C08A26}" type="sibTrans" cxnId="{4F94962B-A8CF-487E-86C9-45836DBBF3E5}">
      <dgm:prSet/>
      <dgm:spPr/>
      <dgm:t>
        <a:bodyPr/>
        <a:lstStyle/>
        <a:p>
          <a:endParaRPr lang="en-US"/>
        </a:p>
      </dgm:t>
    </dgm:pt>
    <dgm:pt modelId="{530A5A3C-58C4-4B83-B87B-384078190168}">
      <dgm:prSet phldr="0"/>
      <dgm:spPr/>
      <dgm:t>
        <a:bodyPr/>
        <a:lstStyle/>
        <a:p>
          <a:pPr rtl="0"/>
          <a:r>
            <a:rPr lang="en-US" b="1" dirty="0">
              <a:latin typeface="Calibri"/>
              <a:cs typeface="Calibri"/>
            </a:rPr>
            <a:t>Format</a:t>
          </a:r>
          <a:r>
            <a:rPr lang="en-US" b="0" dirty="0">
              <a:latin typeface="Calibri"/>
              <a:cs typeface="Calibri"/>
            </a:rPr>
            <a:t>: CSV (requires data cleaning)</a:t>
          </a:r>
        </a:p>
      </dgm:t>
    </dgm:pt>
    <dgm:pt modelId="{377C2B89-2209-4DF9-B8C2-6AA057994121}" type="parTrans" cxnId="{EA9DC882-5F03-4CE7-99EC-777A442B9AD8}">
      <dgm:prSet/>
      <dgm:spPr/>
    </dgm:pt>
    <dgm:pt modelId="{6EDE3FB7-AF45-4569-BB20-AC1D0BDFE95E}" type="sibTrans" cxnId="{EA9DC882-5F03-4CE7-99EC-777A442B9AD8}">
      <dgm:prSet/>
      <dgm:spPr/>
      <dgm:t>
        <a:bodyPr/>
        <a:lstStyle/>
        <a:p>
          <a:endParaRPr lang="en-US"/>
        </a:p>
      </dgm:t>
    </dgm:pt>
    <dgm:pt modelId="{D92DEE13-0BF0-41DE-9BDA-AF8B997729AA}">
      <dgm:prSet phldr="0"/>
      <dgm:spPr/>
      <dgm:t>
        <a:bodyPr/>
        <a:lstStyle/>
        <a:p>
          <a:pPr rtl="0"/>
          <a:r>
            <a:rPr lang="en-US" b="1" dirty="0">
              <a:latin typeface="Calibri"/>
              <a:cs typeface="Calibri"/>
            </a:rPr>
            <a:t>Research Questions Addressable</a:t>
          </a:r>
          <a:r>
            <a:rPr lang="en-US" b="0" dirty="0">
              <a:latin typeface="Calibri"/>
              <a:cs typeface="Calibri"/>
            </a:rPr>
            <a:t>: </a:t>
          </a:r>
        </a:p>
      </dgm:t>
    </dgm:pt>
    <dgm:pt modelId="{13C0473F-CDBA-4A53-B69B-65F2D25D41F0}" type="parTrans" cxnId="{50726106-5022-4C48-9957-B79304036707}">
      <dgm:prSet/>
      <dgm:spPr/>
    </dgm:pt>
    <dgm:pt modelId="{0CA75CCB-E334-4134-B1FF-2BCEE36FAA96}" type="sibTrans" cxnId="{50726106-5022-4C48-9957-B79304036707}">
      <dgm:prSet/>
      <dgm:spPr/>
      <dgm:t>
        <a:bodyPr/>
        <a:lstStyle/>
        <a:p>
          <a:endParaRPr lang="en-US"/>
        </a:p>
      </dgm:t>
    </dgm:pt>
    <dgm:pt modelId="{09A5EB89-61C1-496E-B0ED-1EA7103BF1E0}">
      <dgm:prSet phldr="0"/>
      <dgm:spPr/>
      <dgm:t>
        <a:bodyPr/>
        <a:lstStyle/>
        <a:p>
          <a:pPr rtl="0"/>
          <a:r>
            <a:rPr lang="en-US" b="0" dirty="0">
              <a:latin typeface="Calibri"/>
              <a:cs typeface="Calibri"/>
            </a:rPr>
            <a:t>Age-Based Impact Analysis</a:t>
          </a:r>
          <a:endParaRPr lang="en-US" dirty="0">
            <a:latin typeface="Calibri"/>
            <a:cs typeface="Calibri"/>
          </a:endParaRPr>
        </a:p>
      </dgm:t>
    </dgm:pt>
    <dgm:pt modelId="{1E30F239-09FE-49B7-9F05-E3C089271D58}" type="parTrans" cxnId="{E28FCC66-0DD2-499D-B5C9-D3CCCDD97747}">
      <dgm:prSet/>
      <dgm:spPr/>
    </dgm:pt>
    <dgm:pt modelId="{7E7E5584-FF51-4ED3-8E07-EA284DD07E39}" type="sibTrans" cxnId="{E28FCC66-0DD2-499D-B5C9-D3CCCDD97747}">
      <dgm:prSet/>
      <dgm:spPr/>
      <dgm:t>
        <a:bodyPr/>
        <a:lstStyle/>
        <a:p>
          <a:endParaRPr lang="en-US"/>
        </a:p>
      </dgm:t>
    </dgm:pt>
    <dgm:pt modelId="{CB613998-D9A4-4BD1-8AF8-0C1181404295}" type="pres">
      <dgm:prSet presAssocID="{CFACE384-CD79-48FF-99EB-275166B6311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0F1DC70E-5746-4C26-9809-ED58E7CEACBD}" type="pres">
      <dgm:prSet presAssocID="{C663ECD6-E63D-46D9-8269-9AD38AE81DF4}" presName="composite" presStyleCnt="0"/>
      <dgm:spPr/>
    </dgm:pt>
    <dgm:pt modelId="{3FDE6913-519B-4E5E-B8A9-25ED052F23F9}" type="pres">
      <dgm:prSet presAssocID="{C663ECD6-E63D-46D9-8269-9AD38AE81DF4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8852F6B-2BC6-4E95-93EE-97786D031B04}" type="pres">
      <dgm:prSet presAssocID="{C663ECD6-E63D-46D9-8269-9AD38AE81DF4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899A3D9-00EA-42E0-909B-90BD7BD47A89}" type="pres">
      <dgm:prSet presAssocID="{0E3FF287-4BB9-439B-8A3F-7C16AA057846}" presName="space" presStyleCnt="0"/>
      <dgm:spPr/>
    </dgm:pt>
    <dgm:pt modelId="{640852C2-2CAC-434B-A8A0-2E846021D0AA}" type="pres">
      <dgm:prSet presAssocID="{EA4B0481-E043-4431-BFEF-43C72B41F6C3}" presName="composite" presStyleCnt="0"/>
      <dgm:spPr/>
    </dgm:pt>
    <dgm:pt modelId="{66DFC4A2-633C-4E75-8B41-28CCCA5EA6B6}" type="pres">
      <dgm:prSet presAssocID="{EA4B0481-E043-4431-BFEF-43C72B41F6C3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919D2AD-6055-48F1-8EE9-F305DC2E9FE2}" type="pres">
      <dgm:prSet presAssocID="{EA4B0481-E043-4431-BFEF-43C72B41F6C3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9E009D77-B6DA-4A91-ACB1-06118EF1CC3C}" type="presOf" srcId="{6A1DBBB8-C1AB-4F4D-86FA-8D26C3BDCE9C}" destId="{38852F6B-2BC6-4E95-93EE-97786D031B04}" srcOrd="0" destOrd="0" presId="urn:microsoft.com/office/officeart/2005/8/layout/hList1"/>
    <dgm:cxn modelId="{4F94962B-A8CF-487E-86C9-45836DBBF3E5}" srcId="{EA4B0481-E043-4431-BFEF-43C72B41F6C3}" destId="{13F1F2D4-131B-4B5F-82ED-978236254052}" srcOrd="1" destOrd="0" parTransId="{E12E17DD-E24F-4C81-8868-7C7E2D6E38AA}" sibTransId="{3C98E41E-AB75-41A7-A3EC-2C1727C08A26}"/>
    <dgm:cxn modelId="{9170E690-69DD-479F-A204-27454AFDD448}" srcId="{C663ECD6-E63D-46D9-8269-9AD38AE81DF4}" destId="{5FA5796E-26B1-43DD-A49E-BDC6BA7B2E55}" srcOrd="3" destOrd="0" parTransId="{8B645CA3-4D45-42D4-9C06-F6D34BCDD436}" sibTransId="{4AF849B5-8330-4A56-8574-FF41755BC57E}"/>
    <dgm:cxn modelId="{72249F90-0EDE-43B6-9B78-F237DE876E3A}" srcId="{5FA5796E-26B1-43DD-A49E-BDC6BA7B2E55}" destId="{E07EA3C9-B5AC-44F3-9F72-6C141B5F7C61}" srcOrd="1" destOrd="0" parTransId="{5DE8903E-6205-4070-ACC3-EA03ED456466}" sibTransId="{CAAC30AB-8506-4AF0-A38B-C92C24770EB9}"/>
    <dgm:cxn modelId="{E28FCC66-0DD2-499D-B5C9-D3CCCDD97747}" srcId="{D92DEE13-0BF0-41DE-9BDA-AF8B997729AA}" destId="{09A5EB89-61C1-496E-B0ED-1EA7103BF1E0}" srcOrd="0" destOrd="0" parTransId="{1E30F239-09FE-49B7-9F05-E3C089271D58}" sibTransId="{7E7E5584-FF51-4ED3-8E07-EA284DD07E39}"/>
    <dgm:cxn modelId="{38E67BA7-4B05-4DE4-B7CF-DB09B8666F1A}" type="presOf" srcId="{C663ECD6-E63D-46D9-8269-9AD38AE81DF4}" destId="{3FDE6913-519B-4E5E-B8A9-25ED052F23F9}" srcOrd="0" destOrd="0" presId="urn:microsoft.com/office/officeart/2005/8/layout/hList1"/>
    <dgm:cxn modelId="{FE974572-7D5D-42A3-8C2F-46446BBCE685}" type="presOf" srcId="{FFB8114E-C4D8-442A-B78E-13B45BE05719}" destId="{38852F6B-2BC6-4E95-93EE-97786D031B04}" srcOrd="0" destOrd="1" presId="urn:microsoft.com/office/officeart/2005/8/layout/hList1"/>
    <dgm:cxn modelId="{F90B1B4F-43D0-4431-B94A-A04C0EF23E1C}" srcId="{CFACE384-CD79-48FF-99EB-275166B6311F}" destId="{EA4B0481-E043-4431-BFEF-43C72B41F6C3}" srcOrd="1" destOrd="0" parTransId="{857C277B-2247-42A5-80D6-BD0FFABE429A}" sibTransId="{E0BFB59E-7CDC-4647-B4F0-3448FC37B601}"/>
    <dgm:cxn modelId="{B34981CE-3517-436A-B406-EC36FEFD442D}" srcId="{5FA5796E-26B1-43DD-A49E-BDC6BA7B2E55}" destId="{5853679F-9A41-432D-A75A-EB8288FF8D19}" srcOrd="2" destOrd="0" parTransId="{324967AC-6660-4A24-94D0-5BC88038D69F}" sibTransId="{31E724DE-EEA4-4771-9866-B7174FD8068D}"/>
    <dgm:cxn modelId="{628461CD-5182-4B88-A8D9-3D51E588C724}" srcId="{5FA5796E-26B1-43DD-A49E-BDC6BA7B2E55}" destId="{118BE607-299E-420E-B352-F401F2DF96B6}" srcOrd="0" destOrd="0" parTransId="{84CFD20A-E509-4C9F-BE72-D963F93B3929}" sibTransId="{FB2BBDE7-F37B-40EF-A672-9A4938CB1EB6}"/>
    <dgm:cxn modelId="{50726106-5022-4C48-9957-B79304036707}" srcId="{EA4B0481-E043-4431-BFEF-43C72B41F6C3}" destId="{D92DEE13-0BF0-41DE-9BDA-AF8B997729AA}" srcOrd="3" destOrd="0" parTransId="{13C0473F-CDBA-4A53-B69B-65F2D25D41F0}" sibTransId="{0CA75CCB-E334-4134-B1FF-2BCEE36FAA96}"/>
    <dgm:cxn modelId="{81EDDB18-5BEE-48F1-8DD2-F3F0D0AAC8E2}" srcId="{EA4B0481-E043-4431-BFEF-43C72B41F6C3}" destId="{EDDEC03D-364A-40C7-A6A3-E001DE90F3A2}" srcOrd="0" destOrd="0" parTransId="{0E6EEA15-41A8-4D3E-805F-583F559036DE}" sibTransId="{724F381A-49E5-4036-9769-107D90F8BD55}"/>
    <dgm:cxn modelId="{38F2C920-4D7F-42BF-92CD-189C1D487DDB}" srcId="{C663ECD6-E63D-46D9-8269-9AD38AE81DF4}" destId="{FFB8114E-C4D8-442A-B78E-13B45BE05719}" srcOrd="1" destOrd="0" parTransId="{E7AABA51-3040-46ED-A130-C736E25B2C9C}" sibTransId="{FA9176A8-E709-4024-AE5F-B772925A1832}"/>
    <dgm:cxn modelId="{5087F9BE-A2B4-4325-96D7-68B2BE2AD035}" type="presOf" srcId="{D92DEE13-0BF0-41DE-9BDA-AF8B997729AA}" destId="{E919D2AD-6055-48F1-8EE9-F305DC2E9FE2}" srcOrd="0" destOrd="3" presId="urn:microsoft.com/office/officeart/2005/8/layout/hList1"/>
    <dgm:cxn modelId="{380154A2-1D88-457D-B64E-E39AA16C5BF8}" type="presOf" srcId="{530A5A3C-58C4-4B83-B87B-384078190168}" destId="{E919D2AD-6055-48F1-8EE9-F305DC2E9FE2}" srcOrd="0" destOrd="2" presId="urn:microsoft.com/office/officeart/2005/8/layout/hList1"/>
    <dgm:cxn modelId="{47921865-3AB0-4AB9-9065-30E68CCCD540}" type="presOf" srcId="{EA4B0481-E043-4431-BFEF-43C72B41F6C3}" destId="{66DFC4A2-633C-4E75-8B41-28CCCA5EA6B6}" srcOrd="0" destOrd="0" presId="urn:microsoft.com/office/officeart/2005/8/layout/hList1"/>
    <dgm:cxn modelId="{0AB9AE65-9E33-44B6-B0EA-A7BED880CFE5}" type="presOf" srcId="{09A5EB89-61C1-496E-B0ED-1EA7103BF1E0}" destId="{E919D2AD-6055-48F1-8EE9-F305DC2E9FE2}" srcOrd="0" destOrd="4" presId="urn:microsoft.com/office/officeart/2005/8/layout/hList1"/>
    <dgm:cxn modelId="{7F5F2180-89A3-4464-9F60-B4ACCECF9BAC}" srcId="{CFACE384-CD79-48FF-99EB-275166B6311F}" destId="{C663ECD6-E63D-46D9-8269-9AD38AE81DF4}" srcOrd="0" destOrd="0" parTransId="{B05A4E80-296D-4ECE-9030-5799963DE43A}" sibTransId="{0E3FF287-4BB9-439B-8A3F-7C16AA057846}"/>
    <dgm:cxn modelId="{FE376191-DC63-4D59-AA38-2B538A4FEF51}" type="presOf" srcId="{DD18C07F-0DC2-473E-A96A-98F50981F56E}" destId="{38852F6B-2BC6-4E95-93EE-97786D031B04}" srcOrd="0" destOrd="2" presId="urn:microsoft.com/office/officeart/2005/8/layout/hList1"/>
    <dgm:cxn modelId="{C02DABB6-D5BB-42ED-8710-53641CC0A568}" type="presOf" srcId="{5FA5796E-26B1-43DD-A49E-BDC6BA7B2E55}" destId="{38852F6B-2BC6-4E95-93EE-97786D031B04}" srcOrd="0" destOrd="3" presId="urn:microsoft.com/office/officeart/2005/8/layout/hList1"/>
    <dgm:cxn modelId="{A867C6F2-E3E4-4547-A64A-8515E83764C9}" type="presOf" srcId="{E07EA3C9-B5AC-44F3-9F72-6C141B5F7C61}" destId="{38852F6B-2BC6-4E95-93EE-97786D031B04}" srcOrd="0" destOrd="5" presId="urn:microsoft.com/office/officeart/2005/8/layout/hList1"/>
    <dgm:cxn modelId="{EA9DC882-5F03-4CE7-99EC-777A442B9AD8}" srcId="{EA4B0481-E043-4431-BFEF-43C72B41F6C3}" destId="{530A5A3C-58C4-4B83-B87B-384078190168}" srcOrd="2" destOrd="0" parTransId="{377C2B89-2209-4DF9-B8C2-6AA057994121}" sibTransId="{6EDE3FB7-AF45-4569-BB20-AC1D0BDFE95E}"/>
    <dgm:cxn modelId="{128E2E06-56C3-4B69-94FA-7FE33FC803F2}" type="presOf" srcId="{118BE607-299E-420E-B352-F401F2DF96B6}" destId="{38852F6B-2BC6-4E95-93EE-97786D031B04}" srcOrd="0" destOrd="4" presId="urn:microsoft.com/office/officeart/2005/8/layout/hList1"/>
    <dgm:cxn modelId="{2E56F752-155F-429C-84DD-B8A238DD9544}" type="presOf" srcId="{5853679F-9A41-432D-A75A-EB8288FF8D19}" destId="{38852F6B-2BC6-4E95-93EE-97786D031B04}" srcOrd="0" destOrd="6" presId="urn:microsoft.com/office/officeart/2005/8/layout/hList1"/>
    <dgm:cxn modelId="{8FB249E5-E012-4D30-B8F0-0E7895DB84EF}" srcId="{C663ECD6-E63D-46D9-8269-9AD38AE81DF4}" destId="{6A1DBBB8-C1AB-4F4D-86FA-8D26C3BDCE9C}" srcOrd="0" destOrd="0" parTransId="{E4AE6F92-1818-437A-BDF5-45CEF34CBD57}" sibTransId="{FB4F69F1-D3BA-4A34-B05B-A4DE320DF2B4}"/>
    <dgm:cxn modelId="{CA16F92C-622D-444F-B532-A7EF270E240C}" type="presOf" srcId="{CFACE384-CD79-48FF-99EB-275166B6311F}" destId="{CB613998-D9A4-4BD1-8AF8-0C1181404295}" srcOrd="0" destOrd="0" presId="urn:microsoft.com/office/officeart/2005/8/layout/hList1"/>
    <dgm:cxn modelId="{C6E8FD80-8E04-4F18-BBAB-1529CA6DD3C9}" type="presOf" srcId="{EDDEC03D-364A-40C7-A6A3-E001DE90F3A2}" destId="{E919D2AD-6055-48F1-8EE9-F305DC2E9FE2}" srcOrd="0" destOrd="0" presId="urn:microsoft.com/office/officeart/2005/8/layout/hList1"/>
    <dgm:cxn modelId="{4B8F4753-B4D5-440D-8598-E5C7B64EAB36}" type="presOf" srcId="{13F1F2D4-131B-4B5F-82ED-978236254052}" destId="{E919D2AD-6055-48F1-8EE9-F305DC2E9FE2}" srcOrd="0" destOrd="1" presId="urn:microsoft.com/office/officeart/2005/8/layout/hList1"/>
    <dgm:cxn modelId="{104C06B3-9B4B-4C6A-8AC2-E1CD02106F78}" srcId="{C663ECD6-E63D-46D9-8269-9AD38AE81DF4}" destId="{DD18C07F-0DC2-473E-A96A-98F50981F56E}" srcOrd="2" destOrd="0" parTransId="{467A5E44-6B1A-4A46-8197-483A977F66B1}" sibTransId="{9B104C22-5A65-44AF-AEF4-441F9672B2AD}"/>
    <dgm:cxn modelId="{0715D15B-0F3A-4ECC-A9C3-21981D7B2F2F}" type="presParOf" srcId="{CB613998-D9A4-4BD1-8AF8-0C1181404295}" destId="{0F1DC70E-5746-4C26-9809-ED58E7CEACBD}" srcOrd="0" destOrd="0" presId="urn:microsoft.com/office/officeart/2005/8/layout/hList1"/>
    <dgm:cxn modelId="{1B05A3E4-6A66-456E-AA2D-E90547038B15}" type="presParOf" srcId="{0F1DC70E-5746-4C26-9809-ED58E7CEACBD}" destId="{3FDE6913-519B-4E5E-B8A9-25ED052F23F9}" srcOrd="0" destOrd="0" presId="urn:microsoft.com/office/officeart/2005/8/layout/hList1"/>
    <dgm:cxn modelId="{CBCF59A3-2C59-4C7F-97B1-937F1A628889}" type="presParOf" srcId="{0F1DC70E-5746-4C26-9809-ED58E7CEACBD}" destId="{38852F6B-2BC6-4E95-93EE-97786D031B04}" srcOrd="1" destOrd="0" presId="urn:microsoft.com/office/officeart/2005/8/layout/hList1"/>
    <dgm:cxn modelId="{B9342092-96C6-4D17-9BC9-04D26F329951}" type="presParOf" srcId="{CB613998-D9A4-4BD1-8AF8-0C1181404295}" destId="{6899A3D9-00EA-42E0-909B-90BD7BD47A89}" srcOrd="1" destOrd="0" presId="urn:microsoft.com/office/officeart/2005/8/layout/hList1"/>
    <dgm:cxn modelId="{CB7113C3-A80D-40F1-B201-FDA3AF0CD1A3}" type="presParOf" srcId="{CB613998-D9A4-4BD1-8AF8-0C1181404295}" destId="{640852C2-2CAC-434B-A8A0-2E846021D0AA}" srcOrd="2" destOrd="0" presId="urn:microsoft.com/office/officeart/2005/8/layout/hList1"/>
    <dgm:cxn modelId="{F3D33F44-2B66-40D0-B48B-9DA2CA9AC4FE}" type="presParOf" srcId="{640852C2-2CAC-434B-A8A0-2E846021D0AA}" destId="{66DFC4A2-633C-4E75-8B41-28CCCA5EA6B6}" srcOrd="0" destOrd="0" presId="urn:microsoft.com/office/officeart/2005/8/layout/hList1"/>
    <dgm:cxn modelId="{E845A67B-8C84-4ACA-A947-BB04748F9D23}" type="presParOf" srcId="{640852C2-2CAC-434B-A8A0-2E846021D0AA}" destId="{E919D2AD-6055-48F1-8EE9-F305DC2E9FE2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71F1C49-697C-4C72-BE72-E9EA5FE479E1}" type="doc">
      <dgm:prSet loTypeId="urn:microsoft.com/office/officeart/2005/8/layout/cycle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838FB41-BB77-419D-B4C7-9437DDDFE777}">
      <dgm:prSet phldrT="[Text]" phldr="0"/>
      <dgm:spPr/>
      <dgm:t>
        <a:bodyPr/>
        <a:lstStyle/>
        <a:p>
          <a:pPr rtl="0"/>
          <a:r>
            <a:rPr lang="en-US" b="1" dirty="0">
              <a:latin typeface="Calibri"/>
              <a:cs typeface="Calibri"/>
            </a:rPr>
            <a:t> People Centered</a:t>
          </a:r>
        </a:p>
      </dgm:t>
    </dgm:pt>
    <dgm:pt modelId="{1F3819A1-7DB7-4EB9-B0FF-00F8173DBF42}" type="parTrans" cxnId="{4B6A5EA1-873D-48D2-B692-7E65B4FB7510}">
      <dgm:prSet/>
      <dgm:spPr/>
      <dgm:t>
        <a:bodyPr/>
        <a:lstStyle/>
        <a:p>
          <a:endParaRPr lang="en-US"/>
        </a:p>
      </dgm:t>
    </dgm:pt>
    <dgm:pt modelId="{5E258305-2904-4B6C-9444-3F0E57F80B25}" type="sibTrans" cxnId="{4B6A5EA1-873D-48D2-B692-7E65B4FB7510}">
      <dgm:prSet/>
      <dgm:spPr/>
      <dgm:t>
        <a:bodyPr/>
        <a:lstStyle/>
        <a:p>
          <a:endParaRPr lang="en-US"/>
        </a:p>
      </dgm:t>
    </dgm:pt>
    <dgm:pt modelId="{B2B411D5-A06A-4534-ABFD-DA8D3FA1B58A}">
      <dgm:prSet phldrT="[Text]" phldr="0"/>
      <dgm:spPr/>
      <dgm:t>
        <a:bodyPr/>
        <a:lstStyle/>
        <a:p>
          <a:pPr rtl="0"/>
          <a:r>
            <a:rPr lang="en-US" b="1" dirty="0">
              <a:latin typeface="Calibri"/>
              <a:cs typeface="Calibri"/>
            </a:rPr>
            <a:t>Participatory Design</a:t>
          </a:r>
        </a:p>
      </dgm:t>
    </dgm:pt>
    <dgm:pt modelId="{9BEE8A2D-2BEC-454B-954F-B3D632743F5B}" type="parTrans" cxnId="{30B529C9-7B24-4E02-AB42-BECC202DCF03}">
      <dgm:prSet/>
      <dgm:spPr/>
      <dgm:t>
        <a:bodyPr/>
        <a:lstStyle/>
        <a:p>
          <a:endParaRPr lang="en-US"/>
        </a:p>
      </dgm:t>
    </dgm:pt>
    <dgm:pt modelId="{BAA90089-665E-42A8-BCDD-26AA7B71F701}" type="sibTrans" cxnId="{30B529C9-7B24-4E02-AB42-BECC202DCF03}">
      <dgm:prSet/>
      <dgm:spPr/>
      <dgm:t>
        <a:bodyPr/>
        <a:lstStyle/>
        <a:p>
          <a:endParaRPr lang="en-US"/>
        </a:p>
      </dgm:t>
    </dgm:pt>
    <dgm:pt modelId="{57F577F7-548F-45C4-AC1A-75C06BB72653}">
      <dgm:prSet phldrT="[Text]" phldr="0"/>
      <dgm:spPr/>
      <dgm:t>
        <a:bodyPr/>
        <a:lstStyle/>
        <a:p>
          <a:pPr rtl="0"/>
          <a:r>
            <a:rPr lang="en-US" b="1" dirty="0">
              <a:latin typeface="Calibri"/>
              <a:cs typeface="Calibri"/>
            </a:rPr>
            <a:t> Ethical</a:t>
          </a:r>
        </a:p>
      </dgm:t>
    </dgm:pt>
    <dgm:pt modelId="{6534E641-409C-4EB1-BC06-C62CDE08AE98}" type="parTrans" cxnId="{EC715287-6FA1-49B0-A7B0-CA7AD80D9E54}">
      <dgm:prSet/>
      <dgm:spPr/>
      <dgm:t>
        <a:bodyPr/>
        <a:lstStyle/>
        <a:p>
          <a:endParaRPr lang="en-US"/>
        </a:p>
      </dgm:t>
    </dgm:pt>
    <dgm:pt modelId="{A67EBD27-2AC4-4C48-80AD-F890B025B5D9}" type="sibTrans" cxnId="{EC715287-6FA1-49B0-A7B0-CA7AD80D9E54}">
      <dgm:prSet/>
      <dgm:spPr/>
      <dgm:t>
        <a:bodyPr/>
        <a:lstStyle/>
        <a:p>
          <a:endParaRPr lang="en-US"/>
        </a:p>
      </dgm:t>
    </dgm:pt>
    <dgm:pt modelId="{3FB168D1-4C83-4AEF-AC87-F670F26A54A9}">
      <dgm:prSet phldrT="[Text]" phldr="0"/>
      <dgm:spPr/>
      <dgm:t>
        <a:bodyPr/>
        <a:lstStyle/>
        <a:p>
          <a:pPr rtl="0"/>
          <a:r>
            <a:rPr lang="en-US" b="1" dirty="0">
              <a:latin typeface="Calibri"/>
              <a:cs typeface="Calibri"/>
            </a:rPr>
            <a:t> Viable</a:t>
          </a:r>
        </a:p>
      </dgm:t>
    </dgm:pt>
    <dgm:pt modelId="{1EF99947-3BD9-44D6-8ADE-FBCEFC086333}" type="parTrans" cxnId="{0EB4022F-AA5A-4080-8A2E-3D49891CF2D0}">
      <dgm:prSet/>
      <dgm:spPr/>
      <dgm:t>
        <a:bodyPr/>
        <a:lstStyle/>
        <a:p>
          <a:endParaRPr lang="en-US"/>
        </a:p>
      </dgm:t>
    </dgm:pt>
    <dgm:pt modelId="{9B947CAB-B86A-459E-A58D-2640CB2EC724}" type="sibTrans" cxnId="{0EB4022F-AA5A-4080-8A2E-3D49891CF2D0}">
      <dgm:prSet/>
      <dgm:spPr/>
      <dgm:t>
        <a:bodyPr/>
        <a:lstStyle/>
        <a:p>
          <a:endParaRPr lang="en-US"/>
        </a:p>
      </dgm:t>
    </dgm:pt>
    <dgm:pt modelId="{4FC621C3-9955-4310-BCA1-065985AB4395}" type="pres">
      <dgm:prSet presAssocID="{971F1C49-697C-4C72-BE72-E9EA5FE479E1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5079D22B-4BB2-4EDE-A134-E892DE276F2C}" type="pres">
      <dgm:prSet presAssocID="{1838FB41-BB77-419D-B4C7-9437DDDFE777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0DB4370-2958-474A-A281-756585DA9727}" type="pres">
      <dgm:prSet presAssocID="{1838FB41-BB77-419D-B4C7-9437DDDFE777}" presName="spNode" presStyleCnt="0"/>
      <dgm:spPr/>
    </dgm:pt>
    <dgm:pt modelId="{6BBE4234-3313-47AB-A37E-AB9530707044}" type="pres">
      <dgm:prSet presAssocID="{5E258305-2904-4B6C-9444-3F0E57F80B25}" presName="sibTrans" presStyleLbl="sibTrans1D1" presStyleIdx="0" presStyleCnt="4"/>
      <dgm:spPr/>
      <dgm:t>
        <a:bodyPr/>
        <a:lstStyle/>
        <a:p>
          <a:endParaRPr lang="en-IN"/>
        </a:p>
      </dgm:t>
    </dgm:pt>
    <dgm:pt modelId="{01EBEF76-06B5-4210-940F-888423CD4F04}" type="pres">
      <dgm:prSet presAssocID="{B2B411D5-A06A-4534-ABFD-DA8D3FA1B58A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FD0357D-F1E0-4059-8642-3CA69BC37724}" type="pres">
      <dgm:prSet presAssocID="{B2B411D5-A06A-4534-ABFD-DA8D3FA1B58A}" presName="spNode" presStyleCnt="0"/>
      <dgm:spPr/>
    </dgm:pt>
    <dgm:pt modelId="{8038907F-0853-4868-A147-34B8E5B85F2A}" type="pres">
      <dgm:prSet presAssocID="{BAA90089-665E-42A8-BCDD-26AA7B71F701}" presName="sibTrans" presStyleLbl="sibTrans1D1" presStyleIdx="1" presStyleCnt="4"/>
      <dgm:spPr/>
      <dgm:t>
        <a:bodyPr/>
        <a:lstStyle/>
        <a:p>
          <a:endParaRPr lang="en-IN"/>
        </a:p>
      </dgm:t>
    </dgm:pt>
    <dgm:pt modelId="{847E6C00-E532-4BF8-BF6F-C270A882EF0A}" type="pres">
      <dgm:prSet presAssocID="{57F577F7-548F-45C4-AC1A-75C06BB72653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0EA6D65-D71D-436F-83DD-3F30409FC4A2}" type="pres">
      <dgm:prSet presAssocID="{57F577F7-548F-45C4-AC1A-75C06BB72653}" presName="spNode" presStyleCnt="0"/>
      <dgm:spPr/>
    </dgm:pt>
    <dgm:pt modelId="{1B437EB2-D265-41DB-9DFC-616E542F08D4}" type="pres">
      <dgm:prSet presAssocID="{A67EBD27-2AC4-4C48-80AD-F890B025B5D9}" presName="sibTrans" presStyleLbl="sibTrans1D1" presStyleIdx="2" presStyleCnt="4"/>
      <dgm:spPr/>
      <dgm:t>
        <a:bodyPr/>
        <a:lstStyle/>
        <a:p>
          <a:endParaRPr lang="en-IN"/>
        </a:p>
      </dgm:t>
    </dgm:pt>
    <dgm:pt modelId="{587B48CC-7D8E-42F6-9FB3-B3418FEC10EC}" type="pres">
      <dgm:prSet presAssocID="{3FB168D1-4C83-4AEF-AC87-F670F26A54A9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3BCFD42-24BE-4390-977B-36AE22DD139C}" type="pres">
      <dgm:prSet presAssocID="{3FB168D1-4C83-4AEF-AC87-F670F26A54A9}" presName="spNode" presStyleCnt="0"/>
      <dgm:spPr/>
    </dgm:pt>
    <dgm:pt modelId="{4C8B70E0-6551-4E12-86B0-995E90123D5E}" type="pres">
      <dgm:prSet presAssocID="{9B947CAB-B86A-459E-A58D-2640CB2EC724}" presName="sibTrans" presStyleLbl="sibTrans1D1" presStyleIdx="3" presStyleCnt="4"/>
      <dgm:spPr/>
      <dgm:t>
        <a:bodyPr/>
        <a:lstStyle/>
        <a:p>
          <a:endParaRPr lang="en-IN"/>
        </a:p>
      </dgm:t>
    </dgm:pt>
  </dgm:ptLst>
  <dgm:cxnLst>
    <dgm:cxn modelId="{0EB4022F-AA5A-4080-8A2E-3D49891CF2D0}" srcId="{971F1C49-697C-4C72-BE72-E9EA5FE479E1}" destId="{3FB168D1-4C83-4AEF-AC87-F670F26A54A9}" srcOrd="3" destOrd="0" parTransId="{1EF99947-3BD9-44D6-8ADE-FBCEFC086333}" sibTransId="{9B947CAB-B86A-459E-A58D-2640CB2EC724}"/>
    <dgm:cxn modelId="{4B6A5EA1-873D-48D2-B692-7E65B4FB7510}" srcId="{971F1C49-697C-4C72-BE72-E9EA5FE479E1}" destId="{1838FB41-BB77-419D-B4C7-9437DDDFE777}" srcOrd="0" destOrd="0" parTransId="{1F3819A1-7DB7-4EB9-B0FF-00F8173DBF42}" sibTransId="{5E258305-2904-4B6C-9444-3F0E57F80B25}"/>
    <dgm:cxn modelId="{8DDDE242-EA4B-4BDC-84C6-5F3D243EBBEE}" type="presOf" srcId="{1838FB41-BB77-419D-B4C7-9437DDDFE777}" destId="{5079D22B-4BB2-4EDE-A134-E892DE276F2C}" srcOrd="0" destOrd="0" presId="urn:microsoft.com/office/officeart/2005/8/layout/cycle6"/>
    <dgm:cxn modelId="{2EAC1803-6392-40F6-884D-C26685104536}" type="presOf" srcId="{971F1C49-697C-4C72-BE72-E9EA5FE479E1}" destId="{4FC621C3-9955-4310-BCA1-065985AB4395}" srcOrd="0" destOrd="0" presId="urn:microsoft.com/office/officeart/2005/8/layout/cycle6"/>
    <dgm:cxn modelId="{90D3C420-4BFE-4FE5-B350-A601760F5960}" type="presOf" srcId="{57F577F7-548F-45C4-AC1A-75C06BB72653}" destId="{847E6C00-E532-4BF8-BF6F-C270A882EF0A}" srcOrd="0" destOrd="0" presId="urn:microsoft.com/office/officeart/2005/8/layout/cycle6"/>
    <dgm:cxn modelId="{30B529C9-7B24-4E02-AB42-BECC202DCF03}" srcId="{971F1C49-697C-4C72-BE72-E9EA5FE479E1}" destId="{B2B411D5-A06A-4534-ABFD-DA8D3FA1B58A}" srcOrd="1" destOrd="0" parTransId="{9BEE8A2D-2BEC-454B-954F-B3D632743F5B}" sibTransId="{BAA90089-665E-42A8-BCDD-26AA7B71F701}"/>
    <dgm:cxn modelId="{9506455A-2628-4369-8823-5E5971059BBF}" type="presOf" srcId="{A67EBD27-2AC4-4C48-80AD-F890B025B5D9}" destId="{1B437EB2-D265-41DB-9DFC-616E542F08D4}" srcOrd="0" destOrd="0" presId="urn:microsoft.com/office/officeart/2005/8/layout/cycle6"/>
    <dgm:cxn modelId="{02929EFC-C340-40A1-B346-28D02E7333F4}" type="presOf" srcId="{3FB168D1-4C83-4AEF-AC87-F670F26A54A9}" destId="{587B48CC-7D8E-42F6-9FB3-B3418FEC10EC}" srcOrd="0" destOrd="0" presId="urn:microsoft.com/office/officeart/2005/8/layout/cycle6"/>
    <dgm:cxn modelId="{7BA88C41-2E44-44ED-9FDE-B643E2115ABF}" type="presOf" srcId="{BAA90089-665E-42A8-BCDD-26AA7B71F701}" destId="{8038907F-0853-4868-A147-34B8E5B85F2A}" srcOrd="0" destOrd="0" presId="urn:microsoft.com/office/officeart/2005/8/layout/cycle6"/>
    <dgm:cxn modelId="{02C2858F-1836-47B6-868D-34351E6B02AE}" type="presOf" srcId="{B2B411D5-A06A-4534-ABFD-DA8D3FA1B58A}" destId="{01EBEF76-06B5-4210-940F-888423CD4F04}" srcOrd="0" destOrd="0" presId="urn:microsoft.com/office/officeart/2005/8/layout/cycle6"/>
    <dgm:cxn modelId="{B0FDF089-25A1-49D0-9458-4432C2FE9842}" type="presOf" srcId="{5E258305-2904-4B6C-9444-3F0E57F80B25}" destId="{6BBE4234-3313-47AB-A37E-AB9530707044}" srcOrd="0" destOrd="0" presId="urn:microsoft.com/office/officeart/2005/8/layout/cycle6"/>
    <dgm:cxn modelId="{EC715287-6FA1-49B0-A7B0-CA7AD80D9E54}" srcId="{971F1C49-697C-4C72-BE72-E9EA5FE479E1}" destId="{57F577F7-548F-45C4-AC1A-75C06BB72653}" srcOrd="2" destOrd="0" parTransId="{6534E641-409C-4EB1-BC06-C62CDE08AE98}" sibTransId="{A67EBD27-2AC4-4C48-80AD-F890B025B5D9}"/>
    <dgm:cxn modelId="{3B7F3499-3A9A-48E9-9845-D642E999B2BD}" type="presOf" srcId="{9B947CAB-B86A-459E-A58D-2640CB2EC724}" destId="{4C8B70E0-6551-4E12-86B0-995E90123D5E}" srcOrd="0" destOrd="0" presId="urn:microsoft.com/office/officeart/2005/8/layout/cycle6"/>
    <dgm:cxn modelId="{54516F33-6419-4776-880C-64AAA8EF2FAD}" type="presParOf" srcId="{4FC621C3-9955-4310-BCA1-065985AB4395}" destId="{5079D22B-4BB2-4EDE-A134-E892DE276F2C}" srcOrd="0" destOrd="0" presId="urn:microsoft.com/office/officeart/2005/8/layout/cycle6"/>
    <dgm:cxn modelId="{5FF62EB3-B8A9-429D-9A6B-2EE191A0F0DA}" type="presParOf" srcId="{4FC621C3-9955-4310-BCA1-065985AB4395}" destId="{F0DB4370-2958-474A-A281-756585DA9727}" srcOrd="1" destOrd="0" presId="urn:microsoft.com/office/officeart/2005/8/layout/cycle6"/>
    <dgm:cxn modelId="{4C172C73-ECC9-4C65-A415-54FA4ACFC0C0}" type="presParOf" srcId="{4FC621C3-9955-4310-BCA1-065985AB4395}" destId="{6BBE4234-3313-47AB-A37E-AB9530707044}" srcOrd="2" destOrd="0" presId="urn:microsoft.com/office/officeart/2005/8/layout/cycle6"/>
    <dgm:cxn modelId="{2B148D9B-9633-4429-B644-3DA89982D88E}" type="presParOf" srcId="{4FC621C3-9955-4310-BCA1-065985AB4395}" destId="{01EBEF76-06B5-4210-940F-888423CD4F04}" srcOrd="3" destOrd="0" presId="urn:microsoft.com/office/officeart/2005/8/layout/cycle6"/>
    <dgm:cxn modelId="{77F4BEF4-4B23-42D1-B223-1460D9808CEA}" type="presParOf" srcId="{4FC621C3-9955-4310-BCA1-065985AB4395}" destId="{8FD0357D-F1E0-4059-8642-3CA69BC37724}" srcOrd="4" destOrd="0" presId="urn:microsoft.com/office/officeart/2005/8/layout/cycle6"/>
    <dgm:cxn modelId="{93619F0C-8288-4990-8CE6-B6C6A4C784C2}" type="presParOf" srcId="{4FC621C3-9955-4310-BCA1-065985AB4395}" destId="{8038907F-0853-4868-A147-34B8E5B85F2A}" srcOrd="5" destOrd="0" presId="urn:microsoft.com/office/officeart/2005/8/layout/cycle6"/>
    <dgm:cxn modelId="{0165BA06-C727-492B-8E9D-7FBC779D0FB6}" type="presParOf" srcId="{4FC621C3-9955-4310-BCA1-065985AB4395}" destId="{847E6C00-E532-4BF8-BF6F-C270A882EF0A}" srcOrd="6" destOrd="0" presId="urn:microsoft.com/office/officeart/2005/8/layout/cycle6"/>
    <dgm:cxn modelId="{3072EB33-22BD-4C64-9885-0E91BD089917}" type="presParOf" srcId="{4FC621C3-9955-4310-BCA1-065985AB4395}" destId="{20EA6D65-D71D-436F-83DD-3F30409FC4A2}" srcOrd="7" destOrd="0" presId="urn:microsoft.com/office/officeart/2005/8/layout/cycle6"/>
    <dgm:cxn modelId="{7D5BC3AD-D3DB-4BBF-83AE-28E166D2CF5B}" type="presParOf" srcId="{4FC621C3-9955-4310-BCA1-065985AB4395}" destId="{1B437EB2-D265-41DB-9DFC-616E542F08D4}" srcOrd="8" destOrd="0" presId="urn:microsoft.com/office/officeart/2005/8/layout/cycle6"/>
    <dgm:cxn modelId="{31D372F7-5BB9-4FA9-87B8-01413D1FAF55}" type="presParOf" srcId="{4FC621C3-9955-4310-BCA1-065985AB4395}" destId="{587B48CC-7D8E-42F6-9FB3-B3418FEC10EC}" srcOrd="9" destOrd="0" presId="urn:microsoft.com/office/officeart/2005/8/layout/cycle6"/>
    <dgm:cxn modelId="{039F3799-ACB2-44A7-8CC1-037EEEA5814A}" type="presParOf" srcId="{4FC621C3-9955-4310-BCA1-065985AB4395}" destId="{83BCFD42-24BE-4390-977B-36AE22DD139C}" srcOrd="10" destOrd="0" presId="urn:microsoft.com/office/officeart/2005/8/layout/cycle6"/>
    <dgm:cxn modelId="{C364F5D2-CA1A-4983-872F-FB797FA9366C}" type="presParOf" srcId="{4FC621C3-9955-4310-BCA1-065985AB4395}" destId="{4C8B70E0-6551-4E12-86B0-995E90123D5E}" srcOrd="11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66D9FBE-D7BF-4D96-8F97-F0DBB597D677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428E2C-7451-417F-B05B-BAA149619C4F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en-US">
              <a:latin typeface="Calibri"/>
              <a:ea typeface="Calibri"/>
              <a:cs typeface="Calibri"/>
            </a:rPr>
            <a:t>Regression analysis helps guide targeted interventions against smoke-related health issues</a:t>
          </a:r>
        </a:p>
      </dgm:t>
    </dgm:pt>
    <dgm:pt modelId="{94AC6049-DB06-4007-A2BC-9D370A09EDF1}" type="parTrans" cxnId="{E1F3478A-AB35-4F99-ADA2-30F3EE3EB333}">
      <dgm:prSet/>
      <dgm:spPr/>
      <dgm:t>
        <a:bodyPr/>
        <a:lstStyle/>
        <a:p>
          <a:endParaRPr lang="en-US"/>
        </a:p>
      </dgm:t>
    </dgm:pt>
    <dgm:pt modelId="{3CA13101-6FC9-43F3-A814-5B6D5FDCE613}" type="sibTrans" cxnId="{E1F3478A-AB35-4F99-ADA2-30F3EE3EB333}">
      <dgm:prSet/>
      <dgm:spPr/>
      <dgm:t>
        <a:bodyPr/>
        <a:lstStyle/>
        <a:p>
          <a:endParaRPr lang="en-US"/>
        </a:p>
      </dgm:t>
    </dgm:pt>
    <dgm:pt modelId="{ACB3F365-9241-4FA1-BE5F-4874FDA96FB9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en-US">
              <a:latin typeface="Calibri"/>
              <a:ea typeface="Calibri"/>
              <a:cs typeface="Calibri"/>
            </a:rPr>
            <a:t>Correlation analysis aids in policy creation for smoke-related disease reduction</a:t>
          </a:r>
        </a:p>
      </dgm:t>
    </dgm:pt>
    <dgm:pt modelId="{38F89024-DDAA-47C4-B9C3-973DC06D3196}" type="parTrans" cxnId="{73DB6BD4-B307-47E0-BF4E-7372AFA7A136}">
      <dgm:prSet/>
      <dgm:spPr/>
      <dgm:t>
        <a:bodyPr/>
        <a:lstStyle/>
        <a:p>
          <a:endParaRPr lang="en-US"/>
        </a:p>
      </dgm:t>
    </dgm:pt>
    <dgm:pt modelId="{E63108B2-02E7-433F-8A7C-1467283F2B7A}" type="sibTrans" cxnId="{73DB6BD4-B307-47E0-BF4E-7372AFA7A136}">
      <dgm:prSet/>
      <dgm:spPr/>
      <dgm:t>
        <a:bodyPr/>
        <a:lstStyle/>
        <a:p>
          <a:endParaRPr lang="en-US"/>
        </a:p>
      </dgm:t>
    </dgm:pt>
    <dgm:pt modelId="{75F60E64-5A25-44AB-9A91-290BC246EEB0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en-US">
              <a:solidFill>
                <a:schemeClr val="tx1"/>
              </a:solidFill>
              <a:latin typeface="Calibri"/>
              <a:cs typeface="Calibri"/>
            </a:rPr>
            <a:t>Impacts legislation and health strategies, by accounting for age groups and gender-specific effects</a:t>
          </a:r>
        </a:p>
      </dgm:t>
    </dgm:pt>
    <dgm:pt modelId="{7769824B-79E3-4E87-984B-38144AE9DF7E}" type="parTrans" cxnId="{1DAC8DE2-7248-4432-8AF7-73607E467626}">
      <dgm:prSet/>
      <dgm:spPr/>
      <dgm:t>
        <a:bodyPr/>
        <a:lstStyle/>
        <a:p>
          <a:endParaRPr lang="en-US"/>
        </a:p>
      </dgm:t>
    </dgm:pt>
    <dgm:pt modelId="{6ED5128A-D494-4773-A2FF-3A96765733E1}" type="sibTrans" cxnId="{1DAC8DE2-7248-4432-8AF7-73607E467626}">
      <dgm:prSet/>
      <dgm:spPr/>
      <dgm:t>
        <a:bodyPr/>
        <a:lstStyle/>
        <a:p>
          <a:endParaRPr lang="en-US"/>
        </a:p>
      </dgm:t>
    </dgm:pt>
    <dgm:pt modelId="{CF033836-BD25-407A-9020-32C4669EC6BC}" type="pres">
      <dgm:prSet presAssocID="{D66D9FBE-D7BF-4D96-8F97-F0DBB597D677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3A69E360-561A-49B0-99CC-0AA385137F48}" type="pres">
      <dgm:prSet presAssocID="{66428E2C-7451-417F-B05B-BAA149619C4F}" presName="compNode" presStyleCnt="0"/>
      <dgm:spPr/>
    </dgm:pt>
    <dgm:pt modelId="{4BA00BE2-96F0-4B2B-A4B5-798A4D8B5B90}" type="pres">
      <dgm:prSet presAssocID="{66428E2C-7451-417F-B05B-BAA149619C4F}" presName="bgRect" presStyleLbl="bgShp" presStyleIdx="0" presStyleCnt="3"/>
      <dgm:spPr/>
    </dgm:pt>
    <dgm:pt modelId="{DD67D057-02E1-496A-9940-FDF1CFBCEED0}" type="pres">
      <dgm:prSet presAssocID="{66428E2C-7451-417F-B05B-BAA149619C4F}" presName="iconRect" presStyleLbl="node1" presStyleIdx="0" presStyleCnt="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IN"/>
        </a:p>
      </dgm:t>
      <dgm:extLst>
        <a:ext uri="{E40237B7-FDA0-4F09-8148-C483321AD2D9}">
          <dgm14:cNvPr xmlns:dgm14="http://schemas.microsoft.com/office/drawing/2010/diagram" id="0" name="" descr="No Smoking"/>
        </a:ext>
      </dgm:extLst>
    </dgm:pt>
    <dgm:pt modelId="{D943ACEF-CC98-44E4-965E-4D5560C18090}" type="pres">
      <dgm:prSet presAssocID="{66428E2C-7451-417F-B05B-BAA149619C4F}" presName="spaceRect" presStyleCnt="0"/>
      <dgm:spPr/>
    </dgm:pt>
    <dgm:pt modelId="{F65A3F65-B21C-4CE5-AC93-4B846BC93EB2}" type="pres">
      <dgm:prSet presAssocID="{66428E2C-7451-417F-B05B-BAA149619C4F}" presName="parTx" presStyleLbl="revTx" presStyleIdx="0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IN"/>
        </a:p>
      </dgm:t>
    </dgm:pt>
    <dgm:pt modelId="{7953E567-0F94-4B5C-BF8C-D45D3D00F161}" type="pres">
      <dgm:prSet presAssocID="{3CA13101-6FC9-43F3-A814-5B6D5FDCE613}" presName="sibTrans" presStyleCnt="0"/>
      <dgm:spPr/>
    </dgm:pt>
    <dgm:pt modelId="{61A77CF6-F803-4D2C-BF38-87B9B4761131}" type="pres">
      <dgm:prSet presAssocID="{ACB3F365-9241-4FA1-BE5F-4874FDA96FB9}" presName="compNode" presStyleCnt="0"/>
      <dgm:spPr/>
    </dgm:pt>
    <dgm:pt modelId="{8391D4FC-CDAF-4B40-AB2C-D931A0CC7810}" type="pres">
      <dgm:prSet presAssocID="{ACB3F365-9241-4FA1-BE5F-4874FDA96FB9}" presName="bgRect" presStyleLbl="bgShp" presStyleIdx="1" presStyleCnt="3"/>
      <dgm:spPr/>
    </dgm:pt>
    <dgm:pt modelId="{B76E21D3-F639-4B3E-B040-7E15CCBB8865}" type="pres">
      <dgm:prSet presAssocID="{ACB3F365-9241-4FA1-BE5F-4874FDA96FB9}" presName="iconRect" presStyleLbl="node1" presStyleIdx="1" presStyleCnt="3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IN"/>
        </a:p>
      </dgm:t>
      <dgm:extLst>
        <a:ext uri="{E40237B7-FDA0-4F09-8148-C483321AD2D9}">
          <dgm14:cNvPr xmlns:dgm14="http://schemas.microsoft.com/office/drawing/2010/diagram" id="0" name="" descr="Smoking"/>
        </a:ext>
      </dgm:extLst>
    </dgm:pt>
    <dgm:pt modelId="{8438942D-E39C-42E2-9DC1-0C022AAD91FD}" type="pres">
      <dgm:prSet presAssocID="{ACB3F365-9241-4FA1-BE5F-4874FDA96FB9}" presName="spaceRect" presStyleCnt="0"/>
      <dgm:spPr/>
    </dgm:pt>
    <dgm:pt modelId="{E0C7470C-07FB-4BEF-947C-6E8C649B4C2C}" type="pres">
      <dgm:prSet presAssocID="{ACB3F365-9241-4FA1-BE5F-4874FDA96FB9}" presName="parTx" presStyleLbl="revTx" presStyleIdx="1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IN"/>
        </a:p>
      </dgm:t>
    </dgm:pt>
    <dgm:pt modelId="{8FD8E70C-4AF0-44CF-A27B-589519F64428}" type="pres">
      <dgm:prSet presAssocID="{E63108B2-02E7-433F-8A7C-1467283F2B7A}" presName="sibTrans" presStyleCnt="0"/>
      <dgm:spPr/>
    </dgm:pt>
    <dgm:pt modelId="{C04F3194-F593-4B72-8203-49C008871940}" type="pres">
      <dgm:prSet presAssocID="{75F60E64-5A25-44AB-9A91-290BC246EEB0}" presName="compNode" presStyleCnt="0"/>
      <dgm:spPr/>
    </dgm:pt>
    <dgm:pt modelId="{094E56BD-1B2D-4E39-B5F1-335ABAF8BA46}" type="pres">
      <dgm:prSet presAssocID="{75F60E64-5A25-44AB-9A91-290BC246EEB0}" presName="bgRect" presStyleLbl="bgShp" presStyleIdx="2" presStyleCnt="3"/>
      <dgm:spPr/>
    </dgm:pt>
    <dgm:pt modelId="{4B823851-94CB-43CC-89C8-FEDEB7D89FB1}" type="pres">
      <dgm:prSet presAssocID="{75F60E64-5A25-44AB-9A91-290BC246EEB0}" presName="iconRect" presStyleLbl="node1" presStyleIdx="2" presStyleCnt="3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IN"/>
        </a:p>
      </dgm:t>
      <dgm:extLst>
        <a:ext uri="{E40237B7-FDA0-4F09-8148-C483321AD2D9}">
          <dgm14:cNvPr xmlns:dgm14="http://schemas.microsoft.com/office/drawing/2010/diagram" id="0" name="" descr="Hospital"/>
        </a:ext>
      </dgm:extLst>
    </dgm:pt>
    <dgm:pt modelId="{ED99D8F9-A9FC-4601-A394-9810BFF7085C}" type="pres">
      <dgm:prSet presAssocID="{75F60E64-5A25-44AB-9A91-290BC246EEB0}" presName="spaceRect" presStyleCnt="0"/>
      <dgm:spPr/>
    </dgm:pt>
    <dgm:pt modelId="{F5813C4B-2F93-4A67-BA8D-BEF8412E00D2}" type="pres">
      <dgm:prSet presAssocID="{75F60E64-5A25-44AB-9A91-290BC246EEB0}" presName="parTx" presStyleLbl="revTx" presStyleIdx="2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IN"/>
        </a:p>
      </dgm:t>
    </dgm:pt>
  </dgm:ptLst>
  <dgm:cxnLst>
    <dgm:cxn modelId="{CA765941-9505-4A7F-9625-D255B87C9473}" type="presOf" srcId="{ACB3F365-9241-4FA1-BE5F-4874FDA96FB9}" destId="{E0C7470C-07FB-4BEF-947C-6E8C649B4C2C}" srcOrd="0" destOrd="0" presId="urn:microsoft.com/office/officeart/2018/2/layout/IconVerticalSolidList"/>
    <dgm:cxn modelId="{695B2375-C809-416E-B4C6-D1BB707F745D}" type="presOf" srcId="{D66D9FBE-D7BF-4D96-8F97-F0DBB597D677}" destId="{CF033836-BD25-407A-9020-32C4669EC6BC}" srcOrd="0" destOrd="0" presId="urn:microsoft.com/office/officeart/2018/2/layout/IconVerticalSolidList"/>
    <dgm:cxn modelId="{E1F3478A-AB35-4F99-ADA2-30F3EE3EB333}" srcId="{D66D9FBE-D7BF-4D96-8F97-F0DBB597D677}" destId="{66428E2C-7451-417F-B05B-BAA149619C4F}" srcOrd="0" destOrd="0" parTransId="{94AC6049-DB06-4007-A2BC-9D370A09EDF1}" sibTransId="{3CA13101-6FC9-43F3-A814-5B6D5FDCE613}"/>
    <dgm:cxn modelId="{92FF6C69-B7ED-4FC7-AE8B-FA26F9B43A3D}" type="presOf" srcId="{66428E2C-7451-417F-B05B-BAA149619C4F}" destId="{F65A3F65-B21C-4CE5-AC93-4B846BC93EB2}" srcOrd="0" destOrd="0" presId="urn:microsoft.com/office/officeart/2018/2/layout/IconVerticalSolidList"/>
    <dgm:cxn modelId="{1DAC8DE2-7248-4432-8AF7-73607E467626}" srcId="{D66D9FBE-D7BF-4D96-8F97-F0DBB597D677}" destId="{75F60E64-5A25-44AB-9A91-290BC246EEB0}" srcOrd="2" destOrd="0" parTransId="{7769824B-79E3-4E87-984B-38144AE9DF7E}" sibTransId="{6ED5128A-D494-4773-A2FF-3A96765733E1}"/>
    <dgm:cxn modelId="{73DB6BD4-B307-47E0-BF4E-7372AFA7A136}" srcId="{D66D9FBE-D7BF-4D96-8F97-F0DBB597D677}" destId="{ACB3F365-9241-4FA1-BE5F-4874FDA96FB9}" srcOrd="1" destOrd="0" parTransId="{38F89024-DDAA-47C4-B9C3-973DC06D3196}" sibTransId="{E63108B2-02E7-433F-8A7C-1467283F2B7A}"/>
    <dgm:cxn modelId="{B35EC6CC-CC9E-4F5B-8B1F-C0C1891B0DBE}" type="presOf" srcId="{75F60E64-5A25-44AB-9A91-290BC246EEB0}" destId="{F5813C4B-2F93-4A67-BA8D-BEF8412E00D2}" srcOrd="0" destOrd="0" presId="urn:microsoft.com/office/officeart/2018/2/layout/IconVerticalSolidList"/>
    <dgm:cxn modelId="{FC6BD6B5-2C34-4E33-95DD-DB00A295CA4C}" type="presParOf" srcId="{CF033836-BD25-407A-9020-32C4669EC6BC}" destId="{3A69E360-561A-49B0-99CC-0AA385137F48}" srcOrd="0" destOrd="0" presId="urn:microsoft.com/office/officeart/2018/2/layout/IconVerticalSolidList"/>
    <dgm:cxn modelId="{42BCB6C1-AF1E-4BB0-AF9F-DB3790461876}" type="presParOf" srcId="{3A69E360-561A-49B0-99CC-0AA385137F48}" destId="{4BA00BE2-96F0-4B2B-A4B5-798A4D8B5B90}" srcOrd="0" destOrd="0" presId="urn:microsoft.com/office/officeart/2018/2/layout/IconVerticalSolidList"/>
    <dgm:cxn modelId="{36A6034E-E810-4611-8086-7E98C4E84019}" type="presParOf" srcId="{3A69E360-561A-49B0-99CC-0AA385137F48}" destId="{DD67D057-02E1-496A-9940-FDF1CFBCEED0}" srcOrd="1" destOrd="0" presId="urn:microsoft.com/office/officeart/2018/2/layout/IconVerticalSolidList"/>
    <dgm:cxn modelId="{AA192693-7CCF-4DB3-B22B-23D8E830E4BD}" type="presParOf" srcId="{3A69E360-561A-49B0-99CC-0AA385137F48}" destId="{D943ACEF-CC98-44E4-965E-4D5560C18090}" srcOrd="2" destOrd="0" presId="urn:microsoft.com/office/officeart/2018/2/layout/IconVerticalSolidList"/>
    <dgm:cxn modelId="{162222E6-A78C-4453-A374-0833EB3C0AFC}" type="presParOf" srcId="{3A69E360-561A-49B0-99CC-0AA385137F48}" destId="{F65A3F65-B21C-4CE5-AC93-4B846BC93EB2}" srcOrd="3" destOrd="0" presId="urn:microsoft.com/office/officeart/2018/2/layout/IconVerticalSolidList"/>
    <dgm:cxn modelId="{F1F798D7-7710-4413-94C1-C0DD9FC4C6F6}" type="presParOf" srcId="{CF033836-BD25-407A-9020-32C4669EC6BC}" destId="{7953E567-0F94-4B5C-BF8C-D45D3D00F161}" srcOrd="1" destOrd="0" presId="urn:microsoft.com/office/officeart/2018/2/layout/IconVerticalSolidList"/>
    <dgm:cxn modelId="{F98BDD3C-D2DF-4888-A417-5E7ECE1BAEF0}" type="presParOf" srcId="{CF033836-BD25-407A-9020-32C4669EC6BC}" destId="{61A77CF6-F803-4D2C-BF38-87B9B4761131}" srcOrd="2" destOrd="0" presId="urn:microsoft.com/office/officeart/2018/2/layout/IconVerticalSolidList"/>
    <dgm:cxn modelId="{191B2651-77C9-45AF-A699-0690263F2F32}" type="presParOf" srcId="{61A77CF6-F803-4D2C-BF38-87B9B4761131}" destId="{8391D4FC-CDAF-4B40-AB2C-D931A0CC7810}" srcOrd="0" destOrd="0" presId="urn:microsoft.com/office/officeart/2018/2/layout/IconVerticalSolidList"/>
    <dgm:cxn modelId="{FD7620BE-8DE1-42CA-B042-A6983DCDCE06}" type="presParOf" srcId="{61A77CF6-F803-4D2C-BF38-87B9B4761131}" destId="{B76E21D3-F639-4B3E-B040-7E15CCBB8865}" srcOrd="1" destOrd="0" presId="urn:microsoft.com/office/officeart/2018/2/layout/IconVerticalSolidList"/>
    <dgm:cxn modelId="{7FB293E1-5B6C-41F5-83B3-A2FF6345F8AA}" type="presParOf" srcId="{61A77CF6-F803-4D2C-BF38-87B9B4761131}" destId="{8438942D-E39C-42E2-9DC1-0C022AAD91FD}" srcOrd="2" destOrd="0" presId="urn:microsoft.com/office/officeart/2018/2/layout/IconVerticalSolidList"/>
    <dgm:cxn modelId="{EF231BD3-A3BC-4D89-8D43-287F71C79964}" type="presParOf" srcId="{61A77CF6-F803-4D2C-BF38-87B9B4761131}" destId="{E0C7470C-07FB-4BEF-947C-6E8C649B4C2C}" srcOrd="3" destOrd="0" presId="urn:microsoft.com/office/officeart/2018/2/layout/IconVerticalSolidList"/>
    <dgm:cxn modelId="{625A4DF0-76BA-453F-A57F-B4494C19134B}" type="presParOf" srcId="{CF033836-BD25-407A-9020-32C4669EC6BC}" destId="{8FD8E70C-4AF0-44CF-A27B-589519F64428}" srcOrd="3" destOrd="0" presId="urn:microsoft.com/office/officeart/2018/2/layout/IconVerticalSolidList"/>
    <dgm:cxn modelId="{84C19BA9-130D-4CE3-A7E5-78AA88FDFEB9}" type="presParOf" srcId="{CF033836-BD25-407A-9020-32C4669EC6BC}" destId="{C04F3194-F593-4B72-8203-49C008871940}" srcOrd="4" destOrd="0" presId="urn:microsoft.com/office/officeart/2018/2/layout/IconVerticalSolidList"/>
    <dgm:cxn modelId="{139D3583-69A7-436C-B55B-EF774C63D0FB}" type="presParOf" srcId="{C04F3194-F593-4B72-8203-49C008871940}" destId="{094E56BD-1B2D-4E39-B5F1-335ABAF8BA46}" srcOrd="0" destOrd="0" presId="urn:microsoft.com/office/officeart/2018/2/layout/IconVerticalSolidList"/>
    <dgm:cxn modelId="{BF86DE35-DFA5-4756-9258-E3C6DF949B3D}" type="presParOf" srcId="{C04F3194-F593-4B72-8203-49C008871940}" destId="{4B823851-94CB-43CC-89C8-FEDEB7D89FB1}" srcOrd="1" destOrd="0" presId="urn:microsoft.com/office/officeart/2018/2/layout/IconVerticalSolidList"/>
    <dgm:cxn modelId="{F6DE72BC-8D7A-4F7E-9CDE-0E78D70AFE0A}" type="presParOf" srcId="{C04F3194-F593-4B72-8203-49C008871940}" destId="{ED99D8F9-A9FC-4601-A394-9810BFF7085C}" srcOrd="2" destOrd="0" presId="urn:microsoft.com/office/officeart/2018/2/layout/IconVerticalSolidList"/>
    <dgm:cxn modelId="{96FB2A0D-800C-4C84-9706-52920D9D70A6}" type="presParOf" srcId="{C04F3194-F593-4B72-8203-49C008871940}" destId="{F5813C4B-2F93-4A67-BA8D-BEF8412E00D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A00BE2-96F0-4B2B-A4B5-798A4D8B5B90}">
      <dsp:nvSpPr>
        <dsp:cNvPr id="0" name=""/>
        <dsp:cNvSpPr/>
      </dsp:nvSpPr>
      <dsp:spPr>
        <a:xfrm>
          <a:off x="0" y="469"/>
          <a:ext cx="11391718" cy="109847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67D057-02E1-496A-9940-FDF1CFBCEED0}">
      <dsp:nvSpPr>
        <dsp:cNvPr id="0" name=""/>
        <dsp:cNvSpPr/>
      </dsp:nvSpPr>
      <dsp:spPr>
        <a:xfrm>
          <a:off x="332289" y="247627"/>
          <a:ext cx="604163" cy="604163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5A3F65-B21C-4CE5-AC93-4B846BC93EB2}">
      <dsp:nvSpPr>
        <dsp:cNvPr id="0" name=""/>
        <dsp:cNvSpPr/>
      </dsp:nvSpPr>
      <dsp:spPr>
        <a:xfrm>
          <a:off x="1268742" y="469"/>
          <a:ext cx="10122976" cy="10984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256" tIns="116256" rIns="116256" bIns="116256" numCol="1" spcCol="1270" anchor="ctr" anchorCtr="0">
          <a:noAutofit/>
        </a:bodyPr>
        <a:lstStyle/>
        <a:p>
          <a:pPr lvl="0" algn="l" defTabSz="111125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>
              <a:latin typeface="Calibri"/>
              <a:ea typeface="Calibri"/>
              <a:cs typeface="Calibri"/>
            </a:rPr>
            <a:t>Regression analysis helps guide targeted interventions against smoke-related health issues</a:t>
          </a:r>
        </a:p>
      </dsp:txBody>
      <dsp:txXfrm>
        <a:off x="1268742" y="469"/>
        <a:ext cx="10122976" cy="1098478"/>
      </dsp:txXfrm>
    </dsp:sp>
    <dsp:sp modelId="{8391D4FC-CDAF-4B40-AB2C-D931A0CC7810}">
      <dsp:nvSpPr>
        <dsp:cNvPr id="0" name=""/>
        <dsp:cNvSpPr/>
      </dsp:nvSpPr>
      <dsp:spPr>
        <a:xfrm>
          <a:off x="0" y="1373567"/>
          <a:ext cx="11391718" cy="109847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6E21D3-F639-4B3E-B040-7E15CCBB8865}">
      <dsp:nvSpPr>
        <dsp:cNvPr id="0" name=""/>
        <dsp:cNvSpPr/>
      </dsp:nvSpPr>
      <dsp:spPr>
        <a:xfrm>
          <a:off x="332289" y="1620725"/>
          <a:ext cx="604163" cy="604163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C7470C-07FB-4BEF-947C-6E8C649B4C2C}">
      <dsp:nvSpPr>
        <dsp:cNvPr id="0" name=""/>
        <dsp:cNvSpPr/>
      </dsp:nvSpPr>
      <dsp:spPr>
        <a:xfrm>
          <a:off x="1268742" y="1373567"/>
          <a:ext cx="10122976" cy="10984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256" tIns="116256" rIns="116256" bIns="116256" numCol="1" spcCol="1270" anchor="ctr" anchorCtr="0">
          <a:noAutofit/>
        </a:bodyPr>
        <a:lstStyle/>
        <a:p>
          <a:pPr lvl="0" algn="l" defTabSz="111125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>
              <a:latin typeface="Calibri"/>
              <a:ea typeface="Calibri"/>
              <a:cs typeface="Calibri"/>
            </a:rPr>
            <a:t>Correlation analysis aids in policy creation for smoke-related disease reduction</a:t>
          </a:r>
        </a:p>
      </dsp:txBody>
      <dsp:txXfrm>
        <a:off x="1268742" y="1373567"/>
        <a:ext cx="10122976" cy="1098478"/>
      </dsp:txXfrm>
    </dsp:sp>
    <dsp:sp modelId="{094E56BD-1B2D-4E39-B5F1-335ABAF8BA46}">
      <dsp:nvSpPr>
        <dsp:cNvPr id="0" name=""/>
        <dsp:cNvSpPr/>
      </dsp:nvSpPr>
      <dsp:spPr>
        <a:xfrm>
          <a:off x="0" y="2746665"/>
          <a:ext cx="11391718" cy="109847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823851-94CB-43CC-89C8-FEDEB7D89FB1}">
      <dsp:nvSpPr>
        <dsp:cNvPr id="0" name=""/>
        <dsp:cNvSpPr/>
      </dsp:nvSpPr>
      <dsp:spPr>
        <a:xfrm>
          <a:off x="332289" y="2993823"/>
          <a:ext cx="604163" cy="604163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813C4B-2F93-4A67-BA8D-BEF8412E00D2}">
      <dsp:nvSpPr>
        <dsp:cNvPr id="0" name=""/>
        <dsp:cNvSpPr/>
      </dsp:nvSpPr>
      <dsp:spPr>
        <a:xfrm>
          <a:off x="1268742" y="2746665"/>
          <a:ext cx="10122976" cy="10984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256" tIns="116256" rIns="116256" bIns="116256" numCol="1" spcCol="1270" anchor="ctr" anchorCtr="0">
          <a:noAutofit/>
        </a:bodyPr>
        <a:lstStyle/>
        <a:p>
          <a:pPr lvl="0" algn="l" defTabSz="111125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>
              <a:solidFill>
                <a:schemeClr val="tx1"/>
              </a:solidFill>
              <a:latin typeface="Calibri"/>
              <a:cs typeface="Calibri"/>
            </a:rPr>
            <a:t>Impacts legislation and health strategies, by accounting for age groups and gender-specific effects</a:t>
          </a:r>
        </a:p>
      </dsp:txBody>
      <dsp:txXfrm>
        <a:off x="1268742" y="2746665"/>
        <a:ext cx="10122976" cy="10984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273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314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053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3558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3717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11/30/2023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2048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11/30/2023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1062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2160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787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486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844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99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11/30/2023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126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11/30/2023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69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11/30/2023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607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975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956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359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  <p:sldLayoutId id="2147483900" r:id="rId3"/>
    <p:sldLayoutId id="2147483901" r:id="rId4"/>
    <p:sldLayoutId id="2147483902" r:id="rId5"/>
    <p:sldLayoutId id="2147483903" r:id="rId6"/>
    <p:sldLayoutId id="2147483904" r:id="rId7"/>
    <p:sldLayoutId id="2147483905" r:id="rId8"/>
    <p:sldLayoutId id="2147483906" r:id="rId9"/>
    <p:sldLayoutId id="2147483907" r:id="rId10"/>
    <p:sldLayoutId id="2147483908" r:id="rId11"/>
    <p:sldLayoutId id="2147483909" r:id="rId12"/>
    <p:sldLayoutId id="2147483910" r:id="rId13"/>
    <p:sldLayoutId id="2147483911" r:id="rId14"/>
    <p:sldLayoutId id="2147483912" r:id="rId15"/>
    <p:sldLayoutId id="2147483913" r:id="rId16"/>
    <p:sldLayoutId id="2147483914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s://journalistsresource.org/environment/wildfires-health-climate-change-research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diagramLayout" Target="../diagrams/layout5.xml"/><Relationship Id="rId7" Type="http://schemas.openxmlformats.org/officeDocument/2006/relationships/image" Target="../media/image15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10" Type="http://schemas.openxmlformats.org/officeDocument/2006/relationships/image" Target="../media/image3.png"/><Relationship Id="rId4" Type="http://schemas.openxmlformats.org/officeDocument/2006/relationships/diagramQuickStyle" Target="../diagrams/quickStyle5.xml"/><Relationship Id="rId9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hyperlink" Target="https://unknowncystic.wordpress.com/2012/05/" TargetMode="External"/><Relationship Id="rId7" Type="http://schemas.openxmlformats.org/officeDocument/2006/relationships/diagramColors" Target="../diagrams/colors2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Relationship Id="rId9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3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3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" name="Group 268">
            <a:extLst>
              <a:ext uri="{FF2B5EF4-FFF2-40B4-BE49-F238E27FC236}">
                <a16:creationId xmlns:a16="http://schemas.microsoft.com/office/drawing/2014/main" xmlns="" id="{6503EB0F-2257-4A3E-A73B-E1DE769B459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70" name="Rectangle 269">
              <a:extLst>
                <a:ext uri="{FF2B5EF4-FFF2-40B4-BE49-F238E27FC236}">
                  <a16:creationId xmlns:a16="http://schemas.microsoft.com/office/drawing/2014/main" xmlns="" id="{77012B2A-0D78-433A-8C68-8889D3DCDDA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1" name="Freeform 5">
              <a:extLst>
                <a:ext uri="{FF2B5EF4-FFF2-40B4-BE49-F238E27FC236}">
                  <a16:creationId xmlns:a16="http://schemas.microsoft.com/office/drawing/2014/main" xmlns="" id="{119D0202-ED3F-47CC-90E9-4E963BCDAB9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73" name="Rectangle 272">
            <a:extLst>
              <a:ext uri="{FF2B5EF4-FFF2-40B4-BE49-F238E27FC236}">
                <a16:creationId xmlns:a16="http://schemas.microsoft.com/office/drawing/2014/main" xmlns="" id="{670D6F2B-93AF-47D6-9378-5E54BE0AC69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5" name="Freeform 5">
            <a:extLst>
              <a:ext uri="{FF2B5EF4-FFF2-40B4-BE49-F238E27FC236}">
                <a16:creationId xmlns:a16="http://schemas.microsoft.com/office/drawing/2014/main" xmlns="" id="{2D529E20-662F-4915-ACD7-970C026FDB7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gray">
          <a:xfrm rot="5677511" flipH="1">
            <a:off x="3527283" y="1857885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pic>
        <p:nvPicPr>
          <p:cNvPr id="2" name="Picture 1" descr="A forest fire at night&#10;&#10;Description automatically generated">
            <a:extLst>
              <a:ext uri="{FF2B5EF4-FFF2-40B4-BE49-F238E27FC236}">
                <a16:creationId xmlns:a16="http://schemas.microsoft.com/office/drawing/2014/main" xmlns="" id="{768BF5B8-298F-C9D7-2144-E941A3D8E71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837473B0-CC2E-450A-ABE3-18F120FF3D39}">
                <a1611:picAttrSrcUrl xmlns:a1611="http://schemas.microsoft.com/office/drawing/2016/11/main" xmlns="" r:id="rId4"/>
              </a:ext>
            </a:extLst>
          </a:blip>
          <a:srcRect l="33323" r="22471"/>
          <a:stretch/>
        </p:blipFill>
        <p:spPr>
          <a:xfrm>
            <a:off x="423337" y="402166"/>
            <a:ext cx="4932951" cy="6053670"/>
          </a:xfrm>
          <a:custGeom>
            <a:avLst/>
            <a:gdLst/>
            <a:ahLst/>
            <a:cxnLst/>
            <a:rect l="l" t="t" r="r" b="b"/>
            <a:pathLst>
              <a:path w="4932951" h="6053670">
                <a:moveTo>
                  <a:pt x="0" y="0"/>
                </a:moveTo>
                <a:lnTo>
                  <a:pt x="3678393" y="0"/>
                </a:lnTo>
                <a:lnTo>
                  <a:pt x="4478865" y="0"/>
                </a:lnTo>
                <a:lnTo>
                  <a:pt x="4931853" y="0"/>
                </a:lnTo>
                <a:lnTo>
                  <a:pt x="4908487" y="137419"/>
                </a:lnTo>
                <a:lnTo>
                  <a:pt x="4886218" y="274232"/>
                </a:lnTo>
                <a:lnTo>
                  <a:pt x="4864421" y="411650"/>
                </a:lnTo>
                <a:lnTo>
                  <a:pt x="4845759" y="549673"/>
                </a:lnTo>
                <a:lnTo>
                  <a:pt x="4826941" y="687092"/>
                </a:lnTo>
                <a:lnTo>
                  <a:pt x="4809377" y="825115"/>
                </a:lnTo>
                <a:lnTo>
                  <a:pt x="4794322" y="961323"/>
                </a:lnTo>
                <a:lnTo>
                  <a:pt x="4780052" y="1099347"/>
                </a:lnTo>
                <a:lnTo>
                  <a:pt x="4767035" y="1236765"/>
                </a:lnTo>
                <a:lnTo>
                  <a:pt x="4755744" y="1371761"/>
                </a:lnTo>
                <a:lnTo>
                  <a:pt x="4744453" y="1508574"/>
                </a:lnTo>
                <a:lnTo>
                  <a:pt x="4735044" y="1643572"/>
                </a:lnTo>
                <a:lnTo>
                  <a:pt x="4727674" y="1778568"/>
                </a:lnTo>
                <a:lnTo>
                  <a:pt x="4719990" y="1912960"/>
                </a:lnTo>
                <a:lnTo>
                  <a:pt x="4713560" y="2046141"/>
                </a:lnTo>
                <a:lnTo>
                  <a:pt x="4709012" y="2178111"/>
                </a:lnTo>
                <a:lnTo>
                  <a:pt x="4705092" y="2310081"/>
                </a:lnTo>
                <a:lnTo>
                  <a:pt x="4701328" y="2440840"/>
                </a:lnTo>
                <a:lnTo>
                  <a:pt x="4699603" y="2569783"/>
                </a:lnTo>
                <a:lnTo>
                  <a:pt x="4697721" y="2698726"/>
                </a:lnTo>
                <a:lnTo>
                  <a:pt x="4696780" y="2825853"/>
                </a:lnTo>
                <a:lnTo>
                  <a:pt x="4697721" y="2951770"/>
                </a:lnTo>
                <a:lnTo>
                  <a:pt x="4697721" y="3076475"/>
                </a:lnTo>
                <a:lnTo>
                  <a:pt x="4699603" y="3199970"/>
                </a:lnTo>
                <a:lnTo>
                  <a:pt x="4702426" y="3321043"/>
                </a:lnTo>
                <a:lnTo>
                  <a:pt x="4705092" y="3440906"/>
                </a:lnTo>
                <a:lnTo>
                  <a:pt x="4708071" y="3558347"/>
                </a:lnTo>
                <a:lnTo>
                  <a:pt x="4712619" y="3675183"/>
                </a:lnTo>
                <a:lnTo>
                  <a:pt x="4717480" y="3790203"/>
                </a:lnTo>
                <a:lnTo>
                  <a:pt x="4721871" y="3902801"/>
                </a:lnTo>
                <a:lnTo>
                  <a:pt x="4734260" y="4122549"/>
                </a:lnTo>
                <a:lnTo>
                  <a:pt x="4747433" y="4333217"/>
                </a:lnTo>
                <a:lnTo>
                  <a:pt x="4761233" y="4535409"/>
                </a:lnTo>
                <a:lnTo>
                  <a:pt x="4776445" y="4726705"/>
                </a:lnTo>
                <a:lnTo>
                  <a:pt x="4792283" y="4909526"/>
                </a:lnTo>
                <a:lnTo>
                  <a:pt x="4809377" y="5079029"/>
                </a:lnTo>
                <a:lnTo>
                  <a:pt x="4826157" y="5238240"/>
                </a:lnTo>
                <a:lnTo>
                  <a:pt x="4842936" y="5384739"/>
                </a:lnTo>
                <a:lnTo>
                  <a:pt x="4858775" y="5519131"/>
                </a:lnTo>
                <a:lnTo>
                  <a:pt x="4873830" y="5638388"/>
                </a:lnTo>
                <a:lnTo>
                  <a:pt x="4888100" y="5746143"/>
                </a:lnTo>
                <a:lnTo>
                  <a:pt x="4900019" y="5836948"/>
                </a:lnTo>
                <a:lnTo>
                  <a:pt x="4911310" y="5913225"/>
                </a:lnTo>
                <a:lnTo>
                  <a:pt x="4927462" y="6017953"/>
                </a:lnTo>
                <a:lnTo>
                  <a:pt x="4932951" y="6053670"/>
                </a:lnTo>
                <a:lnTo>
                  <a:pt x="4478865" y="6053670"/>
                </a:lnTo>
                <a:lnTo>
                  <a:pt x="3683097" y="6053670"/>
                </a:lnTo>
                <a:lnTo>
                  <a:pt x="0" y="6053670"/>
                </a:lnTo>
                <a:close/>
              </a:path>
            </a:pathLst>
          </a:custGeom>
        </p:spPr>
      </p:pic>
      <p:sp>
        <p:nvSpPr>
          <p:cNvPr id="277" name="Freeform 5">
            <a:extLst>
              <a:ext uri="{FF2B5EF4-FFF2-40B4-BE49-F238E27FC236}">
                <a16:creationId xmlns:a16="http://schemas.microsoft.com/office/drawing/2014/main" xmlns="" id="{1AD5EB79-7F9A-4BBC-92A5-188382CBA1B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87AABA11-82F4-391A-B4AD-7A212EC8F56D}"/>
              </a:ext>
            </a:extLst>
          </p:cNvPr>
          <p:cNvSpPr txBox="1"/>
          <p:nvPr/>
        </p:nvSpPr>
        <p:spPr>
          <a:xfrm>
            <a:off x="5695061" y="1241266"/>
            <a:ext cx="5227269" cy="3153753"/>
          </a:xfr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defTabSz="4572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cap="all" spc="100" dirty="0">
                <a:ln w="3175" cmpd="sng">
                  <a:noFill/>
                </a:ln>
                <a:solidFill>
                  <a:schemeClr val="bg2"/>
                </a:solidFill>
                <a:latin typeface="Calibri"/>
                <a:ea typeface="+mj-ea"/>
                <a:cs typeface="Calibri"/>
              </a:rPr>
              <a:t>The impact of Wildfires on Tulare county</a:t>
            </a:r>
            <a:endParaRPr lang="en-US" sz="5400" b="1" dirty="0">
              <a:solidFill>
                <a:schemeClr val="bg2"/>
              </a:solidFill>
              <a:latin typeface="Calibri"/>
              <a:ea typeface="+mj-ea"/>
              <a:cs typeface="Calibri"/>
            </a:endParaRPr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xmlns="" id="{B9B8A17F-DC3A-4D9A-AA53-9BFB894CD7B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5" name="Slide Number Placeholder 5">
            <a:extLst>
              <a:ext uri="{FF2B5EF4-FFF2-40B4-BE49-F238E27FC236}">
                <a16:creationId xmlns:a16="http://schemas.microsoft.com/office/drawing/2014/main" xmlns="" id="{12E56BCE-9B78-5DF1-19E6-1F13497E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42708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Aft>
                <a:spcPts val="600"/>
              </a:spcAft>
            </a:pPr>
            <a:fld id="{9E5C842C-DC10-4733-B3D1-CC1659509371}" type="slidenum">
              <a:rPr lang="en-US" b="1" dirty="0">
                <a:latin typeface="Calibri"/>
                <a:cs typeface="Calibri"/>
              </a:rPr>
              <a:pPr>
                <a:spcAft>
                  <a:spcPts val="600"/>
                </a:spcAft>
              </a:pPr>
              <a:t>1</a:t>
            </a:fld>
            <a:endParaRPr lang="en-US" b="1" dirty="0">
              <a:latin typeface="Calibri"/>
              <a:cs typeface="Calibri"/>
            </a:endParaRPr>
          </a:p>
        </p:txBody>
      </p:sp>
      <p:sp>
        <p:nvSpPr>
          <p:cNvPr id="171" name="Date Placeholder 3">
            <a:extLst>
              <a:ext uri="{FF2B5EF4-FFF2-40B4-BE49-F238E27FC236}">
                <a16:creationId xmlns:a16="http://schemas.microsoft.com/office/drawing/2014/main" xmlns="" id="{FC8F220C-6D2B-9133-1857-D8D0213700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0599" cy="3047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spcAft>
                <a:spcPts val="600"/>
              </a:spcAft>
            </a:pPr>
            <a:fld id="{1FDA6EB0-4A74-42BE-95CF-3427E28C7B7D}" type="datetime1">
              <a:rPr lang="en-US" b="0"/>
              <a:pPr algn="l">
                <a:spcAft>
                  <a:spcPts val="600"/>
                </a:spcAft>
              </a:pPr>
              <a:t>11/30/2023</a:t>
            </a:fld>
            <a:endParaRPr lang="en-US" b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F177709-DEBD-C3F6-B0A7-82F3E833D9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35639" y="6396578"/>
            <a:ext cx="1026722" cy="462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34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xmlns="" id="{643780CE-2BE5-46F6-97B2-60DF30217ED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xmlns="" id="{61A87A49-68E6-459E-A5A6-46229FF4212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46" name="Freeform 5">
            <a:extLst>
              <a:ext uri="{FF2B5EF4-FFF2-40B4-BE49-F238E27FC236}">
                <a16:creationId xmlns:a16="http://schemas.microsoft.com/office/drawing/2014/main" xmlns="" id="{F6ACD5FC-CAFE-48EB-B765-60EED2E0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B1EB38F-4CB1-F255-D748-370C04A7C034}"/>
              </a:ext>
            </a:extLst>
          </p:cNvPr>
          <p:cNvSpPr txBox="1"/>
          <p:nvPr/>
        </p:nvSpPr>
        <p:spPr>
          <a:xfrm>
            <a:off x="565483" y="571102"/>
            <a:ext cx="4969418" cy="102023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4572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b="1" cap="all">
                <a:ln w="3175" cmpd="sng">
                  <a:noFill/>
                </a:ln>
                <a:solidFill>
                  <a:srgbClr val="EBEBEB"/>
                </a:solidFill>
                <a:latin typeface="Calibri"/>
                <a:ea typeface="+mj-ea"/>
                <a:cs typeface="Calibri"/>
              </a:rPr>
              <a:t>AGE-group analysis</a:t>
            </a:r>
            <a:endParaRPr lang="en-US" sz="2800" b="1" i="0" kern="1200" cap="all">
              <a:ln w="3175" cmpd="sng">
                <a:noFill/>
              </a:ln>
              <a:solidFill>
                <a:srgbClr val="EBEBEB"/>
              </a:solidFill>
              <a:effectLst/>
              <a:latin typeface="Calibri"/>
              <a:ea typeface="+mj-ea"/>
              <a:cs typeface="Calibri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xmlns="" id="{9F33B405-D785-4738-B1C0-6A0AA5E9828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031EF129-B89D-5BF4-D31A-CD0369C4564D}"/>
              </a:ext>
            </a:extLst>
          </p:cNvPr>
          <p:cNvSpPr txBox="1"/>
          <p:nvPr/>
        </p:nvSpPr>
        <p:spPr>
          <a:xfrm>
            <a:off x="565483" y="1761466"/>
            <a:ext cx="3766329" cy="40282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rgbClr val="FFFFFF"/>
                </a:solidFill>
                <a:latin typeface="Century Gothic" panose="020B0502020202020204"/>
                <a:cs typeface="Calibri"/>
              </a:rPr>
              <a:t> </a:t>
            </a:r>
            <a:r>
              <a:rPr lang="en-US" sz="1900">
                <a:solidFill>
                  <a:srgbClr val="FFFFFF"/>
                </a:solidFill>
                <a:latin typeface="Calibri"/>
                <a:cs typeface="Calibri"/>
              </a:rPr>
              <a:t>Number of Asthma-related hospitalizations across different age groups in Tulare County</a:t>
            </a:r>
          </a:p>
          <a:p>
            <a:pPr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>
              <a:solidFill>
                <a:srgbClr val="FFFFFF"/>
              </a:solidFill>
              <a:latin typeface="Century Gothic" panose="020B0502020202020204"/>
              <a:cs typeface="Calibri"/>
            </a:endParaRPr>
          </a:p>
          <a:p>
            <a:pPr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900">
                <a:solidFill>
                  <a:srgbClr val="FFFFFF"/>
                </a:solidFill>
                <a:latin typeface="Calibri"/>
                <a:cs typeface="Calibri"/>
              </a:rPr>
              <a:t> Mean number of hospitalizations for 0-17 years is ~4 times compared to 65+ years</a:t>
            </a:r>
            <a:endParaRPr lang="en-US">
              <a:solidFill>
                <a:srgbClr val="FFFFFF"/>
              </a:solidFill>
            </a:endParaRPr>
          </a:p>
          <a:p>
            <a:pPr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1900">
              <a:solidFill>
                <a:srgbClr val="FFFFFF"/>
              </a:solidFill>
              <a:latin typeface="Calibri"/>
              <a:cs typeface="Calibri"/>
            </a:endParaRPr>
          </a:p>
          <a:p>
            <a:pPr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rgbClr val="FFFFFF"/>
                </a:solidFill>
              </a:rPr>
              <a:t> </a:t>
            </a:r>
            <a:r>
              <a:rPr lang="en-US" sz="1900">
                <a:solidFill>
                  <a:srgbClr val="FFFFFF"/>
                </a:solidFill>
                <a:latin typeface="Calibri"/>
                <a:cs typeface="Calibri"/>
              </a:rPr>
              <a:t>Age group 18-64 is ~2.5 times more susceptible compared to age group 65+ years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A7B443B-3ED8-FA73-FB40-3BCAB02EFFFA}"/>
              </a:ext>
            </a:extLst>
          </p:cNvPr>
          <p:cNvSpPr txBox="1"/>
          <p:nvPr/>
        </p:nvSpPr>
        <p:spPr>
          <a:xfrm>
            <a:off x="10479657" y="577011"/>
            <a:ext cx="60097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latin typeface="Calibri"/>
                <a:cs typeface="Calibri"/>
              </a:rPr>
              <a:t>10​</a:t>
            </a:r>
            <a:endParaRPr lang="en-US" b="1">
              <a:latin typeface="Calibri"/>
              <a:cs typeface="Calibri"/>
            </a:endParaRPr>
          </a:p>
        </p:txBody>
      </p:sp>
      <p:pic>
        <p:nvPicPr>
          <p:cNvPr id="2" name="Picture 1" descr="A graph of a number of hospitals across specific age groups&#10;&#10;Description automatically generated">
            <a:extLst>
              <a:ext uri="{FF2B5EF4-FFF2-40B4-BE49-F238E27FC236}">
                <a16:creationId xmlns:a16="http://schemas.microsoft.com/office/drawing/2014/main" xmlns="" id="{C168889B-6AA4-C82E-87DC-EEEF14FD1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8917" y="1155940"/>
            <a:ext cx="6017410" cy="5236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6670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8C01DCA-3313-B907-7BB8-18D6A68A6B4C}"/>
              </a:ext>
            </a:extLst>
          </p:cNvPr>
          <p:cNvSpPr txBox="1"/>
          <p:nvPr/>
        </p:nvSpPr>
        <p:spPr>
          <a:xfrm>
            <a:off x="1154954" y="973668"/>
            <a:ext cx="8761413" cy="70696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457200">
              <a:spcBef>
                <a:spcPct val="0"/>
              </a:spcBef>
              <a:spcAft>
                <a:spcPts val="600"/>
              </a:spcAft>
            </a:pPr>
            <a:r>
              <a:rPr lang="en-US" sz="2800" b="1" cap="all">
                <a:ln w="3175" cmpd="sng">
                  <a:noFill/>
                </a:ln>
                <a:solidFill>
                  <a:srgbClr val="EBEBEB"/>
                </a:solidFill>
                <a:latin typeface="Calibri"/>
                <a:ea typeface="Calibri"/>
                <a:cs typeface="Calibri"/>
              </a:rPr>
              <a:t>WHY DO THESE RESULTS MATTER?</a:t>
            </a:r>
            <a:endParaRPr lang="en-US">
              <a:ea typeface="+mj-ea"/>
              <a:cs typeface="+mj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4D746F1-6441-7957-CB21-6841EB3D7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457200">
              <a:spcAft>
                <a:spcPts val="600"/>
              </a:spcAft>
            </a:pPr>
            <a:fld id="{6E91CC32-6A6B-4E2E-BBA1-6864F305DA26}" type="slidenum">
              <a:rPr lang="en-US" b="1" i="0" kern="1200" dirty="0">
                <a:solidFill>
                  <a:srgbClr val="FFFFFF"/>
                </a:solidFill>
                <a:effectLst/>
                <a:latin typeface="Calibri"/>
                <a:cs typeface="Calibri"/>
              </a:rPr>
              <a:pPr defTabSz="457200">
                <a:spcAft>
                  <a:spcPts val="600"/>
                </a:spcAft>
              </a:pPr>
              <a:t>11</a:t>
            </a:fld>
            <a:endParaRPr lang="en-US" b="1" i="0" kern="1200">
              <a:solidFill>
                <a:srgbClr val="FFFFFF"/>
              </a:solidFill>
              <a:effectLst/>
              <a:latin typeface="Calibri"/>
              <a:cs typeface="Calibri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29E5B8A-0433-D996-59A5-970FD62D17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0599" cy="30479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fld id="{0F996519-E62D-4F8C-AE1E-36928EC7D15C}" type="datetime1">
              <a:rPr lang="en-US" b="1" i="0" kern="1200" dirty="0">
                <a:solidFill>
                  <a:schemeClr val="accent1"/>
                </a:solidFill>
                <a:effectLst/>
                <a:latin typeface="+mn-lt"/>
                <a:ea typeface="+mn-ea"/>
                <a:cs typeface="+mn-cs"/>
              </a:rPr>
              <a:pPr defTabSz="457200">
                <a:spcAft>
                  <a:spcPts val="600"/>
                </a:spcAft>
              </a:pPr>
              <a:t>11/30/2023</a:t>
            </a:fld>
            <a:endParaRPr lang="en-US" b="1" i="0" kern="1200">
              <a:solidFill>
                <a:schemeClr val="accent1"/>
              </a:solidFill>
              <a:effectLst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34" name="TextBox 1">
            <a:extLst>
              <a:ext uri="{FF2B5EF4-FFF2-40B4-BE49-F238E27FC236}">
                <a16:creationId xmlns:a16="http://schemas.microsoft.com/office/drawing/2014/main" xmlns="" id="{CF0BEAE8-216C-FB5B-F936-42E2AE2E8EF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87279351"/>
              </p:ext>
            </p:extLst>
          </p:nvPr>
        </p:nvGraphicFramePr>
        <p:xfrm>
          <a:off x="406640" y="2511036"/>
          <a:ext cx="11391719" cy="38456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6" name="Picture 45" descr="A black and white diagram with dots and arrows&#10;&#10;Description automatically generated">
            <a:extLst>
              <a:ext uri="{FF2B5EF4-FFF2-40B4-BE49-F238E27FC236}">
                <a16:creationId xmlns:a16="http://schemas.microsoft.com/office/drawing/2014/main" xmlns="" id="{D2623635-FEA1-1C0C-EE03-7F7AAF82838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1641" y="4050252"/>
            <a:ext cx="817474" cy="861384"/>
          </a:xfrm>
          <a:prstGeom prst="rect">
            <a:avLst/>
          </a:prstGeom>
        </p:spPr>
      </p:pic>
      <p:pic>
        <p:nvPicPr>
          <p:cNvPr id="48" name="Picture 47" descr="A graph with dots and arrows&#10;&#10;Description automatically generated">
            <a:extLst>
              <a:ext uri="{FF2B5EF4-FFF2-40B4-BE49-F238E27FC236}">
                <a16:creationId xmlns:a16="http://schemas.microsoft.com/office/drawing/2014/main" xmlns="" id="{79F0D1E2-CF21-EC84-6551-CD2B0CBDFB6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4247" y="2667839"/>
            <a:ext cx="808909" cy="886364"/>
          </a:xfrm>
          <a:prstGeom prst="rect">
            <a:avLst/>
          </a:prstGeom>
        </p:spPr>
      </p:pic>
      <p:pic>
        <p:nvPicPr>
          <p:cNvPr id="50" name="Picture 49" descr="A black building with columns&#10;&#10;Description automatically generated">
            <a:extLst>
              <a:ext uri="{FF2B5EF4-FFF2-40B4-BE49-F238E27FC236}">
                <a16:creationId xmlns:a16="http://schemas.microsoft.com/office/drawing/2014/main" xmlns="" id="{78859332-CBE2-DF49-CEF0-A62A7806237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1910" y="5363803"/>
            <a:ext cx="816934" cy="862463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8EBD4164-419F-EB46-ACD2-28DCA8D0959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722544" y="6425332"/>
            <a:ext cx="926081" cy="434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011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851D0F5A-D16B-9143-6E95-A43A3EC5C19A}"/>
              </a:ext>
            </a:extLst>
          </p:cNvPr>
          <p:cNvSpPr txBox="1"/>
          <p:nvPr/>
        </p:nvSpPr>
        <p:spPr>
          <a:xfrm>
            <a:off x="1154954" y="973668"/>
            <a:ext cx="8761413" cy="706964"/>
          </a:xfr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457200">
              <a:spcBef>
                <a:spcPct val="0"/>
              </a:spcBef>
              <a:spcAft>
                <a:spcPts val="600"/>
              </a:spcAft>
            </a:pPr>
            <a:r>
              <a:rPr lang="en-US" sz="3600" b="0" i="0" kern="1200" cap="all" spc="100">
                <a:ln w="3175" cmpd="sng">
                  <a:noFill/>
                </a:ln>
                <a:solidFill>
                  <a:srgbClr val="EBEBEB"/>
                </a:solidFill>
                <a:latin typeface="+mj-lt"/>
                <a:ea typeface="+mj-ea"/>
                <a:cs typeface="+mj-cs"/>
              </a:rPr>
              <a:t>motivation</a:t>
            </a:r>
            <a:endParaRPr lang="en-US" sz="3600" b="0" i="0" kern="120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75" name="Slide Number Placeholder 5">
            <a:extLst>
              <a:ext uri="{FF2B5EF4-FFF2-40B4-BE49-F238E27FC236}">
                <a16:creationId xmlns:a16="http://schemas.microsoft.com/office/drawing/2014/main" xmlns="" id="{12E56BCE-9B78-5DF1-19E6-1F13497E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Aft>
                <a:spcPts val="600"/>
              </a:spcAft>
            </a:pPr>
            <a:fld id="{9E5C842C-DC10-4733-B3D1-CC1659509371}" type="slidenum">
              <a:rPr lang="en-US" b="1" dirty="0">
                <a:solidFill>
                  <a:srgbClr val="FFFFFF"/>
                </a:solidFill>
                <a:latin typeface="Calibri"/>
                <a:cs typeface="Calibri"/>
              </a:rPr>
              <a:pPr>
                <a:spcAft>
                  <a:spcPts val="600"/>
                </a:spcAft>
              </a:pPr>
              <a:t>2</a:t>
            </a:fld>
            <a:endParaRPr lang="en-US" b="1">
              <a:solidFill>
                <a:srgbClr val="FFFFFF"/>
              </a:solidFill>
              <a:latin typeface="Calibri"/>
              <a:cs typeface="Calibri"/>
            </a:endParaRPr>
          </a:p>
        </p:txBody>
      </p:sp>
      <p:sp>
        <p:nvSpPr>
          <p:cNvPr id="171" name="Date Placeholder 3">
            <a:extLst>
              <a:ext uri="{FF2B5EF4-FFF2-40B4-BE49-F238E27FC236}">
                <a16:creationId xmlns:a16="http://schemas.microsoft.com/office/drawing/2014/main" xmlns="" id="{FC8F220C-6D2B-9133-1857-D8D0213700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0599" cy="30479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1FDA6EB0-4A74-42BE-95CF-3427E28C7B7D}" type="datetime1">
              <a:rPr lang="en-US"/>
              <a:pPr>
                <a:spcAft>
                  <a:spcPts val="600"/>
                </a:spcAft>
              </a:pPr>
              <a:t>11/30/2023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504F2DA2-5FB8-38C0-8E9D-6D1C31BB0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2544" y="6180917"/>
            <a:ext cx="926081" cy="534658"/>
          </a:xfrm>
          <a:prstGeom prst="rect">
            <a:avLst/>
          </a:prstGeom>
        </p:spPr>
      </p:pic>
      <p:graphicFrame>
        <p:nvGraphicFramePr>
          <p:cNvPr id="188" name="TextBox 2">
            <a:extLst>
              <a:ext uri="{FF2B5EF4-FFF2-40B4-BE49-F238E27FC236}">
                <a16:creationId xmlns:a16="http://schemas.microsoft.com/office/drawing/2014/main" xmlns="" id="{4D73EAAB-E16C-DEE2-2FA3-D04DD1CF44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17069633"/>
              </p:ext>
            </p:extLst>
          </p:nvPr>
        </p:nvGraphicFramePr>
        <p:xfrm>
          <a:off x="1284350" y="2603500"/>
          <a:ext cx="9804746" cy="341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76501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87AABA11-82F4-391A-B4AD-7A212EC8F56D}"/>
              </a:ext>
            </a:extLst>
          </p:cNvPr>
          <p:cNvSpPr txBox="1"/>
          <p:nvPr/>
        </p:nvSpPr>
        <p:spPr>
          <a:xfrm>
            <a:off x="1154954" y="973668"/>
            <a:ext cx="8761413" cy="706964"/>
          </a:xfr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457200">
              <a:spcBef>
                <a:spcPct val="0"/>
              </a:spcBef>
              <a:spcAft>
                <a:spcPts val="600"/>
              </a:spcAft>
            </a:pPr>
            <a:r>
              <a:rPr lang="en-US" sz="3600" b="0" i="0" kern="1200" cap="all" spc="100" baseline="0">
                <a:ln w="3175" cmpd="sng">
                  <a:noFill/>
                </a:ln>
                <a:solidFill>
                  <a:srgbClr val="EBEBEB"/>
                </a:solidFill>
                <a:latin typeface="+mj-lt"/>
                <a:ea typeface="+mj-ea"/>
                <a:cs typeface="+mj-cs"/>
              </a:rPr>
              <a:t>Research Questions</a:t>
            </a:r>
          </a:p>
        </p:txBody>
      </p:sp>
      <p:sp>
        <p:nvSpPr>
          <p:cNvPr id="175" name="Slide Number Placeholder 5">
            <a:extLst>
              <a:ext uri="{FF2B5EF4-FFF2-40B4-BE49-F238E27FC236}">
                <a16:creationId xmlns:a16="http://schemas.microsoft.com/office/drawing/2014/main" xmlns="" id="{12E56BCE-9B78-5DF1-19E6-1F13497E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Aft>
                <a:spcPts val="600"/>
              </a:spcAft>
            </a:pPr>
            <a:fld id="{9E5C842C-DC10-4733-B3D1-CC1659509371}" type="slidenum">
              <a:rPr lang="en-US" b="1" dirty="0">
                <a:solidFill>
                  <a:srgbClr val="FFFFFF"/>
                </a:solidFill>
                <a:latin typeface="Calibri"/>
                <a:cs typeface="Calibri"/>
              </a:rPr>
              <a:pPr>
                <a:spcAft>
                  <a:spcPts val="600"/>
                </a:spcAft>
              </a:pPr>
              <a:t>3</a:t>
            </a:fld>
            <a:endParaRPr lang="en-US" b="1" dirty="0">
              <a:solidFill>
                <a:srgbClr val="FFFFFF"/>
              </a:solidFill>
              <a:latin typeface="Calibri"/>
              <a:cs typeface="Calibri"/>
            </a:endParaRPr>
          </a:p>
        </p:txBody>
      </p:sp>
      <p:pic>
        <p:nvPicPr>
          <p:cNvPr id="10" name="Picture 9" descr="A magnifying glass over questions&#10;&#10;Description automatically generated">
            <a:extLst>
              <a:ext uri="{FF2B5EF4-FFF2-40B4-BE49-F238E27FC236}">
                <a16:creationId xmlns:a16="http://schemas.microsoft.com/office/drawing/2014/main" xmlns="" id="{C574173E-819C-5F47-4C20-33B06AD8407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rcRect l="17893" r="19419" b="2"/>
          <a:stretch/>
        </p:blipFill>
        <p:spPr>
          <a:xfrm>
            <a:off x="1385562" y="2775951"/>
            <a:ext cx="2563710" cy="3067163"/>
          </a:xfrm>
          <a:prstGeom prst="roundRect">
            <a:avLst>
              <a:gd name="adj" fmla="val 1858"/>
            </a:avLst>
          </a:prstGeom>
          <a:noFill/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71" name="Date Placeholder 3">
            <a:extLst>
              <a:ext uri="{FF2B5EF4-FFF2-40B4-BE49-F238E27FC236}">
                <a16:creationId xmlns:a16="http://schemas.microsoft.com/office/drawing/2014/main" xmlns="" id="{FC8F220C-6D2B-9133-1857-D8D0213700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0599" cy="30479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1FDA6EB0-4A74-42BE-95CF-3427E28C7B7D}" type="datetime1">
              <a:rPr lang="en-US" smtClean="0"/>
              <a:pPr>
                <a:spcAft>
                  <a:spcPts val="600"/>
                </a:spcAft>
              </a:pPr>
              <a:t>11/30/2023</a:t>
            </a:fld>
            <a:endParaRPr lang="en-US"/>
          </a:p>
        </p:txBody>
      </p:sp>
      <p:graphicFrame>
        <p:nvGraphicFramePr>
          <p:cNvPr id="195" name="TextBox 4">
            <a:extLst>
              <a:ext uri="{FF2B5EF4-FFF2-40B4-BE49-F238E27FC236}">
                <a16:creationId xmlns:a16="http://schemas.microsoft.com/office/drawing/2014/main" xmlns="" id="{B67F0680-A28C-E520-7965-5BBBA3DCE75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57497173"/>
              </p:ext>
            </p:extLst>
          </p:nvPr>
        </p:nvGraphicFramePr>
        <p:xfrm>
          <a:off x="4641336" y="2603500"/>
          <a:ext cx="6551597" cy="341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C1F7AB7A-C172-BD3D-CA54-22A229A1FBD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722544" y="6180917"/>
            <a:ext cx="926081" cy="534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8C01DCA-3313-B907-7BB8-18D6A68A6B4C}"/>
              </a:ext>
            </a:extLst>
          </p:cNvPr>
          <p:cNvSpPr txBox="1"/>
          <p:nvPr/>
        </p:nvSpPr>
        <p:spPr>
          <a:xfrm>
            <a:off x="1154954" y="973668"/>
            <a:ext cx="8761413" cy="70696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457200">
              <a:spcBef>
                <a:spcPct val="0"/>
              </a:spcBef>
              <a:spcAft>
                <a:spcPts val="600"/>
              </a:spcAft>
            </a:pPr>
            <a:r>
              <a:rPr lang="en-US" sz="3600" cap="all">
                <a:ln w="3175" cmpd="sng">
                  <a:noFill/>
                </a:ln>
                <a:solidFill>
                  <a:srgbClr val="EBEBEB"/>
                </a:solidFill>
                <a:effectLst/>
                <a:latin typeface="+mj-lt"/>
                <a:ea typeface="+mj-ea"/>
                <a:cs typeface="+mj-cs"/>
              </a:rPr>
              <a:t>Data Used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4D746F1-6441-7957-CB21-6841EB3D7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457200">
              <a:spcAft>
                <a:spcPts val="600"/>
              </a:spcAft>
            </a:pPr>
            <a:fld id="{6E91CC32-6A6B-4E2E-BBA1-6864F305DA26}" type="slidenum">
              <a:rPr lang="en-US" b="1" i="0" kern="1200" dirty="0">
                <a:solidFill>
                  <a:srgbClr val="FFFFFF"/>
                </a:solidFill>
                <a:effectLst/>
                <a:latin typeface="Calibri"/>
                <a:cs typeface="Calibri"/>
              </a:rPr>
              <a:pPr defTabSz="457200">
                <a:spcAft>
                  <a:spcPts val="600"/>
                </a:spcAft>
              </a:pPr>
              <a:t>4</a:t>
            </a:fld>
            <a:endParaRPr lang="en-US" b="1" i="0" kern="1200">
              <a:solidFill>
                <a:srgbClr val="FFFFFF"/>
              </a:solidFill>
              <a:effectLst/>
              <a:latin typeface="Calibri"/>
              <a:cs typeface="Calibri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29E5B8A-0433-D996-59A5-970FD62D17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0599" cy="30479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fld id="{0F996519-E62D-4F8C-AE1E-36928EC7D15C}" type="datetime1">
              <a:rPr lang="en-US" b="1" i="0" kern="1200" dirty="0">
                <a:solidFill>
                  <a:schemeClr val="accent1"/>
                </a:solidFill>
                <a:effectLst/>
                <a:latin typeface="+mn-lt"/>
                <a:ea typeface="+mn-ea"/>
                <a:cs typeface="+mn-cs"/>
              </a:rPr>
              <a:pPr defTabSz="457200">
                <a:spcAft>
                  <a:spcPts val="600"/>
                </a:spcAft>
              </a:pPr>
              <a:t>11/30/2023</a:t>
            </a:fld>
            <a:endParaRPr lang="en-US" b="1" i="0" kern="1200">
              <a:solidFill>
                <a:schemeClr val="accent1"/>
              </a:solidFill>
              <a:effectLst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201" name="Diagram 200">
            <a:extLst>
              <a:ext uri="{FF2B5EF4-FFF2-40B4-BE49-F238E27FC236}">
                <a16:creationId xmlns:a16="http://schemas.microsoft.com/office/drawing/2014/main" xmlns="" id="{64B488A3-346A-5BA0-88EE-DA022B985B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19055380"/>
              </p:ext>
            </p:extLst>
          </p:nvPr>
        </p:nvGraphicFramePr>
        <p:xfrm>
          <a:off x="1157538" y="2767081"/>
          <a:ext cx="10257986" cy="35896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E2AC0C7E-02F4-B43A-3562-F637E52F4E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65676" y="6367823"/>
            <a:ext cx="926081" cy="419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378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8C01DCA-3313-B907-7BB8-18D6A68A6B4C}"/>
              </a:ext>
            </a:extLst>
          </p:cNvPr>
          <p:cNvSpPr txBox="1"/>
          <p:nvPr/>
        </p:nvSpPr>
        <p:spPr>
          <a:xfrm>
            <a:off x="1154954" y="973668"/>
            <a:ext cx="8761413" cy="70696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457200">
              <a:spcBef>
                <a:spcPct val="0"/>
              </a:spcBef>
              <a:spcAft>
                <a:spcPts val="600"/>
              </a:spcAft>
            </a:pPr>
            <a:r>
              <a:rPr lang="en-US" sz="2800" b="1" cap="all">
                <a:ln w="3175" cmpd="sng">
                  <a:noFill/>
                </a:ln>
                <a:solidFill>
                  <a:srgbClr val="EBEBEB"/>
                </a:solidFill>
                <a:latin typeface="Calibri"/>
                <a:ea typeface="Calibri"/>
                <a:cs typeface="Calibri"/>
              </a:rPr>
              <a:t>How is it human-centered?</a:t>
            </a:r>
            <a:endParaRPr lang="en-US" sz="2800" b="1" cap="all">
              <a:ln w="3175" cmpd="sng">
                <a:noFill/>
              </a:ln>
              <a:solidFill>
                <a:srgbClr val="EBEBEB"/>
              </a:solidFill>
              <a:effectLst/>
              <a:latin typeface="Calibri"/>
              <a:ea typeface="Calibri"/>
              <a:cs typeface="Calibri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4D746F1-6441-7957-CB21-6841EB3D7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457200">
              <a:spcAft>
                <a:spcPts val="600"/>
              </a:spcAft>
            </a:pPr>
            <a:fld id="{6E91CC32-6A6B-4E2E-BBA1-6864F305DA26}" type="slidenum">
              <a:rPr lang="en-US" b="1" i="0" kern="1200" dirty="0">
                <a:solidFill>
                  <a:srgbClr val="FFFFFF"/>
                </a:solidFill>
                <a:effectLst/>
                <a:latin typeface="Calibri"/>
                <a:cs typeface="Calibri"/>
              </a:rPr>
              <a:pPr defTabSz="457200">
                <a:spcAft>
                  <a:spcPts val="600"/>
                </a:spcAft>
              </a:pPr>
              <a:t>5</a:t>
            </a:fld>
            <a:endParaRPr lang="en-US" b="1" i="0" kern="1200">
              <a:solidFill>
                <a:srgbClr val="FFFFFF"/>
              </a:solidFill>
              <a:effectLst/>
              <a:latin typeface="Calibri"/>
              <a:cs typeface="Calibri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29E5B8A-0433-D996-59A5-970FD62D17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0599" cy="30479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fld id="{0F996519-E62D-4F8C-AE1E-36928EC7D15C}" type="datetime1">
              <a:rPr lang="en-US" b="1" i="0" kern="1200" dirty="0">
                <a:solidFill>
                  <a:schemeClr val="accent1"/>
                </a:solidFill>
                <a:effectLst/>
                <a:latin typeface="+mn-lt"/>
                <a:ea typeface="+mn-ea"/>
                <a:cs typeface="+mn-cs"/>
              </a:rPr>
              <a:pPr defTabSz="457200">
                <a:spcAft>
                  <a:spcPts val="600"/>
                </a:spcAft>
              </a:pPr>
              <a:t>11/30/2023</a:t>
            </a:fld>
            <a:endParaRPr lang="en-US" b="1" i="0" kern="1200">
              <a:solidFill>
                <a:schemeClr val="accent1"/>
              </a:solidFill>
              <a:effectLst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xmlns="" id="{58B30165-4482-767C-5AE4-D9C8DF98E5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46453211"/>
              </p:ext>
            </p:extLst>
          </p:nvPr>
        </p:nvGraphicFramePr>
        <p:xfrm>
          <a:off x="3810000" y="2620992"/>
          <a:ext cx="4572000" cy="365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55FAE232-55C7-D99C-E325-4DD1D7B85DC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22544" y="6180917"/>
            <a:ext cx="926081" cy="534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146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>
            <a:extLst>
              <a:ext uri="{FF2B5EF4-FFF2-40B4-BE49-F238E27FC236}">
                <a16:creationId xmlns:a16="http://schemas.microsoft.com/office/drawing/2014/main" xmlns="" id="{FC485557-E744-401B-A251-3650FAEEAD8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xmlns="" id="{986D68AF-6B45-4B98-8634-61D8C9C0566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73" name="Freeform 5">
            <a:extLst>
              <a:ext uri="{FF2B5EF4-FFF2-40B4-BE49-F238E27FC236}">
                <a16:creationId xmlns:a16="http://schemas.microsoft.com/office/drawing/2014/main" xmlns="" id="{0143DE54-7BFF-4B29-8566-DF80EE4CCB0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B1EB38F-4CB1-F255-D748-370C04A7C034}"/>
              </a:ext>
            </a:extLst>
          </p:cNvPr>
          <p:cNvSpPr txBox="1"/>
          <p:nvPr/>
        </p:nvSpPr>
        <p:spPr>
          <a:xfrm>
            <a:off x="522351" y="642989"/>
            <a:ext cx="4193038" cy="102023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4572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b="1" cap="all">
                <a:ln w="3175" cmpd="sng">
                  <a:noFill/>
                </a:ln>
                <a:solidFill>
                  <a:srgbClr val="FFFFFE"/>
                </a:solidFill>
                <a:latin typeface="Calibri"/>
                <a:ea typeface="+mj-ea"/>
                <a:cs typeface="Calibri"/>
              </a:rPr>
              <a:t>Mortality rates between Smoke vs non-smoke related diseases</a:t>
            </a:r>
            <a:endParaRPr lang="en-US" sz="2800" b="1">
              <a:latin typeface="Calibri"/>
              <a:ea typeface="+mj-ea"/>
              <a:cs typeface="Calibri"/>
            </a:endParaRPr>
          </a:p>
        </p:txBody>
      </p:sp>
      <p:sp>
        <p:nvSpPr>
          <p:cNvPr id="75" name="Freeform 5">
            <a:extLst>
              <a:ext uri="{FF2B5EF4-FFF2-40B4-BE49-F238E27FC236}">
                <a16:creationId xmlns:a16="http://schemas.microsoft.com/office/drawing/2014/main" xmlns="" id="{7C661810-D461-4214-A635-30A7D171405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xmlns="" id="{ED6475A3-FF98-4FA0-B527-600EBA9BD68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031EF129-B89D-5BF4-D31A-CD0369C4564D}"/>
              </a:ext>
            </a:extLst>
          </p:cNvPr>
          <p:cNvSpPr txBox="1"/>
          <p:nvPr/>
        </p:nvSpPr>
        <p:spPr>
          <a:xfrm>
            <a:off x="522352" y="2120900"/>
            <a:ext cx="4197649" cy="389890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defTabSz="457200"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rgbClr val="FFFFFE"/>
                </a:solidFill>
                <a:latin typeface="Calibri"/>
                <a:cs typeface="Calibri"/>
              </a:rPr>
              <a:t> Smoke-Related Diseases: Asthma, Chronic obstructive pulmonary disease (COPD)</a:t>
            </a:r>
            <a:endParaRPr lang="en-US"/>
          </a:p>
          <a:p>
            <a:pPr defTabSz="457200"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>
              <a:solidFill>
                <a:srgbClr val="FFFFFE"/>
              </a:solidFill>
              <a:latin typeface="Calibri"/>
              <a:cs typeface="Calibri"/>
            </a:endParaRPr>
          </a:p>
          <a:p>
            <a:pPr defTabSz="457200"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rgbClr val="FFFFFE"/>
                </a:solidFill>
                <a:latin typeface="Calibri"/>
                <a:cs typeface="Calibri"/>
              </a:rPr>
              <a:t> Non-smoke-Related Diseases: Pneumoconiosis, Silicosis, Asbestosis etc.</a:t>
            </a:r>
          </a:p>
          <a:p>
            <a:pPr defTabSz="457200"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>
              <a:solidFill>
                <a:srgbClr val="FFFFFE"/>
              </a:solidFill>
              <a:latin typeface="Calibri"/>
              <a:cs typeface="Calibri"/>
            </a:endParaRPr>
          </a:p>
          <a:p>
            <a:pPr defTabSz="457200"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rgbClr val="FFFFFE"/>
                </a:solidFill>
                <a:latin typeface="Calibri"/>
                <a:cs typeface="Calibri"/>
              </a:rPr>
              <a:t> Smoke-related diseases have ~30 times higher mortality rate compared to non-smoke related diseases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A7B443B-3ED8-FA73-FB40-3BCAB02EFFFA}"/>
              </a:ext>
            </a:extLst>
          </p:cNvPr>
          <p:cNvSpPr txBox="1"/>
          <p:nvPr/>
        </p:nvSpPr>
        <p:spPr>
          <a:xfrm>
            <a:off x="10596353" y="569343"/>
            <a:ext cx="60097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b="1" dirty="0">
                <a:latin typeface="Calibri"/>
                <a:cs typeface="Calibri"/>
              </a:rPr>
              <a:t>6</a:t>
            </a:r>
          </a:p>
        </p:txBody>
      </p:sp>
      <p:pic>
        <p:nvPicPr>
          <p:cNvPr id="2" name="Picture 1" descr="A blue rectangle with green and white text&#10;&#10;Description automatically generated">
            <a:extLst>
              <a:ext uri="{FF2B5EF4-FFF2-40B4-BE49-F238E27FC236}">
                <a16:creationId xmlns:a16="http://schemas.microsoft.com/office/drawing/2014/main" xmlns="" id="{96174972-7FB9-6175-703B-F54A4AA5FB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4220" y="1795463"/>
            <a:ext cx="6845599" cy="3870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5441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>
            <a:extLst>
              <a:ext uri="{FF2B5EF4-FFF2-40B4-BE49-F238E27FC236}">
                <a16:creationId xmlns:a16="http://schemas.microsoft.com/office/drawing/2014/main" xmlns="" id="{FC485557-E744-401B-A251-3650FAEEAD8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xmlns="" id="{986D68AF-6B45-4B98-8634-61D8C9C0566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73" name="Freeform 5">
            <a:extLst>
              <a:ext uri="{FF2B5EF4-FFF2-40B4-BE49-F238E27FC236}">
                <a16:creationId xmlns:a16="http://schemas.microsoft.com/office/drawing/2014/main" xmlns="" id="{0143DE54-7BFF-4B29-8566-DF80EE4CCB0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B1EB38F-4CB1-F255-D748-370C04A7C034}"/>
              </a:ext>
            </a:extLst>
          </p:cNvPr>
          <p:cNvSpPr txBox="1"/>
          <p:nvPr/>
        </p:nvSpPr>
        <p:spPr>
          <a:xfrm>
            <a:off x="680502" y="887404"/>
            <a:ext cx="2942210" cy="102023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4572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b="1" cap="all">
                <a:ln w="3175" cmpd="sng">
                  <a:noFill/>
                </a:ln>
                <a:solidFill>
                  <a:srgbClr val="FFFFFE"/>
                </a:solidFill>
                <a:latin typeface="Calibri"/>
                <a:ea typeface="+mj-ea"/>
                <a:cs typeface="Calibri"/>
              </a:rPr>
              <a:t>Asthma</a:t>
            </a:r>
            <a:endParaRPr lang="en-US" sz="2800" b="1">
              <a:latin typeface="Calibri"/>
              <a:ea typeface="+mj-ea"/>
              <a:cs typeface="Calibri"/>
            </a:endParaRPr>
          </a:p>
        </p:txBody>
      </p:sp>
      <p:sp>
        <p:nvSpPr>
          <p:cNvPr id="75" name="Freeform 5">
            <a:extLst>
              <a:ext uri="{FF2B5EF4-FFF2-40B4-BE49-F238E27FC236}">
                <a16:creationId xmlns:a16="http://schemas.microsoft.com/office/drawing/2014/main" xmlns="" id="{7C661810-D461-4214-A635-30A7D171405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xmlns="" id="{ED6475A3-FF98-4FA0-B527-600EBA9BD68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031EF129-B89D-5BF4-D31A-CD0369C4564D}"/>
              </a:ext>
            </a:extLst>
          </p:cNvPr>
          <p:cNvSpPr txBox="1"/>
          <p:nvPr/>
        </p:nvSpPr>
        <p:spPr>
          <a:xfrm>
            <a:off x="680503" y="2049013"/>
            <a:ext cx="4197649" cy="389890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defTabSz="457200"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rgbClr val="FFFFFE"/>
                </a:solidFill>
                <a:latin typeface="Calibri"/>
                <a:cs typeface="Arial"/>
              </a:rPr>
              <a:t> </a:t>
            </a:r>
            <a:r>
              <a:rPr lang="en-US">
                <a:solidFill>
                  <a:srgbClr val="FFFFFE"/>
                </a:solidFill>
                <a:latin typeface="Calibri"/>
                <a:cs typeface="Calibri"/>
              </a:rPr>
              <a:t>Correlation Coefficient: 0.47639</a:t>
            </a:r>
            <a:endParaRPr lang="en-US">
              <a:solidFill>
                <a:srgbClr val="FFFFFF"/>
              </a:solidFill>
              <a:latin typeface="Century Gothic" panose="020B0502020202020204"/>
              <a:cs typeface="Calibri"/>
            </a:endParaRPr>
          </a:p>
          <a:p>
            <a:pPr defTabSz="457200"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>
              <a:solidFill>
                <a:srgbClr val="FFFFFE"/>
              </a:solidFill>
              <a:latin typeface="Calibri"/>
              <a:cs typeface="Arial"/>
            </a:endParaRPr>
          </a:p>
          <a:p>
            <a:pPr defTabSz="457200"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rgbClr val="FFFFFE"/>
                </a:solidFill>
                <a:latin typeface="Calibri"/>
                <a:cs typeface="Arial"/>
              </a:rPr>
              <a:t>A unit increase in fire smoke estimate, causes 0.0108-unit increase in age-standardized mortality rate</a:t>
            </a:r>
            <a:endParaRPr lang="en-US"/>
          </a:p>
          <a:p>
            <a:pPr defTabSz="457200"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>
              <a:solidFill>
                <a:srgbClr val="FFFFFE"/>
              </a:solidFill>
              <a:latin typeface="Calibri"/>
              <a:cs typeface="Arial"/>
            </a:endParaRPr>
          </a:p>
          <a:p>
            <a:pPr defTabSz="457200"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rgbClr val="FFFFFE"/>
                </a:solidFill>
                <a:latin typeface="Calibri"/>
                <a:cs typeface="Calibri"/>
              </a:rPr>
              <a:t> Statistically, there </a:t>
            </a:r>
            <a:r>
              <a:rPr lang="en-US" b="1">
                <a:solidFill>
                  <a:srgbClr val="FFFFFE"/>
                </a:solidFill>
                <a:latin typeface="Calibri"/>
                <a:cs typeface="Calibri"/>
              </a:rPr>
              <a:t>exists</a:t>
            </a:r>
            <a:r>
              <a:rPr lang="en-US">
                <a:solidFill>
                  <a:srgbClr val="FFFFFE"/>
                </a:solidFill>
                <a:latin typeface="Calibri"/>
                <a:cs typeface="Calibri"/>
              </a:rPr>
              <a:t> a relationship between fire smoke estimate and age-standardized mortality rate from Asthma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A7B443B-3ED8-FA73-FB40-3BCAB02EFFFA}"/>
              </a:ext>
            </a:extLst>
          </p:cNvPr>
          <p:cNvSpPr txBox="1"/>
          <p:nvPr/>
        </p:nvSpPr>
        <p:spPr>
          <a:xfrm>
            <a:off x="10596353" y="569343"/>
            <a:ext cx="60097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b="1" dirty="0">
                <a:latin typeface="Calibri"/>
                <a:cs typeface="Calibri"/>
              </a:rPr>
              <a:t>7</a:t>
            </a:r>
          </a:p>
        </p:txBody>
      </p:sp>
      <p:pic>
        <p:nvPicPr>
          <p:cNvPr id="13" name="Picture 12" descr="A graph of smoke exposure and age-standardity rate&#10;&#10;Description automatically generated">
            <a:extLst>
              <a:ext uri="{FF2B5EF4-FFF2-40B4-BE49-F238E27FC236}">
                <a16:creationId xmlns:a16="http://schemas.microsoft.com/office/drawing/2014/main" xmlns="" id="{1FC08BBF-3EA9-D5B0-0879-A5A8D2D184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6066" y="45349"/>
            <a:ext cx="5003263" cy="3833838"/>
          </a:xfrm>
          <a:prstGeom prst="rect">
            <a:avLst/>
          </a:prstGeom>
          <a:ln>
            <a:noFill/>
          </a:ln>
        </p:spPr>
      </p:pic>
      <p:pic>
        <p:nvPicPr>
          <p:cNvPr id="15" name="Picture 14" descr="A screenshot of a computer&#10;&#10;Description automatically generated">
            <a:extLst>
              <a:ext uri="{FF2B5EF4-FFF2-40B4-BE49-F238E27FC236}">
                <a16:creationId xmlns:a16="http://schemas.microsoft.com/office/drawing/2014/main" xmlns="" id="{A5CD8ABB-9DA6-86AF-CC15-435CE52CDE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0684" y="3990815"/>
            <a:ext cx="4329289" cy="2570871"/>
          </a:xfrm>
          <a:prstGeom prst="rect">
            <a:avLst/>
          </a:prstGeom>
          <a:ln>
            <a:noFill/>
          </a:ln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xmlns="" id="{412050EC-E9F4-7417-F92A-C141DBAC59EE}"/>
              </a:ext>
            </a:extLst>
          </p:cNvPr>
          <p:cNvSpPr/>
          <p:nvPr/>
        </p:nvSpPr>
        <p:spPr>
          <a:xfrm>
            <a:off x="6373459" y="5716765"/>
            <a:ext cx="474453" cy="17252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2E28A3EE-EDDF-DE92-A20A-77A19B1A5FA8}"/>
              </a:ext>
            </a:extLst>
          </p:cNvPr>
          <p:cNvSpPr/>
          <p:nvPr/>
        </p:nvSpPr>
        <p:spPr>
          <a:xfrm>
            <a:off x="8104356" y="5665795"/>
            <a:ext cx="474452" cy="23003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4345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>
            <a:extLst>
              <a:ext uri="{FF2B5EF4-FFF2-40B4-BE49-F238E27FC236}">
                <a16:creationId xmlns:a16="http://schemas.microsoft.com/office/drawing/2014/main" xmlns="" id="{FC485557-E744-401B-A251-3650FAEEAD8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xmlns="" id="{986D68AF-6B45-4B98-8634-61D8C9C0566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73" name="Freeform 5">
            <a:extLst>
              <a:ext uri="{FF2B5EF4-FFF2-40B4-BE49-F238E27FC236}">
                <a16:creationId xmlns:a16="http://schemas.microsoft.com/office/drawing/2014/main" xmlns="" id="{0143DE54-7BFF-4B29-8566-DF80EE4CCB0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B1EB38F-4CB1-F255-D748-370C04A7C034}"/>
              </a:ext>
            </a:extLst>
          </p:cNvPr>
          <p:cNvSpPr txBox="1"/>
          <p:nvPr/>
        </p:nvSpPr>
        <p:spPr>
          <a:xfrm>
            <a:off x="637370" y="700498"/>
            <a:ext cx="3977379" cy="102023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457200"/>
            <a:r>
              <a:rPr lang="en-US" sz="2800" b="1" cap="all">
                <a:ln w="3175" cmpd="sng">
                  <a:noFill/>
                </a:ln>
                <a:latin typeface="Calibri"/>
                <a:ea typeface="+mj-ea"/>
                <a:cs typeface="Arial"/>
              </a:rPr>
              <a:t>Chronic Obstructive Pulmonary Disease (COPD)</a:t>
            </a:r>
            <a:endParaRPr lang="en-US" sz="2800" b="1">
              <a:latin typeface="Calibri"/>
              <a:ea typeface="+mj-ea"/>
              <a:cs typeface="Calibri"/>
            </a:endParaRPr>
          </a:p>
        </p:txBody>
      </p:sp>
      <p:sp>
        <p:nvSpPr>
          <p:cNvPr id="75" name="Freeform 5">
            <a:extLst>
              <a:ext uri="{FF2B5EF4-FFF2-40B4-BE49-F238E27FC236}">
                <a16:creationId xmlns:a16="http://schemas.microsoft.com/office/drawing/2014/main" xmlns="" id="{7C661810-D461-4214-A635-30A7D171405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xmlns="" id="{ED6475A3-FF98-4FA0-B527-600EBA9BD68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031EF129-B89D-5BF4-D31A-CD0369C4564D}"/>
              </a:ext>
            </a:extLst>
          </p:cNvPr>
          <p:cNvSpPr txBox="1"/>
          <p:nvPr/>
        </p:nvSpPr>
        <p:spPr>
          <a:xfrm>
            <a:off x="637371" y="2106523"/>
            <a:ext cx="4197649" cy="389890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defTabSz="457200"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rgbClr val="FFFFFE"/>
                </a:solidFill>
                <a:latin typeface="Calibri"/>
                <a:cs typeface="Arial"/>
              </a:rPr>
              <a:t> </a:t>
            </a:r>
            <a:r>
              <a:rPr lang="en-US">
                <a:solidFill>
                  <a:srgbClr val="FFFFFE"/>
                </a:solidFill>
                <a:latin typeface="Calibri"/>
                <a:cs typeface="Calibri"/>
              </a:rPr>
              <a:t>Correlation Coefficient: -0.05351</a:t>
            </a:r>
            <a:endParaRPr lang="en-US">
              <a:solidFill>
                <a:srgbClr val="FFFFFE"/>
              </a:solidFill>
              <a:latin typeface="Calibri"/>
              <a:cs typeface="Arial"/>
            </a:endParaRPr>
          </a:p>
          <a:p>
            <a:pPr defTabSz="457200"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>
              <a:solidFill>
                <a:srgbClr val="FFFFFE"/>
              </a:solidFill>
              <a:latin typeface="Calibri"/>
              <a:cs typeface="Arial"/>
            </a:endParaRPr>
          </a:p>
          <a:p>
            <a:pPr defTabSz="457200"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rgbClr val="FFFFFE"/>
                </a:solidFill>
                <a:latin typeface="Calibri"/>
                <a:cs typeface="Arial"/>
              </a:rPr>
              <a:t> A unit increase in fire smoke estimate, causes 0.0008-unit decrease in age-standardized mortality rate</a:t>
            </a:r>
            <a:endParaRPr lang="en-US"/>
          </a:p>
          <a:p>
            <a:pPr defTabSz="457200"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>
              <a:solidFill>
                <a:srgbClr val="FFFFFE"/>
              </a:solidFill>
              <a:latin typeface="Calibri"/>
              <a:cs typeface="Arial"/>
            </a:endParaRPr>
          </a:p>
          <a:p>
            <a:pPr defTabSz="457200"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rgbClr val="FFFFFE"/>
                </a:solidFill>
                <a:latin typeface="Calibri"/>
                <a:cs typeface="Calibri"/>
              </a:rPr>
              <a:t> Statistically, there </a:t>
            </a:r>
            <a:r>
              <a:rPr lang="en-US" b="1">
                <a:solidFill>
                  <a:srgbClr val="FFFFFE"/>
                </a:solidFill>
                <a:latin typeface="Calibri"/>
                <a:cs typeface="Calibri"/>
              </a:rPr>
              <a:t>exists NO</a:t>
            </a:r>
            <a:r>
              <a:rPr lang="en-US">
                <a:solidFill>
                  <a:srgbClr val="FFFFFE"/>
                </a:solidFill>
                <a:latin typeface="Calibri"/>
                <a:cs typeface="Calibri"/>
              </a:rPr>
              <a:t> relationship between fire smoke estimate and age-standardized mortality rate from COPD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A7B443B-3ED8-FA73-FB40-3BCAB02EFFFA}"/>
              </a:ext>
            </a:extLst>
          </p:cNvPr>
          <p:cNvSpPr txBox="1"/>
          <p:nvPr/>
        </p:nvSpPr>
        <p:spPr>
          <a:xfrm>
            <a:off x="10609053" y="569343"/>
            <a:ext cx="60097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b="1" dirty="0">
                <a:latin typeface="Calibri"/>
                <a:cs typeface="Calibri"/>
              </a:rPr>
              <a:t>8​</a:t>
            </a:r>
            <a:endParaRPr lang="en-US" b="1">
              <a:latin typeface="Calibri"/>
              <a:cs typeface="Calibri"/>
            </a:endParaRPr>
          </a:p>
        </p:txBody>
      </p:sp>
      <p:pic>
        <p:nvPicPr>
          <p:cNvPr id="2" name="Picture 1" descr="A graph of smoke exposure and age-standardity rate&#10;&#10;Description automatically generated">
            <a:extLst>
              <a:ext uri="{FF2B5EF4-FFF2-40B4-BE49-F238E27FC236}">
                <a16:creationId xmlns:a16="http://schemas.microsoft.com/office/drawing/2014/main" xmlns="" id="{1224C0CE-550C-FB60-F7C0-224F4F52A0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6825" y="50830"/>
            <a:ext cx="4987925" cy="3794125"/>
          </a:xfrm>
          <a:prstGeom prst="rect">
            <a:avLst/>
          </a:prstGeom>
          <a:ln>
            <a:noFill/>
          </a:ln>
        </p:spPr>
      </p:pic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xmlns="" id="{F067D109-B181-CF51-FAC7-AB6E2DAACD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4625" y="3937360"/>
            <a:ext cx="4530725" cy="2679700"/>
          </a:xfrm>
          <a:prstGeom prst="rect">
            <a:avLst/>
          </a:prstGeom>
          <a:ln>
            <a:noFill/>
          </a:ln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xmlns="" id="{5D609D40-63D2-4BC6-FA3F-1D4D1D6FB583}"/>
              </a:ext>
            </a:extLst>
          </p:cNvPr>
          <p:cNvSpPr/>
          <p:nvPr/>
        </p:nvSpPr>
        <p:spPr>
          <a:xfrm>
            <a:off x="6434015" y="5720861"/>
            <a:ext cx="531962" cy="21566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CB2F61F2-4A1E-7E1F-29EC-658B3DCEB684}"/>
              </a:ext>
            </a:extLst>
          </p:cNvPr>
          <p:cNvSpPr/>
          <p:nvPr/>
        </p:nvSpPr>
        <p:spPr>
          <a:xfrm>
            <a:off x="8256105" y="5720861"/>
            <a:ext cx="531962" cy="21566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519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xmlns="" id="{643780CE-2BE5-46F6-97B2-60DF30217ED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xmlns="" id="{61A87A49-68E6-459E-A5A6-46229FF4212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46" name="Freeform 5">
            <a:extLst>
              <a:ext uri="{FF2B5EF4-FFF2-40B4-BE49-F238E27FC236}">
                <a16:creationId xmlns:a16="http://schemas.microsoft.com/office/drawing/2014/main" xmlns="" id="{F6ACD5FC-CAFE-48EB-B765-60EED2E0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B1EB38F-4CB1-F255-D748-370C04A7C034}"/>
              </a:ext>
            </a:extLst>
          </p:cNvPr>
          <p:cNvSpPr txBox="1"/>
          <p:nvPr/>
        </p:nvSpPr>
        <p:spPr>
          <a:xfrm>
            <a:off x="565483" y="829894"/>
            <a:ext cx="4969418" cy="102023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4572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b="1" cap="all">
                <a:ln w="3175" cmpd="sng">
                  <a:noFill/>
                </a:ln>
                <a:solidFill>
                  <a:srgbClr val="EBEBEB"/>
                </a:solidFill>
                <a:latin typeface="Calibri"/>
                <a:ea typeface="+mj-ea"/>
                <a:cs typeface="Calibri"/>
              </a:rPr>
              <a:t>GENDER-Based Analysis</a:t>
            </a:r>
            <a:endParaRPr lang="en-US" sz="2800" b="1" i="0" kern="1200" cap="all">
              <a:ln w="3175" cmpd="sng">
                <a:noFill/>
              </a:ln>
              <a:solidFill>
                <a:srgbClr val="EBEBEB"/>
              </a:solidFill>
              <a:effectLst/>
              <a:latin typeface="Calibri"/>
              <a:ea typeface="+mj-ea"/>
              <a:cs typeface="Calibri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xmlns="" id="{9F33B405-D785-4738-B1C0-6A0AA5E9828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031EF129-B89D-5BF4-D31A-CD0369C4564D}"/>
              </a:ext>
            </a:extLst>
          </p:cNvPr>
          <p:cNvSpPr txBox="1"/>
          <p:nvPr/>
        </p:nvSpPr>
        <p:spPr>
          <a:xfrm>
            <a:off x="565483" y="2092145"/>
            <a:ext cx="3766329" cy="309376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rgbClr val="FFFFFF"/>
                </a:solidFill>
                <a:latin typeface="Calibri"/>
                <a:cs typeface="Calibri"/>
              </a:rPr>
              <a:t> T-Statistic: 0.715183, p-Value: 0.476944</a:t>
            </a:r>
          </a:p>
          <a:p>
            <a:pPr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>
              <a:solidFill>
                <a:srgbClr val="FFFFFF"/>
              </a:solidFill>
              <a:latin typeface="Calibri"/>
              <a:cs typeface="Calibri"/>
            </a:endParaRPr>
          </a:p>
          <a:p>
            <a:pPr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rgbClr val="FFFFFF"/>
                </a:solidFill>
                <a:latin typeface="Calibri"/>
                <a:cs typeface="Calibri"/>
              </a:rPr>
              <a:t> Statistically, there is no significant difference in mortality rates between male and female population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A7B443B-3ED8-FA73-FB40-3BCAB02EFFFA}"/>
              </a:ext>
            </a:extLst>
          </p:cNvPr>
          <p:cNvSpPr txBox="1"/>
          <p:nvPr/>
        </p:nvSpPr>
        <p:spPr>
          <a:xfrm>
            <a:off x="10609053" y="620143"/>
            <a:ext cx="60097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latin typeface="Calibri"/>
                <a:cs typeface="Calibri"/>
              </a:rPr>
              <a:t>9​</a:t>
            </a:r>
            <a:endParaRPr lang="en-US" b="1">
              <a:latin typeface="Calibri"/>
              <a:cs typeface="Calibri"/>
            </a:endParaRPr>
          </a:p>
        </p:txBody>
      </p:sp>
      <p:pic>
        <p:nvPicPr>
          <p:cNvPr id="7" name="Picture 6" descr="A graph with different colored lines">
            <a:extLst>
              <a:ext uri="{FF2B5EF4-FFF2-40B4-BE49-F238E27FC236}">
                <a16:creationId xmlns:a16="http://schemas.microsoft.com/office/drawing/2014/main" xmlns="" id="{729F2741-F23D-279C-A3C7-4B33E48EB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8500" y="1082587"/>
            <a:ext cx="6707966" cy="5485359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9867214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231</Words>
  <Application>Microsoft Office PowerPoint</Application>
  <PresentationFormat>Widescreen</PresentationFormat>
  <Paragraphs>80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Century Gothic</vt:lpstr>
      <vt:lpstr>Wingdings 3</vt:lpstr>
      <vt:lpstr>Ion Boardroom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Microsoft account</cp:lastModifiedBy>
  <cp:revision>107</cp:revision>
  <dcterms:created xsi:type="dcterms:W3CDTF">2023-11-30T20:44:34Z</dcterms:created>
  <dcterms:modified xsi:type="dcterms:W3CDTF">2023-12-01T04:02:10Z</dcterms:modified>
</cp:coreProperties>
</file>