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263" y="423015"/>
            <a:ext cx="5120172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0011" y="958814"/>
            <a:ext cx="2638425" cy="1377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phavantage.co/que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76" y="1188304"/>
            <a:ext cx="3285490" cy="93154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065" marR="5080" indent="-635" algn="ctr">
              <a:lnSpc>
                <a:spcPts val="2230"/>
              </a:lnSpc>
              <a:spcBef>
                <a:spcPts val="545"/>
              </a:spcBef>
            </a:pPr>
            <a:r>
              <a:rPr sz="2200" dirty="0"/>
              <a:t>Visualizing</a:t>
            </a:r>
            <a:r>
              <a:rPr sz="2200" spc="420" dirty="0"/>
              <a:t> </a:t>
            </a:r>
            <a:r>
              <a:rPr sz="2200" spc="45" dirty="0"/>
              <a:t>Stock </a:t>
            </a:r>
            <a:r>
              <a:rPr sz="2200" dirty="0"/>
              <a:t>Market</a:t>
            </a:r>
            <a:r>
              <a:rPr sz="2200" spc="95" dirty="0"/>
              <a:t> </a:t>
            </a:r>
            <a:r>
              <a:rPr sz="2200" dirty="0"/>
              <a:t>Trends:</a:t>
            </a:r>
            <a:r>
              <a:rPr sz="2200" spc="100" dirty="0"/>
              <a:t> </a:t>
            </a:r>
            <a:r>
              <a:rPr sz="2200" spc="30" dirty="0"/>
              <a:t>Power </a:t>
            </a:r>
            <a:r>
              <a:rPr sz="2200" spc="-50" dirty="0"/>
              <a:t>BI</a:t>
            </a:r>
            <a:r>
              <a:rPr sz="2200" spc="-60" dirty="0"/>
              <a:t> </a:t>
            </a:r>
            <a:r>
              <a:rPr sz="2200" spc="65" dirty="0"/>
              <a:t>Dashboard</a:t>
            </a:r>
            <a:r>
              <a:rPr sz="2200" spc="-55" dirty="0"/>
              <a:t> </a:t>
            </a:r>
            <a:r>
              <a:rPr sz="2200" spc="-10" dirty="0"/>
              <a:t>Analysis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0" y="453143"/>
            <a:ext cx="2602230" cy="20986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957580">
              <a:lnSpc>
                <a:spcPts val="910"/>
              </a:lnSpc>
              <a:spcBef>
                <a:spcPts val="285"/>
              </a:spcBef>
            </a:pPr>
            <a:r>
              <a:rPr sz="900" b="1" dirty="0">
                <a:latin typeface="Tahoma"/>
                <a:cs typeface="Tahoma"/>
              </a:rPr>
              <a:t>Trend</a:t>
            </a:r>
            <a:r>
              <a:rPr sz="900" b="1" spc="8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Analysis</a:t>
            </a:r>
            <a:r>
              <a:rPr sz="900" b="1" spc="9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and</a:t>
            </a:r>
            <a:r>
              <a:rPr sz="900" b="1" spc="8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Trading </a:t>
            </a:r>
            <a:r>
              <a:rPr sz="900" b="1" dirty="0">
                <a:latin typeface="Tahoma"/>
                <a:cs typeface="Tahoma"/>
              </a:rPr>
              <a:t>Volume</a:t>
            </a:r>
            <a:r>
              <a:rPr sz="900" b="1" spc="16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Insights</a:t>
            </a:r>
            <a:endParaRPr sz="900">
              <a:latin typeface="Tahoma"/>
              <a:cs typeface="Tahoma"/>
            </a:endParaRPr>
          </a:p>
          <a:p>
            <a:pPr marL="14604" marR="5080">
              <a:lnSpc>
                <a:spcPct val="101699"/>
              </a:lnSpc>
              <a:spcBef>
                <a:spcPts val="405"/>
              </a:spcBef>
            </a:pPr>
            <a:r>
              <a:rPr sz="950" spc="-10" dirty="0">
                <a:latin typeface="Verdana"/>
                <a:cs typeface="Verdana"/>
              </a:rPr>
              <a:t>Dive </a:t>
            </a:r>
            <a:r>
              <a:rPr sz="950" dirty="0">
                <a:latin typeface="Verdana"/>
                <a:cs typeface="Verdana"/>
              </a:rPr>
              <a:t>deeper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into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market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trends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with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the </a:t>
            </a:r>
            <a:r>
              <a:rPr sz="950" dirty="0">
                <a:latin typeface="Verdana"/>
                <a:cs typeface="Verdana"/>
              </a:rPr>
              <a:t>second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page, </a:t>
            </a:r>
            <a:r>
              <a:rPr sz="950" dirty="0">
                <a:latin typeface="Verdana"/>
                <a:cs typeface="Verdana"/>
              </a:rPr>
              <a:t>where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</a:t>
            </a:r>
            <a:r>
              <a:rPr sz="950" spc="-10" dirty="0">
                <a:latin typeface="Verdana"/>
                <a:cs typeface="Verdana"/>
              </a:rPr>
              <a:t> aesthetically </a:t>
            </a:r>
            <a:r>
              <a:rPr sz="950" dirty="0">
                <a:latin typeface="Verdana"/>
                <a:cs typeface="Verdana"/>
              </a:rPr>
              <a:t>pleasing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area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chart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visually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narrates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the </a:t>
            </a:r>
            <a:r>
              <a:rPr sz="950" spc="-20" dirty="0">
                <a:latin typeface="Verdana"/>
                <a:cs typeface="Verdana"/>
              </a:rPr>
              <a:t>story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sum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close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open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prices </a:t>
            </a:r>
            <a:r>
              <a:rPr sz="950" spc="-20" dirty="0">
                <a:latin typeface="Verdana"/>
                <a:cs typeface="Verdana"/>
              </a:rPr>
              <a:t>over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time.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Below</a:t>
            </a:r>
            <a:r>
              <a:rPr sz="950" spc="-35" dirty="0">
                <a:latin typeface="Verdana"/>
                <a:cs typeface="Verdana"/>
              </a:rPr>
              <a:t> this,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stacked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column </a:t>
            </a:r>
            <a:r>
              <a:rPr sz="950" dirty="0">
                <a:latin typeface="Verdana"/>
                <a:cs typeface="Verdana"/>
              </a:rPr>
              <a:t>chart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illuminates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trading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volumes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by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date, </a:t>
            </a:r>
            <a:r>
              <a:rPr sz="950" dirty="0">
                <a:latin typeface="Verdana"/>
                <a:cs typeface="Verdana"/>
              </a:rPr>
              <a:t>unraveling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 intricate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dynamics </a:t>
            </a:r>
            <a:r>
              <a:rPr sz="950" spc="-25" dirty="0">
                <a:latin typeface="Verdana"/>
                <a:cs typeface="Verdana"/>
              </a:rPr>
              <a:t>of </a:t>
            </a:r>
            <a:r>
              <a:rPr sz="950" dirty="0">
                <a:latin typeface="Verdana"/>
                <a:cs typeface="Verdana"/>
              </a:rPr>
              <a:t>market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participation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liquidity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trends. Users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can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spot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patterns,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anomalies,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and </a:t>
            </a:r>
            <a:r>
              <a:rPr sz="950" dirty="0">
                <a:latin typeface="Verdana"/>
                <a:cs typeface="Verdana"/>
              </a:rPr>
              <a:t>potential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turning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points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with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ease, </a:t>
            </a:r>
            <a:r>
              <a:rPr sz="950" dirty="0">
                <a:latin typeface="Verdana"/>
                <a:cs typeface="Verdana"/>
              </a:rPr>
              <a:t>fostering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data-</a:t>
            </a:r>
            <a:r>
              <a:rPr sz="950" dirty="0">
                <a:latin typeface="Verdana"/>
                <a:cs typeface="Verdana"/>
              </a:rPr>
              <a:t>driven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approach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to </a:t>
            </a:r>
            <a:r>
              <a:rPr sz="950" dirty="0">
                <a:latin typeface="Verdana"/>
                <a:cs typeface="Verdana"/>
              </a:rPr>
              <a:t>decision-</a:t>
            </a:r>
            <a:r>
              <a:rPr sz="950" spc="-10" dirty="0">
                <a:latin typeface="Verdana"/>
                <a:cs typeface="Verdana"/>
              </a:rPr>
              <a:t>making.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941" y="874099"/>
            <a:ext cx="2922611" cy="15404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third</a:t>
            </a:r>
            <a:r>
              <a:rPr spc="-45" dirty="0"/>
              <a:t> </a:t>
            </a:r>
            <a:r>
              <a:rPr dirty="0"/>
              <a:t>page</a:t>
            </a:r>
            <a:r>
              <a:rPr spc="-40" dirty="0"/>
              <a:t> </a:t>
            </a:r>
            <a:r>
              <a:rPr spc="-25" dirty="0"/>
              <a:t>is</a:t>
            </a:r>
            <a:r>
              <a:rPr spc="-45" dirty="0"/>
              <a:t> </a:t>
            </a:r>
            <a:r>
              <a:rPr spc="-20" dirty="0"/>
              <a:t>a</a:t>
            </a:r>
            <a:r>
              <a:rPr spc="-40" dirty="0"/>
              <a:t> </a:t>
            </a:r>
            <a:r>
              <a:rPr dirty="0"/>
              <a:t>sanctuary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0" dirty="0"/>
              <a:t> </a:t>
            </a:r>
            <a:r>
              <a:rPr spc="-10" dirty="0"/>
              <a:t>technical </a:t>
            </a:r>
            <a:r>
              <a:rPr spc="-20" dirty="0"/>
              <a:t>analysis</a:t>
            </a:r>
            <a:r>
              <a:rPr spc="-25" dirty="0"/>
              <a:t> </a:t>
            </a:r>
            <a:r>
              <a:rPr spc="-10" dirty="0"/>
              <a:t>enthusiasts.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detailed</a:t>
            </a:r>
            <a:r>
              <a:rPr spc="-25" dirty="0"/>
              <a:t> </a:t>
            </a:r>
            <a:r>
              <a:rPr spc="-10" dirty="0"/>
              <a:t>candlestick </a:t>
            </a:r>
            <a:r>
              <a:rPr dirty="0"/>
              <a:t>chart</a:t>
            </a:r>
            <a:r>
              <a:rPr spc="-35" dirty="0"/>
              <a:t> </a:t>
            </a:r>
            <a:r>
              <a:rPr spc="-10" dirty="0"/>
              <a:t>takes</a:t>
            </a:r>
            <a:r>
              <a:rPr spc="-30" dirty="0"/>
              <a:t> </a:t>
            </a:r>
            <a:r>
              <a:rPr dirty="0"/>
              <a:t>center</a:t>
            </a:r>
            <a:r>
              <a:rPr spc="-30" dirty="0"/>
              <a:t> </a:t>
            </a:r>
            <a:r>
              <a:rPr spc="-20" dirty="0"/>
              <a:t>stage,</a:t>
            </a:r>
            <a:r>
              <a:rPr spc="-30" dirty="0"/>
              <a:t> </a:t>
            </a:r>
            <a:r>
              <a:rPr dirty="0"/>
              <a:t>illustrating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sum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open,</a:t>
            </a:r>
            <a:r>
              <a:rPr spc="-35" dirty="0"/>
              <a:t> </a:t>
            </a:r>
            <a:r>
              <a:rPr spc="-30" dirty="0"/>
              <a:t>close,</a:t>
            </a:r>
            <a:r>
              <a:rPr spc="-35" dirty="0"/>
              <a:t> </a:t>
            </a:r>
            <a:r>
              <a:rPr spc="-10" dirty="0"/>
              <a:t>high,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low</a:t>
            </a:r>
            <a:r>
              <a:rPr spc="-35" dirty="0"/>
              <a:t> </a:t>
            </a:r>
            <a:r>
              <a:rPr spc="-10" dirty="0"/>
              <a:t>prices </a:t>
            </a:r>
            <a:r>
              <a:rPr spc="-20" dirty="0"/>
              <a:t>over</a:t>
            </a:r>
            <a:r>
              <a:rPr spc="-10" dirty="0"/>
              <a:t> </a:t>
            </a:r>
            <a:r>
              <a:rPr dirty="0"/>
              <a:t>specific</a:t>
            </a:r>
            <a:r>
              <a:rPr spc="-5" dirty="0"/>
              <a:t> </a:t>
            </a:r>
            <a:r>
              <a:rPr dirty="0"/>
              <a:t>time</a:t>
            </a:r>
            <a:r>
              <a:rPr spc="-5" dirty="0"/>
              <a:t> </a:t>
            </a:r>
            <a:r>
              <a:rPr spc="-30" dirty="0"/>
              <a:t>intervals.</a:t>
            </a:r>
            <a:r>
              <a:rPr spc="-5" dirty="0"/>
              <a:t> </a:t>
            </a:r>
            <a:r>
              <a:rPr spc="-10" dirty="0"/>
              <a:t>This</a:t>
            </a:r>
            <a:r>
              <a:rPr spc="-5" dirty="0"/>
              <a:t> </a:t>
            </a:r>
            <a:r>
              <a:rPr spc="-10" dirty="0"/>
              <a:t>visual </a:t>
            </a:r>
            <a:r>
              <a:rPr dirty="0"/>
              <a:t>masterpiece</a:t>
            </a:r>
            <a:r>
              <a:rPr spc="-10" dirty="0"/>
              <a:t> </a:t>
            </a:r>
            <a:r>
              <a:rPr dirty="0"/>
              <a:t>aids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identifying</a:t>
            </a:r>
            <a:r>
              <a:rPr spc="-5" dirty="0"/>
              <a:t> </a:t>
            </a:r>
            <a:r>
              <a:rPr spc="-10" dirty="0"/>
              <a:t>patterns, </a:t>
            </a:r>
            <a:r>
              <a:rPr spc="-20" dirty="0"/>
              <a:t>trends,</a:t>
            </a:r>
            <a:r>
              <a:rPr spc="-5" dirty="0"/>
              <a:t> </a:t>
            </a:r>
            <a:r>
              <a:rPr dirty="0"/>
              <a:t>and potential </a:t>
            </a:r>
            <a:r>
              <a:rPr spc="-10" dirty="0"/>
              <a:t>reversals, </a:t>
            </a:r>
            <a:r>
              <a:rPr dirty="0"/>
              <a:t>empowering</a:t>
            </a:r>
            <a:r>
              <a:rPr spc="5" dirty="0"/>
              <a:t> </a:t>
            </a:r>
            <a:r>
              <a:rPr spc="-10" dirty="0"/>
              <a:t>users</a:t>
            </a:r>
            <a:r>
              <a:rPr spc="10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tools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0" dirty="0"/>
              <a:t>make </a:t>
            </a:r>
            <a:r>
              <a:rPr dirty="0"/>
              <a:t>strategic</a:t>
            </a:r>
            <a:r>
              <a:rPr spc="-10" dirty="0"/>
              <a:t> </a:t>
            </a:r>
            <a:r>
              <a:rPr dirty="0"/>
              <a:t>investment</a:t>
            </a:r>
            <a:r>
              <a:rPr spc="-5" dirty="0"/>
              <a:t> </a:t>
            </a:r>
            <a:r>
              <a:rPr dirty="0"/>
              <a:t>decisions</a:t>
            </a:r>
            <a:r>
              <a:rPr spc="-5" dirty="0"/>
              <a:t> </a:t>
            </a:r>
            <a:r>
              <a:rPr dirty="0"/>
              <a:t>based</a:t>
            </a:r>
            <a:r>
              <a:rPr spc="-5" dirty="0"/>
              <a:t> </a:t>
            </a:r>
            <a:r>
              <a:rPr spc="-25" dirty="0"/>
              <a:t>on </a:t>
            </a:r>
            <a:r>
              <a:rPr spc="-10" dirty="0"/>
              <a:t>historical </a:t>
            </a:r>
            <a:r>
              <a:rPr dirty="0"/>
              <a:t>price</a:t>
            </a:r>
            <a:r>
              <a:rPr spc="-5" dirty="0"/>
              <a:t> </a:t>
            </a:r>
            <a:r>
              <a:rPr spc="-10" dirty="0"/>
              <a:t>movements.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044825" marR="5080">
              <a:lnSpc>
                <a:spcPts val="910"/>
              </a:lnSpc>
              <a:spcBef>
                <a:spcPts val="285"/>
              </a:spcBef>
            </a:pPr>
            <a:r>
              <a:rPr sz="900" spc="10" dirty="0"/>
              <a:t>Candlestick</a:t>
            </a:r>
            <a:r>
              <a:rPr sz="900" spc="25" dirty="0"/>
              <a:t> </a:t>
            </a:r>
            <a:r>
              <a:rPr sz="900" dirty="0"/>
              <a:t>Insights</a:t>
            </a:r>
            <a:r>
              <a:rPr sz="900" spc="30" dirty="0"/>
              <a:t> </a:t>
            </a:r>
            <a:r>
              <a:rPr sz="900" spc="10" dirty="0"/>
              <a:t>for</a:t>
            </a:r>
            <a:r>
              <a:rPr sz="900" spc="30" dirty="0"/>
              <a:t> </a:t>
            </a:r>
            <a:r>
              <a:rPr sz="900" spc="-10" dirty="0"/>
              <a:t>Technical Analysis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63" y="874099"/>
            <a:ext cx="2922613" cy="1540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63" y="423015"/>
            <a:ext cx="1751964" cy="3206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315"/>
              </a:spcBef>
            </a:pPr>
            <a:r>
              <a:rPr sz="1050" dirty="0"/>
              <a:t>Holistic</a:t>
            </a:r>
            <a:r>
              <a:rPr sz="1050" spc="120" dirty="0"/>
              <a:t> </a:t>
            </a:r>
            <a:r>
              <a:rPr sz="1050" dirty="0"/>
              <a:t>Financial</a:t>
            </a:r>
            <a:r>
              <a:rPr sz="1050" spc="125" dirty="0"/>
              <a:t> </a:t>
            </a:r>
            <a:r>
              <a:rPr sz="1050" spc="-10" dirty="0"/>
              <a:t>Metrics </a:t>
            </a:r>
            <a:r>
              <a:rPr sz="1050" dirty="0"/>
              <a:t>and</a:t>
            </a:r>
            <a:r>
              <a:rPr sz="1050" spc="130" dirty="0"/>
              <a:t> </a:t>
            </a:r>
            <a:r>
              <a:rPr sz="1050" dirty="0"/>
              <a:t>Breaking</a:t>
            </a:r>
            <a:r>
              <a:rPr sz="1050" spc="135" dirty="0"/>
              <a:t> </a:t>
            </a:r>
            <a:r>
              <a:rPr sz="1050" spc="-20" dirty="0"/>
              <a:t>News</a:t>
            </a:r>
            <a:endParaRPr sz="1050"/>
          </a:p>
        </p:txBody>
      </p:sp>
      <p:sp>
        <p:nvSpPr>
          <p:cNvPr id="3" name="object 3"/>
          <p:cNvSpPr txBox="1"/>
          <p:nvPr/>
        </p:nvSpPr>
        <p:spPr>
          <a:xfrm>
            <a:off x="341916" y="1036665"/>
            <a:ext cx="2038985" cy="19132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dirty="0">
                <a:latin typeface="Verdana"/>
                <a:cs typeface="Verdana"/>
              </a:rPr>
              <a:t>The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fourth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page</a:t>
            </a:r>
            <a:r>
              <a:rPr sz="950" spc="-10" dirty="0">
                <a:latin typeface="Verdana"/>
                <a:cs typeface="Verdana"/>
              </a:rPr>
              <a:t> seamlessly </a:t>
            </a:r>
            <a:r>
              <a:rPr sz="950" dirty="0">
                <a:latin typeface="Verdana"/>
                <a:cs typeface="Verdana"/>
              </a:rPr>
              <a:t>blends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financial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metrics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with</a:t>
            </a:r>
            <a:r>
              <a:rPr sz="950" spc="50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real-</a:t>
            </a:r>
            <a:r>
              <a:rPr sz="950" dirty="0">
                <a:latin typeface="Verdana"/>
                <a:cs typeface="Verdana"/>
              </a:rPr>
              <a:t>time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insights.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Users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can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stay </a:t>
            </a:r>
            <a:r>
              <a:rPr sz="950" spc="-10" dirty="0">
                <a:latin typeface="Verdana"/>
                <a:cs typeface="Verdana"/>
              </a:rPr>
              <a:t>abreast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company-</a:t>
            </a:r>
            <a:r>
              <a:rPr sz="950" spc="-10" dirty="0">
                <a:latin typeface="Verdana"/>
                <a:cs typeface="Verdana"/>
              </a:rPr>
              <a:t>specific </a:t>
            </a:r>
            <a:r>
              <a:rPr sz="950" spc="-25" dirty="0">
                <a:latin typeface="Verdana"/>
                <a:cs typeface="Verdana"/>
              </a:rPr>
              <a:t>news,</a:t>
            </a:r>
            <a:r>
              <a:rPr sz="950" dirty="0">
                <a:latin typeface="Verdana"/>
                <a:cs typeface="Verdana"/>
              </a:rPr>
              <a:t> gaining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nuanced </a:t>
            </a:r>
            <a:r>
              <a:rPr sz="950" spc="10" dirty="0">
                <a:latin typeface="Verdana"/>
                <a:cs typeface="Verdana"/>
              </a:rPr>
              <a:t>understanding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external</a:t>
            </a:r>
            <a:r>
              <a:rPr sz="950" spc="50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factors</a:t>
            </a:r>
            <a:r>
              <a:rPr sz="950" spc="7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impacting</a:t>
            </a:r>
            <a:r>
              <a:rPr sz="950" spc="7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stock </a:t>
            </a:r>
            <a:r>
              <a:rPr sz="950" dirty="0">
                <a:latin typeface="Verdana"/>
                <a:cs typeface="Verdana"/>
              </a:rPr>
              <a:t>performance.</a:t>
            </a:r>
            <a:r>
              <a:rPr sz="950" spc="-6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Additionally, </a:t>
            </a:r>
            <a:r>
              <a:rPr sz="950" dirty="0">
                <a:latin typeface="Verdana"/>
                <a:cs typeface="Verdana"/>
              </a:rPr>
              <a:t>dynamic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line charts </a:t>
            </a:r>
            <a:r>
              <a:rPr sz="950" spc="-10" dirty="0">
                <a:latin typeface="Verdana"/>
                <a:cs typeface="Verdana"/>
              </a:rPr>
              <a:t>unveil </a:t>
            </a:r>
            <a:r>
              <a:rPr sz="950" dirty="0">
                <a:latin typeface="Verdana"/>
                <a:cs typeface="Verdana"/>
              </a:rPr>
              <a:t>historical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dividend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payouts,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net </a:t>
            </a:r>
            <a:r>
              <a:rPr sz="950" dirty="0">
                <a:latin typeface="Verdana"/>
                <a:cs typeface="Verdana"/>
              </a:rPr>
              <a:t>income,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 operating cash </a:t>
            </a:r>
            <a:r>
              <a:rPr sz="950" spc="-25" dirty="0">
                <a:latin typeface="Verdana"/>
                <a:cs typeface="Verdana"/>
              </a:rPr>
              <a:t>ﬂow, </a:t>
            </a:r>
            <a:r>
              <a:rPr sz="950" dirty="0">
                <a:latin typeface="Verdana"/>
                <a:cs typeface="Verdana"/>
              </a:rPr>
              <a:t>providing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comprehensive </a:t>
            </a:r>
            <a:r>
              <a:rPr sz="950" dirty="0">
                <a:latin typeface="Verdana"/>
                <a:cs typeface="Verdana"/>
              </a:rPr>
              <a:t>historical</a:t>
            </a:r>
            <a:r>
              <a:rPr sz="950" spc="-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perspective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for</a:t>
            </a:r>
            <a:r>
              <a:rPr sz="950" spc="50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financial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evaluation.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453" y="1107951"/>
            <a:ext cx="2922614" cy="15404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27" y="971743"/>
            <a:ext cx="3817620" cy="135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950" dirty="0">
                <a:latin typeface="Verdana"/>
                <a:cs typeface="Verdana"/>
              </a:rPr>
              <a:t>The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Dynamic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Stock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Market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Analytics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Dashboard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stands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as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0" dirty="0">
                <a:latin typeface="Verdana"/>
                <a:cs typeface="Verdana"/>
              </a:rPr>
              <a:t>a </a:t>
            </a:r>
            <a:r>
              <a:rPr sz="950" dirty="0">
                <a:latin typeface="Verdana"/>
                <a:cs typeface="Verdana"/>
              </a:rPr>
              <a:t>testament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to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data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visualization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unraveling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the </a:t>
            </a:r>
            <a:r>
              <a:rPr sz="950" dirty="0">
                <a:latin typeface="Verdana"/>
                <a:cs typeface="Verdana"/>
              </a:rPr>
              <a:t>complexities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financial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markets.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This</a:t>
            </a:r>
            <a:r>
              <a:rPr sz="950" spc="-20" dirty="0">
                <a:latin typeface="Verdana"/>
                <a:cs typeface="Verdana"/>
              </a:rPr>
              <a:t> project, </a:t>
            </a:r>
            <a:r>
              <a:rPr sz="950" spc="-10" dirty="0">
                <a:latin typeface="Verdana"/>
                <a:cs typeface="Verdana"/>
              </a:rPr>
              <a:t>meticulously </a:t>
            </a:r>
            <a:r>
              <a:rPr sz="950" dirty="0">
                <a:latin typeface="Verdana"/>
                <a:cs typeface="Verdana"/>
              </a:rPr>
              <a:t>executed through Power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75" dirty="0">
                <a:latin typeface="Verdana"/>
                <a:cs typeface="Verdana"/>
              </a:rPr>
              <a:t>BI,</a:t>
            </a:r>
            <a:r>
              <a:rPr sz="950" dirty="0">
                <a:latin typeface="Verdana"/>
                <a:cs typeface="Verdana"/>
              </a:rPr>
              <a:t> not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only equips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users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with </a:t>
            </a:r>
            <a:r>
              <a:rPr sz="950" dirty="0">
                <a:latin typeface="Verdana"/>
                <a:cs typeface="Verdana"/>
              </a:rPr>
              <a:t>actionable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insights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but</a:t>
            </a:r>
            <a:r>
              <a:rPr sz="950" spc="-10" dirty="0">
                <a:latin typeface="Verdana"/>
                <a:cs typeface="Verdana"/>
              </a:rPr>
              <a:t> also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elevates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user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experience </a:t>
            </a:r>
            <a:r>
              <a:rPr sz="950" dirty="0">
                <a:latin typeface="Verdana"/>
                <a:cs typeface="Verdana"/>
              </a:rPr>
              <a:t>through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intuitive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visually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engaging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interface.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As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users </a:t>
            </a:r>
            <a:r>
              <a:rPr sz="950" dirty="0">
                <a:latin typeface="Verdana"/>
                <a:cs typeface="Verdana"/>
              </a:rPr>
              <a:t>navigate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this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analytical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masterpiece,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they</a:t>
            </a:r>
            <a:r>
              <a:rPr sz="950" spc="-20" dirty="0">
                <a:latin typeface="Verdana"/>
                <a:cs typeface="Verdana"/>
              </a:rPr>
              <a:t> are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empowered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to </a:t>
            </a:r>
            <a:r>
              <a:rPr sz="950" dirty="0">
                <a:latin typeface="Verdana"/>
                <a:cs typeface="Verdana"/>
              </a:rPr>
              <a:t>navigate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ever-</a:t>
            </a:r>
            <a:r>
              <a:rPr sz="950" dirty="0">
                <a:latin typeface="Verdana"/>
                <a:cs typeface="Verdana"/>
              </a:rPr>
              <a:t>evolving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landscape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stock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market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with </a:t>
            </a:r>
            <a:r>
              <a:rPr sz="950" spc="10" dirty="0">
                <a:latin typeface="Verdana"/>
                <a:cs typeface="Verdana"/>
              </a:rPr>
              <a:t>confidence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and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precision.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80895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8261" y="986303"/>
            <a:ext cx="2132330" cy="19710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170"/>
              </a:lnSpc>
              <a:spcBef>
                <a:spcPts val="125"/>
              </a:spcBef>
            </a:pPr>
            <a:r>
              <a:rPr sz="1050" spc="30" dirty="0">
                <a:latin typeface="Verdana"/>
                <a:cs typeface="Verdana"/>
              </a:rPr>
              <a:t>BY</a:t>
            </a:r>
            <a:endParaRPr sz="1050">
              <a:latin typeface="Verdana"/>
              <a:cs typeface="Verdana"/>
            </a:endParaRPr>
          </a:p>
          <a:p>
            <a:pPr marL="12700" marR="5080" algn="ctr">
              <a:lnSpc>
                <a:spcPts val="1080"/>
              </a:lnSpc>
              <a:spcBef>
                <a:spcPts val="100"/>
              </a:spcBef>
            </a:pPr>
            <a:r>
              <a:rPr sz="1050" dirty="0">
                <a:latin typeface="Verdana"/>
                <a:cs typeface="Verdana"/>
              </a:rPr>
              <a:t>Sagnik</a:t>
            </a:r>
            <a:r>
              <a:rPr sz="1050" spc="90" dirty="0">
                <a:latin typeface="Verdana"/>
                <a:cs typeface="Verdana"/>
              </a:rPr>
              <a:t> </a:t>
            </a:r>
            <a:r>
              <a:rPr sz="1050" spc="-40" dirty="0">
                <a:latin typeface="Verdana"/>
                <a:cs typeface="Verdana"/>
              </a:rPr>
              <a:t>Sengupta(33401221015) </a:t>
            </a:r>
            <a:r>
              <a:rPr sz="1050" dirty="0">
                <a:latin typeface="Verdana"/>
                <a:cs typeface="Verdana"/>
              </a:rPr>
              <a:t>Kinjal</a:t>
            </a:r>
            <a:r>
              <a:rPr sz="1050" spc="-10" dirty="0">
                <a:latin typeface="Verdana"/>
                <a:cs typeface="Verdana"/>
              </a:rPr>
              <a:t> Dutta(33401221030) </a:t>
            </a:r>
            <a:r>
              <a:rPr sz="1050" dirty="0">
                <a:latin typeface="Verdana"/>
                <a:cs typeface="Verdana"/>
              </a:rPr>
              <a:t>Pratik</a:t>
            </a:r>
            <a:r>
              <a:rPr sz="1050" spc="10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Banik(33401221032) </a:t>
            </a:r>
            <a:r>
              <a:rPr sz="1050" dirty="0">
                <a:latin typeface="Verdana"/>
                <a:cs typeface="Verdana"/>
              </a:rPr>
              <a:t>Shatak</a:t>
            </a:r>
            <a:r>
              <a:rPr sz="1050" spc="4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Datta(33401221014) </a:t>
            </a:r>
            <a:r>
              <a:rPr sz="1050" spc="20" dirty="0">
                <a:latin typeface="Verdana"/>
                <a:cs typeface="Verdana"/>
              </a:rPr>
              <a:t>Diptanshu</a:t>
            </a:r>
            <a:r>
              <a:rPr sz="1050" spc="16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Dey(33401221029)</a:t>
            </a:r>
            <a:endParaRPr sz="1050">
              <a:latin typeface="Verdana"/>
              <a:cs typeface="Verdana"/>
            </a:endParaRPr>
          </a:p>
          <a:p>
            <a:pPr marL="224790" marR="217170" indent="-635" algn="ctr">
              <a:lnSpc>
                <a:spcPts val="2160"/>
              </a:lnSpc>
              <a:spcBef>
                <a:spcPts val="80"/>
              </a:spcBef>
            </a:pPr>
            <a:r>
              <a:rPr sz="1050" dirty="0">
                <a:latin typeface="Verdana"/>
                <a:cs typeface="Verdana"/>
              </a:rPr>
              <a:t>BCA(V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Semester) </a:t>
            </a:r>
            <a:r>
              <a:rPr sz="1050" spc="55" dirty="0">
                <a:latin typeface="Verdana"/>
                <a:cs typeface="Verdana"/>
              </a:rPr>
              <a:t>Academic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Year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-95" dirty="0">
                <a:latin typeface="Verdana"/>
                <a:cs typeface="Verdana"/>
              </a:rPr>
              <a:t>(2021-</a:t>
            </a:r>
            <a:r>
              <a:rPr sz="1050" spc="-40" dirty="0">
                <a:latin typeface="Verdana"/>
                <a:cs typeface="Verdana"/>
              </a:rPr>
              <a:t>24) </a:t>
            </a:r>
            <a:r>
              <a:rPr sz="1050" spc="50" dirty="0">
                <a:latin typeface="Verdana"/>
                <a:cs typeface="Verdana"/>
              </a:rPr>
              <a:t>Under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the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guidence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-25" dirty="0">
                <a:latin typeface="Verdana"/>
                <a:cs typeface="Verdana"/>
              </a:rPr>
              <a:t>of </a:t>
            </a:r>
            <a:r>
              <a:rPr sz="1050" spc="-10" dirty="0">
                <a:latin typeface="Verdana"/>
                <a:cs typeface="Verdana"/>
              </a:rPr>
              <a:t>Mr.</a:t>
            </a:r>
            <a:r>
              <a:rPr sz="1050" spc="3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Mrinal</a:t>
            </a:r>
            <a:r>
              <a:rPr sz="1050" spc="35" dirty="0">
                <a:latin typeface="Verdana"/>
                <a:cs typeface="Verdana"/>
              </a:rPr>
              <a:t> </a:t>
            </a:r>
            <a:r>
              <a:rPr sz="1050" spc="-25" dirty="0">
                <a:latin typeface="Verdana"/>
                <a:cs typeface="Verdana"/>
              </a:rPr>
              <a:t>Das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2405" y="454676"/>
            <a:ext cx="1544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10" dirty="0"/>
              <a:t>Thanks!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005" y="922378"/>
            <a:ext cx="2578100" cy="1937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5880">
              <a:lnSpc>
                <a:spcPct val="101499"/>
              </a:lnSpc>
              <a:spcBef>
                <a:spcPts val="90"/>
              </a:spcBef>
            </a:pPr>
            <a:r>
              <a:rPr sz="950" dirty="0">
                <a:latin typeface="Verdana"/>
                <a:cs typeface="Verdana"/>
              </a:rPr>
              <a:t>Microsoft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-30" dirty="0">
                <a:latin typeface="Verdana"/>
                <a:cs typeface="Verdana"/>
              </a:rPr>
              <a:t> BI </a:t>
            </a:r>
            <a:r>
              <a:rPr sz="950" spc="-25" dirty="0">
                <a:latin typeface="Verdana"/>
                <a:cs typeface="Verdana"/>
              </a:rPr>
              <a:t>is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interactive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data </a:t>
            </a:r>
            <a:r>
              <a:rPr sz="950" spc="-10" dirty="0">
                <a:latin typeface="Verdana"/>
                <a:cs typeface="Verdana"/>
              </a:rPr>
              <a:t>visualization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software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product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developed by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Microsoft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with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primary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focus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on </a:t>
            </a:r>
            <a:r>
              <a:rPr sz="950" dirty="0">
                <a:latin typeface="Verdana"/>
                <a:cs typeface="Verdana"/>
              </a:rPr>
              <a:t>business</a:t>
            </a:r>
            <a:r>
              <a:rPr sz="950" spc="-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intelligence.</a:t>
            </a:r>
            <a:r>
              <a:rPr sz="950" spc="-60" dirty="0">
                <a:latin typeface="Verdana"/>
                <a:cs typeface="Verdana"/>
              </a:rPr>
              <a:t> It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is</a:t>
            </a:r>
            <a:r>
              <a:rPr sz="950" spc="-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part</a:t>
            </a:r>
            <a:r>
              <a:rPr sz="950" spc="-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the </a:t>
            </a:r>
            <a:r>
              <a:rPr sz="950" dirty="0">
                <a:latin typeface="Verdana"/>
                <a:cs typeface="Verdana"/>
              </a:rPr>
              <a:t>Microsoft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Platform.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0"/>
              </a:spcBef>
            </a:pPr>
            <a:r>
              <a:rPr sz="950" dirty="0">
                <a:latin typeface="Verdana"/>
                <a:cs typeface="Verdana"/>
              </a:rPr>
              <a:t>Microsoft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BI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is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used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to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find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insights </a:t>
            </a:r>
            <a:r>
              <a:rPr sz="950" dirty="0">
                <a:latin typeface="Verdana"/>
                <a:cs typeface="Verdana"/>
              </a:rPr>
              <a:t>within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organization’s </a:t>
            </a:r>
            <a:r>
              <a:rPr sz="950" spc="-30" dirty="0">
                <a:latin typeface="Verdana"/>
                <a:cs typeface="Verdana"/>
              </a:rPr>
              <a:t>data.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BI </a:t>
            </a:r>
            <a:r>
              <a:rPr sz="950" dirty="0">
                <a:latin typeface="Verdana"/>
                <a:cs typeface="Verdana"/>
              </a:rPr>
              <a:t>can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help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connect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disparate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data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sets, </a:t>
            </a:r>
            <a:r>
              <a:rPr sz="950" dirty="0">
                <a:latin typeface="Verdana"/>
                <a:cs typeface="Verdana"/>
              </a:rPr>
              <a:t>transform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clean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data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into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data </a:t>
            </a:r>
            <a:r>
              <a:rPr sz="950" dirty="0">
                <a:latin typeface="Verdana"/>
                <a:cs typeface="Verdana"/>
              </a:rPr>
              <a:t>model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create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charts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graphs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to </a:t>
            </a:r>
            <a:r>
              <a:rPr sz="950" dirty="0">
                <a:latin typeface="Verdana"/>
                <a:cs typeface="Verdana"/>
              </a:rPr>
              <a:t>provide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visuals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data.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All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this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can </a:t>
            </a:r>
            <a:r>
              <a:rPr sz="950" dirty="0">
                <a:latin typeface="Verdana"/>
                <a:cs typeface="Verdana"/>
              </a:rPr>
              <a:t>be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shared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with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other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BI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users </a:t>
            </a:r>
            <a:r>
              <a:rPr sz="950" dirty="0">
                <a:latin typeface="Verdana"/>
                <a:cs typeface="Verdana"/>
              </a:rPr>
              <a:t>within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organization.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What</a:t>
            </a:r>
            <a:r>
              <a:rPr spc="35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Power</a:t>
            </a:r>
            <a:r>
              <a:rPr spc="40" dirty="0"/>
              <a:t> </a:t>
            </a:r>
            <a:r>
              <a:rPr spc="-25" dirty="0"/>
              <a:t>BI?</a:t>
            </a:r>
          </a:p>
        </p:txBody>
      </p:sp>
      <p:sp>
        <p:nvSpPr>
          <p:cNvPr id="4" name="object 4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203" y="736070"/>
            <a:ext cx="1752968" cy="21097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011" y="768606"/>
            <a:ext cx="2668905" cy="157927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dirty="0">
                <a:latin typeface="Verdana"/>
                <a:cs typeface="Verdana"/>
              </a:rPr>
              <a:t>The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Stock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Market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Dashboard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project</a:t>
            </a:r>
            <a:r>
              <a:rPr sz="950" spc="-20" dirty="0">
                <a:latin typeface="Verdana"/>
                <a:cs typeface="Verdana"/>
              </a:rPr>
              <a:t> aims </a:t>
            </a:r>
            <a:r>
              <a:rPr sz="950" dirty="0">
                <a:latin typeface="Verdana"/>
                <a:cs typeface="Verdana"/>
              </a:rPr>
              <a:t>to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provide</a:t>
            </a:r>
            <a:r>
              <a:rPr sz="950" spc="-20" dirty="0">
                <a:latin typeface="Verdana"/>
                <a:cs typeface="Verdana"/>
              </a:rPr>
              <a:t> a </a:t>
            </a:r>
            <a:r>
              <a:rPr sz="950" dirty="0">
                <a:latin typeface="Verdana"/>
                <a:cs typeface="Verdana"/>
              </a:rPr>
              <a:t>comprehensive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andinteractive </a:t>
            </a:r>
            <a:r>
              <a:rPr sz="950" dirty="0">
                <a:latin typeface="Verdana"/>
                <a:cs typeface="Verdana"/>
              </a:rPr>
              <a:t>platform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users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to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gain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insights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into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the </a:t>
            </a:r>
            <a:r>
              <a:rPr sz="950" dirty="0">
                <a:latin typeface="Verdana"/>
                <a:cs typeface="Verdana"/>
              </a:rPr>
              <a:t>stock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market,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focusingonaparticular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stock’s </a:t>
            </a:r>
            <a:r>
              <a:rPr sz="950" dirty="0">
                <a:latin typeface="Verdana"/>
                <a:cs typeface="Verdana"/>
              </a:rPr>
              <a:t>performance, company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overview,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 </a:t>
            </a:r>
            <a:r>
              <a:rPr sz="950" spc="-10" dirty="0">
                <a:latin typeface="Verdana"/>
                <a:cs typeface="Verdana"/>
              </a:rPr>
              <a:t>fiscal </a:t>
            </a:r>
            <a:r>
              <a:rPr sz="950" spc="-30" dirty="0">
                <a:latin typeface="Verdana"/>
                <a:cs typeface="Verdana"/>
              </a:rPr>
              <a:t>data.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Leveraging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Power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BI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for </a:t>
            </a:r>
            <a:r>
              <a:rPr sz="950" dirty="0">
                <a:latin typeface="Verdana"/>
                <a:cs typeface="Verdana"/>
              </a:rPr>
              <a:t>data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visualization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Alpha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Vantage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API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real-</a:t>
            </a:r>
            <a:r>
              <a:rPr sz="950" dirty="0">
                <a:latin typeface="Verdana"/>
                <a:cs typeface="Verdana"/>
              </a:rPr>
              <a:t>timestockmarket </a:t>
            </a:r>
            <a:r>
              <a:rPr sz="950" spc="-25" dirty="0">
                <a:latin typeface="Verdana"/>
                <a:cs typeface="Verdana"/>
              </a:rPr>
              <a:t>data,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the </a:t>
            </a:r>
            <a:r>
              <a:rPr sz="950" dirty="0">
                <a:latin typeface="Verdana"/>
                <a:cs typeface="Verdana"/>
              </a:rPr>
              <a:t>dashboard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offers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user-</a:t>
            </a:r>
            <a:r>
              <a:rPr sz="950" dirty="0">
                <a:latin typeface="Verdana"/>
                <a:cs typeface="Verdana"/>
              </a:rPr>
              <a:t>friendly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interface </a:t>
            </a:r>
            <a:r>
              <a:rPr sz="950" dirty="0">
                <a:latin typeface="Verdana"/>
                <a:cs typeface="Verdana"/>
              </a:rPr>
              <a:t>that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allows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dynamicexploration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key </a:t>
            </a:r>
            <a:r>
              <a:rPr sz="950" dirty="0">
                <a:latin typeface="Verdana"/>
                <a:cs typeface="Verdana"/>
              </a:rPr>
              <a:t>financial</a:t>
            </a:r>
            <a:r>
              <a:rPr sz="950" spc="7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metrics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044825" marR="5080">
              <a:lnSpc>
                <a:spcPts val="860"/>
              </a:lnSpc>
              <a:spcBef>
                <a:spcPts val="275"/>
              </a:spcBef>
            </a:pPr>
            <a:r>
              <a:rPr sz="850" spc="10" dirty="0"/>
              <a:t>Understanding</a:t>
            </a:r>
            <a:r>
              <a:rPr sz="850" spc="114" dirty="0"/>
              <a:t> </a:t>
            </a:r>
            <a:r>
              <a:rPr sz="850" spc="10" dirty="0"/>
              <a:t>Stock</a:t>
            </a:r>
            <a:r>
              <a:rPr sz="850" spc="120" dirty="0"/>
              <a:t> </a:t>
            </a:r>
            <a:r>
              <a:rPr sz="850" spc="-10" dirty="0"/>
              <a:t>Market Dashboard</a:t>
            </a:r>
            <a:endParaRPr sz="850"/>
          </a:p>
        </p:txBody>
      </p:sp>
      <p:sp>
        <p:nvSpPr>
          <p:cNvPr id="4" name="object 4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30" y="739521"/>
            <a:ext cx="2922610" cy="16470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25" y="861710"/>
            <a:ext cx="1948180" cy="15913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800" spc="110" dirty="0">
                <a:latin typeface="Verdana"/>
                <a:cs typeface="Verdana"/>
              </a:rPr>
              <a:t>M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can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considered</a:t>
            </a:r>
            <a:r>
              <a:rPr sz="800" spc="-30" dirty="0">
                <a:latin typeface="Verdana"/>
                <a:cs typeface="Verdana"/>
              </a:rPr>
              <a:t> as </a:t>
            </a:r>
            <a:r>
              <a:rPr sz="800" spc="-20" dirty="0">
                <a:latin typeface="Verdana"/>
                <a:cs typeface="Verdana"/>
              </a:rPr>
              <a:t>a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query </a:t>
            </a:r>
            <a:r>
              <a:rPr sz="800" dirty="0">
                <a:latin typeface="Verdana"/>
                <a:cs typeface="Verdana"/>
              </a:rPr>
              <a:t>formula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language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it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can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be </a:t>
            </a:r>
            <a:r>
              <a:rPr sz="800" dirty="0">
                <a:latin typeface="Verdana"/>
                <a:cs typeface="Verdana"/>
              </a:rPr>
              <a:t>used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Power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BI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Query </a:t>
            </a:r>
            <a:r>
              <a:rPr sz="800" dirty="0">
                <a:latin typeface="Verdana"/>
                <a:cs typeface="Verdana"/>
              </a:rPr>
              <a:t>Editor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order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prepare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data </a:t>
            </a:r>
            <a:r>
              <a:rPr sz="800" dirty="0">
                <a:latin typeface="Verdana"/>
                <a:cs typeface="Verdana"/>
              </a:rPr>
              <a:t>before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loaded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into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Power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BI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model.</a:t>
            </a:r>
            <a:endParaRPr lang="en-US" sz="800" spc="-10" dirty="0">
              <a:latin typeface="Verdana"/>
              <a:cs typeface="Verdana"/>
            </a:endParaRPr>
          </a:p>
          <a:p>
            <a:pPr marL="12700" marR="5080">
              <a:lnSpc>
                <a:spcPct val="101800"/>
              </a:lnSpc>
              <a:spcBef>
                <a:spcPts val="85"/>
              </a:spcBef>
            </a:pPr>
            <a:endParaRPr lang="en-US" sz="950" spc="-10" dirty="0">
              <a:latin typeface="Verdana"/>
              <a:cs typeface="Verdana"/>
            </a:endParaRPr>
          </a:p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lang="en-US" sz="1000" b="0" i="0" dirty="0">
                <a:solidFill>
                  <a:srgbClr val="202124"/>
                </a:solidFill>
                <a:effectLst/>
                <a:latin typeface="Google Sans"/>
              </a:rPr>
              <a:t>A query language, also known as data query language or database query language (DQL), is </a:t>
            </a:r>
            <a:r>
              <a:rPr lang="en-US" sz="1000" b="0" i="0" dirty="0">
                <a:solidFill>
                  <a:srgbClr val="040C28"/>
                </a:solidFill>
                <a:effectLst/>
                <a:latin typeface="Google Sans"/>
              </a:rPr>
              <a:t>a computer language used to make queries in databases and information systems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Google Sans"/>
              </a:rPr>
              <a:t>. I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30"/>
              </a:spcBef>
            </a:pPr>
            <a:r>
              <a:rPr sz="1000" spc="65" dirty="0"/>
              <a:t>What</a:t>
            </a:r>
            <a:r>
              <a:rPr sz="1000" spc="-5" dirty="0"/>
              <a:t> </a:t>
            </a:r>
            <a:r>
              <a:rPr sz="1000" dirty="0"/>
              <a:t>is </a:t>
            </a:r>
            <a:r>
              <a:rPr sz="1000" spc="95" dirty="0"/>
              <a:t>M</a:t>
            </a:r>
            <a:r>
              <a:rPr sz="1000" spc="-5" dirty="0"/>
              <a:t> </a:t>
            </a:r>
            <a:r>
              <a:rPr sz="1000" spc="-20" dirty="0"/>
              <a:t>Code?</a:t>
            </a:r>
            <a:endParaRPr sz="1000"/>
          </a:p>
        </p:txBody>
      </p:sp>
      <p:sp>
        <p:nvSpPr>
          <p:cNvPr id="4" name="object 4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064" y="681895"/>
            <a:ext cx="2922614" cy="18022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51" y="189411"/>
            <a:ext cx="14344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u="sng" dirty="0">
                <a:uFill>
                  <a:solidFill>
                    <a:srgbClr val="000000"/>
                  </a:solidFill>
                </a:uFill>
              </a:rPr>
              <a:t>Stock</a:t>
            </a:r>
            <a:r>
              <a:rPr sz="1050" spc="60" dirty="0"/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</a:rPr>
              <a:t>Q</a:t>
            </a:r>
            <a:r>
              <a:rPr sz="1050" dirty="0"/>
              <a:t>uer</a:t>
            </a:r>
            <a:r>
              <a:rPr sz="1050" u="sng" dirty="0">
                <a:uFill>
                  <a:solidFill>
                    <a:srgbClr val="000000"/>
                  </a:solidFill>
                </a:uFill>
              </a:rPr>
              <a:t>y</a:t>
            </a:r>
            <a:r>
              <a:rPr sz="1050" u="sng" spc="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050" u="sng" spc="65" dirty="0">
                <a:uFill>
                  <a:solidFill>
                    <a:srgbClr val="000000"/>
                  </a:solidFill>
                </a:uFill>
              </a:rPr>
              <a:t>M</a:t>
            </a:r>
            <a:r>
              <a:rPr sz="1050" u="sng" spc="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050" u="sng" spc="-20" dirty="0">
                <a:uFill>
                  <a:solidFill>
                    <a:srgbClr val="000000"/>
                  </a:solidFill>
                </a:uFill>
              </a:rPr>
              <a:t>Code</a:t>
            </a:r>
            <a:endParaRPr sz="1050"/>
          </a:p>
        </p:txBody>
      </p:sp>
      <p:sp>
        <p:nvSpPr>
          <p:cNvPr id="3" name="object 3"/>
          <p:cNvSpPr txBox="1"/>
          <p:nvPr/>
        </p:nvSpPr>
        <p:spPr>
          <a:xfrm>
            <a:off x="82704" y="489468"/>
            <a:ext cx="5716270" cy="26078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660" indent="-73025">
              <a:lnSpc>
                <a:spcPct val="100000"/>
              </a:lnSpc>
              <a:spcBef>
                <a:spcPts val="90"/>
              </a:spcBef>
              <a:buSzPct val="53333"/>
              <a:buAutoNum type="arabicPeriod"/>
              <a:tabLst>
                <a:tab pos="73660" algn="l"/>
              </a:tabLst>
            </a:pPr>
            <a:r>
              <a:rPr sz="750" b="1" u="sng" spc="-10" dirty="0">
                <a:latin typeface="Tahoma"/>
                <a:cs typeface="Tahoma"/>
              </a:rPr>
              <a:t>API</a:t>
            </a:r>
            <a:r>
              <a:rPr sz="750" b="1" u="sng" spc="15" dirty="0">
                <a:latin typeface="Tahoma"/>
                <a:cs typeface="Tahoma"/>
              </a:rPr>
              <a:t> </a:t>
            </a:r>
            <a:r>
              <a:rPr sz="750" b="1" u="sng" dirty="0">
                <a:latin typeface="Tahoma"/>
                <a:cs typeface="Tahoma"/>
              </a:rPr>
              <a:t>Key</a:t>
            </a:r>
            <a:r>
              <a:rPr sz="750" b="1" u="sng" spc="20" dirty="0">
                <a:latin typeface="Tahoma"/>
                <a:cs typeface="Tahoma"/>
              </a:rPr>
              <a:t> </a:t>
            </a:r>
            <a:r>
              <a:rPr sz="750" b="1" u="sng" dirty="0">
                <a:latin typeface="Tahoma"/>
                <a:cs typeface="Tahoma"/>
              </a:rPr>
              <a:t>and</a:t>
            </a:r>
            <a:r>
              <a:rPr sz="750" b="1" u="sng" spc="15" dirty="0">
                <a:latin typeface="Tahoma"/>
                <a:cs typeface="Tahoma"/>
              </a:rPr>
              <a:t> </a:t>
            </a:r>
            <a:r>
              <a:rPr sz="750" b="1" u="sng" dirty="0">
                <a:latin typeface="Tahoma"/>
                <a:cs typeface="Tahoma"/>
              </a:rPr>
              <a:t>Base</a:t>
            </a:r>
            <a:r>
              <a:rPr sz="750" b="1" u="sng" spc="20" dirty="0">
                <a:latin typeface="Tahoma"/>
                <a:cs typeface="Tahoma"/>
              </a:rPr>
              <a:t> </a:t>
            </a:r>
            <a:r>
              <a:rPr sz="750" b="1" u="sng" dirty="0">
                <a:latin typeface="Tahoma"/>
                <a:cs typeface="Tahoma"/>
              </a:rPr>
              <a:t>URL:</a:t>
            </a:r>
            <a:endParaRPr lang="en-US" sz="750" b="1" u="sng" dirty="0">
              <a:latin typeface="Tahoma"/>
              <a:cs typeface="Tahoma"/>
            </a:endParaRPr>
          </a:p>
          <a:p>
            <a:pPr marL="635">
              <a:lnSpc>
                <a:spcPct val="100000"/>
              </a:lnSpc>
              <a:spcBef>
                <a:spcPts val="90"/>
              </a:spcBef>
              <a:buSzPct val="53333"/>
              <a:tabLst>
                <a:tab pos="73660" algn="l"/>
              </a:tabLst>
            </a:pPr>
            <a:endParaRPr lang="en-US" sz="750" b="1" dirty="0">
              <a:latin typeface="Tahoma"/>
              <a:cs typeface="Tahoma"/>
            </a:endParaRPr>
          </a:p>
          <a:p>
            <a:pPr marL="635">
              <a:lnSpc>
                <a:spcPct val="100000"/>
              </a:lnSpc>
              <a:spcBef>
                <a:spcPts val="90"/>
              </a:spcBef>
              <a:buSzPct val="53333"/>
              <a:tabLst>
                <a:tab pos="73660" algn="l"/>
              </a:tabLst>
            </a:pPr>
            <a:r>
              <a:rPr lang="en-US" sz="750" b="1" dirty="0" err="1">
                <a:latin typeface="Tahoma"/>
                <a:cs typeface="Tahoma"/>
              </a:rPr>
              <a:t>apiKey</a:t>
            </a:r>
            <a:r>
              <a:rPr lang="en-US" sz="750" b="1" spc="-15" dirty="0">
                <a:latin typeface="Tahoma"/>
                <a:cs typeface="Tahoma"/>
              </a:rPr>
              <a:t> </a:t>
            </a:r>
            <a:r>
              <a:rPr lang="en-US" sz="750" b="1" spc="-185" dirty="0">
                <a:latin typeface="Tahoma"/>
                <a:cs typeface="Tahoma"/>
              </a:rPr>
              <a:t>=</a:t>
            </a:r>
            <a:r>
              <a:rPr lang="en-US" sz="750" b="1" spc="-10" dirty="0">
                <a:latin typeface="Tahoma"/>
                <a:cs typeface="Tahoma"/>
              </a:rPr>
              <a:t> “DO3YE0P7K2YDZ3LL”,</a:t>
            </a:r>
            <a:endParaRPr lang="en-US" sz="750" dirty="0">
              <a:latin typeface="Tahoma"/>
              <a:cs typeface="Tahoma"/>
            </a:endParaRPr>
          </a:p>
          <a:p>
            <a:pPr marL="90805">
              <a:lnSpc>
                <a:spcPts val="860"/>
              </a:lnSpc>
            </a:pPr>
            <a:r>
              <a:rPr sz="750" b="1" dirty="0" err="1">
                <a:latin typeface="Tahoma"/>
                <a:cs typeface="Tahoma"/>
              </a:rPr>
              <a:t>baseUrl</a:t>
            </a:r>
            <a:r>
              <a:rPr sz="750" b="1" dirty="0">
                <a:latin typeface="Tahoma"/>
                <a:cs typeface="Tahoma"/>
              </a:rPr>
              <a:t> </a:t>
            </a:r>
            <a:r>
              <a:rPr sz="750" b="1" spc="-185" dirty="0">
                <a:latin typeface="Tahoma"/>
                <a:cs typeface="Tahoma"/>
              </a:rPr>
              <a:t>=</a:t>
            </a:r>
            <a:r>
              <a:rPr sz="750" b="1" dirty="0">
                <a:latin typeface="Tahoma"/>
                <a:cs typeface="Tahoma"/>
              </a:rPr>
              <a:t> </a:t>
            </a:r>
            <a:r>
              <a:rPr sz="750" b="1" spc="-10" dirty="0">
                <a:latin typeface="Tahoma"/>
                <a:cs typeface="Tahoma"/>
              </a:rPr>
              <a:t>“https://</a:t>
            </a:r>
            <a:r>
              <a:rPr sz="750" b="1" spc="-10" dirty="0">
                <a:latin typeface="Tahoma"/>
                <a:cs typeface="Tahoma"/>
                <a:hlinkClick r:id="rId2"/>
              </a:rPr>
              <a:t>www.alphavantage.co/query?</a:t>
            </a:r>
            <a:r>
              <a:rPr sz="750" b="1" spc="-10" dirty="0">
                <a:latin typeface="Tahoma"/>
                <a:cs typeface="Tahoma"/>
              </a:rPr>
              <a:t>”,</a:t>
            </a:r>
            <a:endParaRPr sz="750" dirty="0">
              <a:latin typeface="Tahoma"/>
              <a:cs typeface="Tahoma"/>
            </a:endParaRPr>
          </a:p>
          <a:p>
            <a:pPr marL="12700" marR="5080">
              <a:lnSpc>
                <a:spcPts val="819"/>
              </a:lnSpc>
              <a:spcBef>
                <a:spcPts val="660"/>
              </a:spcBef>
            </a:pPr>
            <a:r>
              <a:rPr sz="750" b="1" dirty="0">
                <a:latin typeface="Tahoma"/>
                <a:cs typeface="Tahoma"/>
              </a:rPr>
              <a:t>This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section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defines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two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spc="-10" dirty="0">
                <a:latin typeface="Tahoma"/>
                <a:cs typeface="Tahoma"/>
              </a:rPr>
              <a:t>variables: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apiKey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contains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the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Alpha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Vantage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spc="-10" dirty="0">
                <a:latin typeface="Tahoma"/>
                <a:cs typeface="Tahoma"/>
              </a:rPr>
              <a:t>API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spc="-20" dirty="0">
                <a:latin typeface="Tahoma"/>
                <a:cs typeface="Tahoma"/>
              </a:rPr>
              <a:t>key,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and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baseUrl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contains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the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base</a:t>
            </a:r>
            <a:r>
              <a:rPr sz="750" b="1" spc="2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URL</a:t>
            </a:r>
            <a:r>
              <a:rPr sz="750" b="1" spc="25" dirty="0">
                <a:latin typeface="Tahoma"/>
                <a:cs typeface="Tahoma"/>
              </a:rPr>
              <a:t> </a:t>
            </a:r>
            <a:r>
              <a:rPr sz="750" b="1" spc="-25" dirty="0">
                <a:latin typeface="Tahoma"/>
                <a:cs typeface="Tahoma"/>
              </a:rPr>
              <a:t>for</a:t>
            </a:r>
            <a:r>
              <a:rPr sz="750" b="1" dirty="0">
                <a:latin typeface="Tahoma"/>
                <a:cs typeface="Tahoma"/>
              </a:rPr>
              <a:t> the</a:t>
            </a:r>
            <a:r>
              <a:rPr sz="750" b="1" spc="4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Alpha</a:t>
            </a:r>
            <a:r>
              <a:rPr sz="750" b="1" spc="5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Vantage</a:t>
            </a:r>
            <a:r>
              <a:rPr sz="750" b="1" spc="50" dirty="0">
                <a:latin typeface="Tahoma"/>
                <a:cs typeface="Tahoma"/>
              </a:rPr>
              <a:t> </a:t>
            </a:r>
            <a:r>
              <a:rPr sz="750" b="1" spc="-20" dirty="0">
                <a:latin typeface="Tahoma"/>
                <a:cs typeface="Tahoma"/>
              </a:rPr>
              <a:t>API.</a:t>
            </a:r>
            <a:endParaRPr sz="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750" dirty="0">
              <a:latin typeface="Tahoma"/>
              <a:cs typeface="Tahoma"/>
            </a:endParaRPr>
          </a:p>
          <a:p>
            <a:pPr marL="84455" indent="-79375">
              <a:lnSpc>
                <a:spcPts val="790"/>
              </a:lnSpc>
              <a:spcBef>
                <a:spcPts val="5"/>
              </a:spcBef>
              <a:buSzPct val="64285"/>
              <a:buAutoNum type="arabicPeriod" startAt="2"/>
              <a:tabLst>
                <a:tab pos="84455" algn="l"/>
              </a:tabLst>
            </a:pPr>
            <a:r>
              <a:rPr sz="700" b="1" u="sng" dirty="0">
                <a:latin typeface="Tahoma"/>
                <a:cs typeface="Tahoma"/>
              </a:rPr>
              <a:t>getStockData</a:t>
            </a:r>
            <a:r>
              <a:rPr sz="700" b="1" u="sng" spc="130" dirty="0">
                <a:latin typeface="Tahoma"/>
                <a:cs typeface="Tahoma"/>
              </a:rPr>
              <a:t> </a:t>
            </a:r>
            <a:r>
              <a:rPr sz="700" b="1" u="sng" spc="-10" dirty="0">
                <a:latin typeface="Tahoma"/>
                <a:cs typeface="Tahoma"/>
              </a:rPr>
              <a:t>Function:</a:t>
            </a:r>
            <a:endParaRPr sz="700" b="1" u="sng" dirty="0">
              <a:latin typeface="Tahoma"/>
              <a:cs typeface="Tahoma"/>
            </a:endParaRPr>
          </a:p>
          <a:p>
            <a:pPr marL="12700">
              <a:lnSpc>
                <a:spcPts val="790"/>
              </a:lnSpc>
            </a:pPr>
            <a:endParaRPr lang="en-US" sz="700" b="1" dirty="0">
              <a:latin typeface="Tahoma"/>
              <a:cs typeface="Tahoma"/>
            </a:endParaRPr>
          </a:p>
          <a:p>
            <a:pPr marL="12700">
              <a:lnSpc>
                <a:spcPts val="790"/>
              </a:lnSpc>
            </a:pPr>
            <a:r>
              <a:rPr sz="700" b="1" dirty="0" err="1">
                <a:latin typeface="Tahoma"/>
                <a:cs typeface="Tahoma"/>
              </a:rPr>
              <a:t>codegetStockData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(symbol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as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spc="-20" dirty="0">
                <a:latin typeface="Tahoma"/>
                <a:cs typeface="Tahoma"/>
              </a:rPr>
              <a:t>text,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interval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as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spc="-20" dirty="0">
                <a:latin typeface="Tahoma"/>
                <a:cs typeface="Tahoma"/>
              </a:rPr>
              <a:t>text,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outputSize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as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spc="-20" dirty="0">
                <a:latin typeface="Tahoma"/>
                <a:cs typeface="Tahoma"/>
              </a:rPr>
              <a:t>text)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spc="-25" dirty="0">
                <a:latin typeface="Tahoma"/>
                <a:cs typeface="Tahoma"/>
              </a:rPr>
              <a:t>=&gt;</a:t>
            </a:r>
            <a:endParaRPr sz="700" dirty="0">
              <a:latin typeface="Tahoma"/>
              <a:cs typeface="Tahoma"/>
            </a:endParaRPr>
          </a:p>
          <a:p>
            <a:pPr marL="12700" marR="5080">
              <a:lnSpc>
                <a:spcPct val="168400"/>
              </a:lnSpc>
              <a:spcBef>
                <a:spcPts val="20"/>
              </a:spcBef>
            </a:pPr>
            <a:r>
              <a:rPr sz="700" b="1" dirty="0">
                <a:latin typeface="Tahoma"/>
                <a:cs typeface="Tahoma"/>
              </a:rPr>
              <a:t>This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is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function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named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getStockData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that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takes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three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parameters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(symbol,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interval,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and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outputSize)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and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returns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stock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data.</a:t>
            </a:r>
            <a:r>
              <a:rPr sz="700" b="1" spc="500" dirty="0">
                <a:latin typeface="Tahoma"/>
                <a:cs typeface="Tahoma"/>
              </a:rPr>
              <a:t> </a:t>
            </a:r>
            <a:r>
              <a:rPr sz="700" b="1" spc="-25" dirty="0">
                <a:latin typeface="Tahoma"/>
                <a:cs typeface="Tahoma"/>
              </a:rPr>
              <a:t>let</a:t>
            </a:r>
            <a:endParaRPr sz="700" dirty="0">
              <a:latin typeface="Tahoma"/>
              <a:cs typeface="Tahoma"/>
            </a:endParaRPr>
          </a:p>
          <a:p>
            <a:pPr marL="109855" marR="4474210">
              <a:lnSpc>
                <a:spcPts val="770"/>
              </a:lnSpc>
              <a:spcBef>
                <a:spcPts val="15"/>
              </a:spcBef>
            </a:pPr>
            <a:r>
              <a:rPr sz="700" b="1" spc="-175" dirty="0">
                <a:latin typeface="Tahoma"/>
                <a:cs typeface="Tahoma"/>
              </a:rPr>
              <a:t>//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Define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API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parameters</a:t>
            </a:r>
            <a:r>
              <a:rPr sz="700" b="1" spc="50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params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25" dirty="0">
                <a:latin typeface="Tahoma"/>
                <a:cs typeface="Tahoma"/>
              </a:rPr>
              <a:t> </a:t>
            </a:r>
            <a:r>
              <a:rPr sz="700" b="1" spc="-50" dirty="0">
                <a:latin typeface="Tahoma"/>
                <a:cs typeface="Tahoma"/>
              </a:rPr>
              <a:t>[</a:t>
            </a:r>
            <a:endParaRPr sz="700" dirty="0">
              <a:latin typeface="Tahoma"/>
              <a:cs typeface="Tahoma"/>
            </a:endParaRPr>
          </a:p>
          <a:p>
            <a:pPr marL="207010">
              <a:lnSpc>
                <a:spcPts val="715"/>
              </a:lnSpc>
            </a:pPr>
            <a:r>
              <a:rPr sz="700" b="1" spc="-10" dirty="0">
                <a:latin typeface="Tahoma"/>
                <a:cs typeface="Tahoma"/>
              </a:rPr>
              <a:t>#“function”</a:t>
            </a:r>
            <a:r>
              <a:rPr sz="700" b="1" spc="15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“TIME_SERIES_DAILY”,</a:t>
            </a:r>
            <a:endParaRPr sz="700" dirty="0">
              <a:latin typeface="Tahoma"/>
              <a:cs typeface="Tahoma"/>
            </a:endParaRPr>
          </a:p>
          <a:p>
            <a:pPr marL="207010" marR="4255770">
              <a:lnSpc>
                <a:spcPct val="90400"/>
              </a:lnSpc>
              <a:spcBef>
                <a:spcPts val="40"/>
              </a:spcBef>
            </a:pPr>
            <a:r>
              <a:rPr sz="700" b="1" spc="-10" dirty="0">
                <a:latin typeface="Tahoma"/>
                <a:cs typeface="Tahoma"/>
              </a:rPr>
              <a:t>#“symbol”</a:t>
            </a:r>
            <a:r>
              <a:rPr sz="700" b="1" spc="5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5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Ticker,</a:t>
            </a:r>
            <a:r>
              <a:rPr sz="700" b="1" spc="50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#“interval”</a:t>
            </a:r>
            <a:r>
              <a:rPr sz="700" b="1" spc="-20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-15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interval,</a:t>
            </a:r>
            <a:r>
              <a:rPr sz="700" b="1" spc="50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#“outputsize”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outputSize,</a:t>
            </a:r>
            <a:r>
              <a:rPr sz="700" b="1" spc="500" dirty="0">
                <a:latin typeface="Tahoma"/>
                <a:cs typeface="Tahoma"/>
              </a:rPr>
              <a:t> </a:t>
            </a:r>
            <a:r>
              <a:rPr sz="700" b="1" spc="-20" dirty="0">
                <a:latin typeface="Tahoma"/>
                <a:cs typeface="Tahoma"/>
              </a:rPr>
              <a:t>#“apikey”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spc="-175" dirty="0">
                <a:latin typeface="Tahoma"/>
                <a:cs typeface="Tahoma"/>
              </a:rPr>
              <a:t>=</a:t>
            </a:r>
            <a:r>
              <a:rPr sz="700" b="1" spc="2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apiKey</a:t>
            </a:r>
            <a:endParaRPr sz="700" dirty="0">
              <a:latin typeface="Tahoma"/>
              <a:cs typeface="Tahoma"/>
            </a:endParaRPr>
          </a:p>
          <a:p>
            <a:pPr marL="109855">
              <a:lnSpc>
                <a:spcPts val="730"/>
              </a:lnSpc>
            </a:pPr>
            <a:r>
              <a:rPr sz="700" b="1" spc="-25" dirty="0">
                <a:latin typeface="Tahoma"/>
                <a:cs typeface="Tahoma"/>
              </a:rPr>
              <a:t>],</a:t>
            </a:r>
            <a:endParaRPr sz="700" dirty="0">
              <a:latin typeface="Tahoma"/>
              <a:cs typeface="Tahoma"/>
            </a:endParaRPr>
          </a:p>
          <a:p>
            <a:pPr marL="12700" marR="300355">
              <a:lnSpc>
                <a:spcPts val="770"/>
              </a:lnSpc>
              <a:spcBef>
                <a:spcPts val="50"/>
              </a:spcBef>
            </a:pPr>
            <a:r>
              <a:rPr sz="700" b="1" spc="-10" dirty="0">
                <a:latin typeface="Tahoma"/>
                <a:cs typeface="Tahoma"/>
              </a:rPr>
              <a:t>Inside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function,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it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defines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list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named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params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that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contains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various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parameters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needed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for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the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Alpha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Vantage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25" dirty="0">
                <a:latin typeface="Tahoma"/>
                <a:cs typeface="Tahoma"/>
              </a:rPr>
              <a:t>API</a:t>
            </a:r>
            <a:r>
              <a:rPr sz="700" b="1" spc="50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request,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including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function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name,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stock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symbol,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time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interval,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output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size,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and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the</a:t>
            </a:r>
            <a:r>
              <a:rPr sz="700" b="1" spc="35" dirty="0">
                <a:latin typeface="Tahoma"/>
                <a:cs typeface="Tahoma"/>
              </a:rPr>
              <a:t> </a:t>
            </a:r>
            <a:r>
              <a:rPr sz="700" b="1" spc="-10" dirty="0">
                <a:latin typeface="Tahoma"/>
                <a:cs typeface="Tahoma"/>
              </a:rPr>
              <a:t>API</a:t>
            </a:r>
            <a:r>
              <a:rPr sz="700" b="1" spc="30" dirty="0">
                <a:latin typeface="Tahoma"/>
                <a:cs typeface="Tahoma"/>
              </a:rPr>
              <a:t> </a:t>
            </a:r>
            <a:r>
              <a:rPr sz="700" b="1" spc="-20" dirty="0">
                <a:latin typeface="Tahoma"/>
                <a:cs typeface="Tahoma"/>
              </a:rPr>
              <a:t>key.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79273"/>
            <a:ext cx="2480310" cy="36830"/>
          </a:xfrm>
          <a:custGeom>
            <a:avLst/>
            <a:gdLst/>
            <a:ahLst/>
            <a:cxnLst/>
            <a:rect l="l" t="t" r="r" b="b"/>
            <a:pathLst>
              <a:path w="2480310" h="36830">
                <a:moveTo>
                  <a:pt x="2479954" y="0"/>
                </a:moveTo>
                <a:lnTo>
                  <a:pt x="0" y="0"/>
                </a:lnTo>
                <a:lnTo>
                  <a:pt x="0" y="36525"/>
                </a:lnTo>
                <a:lnTo>
                  <a:pt x="2479954" y="36525"/>
                </a:lnTo>
                <a:lnTo>
                  <a:pt x="2479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3" y="244642"/>
            <a:ext cx="5755005" cy="2383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0"/>
              </a:spcBef>
            </a:pPr>
            <a:r>
              <a:rPr sz="900" b="1" spc="-229" dirty="0">
                <a:latin typeface="Tahoma"/>
                <a:cs typeface="Tahoma"/>
              </a:rPr>
              <a:t>//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Constructing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URL</a:t>
            </a:r>
            <a:endParaRPr sz="9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latin typeface="Tahoma"/>
                <a:cs typeface="Tahoma"/>
              </a:rPr>
              <a:t>apiUrl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b="1" spc="-215" dirty="0">
                <a:latin typeface="Tahoma"/>
                <a:cs typeface="Tahoma"/>
              </a:rPr>
              <a:t>=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baseUrl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b="1" spc="-70" dirty="0">
                <a:latin typeface="Tahoma"/>
                <a:cs typeface="Tahoma"/>
              </a:rPr>
              <a:t>&amp;</a:t>
            </a:r>
            <a:r>
              <a:rPr sz="900" b="1" spc="3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Uri.BuildQueryString(params),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900" b="1" spc="-10" dirty="0">
                <a:latin typeface="Tahoma"/>
                <a:cs typeface="Tahoma"/>
              </a:rPr>
              <a:t>It</a:t>
            </a:r>
            <a:r>
              <a:rPr sz="900" b="1" spc="20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then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constructs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complete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API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URL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by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appending</a:t>
            </a:r>
            <a:r>
              <a:rPr sz="900" b="1" spc="20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base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URL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and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encoded</a:t>
            </a:r>
            <a:r>
              <a:rPr sz="900" b="1" spc="21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query string.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b="1" spc="-229" dirty="0">
                <a:latin typeface="Tahoma"/>
                <a:cs typeface="Tahoma"/>
              </a:rPr>
              <a:t>//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Making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API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request</a:t>
            </a:r>
            <a:endParaRPr sz="9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latin typeface="Tahoma"/>
                <a:cs typeface="Tahoma"/>
              </a:rPr>
              <a:t>response</a:t>
            </a:r>
            <a:r>
              <a:rPr sz="900" b="1" spc="60" dirty="0">
                <a:latin typeface="Tahoma"/>
                <a:cs typeface="Tahoma"/>
              </a:rPr>
              <a:t> </a:t>
            </a:r>
            <a:r>
              <a:rPr sz="900" b="1" spc="-215" dirty="0">
                <a:latin typeface="Tahoma"/>
                <a:cs typeface="Tahoma"/>
              </a:rPr>
              <a:t>=</a:t>
            </a:r>
            <a:r>
              <a:rPr sz="900" b="1" spc="6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Web.Contents(apiUrl),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2099"/>
              </a:lnSpc>
              <a:spcBef>
                <a:spcPts val="1075"/>
              </a:spcBef>
            </a:pP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function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then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makes</a:t>
            </a:r>
            <a:r>
              <a:rPr sz="900" b="1" spc="13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an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HTTP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request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to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13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constructed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API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URL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using</a:t>
            </a:r>
            <a:r>
              <a:rPr sz="900" b="1" spc="13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Web.Contents</a:t>
            </a:r>
            <a:r>
              <a:rPr sz="900" b="1" spc="13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and </a:t>
            </a:r>
            <a:r>
              <a:rPr sz="900" b="1" dirty="0">
                <a:latin typeface="Tahoma"/>
                <a:cs typeface="Tahoma"/>
              </a:rPr>
              <a:t>stores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response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in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7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response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variable.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ahoma"/>
              <a:cs typeface="Tahoma"/>
            </a:endParaRPr>
          </a:p>
          <a:p>
            <a:pPr marL="44450">
              <a:lnSpc>
                <a:spcPts val="1080"/>
              </a:lnSpc>
            </a:pPr>
            <a:r>
              <a:rPr sz="900" b="1" spc="-229" dirty="0">
                <a:latin typeface="Tahoma"/>
                <a:cs typeface="Tahoma"/>
              </a:rPr>
              <a:t>//</a:t>
            </a:r>
            <a:r>
              <a:rPr sz="900" b="1" spc="6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Parse</a:t>
            </a:r>
            <a:r>
              <a:rPr sz="900" b="1" spc="6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JSON</a:t>
            </a:r>
            <a:r>
              <a:rPr sz="900" b="1" spc="6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response</a:t>
            </a:r>
            <a:endParaRPr sz="9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</a:pPr>
            <a:r>
              <a:rPr sz="900" b="1" dirty="0">
                <a:latin typeface="Tahoma"/>
                <a:cs typeface="Tahoma"/>
              </a:rPr>
              <a:t>jsonResponse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spc="-215" dirty="0">
                <a:latin typeface="Tahoma"/>
                <a:cs typeface="Tahoma"/>
              </a:rPr>
              <a:t>=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Json.Document(response)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2099"/>
              </a:lnSpc>
              <a:spcBef>
                <a:spcPts val="1080"/>
              </a:spcBef>
            </a:pPr>
            <a:r>
              <a:rPr sz="900" b="1" dirty="0">
                <a:latin typeface="Tahoma"/>
                <a:cs typeface="Tahoma"/>
              </a:rPr>
              <a:t>Finally,</a:t>
            </a:r>
            <a:r>
              <a:rPr sz="900" b="1" spc="3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it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parses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JSON(JavaScript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Object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Notation)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response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using</a:t>
            </a:r>
            <a:r>
              <a:rPr sz="900" b="1" spc="3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Json.Document</a:t>
            </a:r>
            <a:r>
              <a:rPr sz="900" b="1" spc="35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and </a:t>
            </a:r>
            <a:r>
              <a:rPr sz="900" b="1" dirty="0">
                <a:latin typeface="Tahoma"/>
                <a:cs typeface="Tahoma"/>
              </a:rPr>
              <a:t>returns</a:t>
            </a:r>
            <a:r>
              <a:rPr sz="900" b="1" spc="9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9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resulting</a:t>
            </a:r>
            <a:r>
              <a:rPr sz="900" b="1" spc="9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JSON</a:t>
            </a:r>
            <a:r>
              <a:rPr sz="900" b="1" spc="9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document.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14" y="75171"/>
            <a:ext cx="135064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5" dirty="0">
                <a:latin typeface="Verdana"/>
                <a:cs typeface="Verdana"/>
              </a:rPr>
              <a:t>3.Mainy </a:t>
            </a:r>
            <a:r>
              <a:rPr sz="1350" spc="-20" dirty="0">
                <a:latin typeface="Verdana"/>
                <a:cs typeface="Verdana"/>
              </a:rPr>
              <a:t>Query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61" y="318950"/>
            <a:ext cx="5812790" cy="277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099560">
              <a:lnSpc>
                <a:spcPct val="152800"/>
              </a:lnSpc>
              <a:spcBef>
                <a:spcPts val="90"/>
              </a:spcBef>
            </a:pPr>
            <a:r>
              <a:rPr sz="850" b="1" spc="-200" dirty="0">
                <a:latin typeface="Tahoma"/>
                <a:cs typeface="Tahoma"/>
              </a:rPr>
              <a:t>//</a:t>
            </a:r>
            <a:r>
              <a:rPr sz="850" b="1" spc="10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Set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the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default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Ticker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value </a:t>
            </a:r>
            <a:r>
              <a:rPr sz="850" b="1" dirty="0">
                <a:latin typeface="Tahoma"/>
                <a:cs typeface="Tahoma"/>
              </a:rPr>
              <a:t>symbolToQuery</a:t>
            </a:r>
            <a:r>
              <a:rPr sz="850" b="1" spc="250" dirty="0">
                <a:latin typeface="Tahoma"/>
                <a:cs typeface="Tahoma"/>
              </a:rPr>
              <a:t> </a:t>
            </a:r>
            <a:r>
              <a:rPr sz="850" b="1" spc="-190" dirty="0">
                <a:latin typeface="Tahoma"/>
                <a:cs typeface="Tahoma"/>
              </a:rPr>
              <a:t>=</a:t>
            </a:r>
            <a:r>
              <a:rPr sz="850" b="1" spc="250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“AAPL”,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850" b="1" dirty="0">
                <a:latin typeface="Tahoma"/>
                <a:cs typeface="Tahoma"/>
              </a:rPr>
              <a:t>Sets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a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default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value</a:t>
            </a:r>
            <a:r>
              <a:rPr sz="850" b="1" spc="12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for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the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stock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symbol</a:t>
            </a:r>
            <a:r>
              <a:rPr sz="850" b="1" spc="12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to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query,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in</a:t>
            </a:r>
            <a:r>
              <a:rPr sz="850" b="1" spc="12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this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case,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“AAPL”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(Apple</a:t>
            </a:r>
            <a:r>
              <a:rPr sz="850" b="1" spc="120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Inc.).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50" b="1" dirty="0">
                <a:latin typeface="Tahoma"/>
                <a:cs typeface="Tahoma"/>
              </a:rPr>
              <a:t>stockData</a:t>
            </a:r>
            <a:r>
              <a:rPr sz="850" b="1" spc="275" dirty="0">
                <a:latin typeface="Tahoma"/>
                <a:cs typeface="Tahoma"/>
              </a:rPr>
              <a:t> </a:t>
            </a:r>
            <a:r>
              <a:rPr sz="850" b="1" spc="-190" dirty="0">
                <a:latin typeface="Tahoma"/>
                <a:cs typeface="Tahoma"/>
              </a:rPr>
              <a:t>=</a:t>
            </a:r>
            <a:r>
              <a:rPr sz="850" b="1" spc="28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getStockData(symbolToQuery,</a:t>
            </a:r>
            <a:r>
              <a:rPr sz="850" b="1" spc="280" dirty="0">
                <a:latin typeface="Tahoma"/>
                <a:cs typeface="Tahoma"/>
              </a:rPr>
              <a:t> </a:t>
            </a:r>
            <a:r>
              <a:rPr sz="850" b="1" spc="-35" dirty="0">
                <a:latin typeface="Tahoma"/>
                <a:cs typeface="Tahoma"/>
              </a:rPr>
              <a:t>“1d”,</a:t>
            </a:r>
            <a:r>
              <a:rPr sz="850" b="1" spc="280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“full”),</a:t>
            </a:r>
            <a:endParaRPr sz="850">
              <a:latin typeface="Tahoma"/>
              <a:cs typeface="Tahoma"/>
            </a:endParaRPr>
          </a:p>
          <a:p>
            <a:pPr marL="12700" marR="5080">
              <a:lnSpc>
                <a:spcPct val="150400"/>
              </a:lnSpc>
              <a:spcBef>
                <a:spcPts val="25"/>
              </a:spcBef>
            </a:pPr>
            <a:r>
              <a:rPr sz="850" b="1" dirty="0">
                <a:latin typeface="Tahoma"/>
                <a:cs typeface="Tahoma"/>
              </a:rPr>
              <a:t>Calls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the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getStockData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function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with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the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default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symbol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(“AAPL”),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time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interval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spc="-30" dirty="0">
                <a:latin typeface="Tahoma"/>
                <a:cs typeface="Tahoma"/>
              </a:rPr>
              <a:t>(“1d”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for</a:t>
            </a:r>
            <a:r>
              <a:rPr sz="850" b="1" spc="17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daily),</a:t>
            </a:r>
            <a:r>
              <a:rPr sz="850" b="1" spc="170" dirty="0">
                <a:latin typeface="Tahoma"/>
                <a:cs typeface="Tahoma"/>
              </a:rPr>
              <a:t> </a:t>
            </a:r>
            <a:r>
              <a:rPr sz="850" b="1" spc="-25" dirty="0">
                <a:latin typeface="Tahoma"/>
                <a:cs typeface="Tahoma"/>
              </a:rPr>
              <a:t>and </a:t>
            </a:r>
            <a:r>
              <a:rPr sz="850" b="1" spc="10" dirty="0">
                <a:latin typeface="Tahoma"/>
                <a:cs typeface="Tahoma"/>
              </a:rPr>
              <a:t>output</a:t>
            </a:r>
            <a:r>
              <a:rPr sz="850" b="1" spc="100" dirty="0">
                <a:latin typeface="Tahoma"/>
                <a:cs typeface="Tahoma"/>
              </a:rPr>
              <a:t> </a:t>
            </a:r>
            <a:r>
              <a:rPr sz="850" b="1" spc="10" dirty="0">
                <a:latin typeface="Tahoma"/>
                <a:cs typeface="Tahoma"/>
              </a:rPr>
              <a:t>size</a:t>
            </a:r>
            <a:r>
              <a:rPr sz="850" b="1" spc="105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(“full”).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850">
              <a:latin typeface="Tahoma"/>
              <a:cs typeface="Tahoma"/>
            </a:endParaRPr>
          </a:p>
          <a:p>
            <a:pPr marL="12700" marR="2110740">
              <a:lnSpc>
                <a:spcPct val="152800"/>
              </a:lnSpc>
            </a:pPr>
            <a:r>
              <a:rPr sz="850" b="1" dirty="0">
                <a:latin typeface="Tahoma"/>
                <a:cs typeface="Tahoma"/>
              </a:rPr>
              <a:t>#“Time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Series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(Daily)”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spc="-190" dirty="0">
                <a:latin typeface="Tahoma"/>
                <a:cs typeface="Tahoma"/>
              </a:rPr>
              <a:t>=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stockData[#“Time</a:t>
            </a:r>
            <a:r>
              <a:rPr sz="850" b="1" spc="11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Series</a:t>
            </a:r>
            <a:r>
              <a:rPr sz="850" b="1" spc="114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(Daily)”], </a:t>
            </a:r>
            <a:r>
              <a:rPr sz="850" b="1" dirty="0">
                <a:latin typeface="Tahoma"/>
                <a:cs typeface="Tahoma"/>
              </a:rPr>
              <a:t>Extracts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the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“Time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Series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(Daily)”</a:t>
            </a:r>
            <a:r>
              <a:rPr sz="850" b="1" spc="9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field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spc="55" dirty="0">
                <a:latin typeface="Tahoma"/>
                <a:cs typeface="Tahoma"/>
              </a:rPr>
              <a:t>from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the</a:t>
            </a:r>
            <a:r>
              <a:rPr sz="850" b="1" spc="90" dirty="0">
                <a:latin typeface="Tahoma"/>
                <a:cs typeface="Tahoma"/>
              </a:rPr>
              <a:t> </a:t>
            </a:r>
            <a:r>
              <a:rPr sz="850" b="1" spc="55" dirty="0">
                <a:latin typeface="Tahoma"/>
                <a:cs typeface="Tahoma"/>
              </a:rPr>
              <a:t>JSON</a:t>
            </a:r>
            <a:r>
              <a:rPr sz="850" b="1" spc="95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response.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850">
              <a:latin typeface="Tahoma"/>
              <a:cs typeface="Tahoma"/>
            </a:endParaRPr>
          </a:p>
          <a:p>
            <a:pPr marL="12700" marR="5080" algn="just">
              <a:lnSpc>
                <a:spcPct val="151600"/>
              </a:lnSpc>
            </a:pPr>
            <a:r>
              <a:rPr sz="850" b="1" dirty="0">
                <a:latin typeface="Tahoma"/>
                <a:cs typeface="Tahoma"/>
              </a:rPr>
              <a:t>#“Expanded</a:t>
            </a:r>
            <a:r>
              <a:rPr sz="850" b="1" spc="38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Value”</a:t>
            </a:r>
            <a:r>
              <a:rPr sz="850" b="1" spc="38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=</a:t>
            </a:r>
            <a:r>
              <a:rPr sz="850" b="1" spc="38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Table.ExpandRecordColumn(#“Converted</a:t>
            </a:r>
            <a:r>
              <a:rPr sz="850" b="1" spc="38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to</a:t>
            </a:r>
            <a:r>
              <a:rPr sz="850" b="1" spc="38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Table”,</a:t>
            </a:r>
            <a:r>
              <a:rPr sz="850" b="1" spc="38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“Value”,</a:t>
            </a:r>
            <a:r>
              <a:rPr sz="850" b="1" spc="385" dirty="0">
                <a:latin typeface="Tahoma"/>
                <a:cs typeface="Tahoma"/>
              </a:rPr>
              <a:t> </a:t>
            </a:r>
            <a:r>
              <a:rPr sz="850" b="1" spc="-50" dirty="0">
                <a:latin typeface="Tahoma"/>
                <a:cs typeface="Tahoma"/>
              </a:rPr>
              <a:t>{“1.</a:t>
            </a:r>
            <a:r>
              <a:rPr sz="850" b="1" spc="38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open”,</a:t>
            </a:r>
            <a:r>
              <a:rPr sz="850" b="1" spc="385" dirty="0">
                <a:latin typeface="Tahoma"/>
                <a:cs typeface="Tahoma"/>
              </a:rPr>
              <a:t> </a:t>
            </a:r>
            <a:r>
              <a:rPr sz="850" b="1" spc="-25" dirty="0">
                <a:latin typeface="Tahoma"/>
                <a:cs typeface="Tahoma"/>
              </a:rPr>
              <a:t>“2. </a:t>
            </a:r>
            <a:r>
              <a:rPr sz="850" b="1" dirty="0">
                <a:latin typeface="Tahoma"/>
                <a:cs typeface="Tahoma"/>
              </a:rPr>
              <a:t>high”,</a:t>
            </a:r>
            <a:r>
              <a:rPr sz="850" b="1" spc="220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“3.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low”,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“4.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close”,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“5.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volume”},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spc="-20" dirty="0">
                <a:latin typeface="Tahoma"/>
                <a:cs typeface="Tahoma"/>
              </a:rPr>
              <a:t>{“Value.1.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open”,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“Value.2.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high”,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“Value.3.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low”,</a:t>
            </a:r>
            <a:r>
              <a:rPr sz="850" b="1" spc="225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“Value.4. </a:t>
            </a:r>
            <a:r>
              <a:rPr sz="850" b="1" dirty="0">
                <a:latin typeface="Tahoma"/>
                <a:cs typeface="Tahoma"/>
              </a:rPr>
              <a:t>close”,</a:t>
            </a:r>
            <a:r>
              <a:rPr sz="850" b="1" spc="35" dirty="0">
                <a:latin typeface="Tahoma"/>
                <a:cs typeface="Tahoma"/>
              </a:rPr>
              <a:t> </a:t>
            </a:r>
            <a:r>
              <a:rPr sz="850" b="1" dirty="0">
                <a:latin typeface="Tahoma"/>
                <a:cs typeface="Tahoma"/>
              </a:rPr>
              <a:t>“Value.5.</a:t>
            </a:r>
            <a:r>
              <a:rPr sz="850" b="1" spc="35" dirty="0">
                <a:latin typeface="Tahoma"/>
                <a:cs typeface="Tahoma"/>
              </a:rPr>
              <a:t> </a:t>
            </a:r>
            <a:r>
              <a:rPr sz="850" b="1" spc="-10" dirty="0">
                <a:latin typeface="Tahoma"/>
                <a:cs typeface="Tahoma"/>
              </a:rPr>
              <a:t>volume”}),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9" y="48710"/>
            <a:ext cx="5718810" cy="3115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90"/>
              </a:spcBef>
            </a:pPr>
            <a:r>
              <a:rPr sz="900" b="1" dirty="0">
                <a:latin typeface="Tahoma"/>
                <a:cs typeface="Tahoma"/>
              </a:rPr>
              <a:t>Expands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“Value”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column,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which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contains</a:t>
            </a:r>
            <a:r>
              <a:rPr sz="900" b="1" spc="3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a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record,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into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separate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spc="50" dirty="0">
                <a:latin typeface="Tahoma"/>
                <a:cs typeface="Tahoma"/>
              </a:rPr>
              <a:t>columns</a:t>
            </a:r>
            <a:r>
              <a:rPr sz="900" b="1" spc="3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for</a:t>
            </a:r>
            <a:r>
              <a:rPr sz="900" b="1" spc="34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“open,” </a:t>
            </a:r>
            <a:r>
              <a:rPr sz="900" b="1" dirty="0">
                <a:latin typeface="Tahoma"/>
                <a:cs typeface="Tahoma"/>
              </a:rPr>
              <a:t>“high,”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“low,”</a:t>
            </a:r>
            <a:r>
              <a:rPr sz="900" b="1" spc="3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“close,”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b="1" spc="55" dirty="0">
                <a:latin typeface="Tahoma"/>
                <a:cs typeface="Tahoma"/>
              </a:rPr>
              <a:t>and</a:t>
            </a:r>
            <a:r>
              <a:rPr sz="900" b="1" spc="3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“volume.“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b="1" spc="10" dirty="0">
                <a:latin typeface="Tahoma"/>
                <a:cs typeface="Tahoma"/>
              </a:rPr>
              <a:t>#“Renamed</a:t>
            </a:r>
            <a:r>
              <a:rPr sz="900" b="1" spc="260" dirty="0">
                <a:latin typeface="Tahoma"/>
                <a:cs typeface="Tahoma"/>
              </a:rPr>
              <a:t>  </a:t>
            </a:r>
            <a:r>
              <a:rPr sz="900" b="1" spc="10" dirty="0">
                <a:latin typeface="Tahoma"/>
                <a:cs typeface="Tahoma"/>
              </a:rPr>
              <a:t>Columns”</a:t>
            </a:r>
            <a:r>
              <a:rPr sz="900" b="1" spc="265" dirty="0">
                <a:latin typeface="Tahoma"/>
                <a:cs typeface="Tahoma"/>
              </a:rPr>
              <a:t>  </a:t>
            </a:r>
            <a:r>
              <a:rPr sz="900" b="1" spc="10" dirty="0">
                <a:latin typeface="Tahoma"/>
                <a:cs typeface="Tahoma"/>
              </a:rPr>
              <a:t>=</a:t>
            </a:r>
            <a:r>
              <a:rPr sz="900" b="1" spc="265" dirty="0">
                <a:latin typeface="Tahoma"/>
                <a:cs typeface="Tahoma"/>
              </a:rPr>
              <a:t>  </a:t>
            </a:r>
            <a:r>
              <a:rPr sz="900" b="1" spc="10" dirty="0">
                <a:latin typeface="Tahoma"/>
                <a:cs typeface="Tahoma"/>
              </a:rPr>
              <a:t>Table.RenameColumns(#“Expanded</a:t>
            </a:r>
            <a:r>
              <a:rPr sz="900" b="1" spc="265" dirty="0">
                <a:latin typeface="Tahoma"/>
                <a:cs typeface="Tahoma"/>
              </a:rPr>
              <a:t>  </a:t>
            </a:r>
            <a:r>
              <a:rPr sz="900" b="1" dirty="0">
                <a:latin typeface="Tahoma"/>
                <a:cs typeface="Tahoma"/>
              </a:rPr>
              <a:t>Value”,{{“Name”,</a:t>
            </a:r>
            <a:r>
              <a:rPr sz="900" b="1" spc="265" dirty="0">
                <a:latin typeface="Tahoma"/>
                <a:cs typeface="Tahoma"/>
              </a:rPr>
              <a:t>  </a:t>
            </a:r>
            <a:r>
              <a:rPr sz="900" b="1" spc="-10" dirty="0">
                <a:latin typeface="Tahoma"/>
                <a:cs typeface="Tahoma"/>
              </a:rPr>
              <a:t>“Date”},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24300"/>
              </a:lnSpc>
              <a:spcBef>
                <a:spcPts val="25"/>
              </a:spcBef>
            </a:pPr>
            <a:r>
              <a:rPr sz="900" b="1" spc="-40" dirty="0">
                <a:latin typeface="Tahoma"/>
                <a:cs typeface="Tahoma"/>
              </a:rPr>
              <a:t>{“Value.1.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open”,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“Open”},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{“Value.2.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high”,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“High”},</a:t>
            </a:r>
            <a:r>
              <a:rPr sz="900" b="1" spc="12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{“Value.3.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low”,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“Low”},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{“Value.4.</a:t>
            </a:r>
            <a:r>
              <a:rPr sz="900" b="1" spc="114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close”, “Close”},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{“Value.5.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volume”,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“Volume”}}),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b="1" spc="45" dirty="0">
                <a:latin typeface="Tahoma"/>
                <a:cs typeface="Tahoma"/>
              </a:rPr>
              <a:t>Renames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b="1" spc="50" dirty="0">
                <a:latin typeface="Tahoma"/>
                <a:cs typeface="Tahoma"/>
              </a:rPr>
              <a:t>columns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for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clarity.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Tahoma"/>
                <a:cs typeface="Tahoma"/>
              </a:rPr>
              <a:t>#“Changed</a:t>
            </a:r>
            <a:r>
              <a:rPr sz="900" b="1" spc="29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Type”</a:t>
            </a:r>
            <a:r>
              <a:rPr sz="900" b="1" spc="295" dirty="0">
                <a:latin typeface="Tahoma"/>
                <a:cs typeface="Tahoma"/>
              </a:rPr>
              <a:t> </a:t>
            </a:r>
            <a:r>
              <a:rPr sz="900" b="1" spc="-200" dirty="0">
                <a:latin typeface="Tahoma"/>
                <a:cs typeface="Tahoma"/>
              </a:rPr>
              <a:t>=</a:t>
            </a:r>
            <a:r>
              <a:rPr sz="900" b="1" spc="29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Table.TransformColumnTypes(#“Renamed</a:t>
            </a:r>
            <a:r>
              <a:rPr sz="900" b="1" spc="29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Columns”,{{“Date”,</a:t>
            </a:r>
            <a:r>
              <a:rPr sz="900" b="1" spc="29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29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date},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b="1" dirty="0">
                <a:latin typeface="Tahoma"/>
                <a:cs typeface="Tahoma"/>
              </a:rPr>
              <a:t>{“Open”,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number},</a:t>
            </a:r>
            <a:r>
              <a:rPr sz="900" b="1" spc="8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{“High”,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number},</a:t>
            </a:r>
            <a:r>
              <a:rPr sz="900" b="1" spc="85" dirty="0">
                <a:latin typeface="Tahoma"/>
                <a:cs typeface="Tahoma"/>
              </a:rPr>
              <a:t> </a:t>
            </a:r>
            <a:r>
              <a:rPr sz="900" b="1" spc="-20" dirty="0">
                <a:latin typeface="Tahoma"/>
                <a:cs typeface="Tahoma"/>
              </a:rPr>
              <a:t>{“Low”,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8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number},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{“Close”,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8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number},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b="1" dirty="0">
                <a:latin typeface="Tahoma"/>
                <a:cs typeface="Tahoma"/>
              </a:rPr>
              <a:t>{“Volume”,</a:t>
            </a:r>
            <a:r>
              <a:rPr sz="900" b="1" spc="-5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Int64.Type}})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ts val="1370"/>
              </a:lnSpc>
              <a:spcBef>
                <a:spcPts val="70"/>
              </a:spcBef>
            </a:pPr>
            <a:r>
              <a:rPr sz="900" b="1" dirty="0">
                <a:latin typeface="Tahoma"/>
                <a:cs typeface="Tahoma"/>
              </a:rPr>
              <a:t>Converts</a:t>
            </a:r>
            <a:r>
              <a:rPr sz="900" b="1" spc="21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data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types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of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the</a:t>
            </a:r>
            <a:r>
              <a:rPr sz="900" b="1" spc="215" dirty="0">
                <a:latin typeface="Tahoma"/>
                <a:cs typeface="Tahoma"/>
              </a:rPr>
              <a:t> </a:t>
            </a:r>
            <a:r>
              <a:rPr sz="900" b="1" spc="50" dirty="0">
                <a:latin typeface="Tahoma"/>
                <a:cs typeface="Tahoma"/>
              </a:rPr>
              <a:t>columns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(e.g.,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“Date”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to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date,</a:t>
            </a:r>
            <a:r>
              <a:rPr sz="900" b="1" spc="21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“Open”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to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number) </a:t>
            </a:r>
            <a:r>
              <a:rPr sz="900" b="1" dirty="0">
                <a:latin typeface="Tahoma"/>
                <a:cs typeface="Tahoma"/>
              </a:rPr>
              <a:t>using</a:t>
            </a:r>
            <a:r>
              <a:rPr sz="900" b="1" spc="220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Table.TransformColumnTypes.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b="1" spc="-25" dirty="0">
                <a:latin typeface="Tahoma"/>
                <a:cs typeface="Tahoma"/>
              </a:rPr>
              <a:t>in</a:t>
            </a:r>
            <a:endParaRPr sz="900">
              <a:latin typeface="Tahoma"/>
              <a:cs typeface="Tahoma"/>
            </a:endParaRPr>
          </a:p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sz="900" b="1" spc="10" dirty="0">
                <a:latin typeface="Tahoma"/>
                <a:cs typeface="Tahoma"/>
              </a:rPr>
              <a:t>#“Changed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Type”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ts val="1370"/>
              </a:lnSpc>
              <a:spcBef>
                <a:spcPts val="65"/>
              </a:spcBef>
            </a:pPr>
            <a:r>
              <a:rPr sz="900" b="1" spc="10" dirty="0">
                <a:latin typeface="Tahoma"/>
                <a:cs typeface="Tahoma"/>
              </a:rPr>
              <a:t>Concludes</a:t>
            </a:r>
            <a:r>
              <a:rPr sz="900" b="1" spc="225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the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50" dirty="0">
                <a:latin typeface="Tahoma"/>
                <a:cs typeface="Tahoma"/>
              </a:rPr>
              <a:t>main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query</a:t>
            </a:r>
            <a:r>
              <a:rPr sz="900" b="1" spc="225" dirty="0">
                <a:latin typeface="Tahoma"/>
                <a:cs typeface="Tahoma"/>
              </a:rPr>
              <a:t> </a:t>
            </a:r>
            <a:r>
              <a:rPr sz="900" b="1" spc="55" dirty="0">
                <a:latin typeface="Tahoma"/>
                <a:cs typeface="Tahoma"/>
              </a:rPr>
              <a:t>and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specifies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the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result</a:t>
            </a:r>
            <a:r>
              <a:rPr sz="900" b="1" spc="225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of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the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query,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which</a:t>
            </a:r>
            <a:r>
              <a:rPr sz="900" b="1" spc="225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is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10" dirty="0">
                <a:latin typeface="Tahoma"/>
                <a:cs typeface="Tahoma"/>
              </a:rPr>
              <a:t>the</a:t>
            </a:r>
            <a:r>
              <a:rPr sz="900" b="1" spc="229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transformed </a:t>
            </a:r>
            <a:r>
              <a:rPr sz="900" b="1" spc="55" dirty="0">
                <a:latin typeface="Tahoma"/>
                <a:cs typeface="Tahoma"/>
              </a:rPr>
              <a:t>and</a:t>
            </a:r>
            <a:r>
              <a:rPr sz="900" b="1" spc="10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typed</a:t>
            </a:r>
            <a:r>
              <a:rPr sz="900" b="1" spc="10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table.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424" y="850585"/>
            <a:ext cx="2609850" cy="17792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dirty="0">
                <a:latin typeface="Verdana"/>
                <a:cs typeface="Verdana"/>
              </a:rPr>
              <a:t>Embark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on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your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analytical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journey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with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0" dirty="0">
                <a:latin typeface="Verdana"/>
                <a:cs typeface="Verdana"/>
              </a:rPr>
              <a:t>a </a:t>
            </a:r>
            <a:r>
              <a:rPr sz="950" dirty="0">
                <a:latin typeface="Verdana"/>
                <a:cs typeface="Verdana"/>
              </a:rPr>
              <a:t>detailed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exploration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company’s </a:t>
            </a:r>
            <a:r>
              <a:rPr sz="950" dirty="0">
                <a:latin typeface="Verdana"/>
                <a:cs typeface="Verdana"/>
              </a:rPr>
              <a:t>financial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health.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first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page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features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0" dirty="0">
                <a:latin typeface="Verdana"/>
                <a:cs typeface="Verdana"/>
              </a:rPr>
              <a:t>a </a:t>
            </a:r>
            <a:r>
              <a:rPr sz="950" dirty="0">
                <a:latin typeface="Verdana"/>
                <a:cs typeface="Verdana"/>
              </a:rPr>
              <a:t>meticulously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designed</a:t>
            </a:r>
            <a:r>
              <a:rPr sz="950" spc="7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Profit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7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Loss </a:t>
            </a:r>
            <a:r>
              <a:rPr sz="950" spc="-10" dirty="0">
                <a:latin typeface="Verdana"/>
                <a:cs typeface="Verdana"/>
              </a:rPr>
              <a:t>statement,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offering</a:t>
            </a:r>
            <a:r>
              <a:rPr sz="950" spc="-20" dirty="0">
                <a:latin typeface="Verdana"/>
                <a:cs typeface="Verdana"/>
              </a:rPr>
              <a:t> a </a:t>
            </a:r>
            <a:r>
              <a:rPr sz="950" dirty="0">
                <a:latin typeface="Verdana"/>
                <a:cs typeface="Verdana"/>
              </a:rPr>
              <a:t>granular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breakdown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-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revenue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expenses.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Complementing </a:t>
            </a:r>
            <a:r>
              <a:rPr sz="950" dirty="0">
                <a:latin typeface="Verdana"/>
                <a:cs typeface="Verdana"/>
              </a:rPr>
              <a:t>this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financial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depth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is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 comprehensive </a:t>
            </a:r>
            <a:r>
              <a:rPr sz="950" dirty="0">
                <a:latin typeface="Verdana"/>
                <a:cs typeface="Verdana"/>
              </a:rPr>
              <a:t>company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overview,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detailing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essential </a:t>
            </a:r>
            <a:r>
              <a:rPr sz="950" dirty="0">
                <a:latin typeface="Verdana"/>
                <a:cs typeface="Verdana"/>
              </a:rPr>
              <a:t>information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such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as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company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name, symbol, </a:t>
            </a:r>
            <a:r>
              <a:rPr sz="950" spc="-10" dirty="0">
                <a:latin typeface="Verdana"/>
                <a:cs typeface="Verdana"/>
              </a:rPr>
              <a:t>exchange,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sector,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other </a:t>
            </a:r>
            <a:r>
              <a:rPr sz="950" dirty="0">
                <a:latin typeface="Verdana"/>
                <a:cs typeface="Verdana"/>
              </a:rPr>
              <a:t>pertinent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details,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providing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users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with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50" dirty="0">
                <a:latin typeface="Verdana"/>
                <a:cs typeface="Verdana"/>
              </a:rPr>
              <a:t>a </a:t>
            </a:r>
            <a:r>
              <a:rPr sz="950" spc="10" dirty="0">
                <a:latin typeface="Verdana"/>
                <a:cs typeface="Verdana"/>
              </a:rPr>
              <a:t>nuanced understanding </a:t>
            </a:r>
            <a:r>
              <a:rPr sz="950" dirty="0">
                <a:latin typeface="Verdana"/>
                <a:cs typeface="Verdana"/>
              </a:rPr>
              <a:t>of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the </a:t>
            </a:r>
            <a:r>
              <a:rPr sz="950" spc="-10" dirty="0">
                <a:latin typeface="Verdana"/>
                <a:cs typeface="Verdana"/>
              </a:rPr>
              <a:t>business landscape.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044825" marR="5080">
              <a:lnSpc>
                <a:spcPts val="860"/>
              </a:lnSpc>
              <a:spcBef>
                <a:spcPts val="275"/>
              </a:spcBef>
            </a:pPr>
            <a:r>
              <a:rPr sz="850" dirty="0"/>
              <a:t>Financial</a:t>
            </a:r>
            <a:r>
              <a:rPr sz="850" spc="114" dirty="0"/>
              <a:t> </a:t>
            </a:r>
            <a:r>
              <a:rPr sz="850" dirty="0"/>
              <a:t>Snapshot</a:t>
            </a:r>
            <a:r>
              <a:rPr sz="850" spc="114" dirty="0"/>
              <a:t> </a:t>
            </a:r>
            <a:r>
              <a:rPr sz="850" dirty="0"/>
              <a:t>and</a:t>
            </a:r>
            <a:r>
              <a:rPr sz="850" spc="114" dirty="0"/>
              <a:t> </a:t>
            </a:r>
            <a:r>
              <a:rPr sz="850" spc="-10" dirty="0"/>
              <a:t>Company Overview</a:t>
            </a:r>
            <a:endParaRPr sz="850"/>
          </a:p>
        </p:txBody>
      </p:sp>
      <p:sp>
        <p:nvSpPr>
          <p:cNvPr id="4" name="object 4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28" y="1026700"/>
            <a:ext cx="2922613" cy="1540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1337</Words>
  <Application>Microsoft Office PowerPoint</Application>
  <PresentationFormat>Custom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Google Sans</vt:lpstr>
      <vt:lpstr>Tahoma</vt:lpstr>
      <vt:lpstr>Verdana</vt:lpstr>
      <vt:lpstr>Office Theme</vt:lpstr>
      <vt:lpstr>Visualizing Stock Market Trends: Power BI Dashboard Analysis</vt:lpstr>
      <vt:lpstr>What is Power BI?</vt:lpstr>
      <vt:lpstr>Understanding Stock Market Dashboard</vt:lpstr>
      <vt:lpstr>What is M Code?</vt:lpstr>
      <vt:lpstr>Stock Query M Code</vt:lpstr>
      <vt:lpstr>PowerPoint Presentation</vt:lpstr>
      <vt:lpstr>3.Mainy Query</vt:lpstr>
      <vt:lpstr>PowerPoint Presentation</vt:lpstr>
      <vt:lpstr>Financial Snapshot and Company Overview</vt:lpstr>
      <vt:lpstr>PowerPoint Presentation</vt:lpstr>
      <vt:lpstr>Candlestick Insights for Technical Analysis</vt:lpstr>
      <vt:lpstr>Holistic Financial Metrics and Breaking News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Stock Market Trends: Power BI Dashboard Analysis</dc:title>
  <cp:lastModifiedBy>Sagnik Sengupta</cp:lastModifiedBy>
  <cp:revision>1</cp:revision>
  <dcterms:created xsi:type="dcterms:W3CDTF">2023-11-30T06:08:09Z</dcterms:created>
  <dcterms:modified xsi:type="dcterms:W3CDTF">2023-11-30T06:12:29Z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LastSaved">
    <vt:filetime>2023-11-30T00:00:00Z</vt:filetime>
  </property>
  <property fmtid="{D5CDD505-2E9C-101B-9397-08002B2CF9AE}" pid="4" name="Producer">
    <vt:lpwstr>GPL Ghostscript 10.02.0</vt:lpwstr>
  </property>
</Properties>
</file>