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mbria"/>
                <a:ea typeface="Cambria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6D71A1A-36BA-408E-992B-FC73108C70A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Sagol School of Neuroscience, Data Science Hackathon 2018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3472F50-FD58-48C2-A517-06D85A9A2A6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ndar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ndar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ndar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ndara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1D02529-CE45-4759-8412-1498D33F596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Sagol School of Neuroscience, Data Science Hackathon 2018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1804A72-A6D4-41D4-96D7-D85399FAD1C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6" name="Picture 6" descr=""/>
          <p:cNvPicPr/>
          <p:nvPr/>
        </p:nvPicPr>
        <p:blipFill>
          <a:blip r:embed="rId2"/>
          <a:stretch/>
        </p:blipFill>
        <p:spPr>
          <a:xfrm>
            <a:off x="9233640" y="79920"/>
            <a:ext cx="2868480" cy="572400"/>
          </a:xfrm>
          <a:prstGeom prst="rect">
            <a:avLst/>
          </a:prstGeom>
          <a:ln>
            <a:noFill/>
          </a:ln>
        </p:spPr>
      </p:pic>
      <p:sp>
        <p:nvSpPr>
          <p:cNvPr id="47" name="Line 6"/>
          <p:cNvSpPr/>
          <p:nvPr/>
        </p:nvSpPr>
        <p:spPr>
          <a:xfrm flipH="1">
            <a:off x="0" y="366120"/>
            <a:ext cx="9233280" cy="360"/>
          </a:xfrm>
          <a:prstGeom prst="line">
            <a:avLst/>
          </a:prstGeom>
          <a:ln w="7632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28412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mbria"/>
                <a:ea typeface="Cambria"/>
              </a:rPr>
              <a:t>“</a:t>
            </a:r>
            <a:r>
              <a:rPr b="0" lang="en-US" sz="6000" spc="-1" strike="noStrike">
                <a:solidFill>
                  <a:srgbClr val="000000"/>
                </a:solidFill>
                <a:latin typeface="Cambria"/>
                <a:ea typeface="Cambria"/>
              </a:rPr>
              <a:t>Production-grade” Software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Picture 4" descr=""/>
          <p:cNvPicPr/>
          <p:nvPr/>
        </p:nvPicPr>
        <p:blipFill>
          <a:blip r:embed="rId1"/>
          <a:stretch/>
        </p:blipFill>
        <p:spPr>
          <a:xfrm>
            <a:off x="190800" y="275040"/>
            <a:ext cx="5343120" cy="106632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1523880" y="4967640"/>
            <a:ext cx="914364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Sagol School of Neuroscience,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Data Science Hackathon,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June 2019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12000" y="12700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Project Goal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2765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Create an application that…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12000" y="12700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Project Demo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12000" y="25956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[If relevant]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" dur="indefinite" restart="never" nodeType="tmRoot">
          <p:childTnLst>
            <p:seq>
              <p:cTn id="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Major Components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ndara"/>
              </a:rPr>
              <a:t>Component 1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: Database – [STUDENT IN CHARGE] – The database handles the…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ndara"/>
              </a:rPr>
              <a:t>Component 2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: GUI – [STUDENT IN CHARGE] – The GUI allows the user to…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2" dur="indefinite" restart="never" nodeType="tmRoot">
          <p:childTnLst>
            <p:seq>
              <p:cTn id="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Database Features and Examples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The database saves user login data: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838080" y="2941200"/>
            <a:ext cx="105152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@attr.s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class LoginDb: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“””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Saves user logins “””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db_conn = attr.ib()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" dur="indefinite" restart="never" nodeType="tmRoot">
          <p:childTnLst>
            <p:seq>
              <p:cTn id="6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GUI Key Features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*** IMAGE OF GUI ***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*** CODE SAMPLE ***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6" dur="indefinite" restart="never" nodeType="tmRoot">
          <p:childTnLst>
            <p:seq>
              <p:cTn id="6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Parsing the log file turned out to be a hassle. Finally we found a pip-installable library that…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8" dur="indefinite" restart="never" nodeType="tmRoot">
          <p:childTnLst>
            <p:seq>
              <p:cTn id="6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Parsing the log file turned out to be a hassle. Finally we found a pip-installable library that…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0" dur="indefinite" restart="never" nodeType="tmRoot">
          <p:childTnLst>
            <p:seq>
              <p:cTn id="7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Concluding Remarks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Is the project usable? 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What’s left to do?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2" dur="indefinite" restart="never" nodeType="tmRoot">
          <p:childTnLst>
            <p:seq>
              <p:cTn id="7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What is “production-grade”?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The standards imposed on scripts written for “production” in the industry are higher than the standards for private scripts.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Any script that may be used for your scientific work should be considered a “production-grade” script.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What is “production-grade”?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Features of production-quality code include: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Fully-documented, 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readable and performant code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Online version control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with issue management and pull requests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A comprehensive test suite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with continuous integration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How to Achieve These Goals?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ndara"/>
              </a:rPr>
              <a:t>Fully-documented, readable and performant code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Think about the documentation and usability from the get-go. 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Extensive use of language features: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</a:rPr>
              <a:t>List comprehensions,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namedtuples</a:t>
            </a:r>
            <a:endParaRPr b="0" lang="en-US" sz="2000" spc="-1" strike="noStrike">
              <a:solidFill>
                <a:srgbClr val="000000"/>
              </a:solidFill>
              <a:latin typeface="Candara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</a:rPr>
              <a:t>Modularization and code reuse</a:t>
            </a:r>
            <a:endParaRPr b="0" lang="en-US" sz="2000" spc="-1" strike="noStrike">
              <a:solidFill>
                <a:srgbClr val="000000"/>
              </a:solidFill>
              <a:latin typeface="Candara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</a:rPr>
              <a:t>Libraries like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attrs,</a:t>
            </a:r>
            <a:r>
              <a:rPr b="0" lang="en-US" sz="2000" spc="-1" strike="noStrike">
                <a:solidFill>
                  <a:srgbClr val="000000"/>
                </a:solidFill>
                <a:latin typeface="Candar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cookiecutter</a:t>
            </a:r>
            <a:r>
              <a:rPr b="0" lang="en-US" sz="2000" spc="-1" strike="noStrike">
                <a:solidFill>
                  <a:srgbClr val="000000"/>
                </a:solidFill>
                <a:latin typeface="Candara"/>
              </a:rPr>
              <a:t> and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sphinx</a:t>
            </a:r>
            <a:endParaRPr b="0" lang="en-US" sz="2000" spc="-1" strike="noStrike">
              <a:solidFill>
                <a:srgbClr val="000000"/>
              </a:solidFill>
              <a:latin typeface="Candar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Code reviews and refactoring according to PEP8.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Performance comes last, but it can make a difference.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" dur="indefinite" restart="never" nodeType="tmRoot">
          <p:childTnLst>
            <p:seq>
              <p:cTn id="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How to Achieve These Goals?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ndara"/>
              </a:rPr>
              <a:t>Online version control with issue management and pull requests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Create your package with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cookiecutter</a:t>
            </a: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 and link it to your GitHub account.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One commit, one feature.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Modularization allows multiple developers to work on the same project.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CONTRIBUTING.md</a:t>
            </a: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 file.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How to Achieve These Goals?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ndara"/>
              </a:rPr>
              <a:t>A comprehensive test suite with continuous integration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Again,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cookiecutter</a:t>
            </a: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 is your friend.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Test-driven development with the use of edge-cases and mock data to simulate different inputs.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Run tests locally before pushing your commits.</a:t>
            </a: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After The Dust Settles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Installation instructions, preferably using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pip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Try to get input from one of your “real users”, i.e. a lab member.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Create tools to convert existing data to your new format (importing Excel spreadsheets into a database, for example).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[For this hackathon] Create a presentation.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Basic Guidelines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The hackathon will conclude with a short presentation session, starting Thursday at 15:00.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The total presentation time should not exceed 15 minutes. 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5 more minutes will be devoted to questions.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Feel free to add code snippets, images and videos of your project in action.</a:t>
            </a: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" dur="indefinite" restart="never" nodeType="tmRoot">
          <p:childTnLst>
            <p:seq>
              <p:cTn id="5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523880" y="5364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mbria"/>
                <a:ea typeface="Cambria"/>
              </a:rPr>
              <a:t>Project Title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523880" y="3281040"/>
            <a:ext cx="9143640" cy="1149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Name A, Name B,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Name C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190800" y="275040"/>
            <a:ext cx="5343120" cy="106632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1523880" y="4562280"/>
            <a:ext cx="914364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Sagol School of Neuroscience,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Data Science Hackathon,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June 2019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1523880" y="6198840"/>
            <a:ext cx="914364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ambria"/>
              </a:rPr>
              <a:t>[Link to repository]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" dur="indefinite" restart="never" nodeType="tmRoot">
          <p:childTnLst>
            <p:seq>
              <p:cTn id="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4291</TotalTime>
  <Application>LibreOffice/6.1.4.2$Linux_X86_64 LibreOffice_project/10$Build-2</Application>
  <Words>526</Words>
  <Paragraphs>118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2018-06-21T13:12:31Z</dcterms:created>
  <dc:creator>Hagai Hargil</dc:creator>
  <dc:description/>
  <dc:language>en-US</dc:language>
  <cp:lastModifiedBy/>
  <dcterms:modified xsi:type="dcterms:W3CDTF">2019-02-22T11:39:13Z</dcterms:modified>
  <cp:revision>24</cp:revision>
  <dc:subject/>
  <dc:title>Project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