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18"/>
  </p:notesMasterIdLst>
  <p:handoutMasterIdLst>
    <p:handoutMasterId r:id="rId19"/>
  </p:handoutMasterIdLst>
  <p:sldIdLst>
    <p:sldId id="256" r:id="rId5"/>
    <p:sldId id="268" r:id="rId6"/>
    <p:sldId id="273" r:id="rId7"/>
    <p:sldId id="274" r:id="rId8"/>
    <p:sldId id="275" r:id="rId9"/>
    <p:sldId id="267" r:id="rId10"/>
    <p:sldId id="276" r:id="rId11"/>
    <p:sldId id="277" r:id="rId12"/>
    <p:sldId id="278" r:id="rId13"/>
    <p:sldId id="279" r:id="rId14"/>
    <p:sldId id="280" r:id="rId15"/>
    <p:sldId id="281" r:id="rId16"/>
    <p:sldId id="28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1/14/2021</a:t>
            </a:fld>
            <a:endParaRPr lang="en-US" dirty="0"/>
          </a:p>
        </p:txBody>
      </p:sp>
      <p:sp>
        <p:nvSpPr>
          <p:cNvPr id="4" name="Footer Placeholder 3">
            <a:extLst>
              <a:ext uri="{FF2B5EF4-FFF2-40B4-BE49-F238E27FC236}">
                <a16:creationId xmlns=""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1/14/2021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smtClean="0"/>
              <a:t>Click to edit Master title style</a:t>
            </a:r>
            <a:endParaRPr lang="en-US" noProof="0"/>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1/14/2021</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22" name="Picture Placeholder 21">
            <a:extLst>
              <a:ext uri="{FF2B5EF4-FFF2-40B4-BE49-F238E27FC236}">
                <a16:creationId xmlns=""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1/14/2021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1/14/2021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21B17C1C-DA5E-F743-826B-CB70C940D4E6}" type="datetime1">
              <a:rPr lang="en-US" noProof="0" smtClean="0"/>
              <a:t>1/14/2021</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E6F10E4C-E478-1D40-94DF-17D7429B053A}" type="datetime1">
              <a:rPr lang="en-US" noProof="0" smtClean="0"/>
              <a:t>1/14/2021</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1/14/2021</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1/14/2021</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smtClean="0"/>
              <a:t>Click to 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1/14/2021</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idx="1"/>
          </p:nvPr>
        </p:nvSpPr>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06D41EE2-1449-2741-9D08-61623EFC2A0E}" type="datetime1">
              <a:rPr lang="en-US" noProof="0" smtClean="0"/>
              <a:t>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7DD9237C-03C9-D843-906B-96D98C6B2D61}" type="datetime1">
              <a:rPr lang="en-US" noProof="0" smtClean="0"/>
              <a:t>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397BD2BD-1F35-9841-A6BF-76BE540EE01F}" type="datetime1">
              <a:rPr lang="en-US" noProof="0" smtClean="0"/>
              <a:t>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E94F40A-5592-5744-BFD7-61B04D70BFE7}" type="datetime1">
              <a:rPr lang="en-US" noProof="0" smtClean="0"/>
              <a:t>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8C369370-372E-0846-B090-5E6EF97A3B62}" type="datetime1">
              <a:rPr lang="en-US" noProof="0" smtClean="0"/>
              <a:t>1/14/2021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1/14/2021</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29B41E-FC51-4047-9C2D-7FA6782DAFEB}"/>
              </a:ext>
            </a:extLst>
          </p:cNvPr>
          <p:cNvSpPr>
            <a:spLocks noGrp="1"/>
          </p:cNvSpPr>
          <p:nvPr>
            <p:ph type="ctrTitle"/>
          </p:nvPr>
        </p:nvSpPr>
        <p:spPr>
          <a:xfrm>
            <a:off x="1408954" y="863600"/>
            <a:ext cx="9538445" cy="1183280"/>
          </a:xfrm>
        </p:spPr>
        <p:txBody>
          <a:bodyPr/>
          <a:lstStyle/>
          <a:p>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Welcome</a:t>
            </a:r>
            <a:r>
              <a:rPr lang="en-US" sz="4800" dirty="0">
                <a:latin typeface="Algerian" panose="04020705040A02060702" pitchFamily="82" charset="0"/>
              </a:rPr>
              <a:t> </a:t>
            </a:r>
            <a:r>
              <a:rPr lang="en-US" sz="4800" b="1" dirty="0" smtClean="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to </a:t>
            </a:r>
            <a:r>
              <a:rPr lang="en-US" sz="48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rPr>
              <a:t>My  </a:t>
            </a:r>
            <a:r>
              <a:rPr lang="en-US"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lgerian" panose="04020705040A02060702" pitchFamily="82" charset="0"/>
              </a:rPr>
              <a:t>presentation</a:t>
            </a:r>
            <a:r>
              <a:rPr lang="en-US" sz="4800" dirty="0" smtClean="0">
                <a:latin typeface="Algerian" panose="04020705040A02060702" pitchFamily="82" charset="0"/>
              </a:rPr>
              <a:t> </a:t>
            </a:r>
            <a:endParaRPr lang="en-US" sz="4800" dirty="0">
              <a:solidFill>
                <a:schemeClr val="bg1"/>
              </a:solidFill>
            </a:endParaRPr>
          </a:p>
        </p:txBody>
      </p:sp>
      <p:sp>
        <p:nvSpPr>
          <p:cNvPr id="3" name="Subtitle 2">
            <a:extLst>
              <a:ext uri="{FF2B5EF4-FFF2-40B4-BE49-F238E27FC236}">
                <a16:creationId xmlns="" xmlns:a16="http://schemas.microsoft.com/office/drawing/2014/main" id="{252E989F-747B-4007-9C7A-A35E8B662A7B}"/>
              </a:ext>
            </a:extLst>
          </p:cNvPr>
          <p:cNvSpPr>
            <a:spLocks noGrp="1"/>
          </p:cNvSpPr>
          <p:nvPr>
            <p:ph type="subTitle" idx="1"/>
          </p:nvPr>
        </p:nvSpPr>
        <p:spPr>
          <a:xfrm>
            <a:off x="1637555" y="3048000"/>
            <a:ext cx="8825658" cy="1536700"/>
          </a:xfrm>
        </p:spPr>
        <p:txBody>
          <a:bodyPr>
            <a:normAutofit/>
          </a:bodyPr>
          <a:lstStyle/>
          <a:p>
            <a:pPr algn="ctr"/>
            <a:r>
              <a:rPr lang="en-US" dirty="0" smtClean="0">
                <a:solidFill>
                  <a:schemeClr val="bg1"/>
                </a:solidFill>
              </a:rPr>
              <a:t>		   </a:t>
            </a:r>
            <a:r>
              <a:rPr lang="en-US" sz="2000" dirty="0" smtClean="0">
                <a:solidFill>
                  <a:schemeClr val="bg1"/>
                </a:solidFill>
              </a:rPr>
              <a:t> </a:t>
            </a:r>
            <a:r>
              <a:rPr lang="en-US" sz="2000" dirty="0" smtClean="0">
                <a:latin typeface="Arial" panose="020B0604020202020204" pitchFamily="34" charset="0"/>
                <a:cs typeface="Arial" panose="020B0604020202020204" pitchFamily="34" charset="0"/>
              </a:rPr>
              <a:t>Name        </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Sagor ray</a:t>
            </a:r>
            <a:endParaRPr lang="en-US" sz="2000"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ID               :20191135010</a:t>
            </a:r>
          </a:p>
          <a:p>
            <a:pPr algn="ctr"/>
            <a:r>
              <a:rPr lang="en-US" sz="2000" dirty="0" smtClean="0">
                <a:latin typeface="Arial" panose="020B0604020202020204" pitchFamily="34" charset="0"/>
                <a:cs typeface="Arial" panose="020B0604020202020204" pitchFamily="34" charset="0"/>
              </a:rPr>
              <a:t>Section   : D</a:t>
            </a:r>
            <a:endParaRPr lang="en-US" sz="2000" dirty="0">
              <a:solidFill>
                <a:schemeClr val="bg1"/>
              </a:solidFill>
            </a:endParaRPr>
          </a:p>
        </p:txBody>
      </p:sp>
      <p:sp>
        <p:nvSpPr>
          <p:cNvPr id="4" name="Slide Number Placeholder 2">
            <a:extLst>
              <a:ext uri="{FF2B5EF4-FFF2-40B4-BE49-F238E27FC236}">
                <a16:creationId xmlns="" xmlns:a16="http://schemas.microsoft.com/office/drawing/2014/main" id="{0E198AB5-8BDA-AB41-9AEF-8516B23BB694}"/>
              </a:ext>
            </a:extLst>
          </p:cNvPr>
          <p:cNvSpPr>
            <a:spLocks noGrp="1"/>
          </p:cNvSpPr>
          <p:nvPr>
            <p:ph type="sldNum" sz="quarter" idx="12"/>
          </p:nvPr>
        </p:nvSpPr>
        <p:spPr>
          <a:xfrm>
            <a:off x="10352540" y="295729"/>
            <a:ext cx="838199" cy="767687"/>
          </a:xfrm>
        </p:spPr>
        <p:txBody>
          <a:bodyPr/>
          <a:lstStyle/>
          <a:p>
            <a:r>
              <a:rPr lang="en-US" dirty="0"/>
              <a:t>1</a:t>
            </a:r>
            <a:endParaRPr lang="en-US" dirty="0"/>
          </a:p>
        </p:txBody>
      </p:sp>
    </p:spTree>
    <p:extLst>
      <p:ext uri="{BB962C8B-B14F-4D97-AF65-F5344CB8AC3E}">
        <p14:creationId xmlns:p14="http://schemas.microsoft.com/office/powerpoint/2010/main" val="306700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all" dirty="0">
                <a:latin typeface="Times New Roman" panose="02020603050405020304" pitchFamily="18" charset="0"/>
                <a:cs typeface="Times New Roman" panose="02020603050405020304" pitchFamily="18" charset="0"/>
              </a:rPr>
              <a:t>E.M.F equation of a transformer</a:t>
            </a:r>
          </a:p>
        </p:txBody>
      </p:sp>
      <p:sp>
        <p:nvSpPr>
          <p:cNvPr id="3" name="Content Placeholder 2"/>
          <p:cNvSpPr>
            <a:spLocks noGrp="1"/>
          </p:cNvSpPr>
          <p:nvPr>
            <p:ph idx="1"/>
          </p:nvPr>
        </p:nvSpPr>
        <p:spPr/>
        <p:txBody>
          <a:bodyPr>
            <a:normAutofit/>
          </a:bodyPr>
          <a:lstStyle/>
          <a:p>
            <a:pPr marL="0" indent="0">
              <a:buNone/>
            </a:pPr>
            <a:r>
              <a:rPr lang="en-US" sz="2000" dirty="0" smtClean="0">
                <a:latin typeface="Arial" panose="020B0604020202020204" pitchFamily="34" charset="0"/>
                <a:cs typeface="Arial" panose="020B0604020202020204" pitchFamily="34" charset="0"/>
              </a:rPr>
              <a:t>The </a:t>
            </a:r>
            <a:r>
              <a:rPr lang="en-US" sz="2000" dirty="0" err="1">
                <a:latin typeface="Arial" panose="020B0604020202020204" pitchFamily="34" charset="0"/>
                <a:cs typeface="Arial" panose="020B0604020202020204" pitchFamily="34" charset="0"/>
              </a:rPr>
              <a:t>r.m.s</a:t>
            </a:r>
            <a:r>
              <a:rPr lang="en-US" sz="2000" dirty="0">
                <a:latin typeface="Arial" panose="020B0604020202020204" pitchFamily="34" charset="0"/>
                <a:cs typeface="Arial" panose="020B0604020202020204" pitchFamily="34" charset="0"/>
              </a:rPr>
              <a:t> value E1 of the primary </a:t>
            </a:r>
            <a:r>
              <a:rPr lang="en-US" sz="2000" dirty="0" err="1">
                <a:latin typeface="Arial" panose="020B0604020202020204" pitchFamily="34" charset="0"/>
                <a:cs typeface="Arial" panose="020B0604020202020204" pitchFamily="34" charset="0"/>
              </a:rPr>
              <a:t>e.m.f</a:t>
            </a:r>
            <a:r>
              <a:rPr lang="en-US" sz="2000" dirty="0">
                <a:latin typeface="Arial" panose="020B0604020202020204" pitchFamily="34" charset="0"/>
                <a:cs typeface="Arial" panose="020B0604020202020204" pitchFamily="34" charset="0"/>
              </a:rPr>
              <a:t> is </a:t>
            </a: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E</a:t>
            </a:r>
            <a:r>
              <a:rPr lang="en-US" sz="2000" baseline="-25000" dirty="0">
                <a:latin typeface="Arial" panose="020B0604020202020204" pitchFamily="34" charset="0"/>
                <a:cs typeface="Arial" panose="020B0604020202020204" pitchFamily="34" charset="0"/>
              </a:rPr>
              <a:t>1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4.44f </a:t>
            </a:r>
            <a:r>
              <a:rPr lang="en-US" sz="2000" dirty="0" smtClean="0">
                <a:latin typeface="Arial" panose="020B0604020202020204" pitchFamily="34" charset="0"/>
                <a:cs typeface="Arial" panose="020B0604020202020204" pitchFamily="34" charset="0"/>
              </a:rPr>
              <a:t>N</a:t>
            </a:r>
            <a:r>
              <a:rPr lang="en-US" sz="2000" baseline="-25000" dirty="0" smtClean="0">
                <a:latin typeface="Arial" panose="020B0604020202020204" pitchFamily="34" charset="0"/>
                <a:cs typeface="Arial" panose="020B0604020202020204" pitchFamily="34" charset="0"/>
              </a:rPr>
              <a:t>A</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Ø</a:t>
            </a:r>
            <a:r>
              <a:rPr lang="en-US" sz="2000" baseline="-25000" dirty="0" err="1" smtClean="0">
                <a:latin typeface="Arial" panose="020B0604020202020204" pitchFamily="34" charset="0"/>
                <a:cs typeface="Arial" panose="020B0604020202020204" pitchFamily="34" charset="0"/>
              </a:rPr>
              <a:t>max</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4.44f</a:t>
            </a:r>
            <a:r>
              <a:rPr lang="en-US" sz="2000" dirty="0">
                <a:latin typeface="Arial" panose="020B0604020202020204" pitchFamily="34" charset="0"/>
                <a:cs typeface="Arial" panose="020B0604020202020204" pitchFamily="34" charset="0"/>
              </a:rPr>
              <a:t> N</a:t>
            </a:r>
            <a:r>
              <a:rPr lang="en-US" sz="2000" baseline="-25000" dirty="0">
                <a:latin typeface="Arial" panose="020B0604020202020204" pitchFamily="34" charset="0"/>
                <a:cs typeface="Arial" panose="020B0604020202020204" pitchFamily="34" charset="0"/>
              </a:rPr>
              <a:t>A</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a:t>
            </a:r>
            <a:r>
              <a:rPr lang="en-US" sz="2000" baseline="-25000" dirty="0" err="1">
                <a:latin typeface="Arial" panose="020B0604020202020204" pitchFamily="34" charset="0"/>
                <a:cs typeface="Arial" panose="020B0604020202020204" pitchFamily="34" charset="0"/>
              </a:rPr>
              <a:t>m</a:t>
            </a:r>
            <a:r>
              <a:rPr lang="en-US" sz="2000" baseline="-25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Similarly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r.m.s</a:t>
            </a:r>
            <a:r>
              <a:rPr lang="en-US" sz="2000" dirty="0">
                <a:latin typeface="Arial" panose="020B0604020202020204" pitchFamily="34" charset="0"/>
                <a:cs typeface="Arial" panose="020B0604020202020204" pitchFamily="34" charset="0"/>
              </a:rPr>
              <a:t> value of induced </a:t>
            </a:r>
            <a:r>
              <a:rPr lang="en-US" sz="2000" dirty="0" err="1">
                <a:latin typeface="Arial" panose="020B0604020202020204" pitchFamily="34" charset="0"/>
                <a:cs typeface="Arial" panose="020B0604020202020204" pitchFamily="34" charset="0"/>
              </a:rPr>
              <a:t>e.m.f</a:t>
            </a:r>
            <a:r>
              <a:rPr lang="en-US" sz="2000" dirty="0">
                <a:latin typeface="Arial" panose="020B0604020202020204" pitchFamily="34" charset="0"/>
                <a:cs typeface="Arial" panose="020B0604020202020204" pitchFamily="34" charset="0"/>
              </a:rPr>
              <a:t> in secondary is </a:t>
            </a: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E</a:t>
            </a:r>
            <a:r>
              <a:rPr lang="en-US" sz="2000" baseline="-25000" dirty="0" smtClean="0">
                <a:latin typeface="Arial" panose="020B0604020202020204" pitchFamily="34" charset="0"/>
                <a:cs typeface="Arial" panose="020B0604020202020204" pitchFamily="34" charset="0"/>
              </a:rPr>
              <a:t>2</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4.44f </a:t>
            </a:r>
            <a:r>
              <a:rPr lang="en-US" sz="2000" dirty="0" smtClean="0">
                <a:latin typeface="Arial" panose="020B0604020202020204" pitchFamily="34" charset="0"/>
                <a:cs typeface="Arial" panose="020B0604020202020204" pitchFamily="34" charset="0"/>
              </a:rPr>
              <a:t>N</a:t>
            </a:r>
            <a:r>
              <a:rPr lang="en-US" sz="2000" baseline="-25000" dirty="0" smtClean="0">
                <a:latin typeface="Arial" panose="020B0604020202020204" pitchFamily="34" charset="0"/>
                <a:cs typeface="Arial" panose="020B0604020202020204" pitchFamily="34" charset="0"/>
              </a:rPr>
              <a:t>B</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Ø</a:t>
            </a:r>
            <a:r>
              <a:rPr lang="en-US" sz="2000" baseline="-25000" dirty="0" err="1">
                <a:latin typeface="Arial" panose="020B0604020202020204" pitchFamily="34" charset="0"/>
                <a:cs typeface="Arial" panose="020B0604020202020204" pitchFamily="34" charset="0"/>
              </a:rPr>
              <a:t>max</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4.44fN</a:t>
            </a:r>
            <a:r>
              <a:rPr lang="en-US" sz="2000" baseline="-25000" dirty="0" smtClean="0">
                <a:latin typeface="Arial" panose="020B0604020202020204" pitchFamily="34" charset="0"/>
                <a:cs typeface="Arial" panose="020B0604020202020204" pitchFamily="34" charset="0"/>
              </a:rPr>
              <a:t>B</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a:t>
            </a:r>
            <a:r>
              <a:rPr lang="en-US" sz="2000" baseline="-25000" dirty="0" err="1">
                <a:latin typeface="Arial" panose="020B0604020202020204" pitchFamily="34" charset="0"/>
                <a:cs typeface="Arial" panose="020B0604020202020204" pitchFamily="34" charset="0"/>
              </a:rPr>
              <a:t>m</a:t>
            </a:r>
            <a:r>
              <a:rPr lang="en-US" sz="2000" baseline="-25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a:t>
            </a:r>
            <a:br>
              <a:rPr lang="en-US" sz="2000" dirty="0" smtClean="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In </a:t>
            </a:r>
            <a:r>
              <a:rPr lang="en-US" sz="2000" dirty="0">
                <a:latin typeface="Arial" panose="020B0604020202020204" pitchFamily="34" charset="0"/>
                <a:cs typeface="Arial" panose="020B0604020202020204" pitchFamily="34" charset="0"/>
              </a:rPr>
              <a:t>an ideal transformer on no load, </a:t>
            </a: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V</a:t>
            </a:r>
            <a:r>
              <a:rPr lang="en-US" sz="2000" baseline="-25000" dirty="0" smtClean="0">
                <a:latin typeface="Arial" panose="020B0604020202020204" pitchFamily="34" charset="0"/>
                <a:cs typeface="Arial" panose="020B0604020202020204" pitchFamily="34" charset="0"/>
              </a:rPr>
              <a:t>A</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E</a:t>
            </a:r>
            <a:r>
              <a:rPr lang="en-US" sz="2000" baseline="-25000" dirty="0" smtClean="0">
                <a:latin typeface="Arial" panose="020B0604020202020204" pitchFamily="34" charset="0"/>
                <a:cs typeface="Arial" panose="020B0604020202020204" pitchFamily="34" charset="0"/>
              </a:rPr>
              <a:t>A</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and </a:t>
            </a:r>
            <a:r>
              <a:rPr lang="en-US" sz="2000" dirty="0" smtClean="0">
                <a:latin typeface="Arial" panose="020B0604020202020204" pitchFamily="34" charset="0"/>
                <a:cs typeface="Arial" panose="020B0604020202020204" pitchFamily="34" charset="0"/>
              </a:rPr>
              <a:t>V</a:t>
            </a:r>
            <a:r>
              <a:rPr lang="en-US" sz="2000" baseline="-25000" dirty="0" smtClean="0">
                <a:latin typeface="Arial" panose="020B0604020202020204" pitchFamily="34" charset="0"/>
                <a:cs typeface="Arial" panose="020B0604020202020204" pitchFamily="34" charset="0"/>
              </a:rPr>
              <a:t>B</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E</a:t>
            </a:r>
            <a:r>
              <a:rPr lang="en-US" sz="2000" baseline="-25000" dirty="0" smtClean="0">
                <a:latin typeface="Arial" panose="020B0604020202020204" pitchFamily="34" charset="0"/>
                <a:cs typeface="Arial" panose="020B0604020202020204" pitchFamily="34" charset="0"/>
              </a:rPr>
              <a:t>B</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where V</a:t>
            </a:r>
            <a:r>
              <a:rPr lang="en-US" sz="2000" baseline="-25000" dirty="0">
                <a:latin typeface="Arial" panose="020B0604020202020204" pitchFamily="34" charset="0"/>
                <a:cs typeface="Arial" panose="020B0604020202020204" pitchFamily="34" charset="0"/>
              </a:rPr>
              <a:t>B</a:t>
            </a:r>
            <a:r>
              <a:rPr lang="en-US" sz="2000" dirty="0" smtClean="0">
                <a:latin typeface="Arial" panose="020B0604020202020204" pitchFamily="34" charset="0"/>
                <a:cs typeface="Arial" panose="020B0604020202020204" pitchFamily="34" charset="0"/>
              </a:rPr>
              <a:t> is </a:t>
            </a:r>
            <a:r>
              <a:rPr lang="en-US" sz="2000" dirty="0">
                <a:latin typeface="Arial" panose="020B0604020202020204" pitchFamily="34" charset="0"/>
                <a:cs typeface="Arial" panose="020B0604020202020204" pitchFamily="34" charset="0"/>
              </a:rPr>
              <a:t>the terminal voltage</a:t>
            </a:r>
          </a:p>
        </p:txBody>
      </p:sp>
      <p:sp>
        <p:nvSpPr>
          <p:cNvPr id="4" name="Slide Number Placeholder 3"/>
          <p:cNvSpPr>
            <a:spLocks noGrp="1"/>
          </p:cNvSpPr>
          <p:nvPr>
            <p:ph type="sldNum" sz="quarter" idx="12"/>
          </p:nvPr>
        </p:nvSpPr>
        <p:spPr/>
        <p:txBody>
          <a:bodyPr/>
          <a:lstStyle/>
          <a:p>
            <a:fld id="{9FF96B15-8338-45D5-A943-561235072D66}" type="slidenum">
              <a:rPr lang="en-US" noProof="0" smtClean="0"/>
              <a:t>10</a:t>
            </a:fld>
            <a:endParaRPr lang="en-US" noProof="0" dirty="0"/>
          </a:p>
        </p:txBody>
      </p:sp>
    </p:spTree>
    <p:extLst>
      <p:ext uri="{BB962C8B-B14F-4D97-AF65-F5344CB8AC3E}">
        <p14:creationId xmlns:p14="http://schemas.microsoft.com/office/powerpoint/2010/main" val="6324110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all" dirty="0" smtClean="0">
                <a:latin typeface="Times New Roman" panose="02020603050405020304" pitchFamily="18" charset="0"/>
                <a:cs typeface="Times New Roman" panose="02020603050405020304" pitchFamily="18" charset="0"/>
              </a:rPr>
              <a:t>Problem</a:t>
            </a:r>
            <a:endParaRPr lang="en-US" cap="all"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sz="2000" dirty="0" smtClean="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maximum flux density in the core of a 250/3000-volts, 50-Hz single-phase transformer is 1.2 </a:t>
            </a:r>
            <a:r>
              <a:rPr lang="en-US" sz="2000" dirty="0" err="1" smtClean="0">
                <a:latin typeface="Arial" panose="020B0604020202020204" pitchFamily="34" charset="0"/>
                <a:cs typeface="Arial" panose="020B0604020202020204" pitchFamily="34" charset="0"/>
              </a:rPr>
              <a:t>Wb</a:t>
            </a:r>
            <a:r>
              <a:rPr lang="en-US" sz="2000" dirty="0" smtClean="0">
                <a:latin typeface="Arial" panose="020B0604020202020204" pitchFamily="34" charset="0"/>
                <a:cs typeface="Arial" panose="020B0604020202020204" pitchFamily="34" charset="0"/>
              </a:rPr>
              <a:t>/m</a:t>
            </a:r>
            <a:r>
              <a:rPr lang="en-US" sz="2000" baseline="30000" dirty="0" smtClean="0">
                <a:latin typeface="Arial" panose="020B0604020202020204" pitchFamily="34" charset="0"/>
                <a:cs typeface="Arial" panose="020B0604020202020204" pitchFamily="34" charset="0"/>
              </a:rPr>
              <a:t>2</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If the </a:t>
            </a:r>
            <a:r>
              <a:rPr lang="en-US" sz="2000" dirty="0" err="1">
                <a:latin typeface="Arial" panose="020B0604020202020204" pitchFamily="34" charset="0"/>
                <a:cs typeface="Arial" panose="020B0604020202020204" pitchFamily="34" charset="0"/>
              </a:rPr>
              <a:t>e.m.f</a:t>
            </a:r>
            <a:r>
              <a:rPr lang="en-US" sz="2000" dirty="0">
                <a:latin typeface="Arial" panose="020B0604020202020204" pitchFamily="34" charset="0"/>
                <a:cs typeface="Arial" panose="020B0604020202020204" pitchFamily="34" charset="0"/>
              </a:rPr>
              <a:t>. per turn is 8 volt, determine </a:t>
            </a:r>
            <a:endParaRPr lang="en-US" sz="2000" dirty="0" smtClean="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primary and secondary turns </a:t>
            </a:r>
            <a:endParaRPr lang="en-US" sz="2000" dirty="0" smtClean="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ii) area of the core.</a:t>
            </a:r>
          </a:p>
        </p:txBody>
      </p:sp>
      <p:sp>
        <p:nvSpPr>
          <p:cNvPr id="4" name="Slide Number Placeholder 3"/>
          <p:cNvSpPr>
            <a:spLocks noGrp="1"/>
          </p:cNvSpPr>
          <p:nvPr>
            <p:ph type="sldNum" sz="quarter" idx="12"/>
          </p:nvPr>
        </p:nvSpPr>
        <p:spPr/>
        <p:txBody>
          <a:bodyPr/>
          <a:lstStyle/>
          <a:p>
            <a:fld id="{9FF96B15-8338-45D5-A943-561235072D66}" type="slidenum">
              <a:rPr lang="en-US" noProof="0" smtClean="0"/>
              <a:t>11</a:t>
            </a:fld>
            <a:endParaRPr lang="en-US" noProof="0" dirty="0"/>
          </a:p>
        </p:txBody>
      </p:sp>
    </p:spTree>
    <p:extLst>
      <p:ext uri="{BB962C8B-B14F-4D97-AF65-F5344CB8AC3E}">
        <p14:creationId xmlns:p14="http://schemas.microsoft.com/office/powerpoint/2010/main" val="88553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all" dirty="0" smtClean="0">
                <a:latin typeface="Times New Roman" panose="02020603050405020304" pitchFamily="18" charset="0"/>
                <a:cs typeface="Times New Roman" panose="02020603050405020304" pitchFamily="18" charset="0"/>
              </a:rPr>
              <a:t>Solution</a:t>
            </a:r>
            <a:endParaRPr lang="en-US" cap="all"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sz="2000" dirty="0" smtClean="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E</a:t>
            </a:r>
            <a:r>
              <a:rPr lang="en-US" sz="2000" baseline="-25000" dirty="0" smtClean="0">
                <a:latin typeface="Arial" panose="020B0604020202020204" pitchFamily="34" charset="0"/>
                <a:cs typeface="Arial" panose="020B0604020202020204" pitchFamily="34" charset="0"/>
              </a:rPr>
              <a:t>1</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N</a:t>
            </a:r>
            <a:r>
              <a:rPr lang="en-US" sz="2000" baseline="-25000" dirty="0" smtClean="0">
                <a:latin typeface="Arial" panose="020B0604020202020204" pitchFamily="34" charset="0"/>
                <a:cs typeface="Arial" panose="020B0604020202020204" pitchFamily="34" charset="0"/>
              </a:rPr>
              <a:t>1</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e.m.f</a:t>
            </a:r>
            <a:r>
              <a:rPr lang="en-US" sz="2000" dirty="0">
                <a:latin typeface="Arial" panose="020B0604020202020204" pitchFamily="34" charset="0"/>
                <a:cs typeface="Arial" panose="020B0604020202020204" pitchFamily="34" charset="0"/>
              </a:rPr>
              <a:t>. induced/turn </a:t>
            </a: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N</a:t>
            </a:r>
            <a:r>
              <a:rPr lang="en-US" sz="2000" baseline="-25000" dirty="0" smtClean="0">
                <a:latin typeface="Arial" panose="020B0604020202020204" pitchFamily="34" charset="0"/>
                <a:cs typeface="Arial" panose="020B0604020202020204" pitchFamily="34" charset="0"/>
              </a:rPr>
              <a:t>1</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250/8 = 32; </a:t>
            </a:r>
            <a:r>
              <a:rPr lang="en-US" sz="2000" dirty="0" smtClean="0">
                <a:latin typeface="Arial" panose="020B0604020202020204" pitchFamily="34" charset="0"/>
                <a:cs typeface="Arial" panose="020B0604020202020204" pitchFamily="34" charset="0"/>
              </a:rPr>
              <a:t>N</a:t>
            </a:r>
            <a:r>
              <a:rPr lang="en-US" sz="2000" baseline="-25000" dirty="0" smtClean="0">
                <a:latin typeface="Arial" panose="020B0604020202020204" pitchFamily="34" charset="0"/>
                <a:cs typeface="Arial" panose="020B0604020202020204" pitchFamily="34" charset="0"/>
              </a:rPr>
              <a:t>2</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3000/8 = 375</a:t>
            </a:r>
          </a:p>
          <a:p>
            <a:pPr marL="0" indent="0">
              <a:buNone/>
            </a:pPr>
            <a:r>
              <a:rPr lang="en-US" sz="2000" dirty="0">
                <a:latin typeface="Arial" panose="020B0604020202020204" pitchFamily="34" charset="0"/>
                <a:cs typeface="Arial" panose="020B0604020202020204" pitchFamily="34" charset="0"/>
              </a:rPr>
              <a:t>(ii) We may use </a:t>
            </a: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E</a:t>
            </a:r>
            <a:r>
              <a:rPr lang="en-US" sz="2000" baseline="-25000" dirty="0" smtClean="0">
                <a:latin typeface="Arial" panose="020B0604020202020204" pitchFamily="34" charset="0"/>
                <a:cs typeface="Arial" panose="020B0604020202020204" pitchFamily="34" charset="0"/>
              </a:rPr>
              <a:t>2</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4.44 f N</a:t>
            </a:r>
            <a:r>
              <a:rPr lang="en-US" sz="2000" baseline="-25000" dirty="0">
                <a:latin typeface="Arial" panose="020B0604020202020204" pitchFamily="34" charset="0"/>
                <a:cs typeface="Arial" panose="020B0604020202020204" pitchFamily="34" charset="0"/>
              </a:rPr>
              <a:t>2</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a:t>
            </a:r>
            <a:r>
              <a:rPr lang="en-US" sz="2000" baseline="-25000" dirty="0" err="1" smtClean="0">
                <a:latin typeface="Arial" panose="020B0604020202020204" pitchFamily="34" charset="0"/>
                <a:cs typeface="Arial" panose="020B0604020202020204" pitchFamily="34" charset="0"/>
              </a:rPr>
              <a:t>m</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 </a:t>
            </a: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3000 = 4.44 × 50 × 375 × 1.2 × A; </a:t>
            </a: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 </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0.03m</a:t>
            </a:r>
            <a:r>
              <a:rPr lang="en-US" sz="2000" baseline="30000" dirty="0" smtClean="0">
                <a:latin typeface="Arial" panose="020B0604020202020204" pitchFamily="34" charset="0"/>
                <a:cs typeface="Arial" panose="020B0604020202020204" pitchFamily="34" charset="0"/>
              </a:rPr>
              <a:t>2</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9FF96B15-8338-45D5-A943-561235072D66}" type="slidenum">
              <a:rPr lang="en-US" noProof="0" smtClean="0"/>
              <a:t>12</a:t>
            </a:fld>
            <a:endParaRPr lang="en-US" noProof="0" dirty="0"/>
          </a:p>
        </p:txBody>
      </p:sp>
    </p:spTree>
    <p:extLst>
      <p:ext uri="{BB962C8B-B14F-4D97-AF65-F5344CB8AC3E}">
        <p14:creationId xmlns:p14="http://schemas.microsoft.com/office/powerpoint/2010/main" val="967509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5400" dirty="0" smtClean="0">
              <a:latin typeface="Algerian" panose="04020705040A02060702" pitchFamily="82" charset="0"/>
            </a:endParaRPr>
          </a:p>
          <a:p>
            <a:pPr marL="0" indent="0" algn="ctr">
              <a:buNone/>
            </a:pPr>
            <a:r>
              <a:rPr lang="en-US" sz="5400" dirty="0" smtClean="0">
                <a:latin typeface="Algerian" panose="04020705040A02060702" pitchFamily="82" charset="0"/>
              </a:rPr>
              <a:t>THANK YOU</a:t>
            </a:r>
            <a:endParaRPr lang="en-US" sz="5400" dirty="0">
              <a:latin typeface="Algerian" panose="04020705040A02060702" pitchFamily="82" charset="0"/>
            </a:endParaRPr>
          </a:p>
        </p:txBody>
      </p:sp>
      <p:sp>
        <p:nvSpPr>
          <p:cNvPr id="4" name="Slide Number Placeholder 3"/>
          <p:cNvSpPr>
            <a:spLocks noGrp="1"/>
          </p:cNvSpPr>
          <p:nvPr>
            <p:ph type="sldNum" sz="quarter" idx="12"/>
          </p:nvPr>
        </p:nvSpPr>
        <p:spPr/>
        <p:txBody>
          <a:bodyPr/>
          <a:lstStyle/>
          <a:p>
            <a:fld id="{9FF96B15-8338-45D5-A943-561235072D66}" type="slidenum">
              <a:rPr lang="en-US" noProof="0" smtClean="0"/>
              <a:t>13</a:t>
            </a:fld>
            <a:endParaRPr lang="en-US" noProof="0" dirty="0"/>
          </a:p>
        </p:txBody>
      </p:sp>
    </p:spTree>
    <p:extLst>
      <p:ext uri="{BB962C8B-B14F-4D97-AF65-F5344CB8AC3E}">
        <p14:creationId xmlns:p14="http://schemas.microsoft.com/office/powerpoint/2010/main" val="287138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1F6B52-A20E-426B-B7E0-1B6AAB46C89F}"/>
              </a:ext>
            </a:extLst>
          </p:cNvPr>
          <p:cNvSpPr>
            <a:spLocks noGrp="1"/>
          </p:cNvSpPr>
          <p:nvPr>
            <p:ph type="title"/>
          </p:nvPr>
        </p:nvSpPr>
        <p:spPr>
          <a:xfrm>
            <a:off x="1154953" y="973668"/>
            <a:ext cx="9197587" cy="969432"/>
          </a:xfrm>
        </p:spPr>
        <p:txBody>
          <a:bodyPr/>
          <a:lstStyle/>
          <a:p>
            <a:pPr algn="ctr"/>
            <a:r>
              <a:rPr lang="en-US" sz="4000" cap="all" dirty="0" smtClean="0">
                <a:latin typeface="Times New Roman" panose="02020603050405020304" pitchFamily="18" charset="0"/>
                <a:cs typeface="Times New Roman" panose="02020603050405020304" pitchFamily="18" charset="0"/>
              </a:rPr>
              <a:t>Introduction of transformer</a:t>
            </a:r>
            <a:endParaRPr lang="en-US" sz="4000" cap="all"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idx="1"/>
          </p:nvPr>
        </p:nvSpPr>
        <p:spPr>
          <a:xfrm>
            <a:off x="723900" y="2438400"/>
            <a:ext cx="10896599" cy="3886200"/>
          </a:xfrm>
        </p:spPr>
        <p:txBody>
          <a:bodyPr>
            <a:normAutofit lnSpcReduction="10000"/>
          </a:bodyPr>
          <a:lstStyle/>
          <a:p>
            <a:r>
              <a:rPr lang="en-US" sz="2400" dirty="0" smtClean="0">
                <a:solidFill>
                  <a:schemeClr val="tx1"/>
                </a:solidFill>
                <a:latin typeface="Arial" panose="020B0604020202020204" pitchFamily="34" charset="0"/>
                <a:cs typeface="Arial" panose="020B0604020202020204" pitchFamily="34" charset="0"/>
              </a:rPr>
              <a:t>What s transformer?</a:t>
            </a:r>
          </a:p>
          <a:p>
            <a:pPr marL="0" indent="0">
              <a:buNone/>
            </a:pPr>
            <a:r>
              <a:rPr lang="en-US" sz="2400" dirty="0">
                <a:solidFill>
                  <a:schemeClr val="tx1"/>
                </a:solidFill>
                <a:latin typeface="Arial" panose="020B0604020202020204" pitchFamily="34" charset="0"/>
                <a:cs typeface="Arial" panose="020B0604020202020204" pitchFamily="34" charset="0"/>
              </a:rPr>
              <a:t>An A.C. device used to change high voltage low current A.C. into low voltage high current A.C. and vice-versa without changing the </a:t>
            </a:r>
            <a:r>
              <a:rPr lang="en-US" sz="2400" dirty="0" smtClean="0">
                <a:solidFill>
                  <a:schemeClr val="tx1"/>
                </a:solidFill>
                <a:latin typeface="Arial" panose="020B0604020202020204" pitchFamily="34" charset="0"/>
                <a:cs typeface="Arial" panose="020B0604020202020204" pitchFamily="34" charset="0"/>
              </a:rPr>
              <a:t>frequency. </a:t>
            </a:r>
          </a:p>
          <a:p>
            <a:pPr marL="0" indent="0">
              <a:buNone/>
            </a:pPr>
            <a:r>
              <a:rPr lang="en-US" sz="2400" dirty="0">
                <a:solidFill>
                  <a:schemeClr val="tx1"/>
                </a:solidFill>
                <a:latin typeface="Arial" panose="020B0604020202020204" pitchFamily="34" charset="0"/>
                <a:cs typeface="Arial" panose="020B0604020202020204" pitchFamily="34" charset="0"/>
              </a:rPr>
              <a:t/>
            </a:r>
            <a:br>
              <a:rPr lang="en-US" sz="2400"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In brief, </a:t>
            </a:r>
            <a:endParaRPr lang="en-US" sz="2400" dirty="0" smtClean="0">
              <a:solidFill>
                <a:schemeClr val="tx1"/>
              </a:solidFill>
              <a:latin typeface="Arial" panose="020B0604020202020204" pitchFamily="34" charset="0"/>
              <a:cs typeface="Arial" panose="020B0604020202020204" pitchFamily="34" charset="0"/>
            </a:endParaRPr>
          </a:p>
          <a:p>
            <a:pPr marL="0" indent="0">
              <a:buNone/>
            </a:pPr>
            <a:r>
              <a:rPr lang="en-US" sz="2400" dirty="0" smtClean="0">
                <a:solidFill>
                  <a:schemeClr val="tx1"/>
                </a:solidFill>
                <a:latin typeface="Arial" panose="020B0604020202020204" pitchFamily="34" charset="0"/>
                <a:cs typeface="Arial" panose="020B0604020202020204" pitchFamily="34" charset="0"/>
              </a:rPr>
              <a:t>1.Transfers </a:t>
            </a:r>
            <a:r>
              <a:rPr lang="en-US" sz="2400" dirty="0">
                <a:solidFill>
                  <a:schemeClr val="tx1"/>
                </a:solidFill>
                <a:latin typeface="Arial" panose="020B0604020202020204" pitchFamily="34" charset="0"/>
                <a:cs typeface="Arial" panose="020B0604020202020204" pitchFamily="34" charset="0"/>
              </a:rPr>
              <a:t>electric power from one circuit to another </a:t>
            </a:r>
            <a:br>
              <a:rPr lang="en-US" sz="2400" dirty="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2</a:t>
            </a:r>
            <a:r>
              <a:rPr lang="en-US" sz="2400" dirty="0">
                <a:solidFill>
                  <a:schemeClr val="tx1"/>
                </a:solidFill>
                <a:latin typeface="Arial" panose="020B0604020202020204" pitchFamily="34" charset="0"/>
                <a:cs typeface="Arial" panose="020B0604020202020204" pitchFamily="34" charset="0"/>
              </a:rPr>
              <a:t>. It does so without a change of frequency </a:t>
            </a:r>
            <a:r>
              <a:rPr lang="en-US" sz="2400" dirty="0" smtClean="0">
                <a:solidFill>
                  <a:schemeClr val="tx1"/>
                </a:solidFill>
                <a:latin typeface="Arial" panose="020B0604020202020204" pitchFamily="34" charset="0"/>
                <a:cs typeface="Arial" panose="020B0604020202020204" pitchFamily="34" charset="0"/>
              </a:rPr>
              <a:t/>
            </a:r>
            <a:br>
              <a:rPr lang="en-US" sz="2400"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3</a:t>
            </a:r>
            <a:r>
              <a:rPr lang="en-US" sz="2400" dirty="0">
                <a:solidFill>
                  <a:schemeClr val="tx1"/>
                </a:solidFill>
                <a:latin typeface="Arial" panose="020B0604020202020204" pitchFamily="34" charset="0"/>
                <a:cs typeface="Arial" panose="020B0604020202020204" pitchFamily="34" charset="0"/>
              </a:rPr>
              <a:t>. It accomplishes this by electromagnetic induction </a:t>
            </a:r>
            <a:r>
              <a:rPr lang="en-US" sz="2400" dirty="0" smtClean="0">
                <a:solidFill>
                  <a:schemeClr val="tx1"/>
                </a:solidFill>
                <a:latin typeface="Arial" panose="020B0604020202020204" pitchFamily="34" charset="0"/>
                <a:cs typeface="Arial" panose="020B0604020202020204" pitchFamily="34" charset="0"/>
              </a:rPr>
              <a:t/>
            </a:r>
            <a:br>
              <a:rPr lang="en-US" sz="2400"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4</a:t>
            </a:r>
            <a:r>
              <a:rPr lang="en-US" sz="2400" dirty="0">
                <a:solidFill>
                  <a:schemeClr val="tx1"/>
                </a:solidFill>
                <a:latin typeface="Arial" panose="020B0604020202020204" pitchFamily="34" charset="0"/>
                <a:cs typeface="Arial" panose="020B0604020202020204" pitchFamily="34" charset="0"/>
              </a:rPr>
              <a:t>. Where the two electric circuits are in mutual inductive influence of each other.</a:t>
            </a:r>
            <a:endParaRPr lang="en-US" sz="2400" dirty="0" smtClean="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 xmlns:a16="http://schemas.microsoft.com/office/drawing/2014/main" id="{0E198AB5-8BDA-AB41-9AEF-8516B23BB694}"/>
              </a:ext>
            </a:extLst>
          </p:cNvPr>
          <p:cNvSpPr>
            <a:spLocks noGrp="1"/>
          </p:cNvSpPr>
          <p:nvPr>
            <p:ph type="sldNum" sz="quarter" idx="12"/>
          </p:nvPr>
        </p:nvSpPr>
        <p:spPr/>
        <p:txBody>
          <a:bodyPr/>
          <a:lstStyle/>
          <a:p>
            <a:fld id="{9FF96B15-8338-45D5-A943-561235072D66}" type="slidenum">
              <a:rPr lang="en-US" smtClean="0"/>
              <a:t>2</a:t>
            </a:fld>
            <a:endParaRPr lang="en-US" dirty="0"/>
          </a:p>
        </p:txBody>
      </p:sp>
    </p:spTree>
    <p:extLst>
      <p:ext uri="{BB962C8B-B14F-4D97-AF65-F5344CB8AC3E}">
        <p14:creationId xmlns:p14="http://schemas.microsoft.com/office/powerpoint/2010/main" val="2321051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1F6B52-A20E-426B-B7E0-1B6AAB46C89F}"/>
              </a:ext>
            </a:extLst>
          </p:cNvPr>
          <p:cNvSpPr>
            <a:spLocks noGrp="1"/>
          </p:cNvSpPr>
          <p:nvPr>
            <p:ph type="title"/>
          </p:nvPr>
        </p:nvSpPr>
        <p:spPr/>
        <p:txBody>
          <a:bodyPr/>
          <a:lstStyle/>
          <a:p>
            <a:pPr algn="ctr"/>
            <a:r>
              <a:rPr lang="en-US" sz="4000" dirty="0">
                <a:latin typeface="Times New Roman" panose="02020603050405020304" pitchFamily="18" charset="0"/>
                <a:cs typeface="Times New Roman" panose="02020603050405020304" pitchFamily="18" charset="0"/>
              </a:rPr>
              <a:t>TYPES OF TRANSFORMER</a:t>
            </a:r>
            <a:endParaRPr lang="en-US" sz="4000" cap="all"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sz="half" idx="1"/>
          </p:nvPr>
        </p:nvSpPr>
        <p:spPr>
          <a:xfrm>
            <a:off x="1154954" y="2603500"/>
            <a:ext cx="6134846" cy="3416301"/>
          </a:xfrm>
        </p:spPr>
        <p:txBody>
          <a:bodyPr>
            <a:normAutofit fontScale="92500" lnSpcReduction="10000"/>
          </a:bodyPr>
          <a:lstStyle/>
          <a:p>
            <a:r>
              <a:rPr lang="en-US" sz="2400" b="1" dirty="0" smtClean="0">
                <a:latin typeface="Arial" panose="020B0604020202020204" pitchFamily="34" charset="0"/>
                <a:cs typeface="Arial" panose="020B0604020202020204" pitchFamily="34" charset="0"/>
              </a:rPr>
              <a:t>STEP UP TRANSFORMER:</a:t>
            </a:r>
          </a:p>
          <a:p>
            <a:pPr marL="0" indent="0">
              <a:buNone/>
            </a:pPr>
            <a:r>
              <a:rPr lang="en-US" sz="2400" dirty="0" smtClean="0">
                <a:latin typeface="Arial" panose="020B0604020202020204" pitchFamily="34" charset="0"/>
                <a:cs typeface="Arial" panose="020B0604020202020204" pitchFamily="34" charset="0"/>
              </a:rPr>
              <a:t>A transformer in which voltage across secondary is greater than primary voltage is called a step up transformer In this type of transformer, Number of turns in secondary coil is greater than that in Primary coil, so this creates greater voltage across secondary coil to get more output voltage than given through primary coil</a:t>
            </a:r>
            <a:r>
              <a:rPr lang="en-US" sz="2400" dirty="0">
                <a:latin typeface="Arial" panose="020B0604020202020204" pitchFamily="34" charset="0"/>
                <a:cs typeface="Arial" panose="020B0604020202020204" pitchFamily="34" charset="0"/>
              </a:rPr>
              <a:t>.</a:t>
            </a:r>
            <a:r>
              <a:rPr lang="en-US" sz="2400" dirty="0" smtClean="0"/>
              <a:t/>
            </a:r>
            <a:br>
              <a:rPr lang="en-US" sz="2400" dirty="0" smtClean="0"/>
            </a:br>
            <a:endParaRPr lang="en-US" dirty="0">
              <a:solidFill>
                <a:schemeClr val="tx1"/>
              </a:solidFill>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32712" y="3086100"/>
            <a:ext cx="3517756" cy="2063750"/>
          </a:xfrm>
        </p:spPr>
      </p:pic>
      <p:sp>
        <p:nvSpPr>
          <p:cNvPr id="3" name="Slide Number Placeholder 2">
            <a:extLst>
              <a:ext uri="{FF2B5EF4-FFF2-40B4-BE49-F238E27FC236}">
                <a16:creationId xmlns="" xmlns:a16="http://schemas.microsoft.com/office/drawing/2014/main" id="{0E198AB5-8BDA-AB41-9AEF-8516B23BB694}"/>
              </a:ext>
            </a:extLst>
          </p:cNvPr>
          <p:cNvSpPr>
            <a:spLocks noGrp="1"/>
          </p:cNvSpPr>
          <p:nvPr>
            <p:ph type="sldNum" sz="quarter" idx="12"/>
          </p:nvPr>
        </p:nvSpPr>
        <p:spPr/>
        <p:txBody>
          <a:bodyPr/>
          <a:lstStyle/>
          <a:p>
            <a:fld id="{9FF96B15-8338-45D5-A943-561235072D66}" type="slidenum">
              <a:rPr lang="en-US" smtClean="0"/>
              <a:t>3</a:t>
            </a:fld>
            <a:endParaRPr lang="en-US" dirty="0"/>
          </a:p>
        </p:txBody>
      </p:sp>
    </p:spTree>
    <p:extLst>
      <p:ext uri="{BB962C8B-B14F-4D97-AF65-F5344CB8AC3E}">
        <p14:creationId xmlns:p14="http://schemas.microsoft.com/office/powerpoint/2010/main" val="530072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1F6B52-A20E-426B-B7E0-1B6AAB46C89F}"/>
              </a:ext>
            </a:extLst>
          </p:cNvPr>
          <p:cNvSpPr>
            <a:spLocks noGrp="1"/>
          </p:cNvSpPr>
          <p:nvPr>
            <p:ph type="title"/>
          </p:nvPr>
        </p:nvSpPr>
        <p:spPr/>
        <p:txBody>
          <a:bodyPr/>
          <a:lstStyle/>
          <a:p>
            <a:pPr algn="ctr"/>
            <a:r>
              <a:rPr lang="en-US" sz="4000" dirty="0">
                <a:latin typeface="Times New Roman" panose="02020603050405020304" pitchFamily="18" charset="0"/>
                <a:cs typeface="Times New Roman" panose="02020603050405020304" pitchFamily="18" charset="0"/>
              </a:rPr>
              <a:t>TYPES OF TRANSFORMER</a:t>
            </a:r>
            <a:endParaRPr lang="en-US" sz="4000" cap="all"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sz="half" idx="1"/>
          </p:nvPr>
        </p:nvSpPr>
        <p:spPr>
          <a:xfrm>
            <a:off x="1154954" y="2603500"/>
            <a:ext cx="6134846" cy="3416301"/>
          </a:xfrm>
        </p:spPr>
        <p:txBody>
          <a:bodyPr>
            <a:normAutofit fontScale="92500" lnSpcReduction="10000"/>
          </a:bodyPr>
          <a:lstStyle/>
          <a:p>
            <a:r>
              <a:rPr lang="en-US" sz="2400" b="1" dirty="0" smtClean="0">
                <a:latin typeface="Arial" panose="020B0604020202020204" pitchFamily="34" charset="0"/>
                <a:cs typeface="Arial" panose="020B0604020202020204" pitchFamily="34" charset="0"/>
              </a:rPr>
              <a:t>STEP DOWN TRANSFORMER:</a:t>
            </a:r>
          </a:p>
          <a:p>
            <a:pPr marL="0" indent="0">
              <a:buNone/>
            </a:pPr>
            <a:r>
              <a:rPr lang="en-US" sz="2400" dirty="0">
                <a:latin typeface="Arial" panose="020B0604020202020204" pitchFamily="34" charset="0"/>
                <a:cs typeface="Arial" panose="020B0604020202020204" pitchFamily="34" charset="0"/>
              </a:rPr>
              <a:t>•</a:t>
            </a:r>
            <a:r>
              <a:rPr lang="en-US" sz="2400" dirty="0" smtClean="0">
                <a:latin typeface="Arial" panose="020B0604020202020204" pitchFamily="34" charset="0"/>
                <a:cs typeface="Arial" panose="020B0604020202020204" pitchFamily="34" charset="0"/>
              </a:rPr>
              <a:t>A transformer in which voltage across secondary is lesser than primary voltage is called a step-down transformer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•In this type of transformer, Number of turns in secondary coil is lesser than that in Primary coil, so this creates lesser voltage across secondary coil, so we get low output voltage than given through primary coil</a:t>
            </a:r>
            <a:r>
              <a:rPr lang="en-US" sz="2400" dirty="0">
                <a:latin typeface="Arial" panose="020B0604020202020204" pitchFamily="34" charset="0"/>
                <a:cs typeface="Arial" panose="020B0604020202020204" pitchFamily="34" charset="0"/>
              </a:rPr>
              <a:t>.</a:t>
            </a:r>
            <a:r>
              <a:rPr lang="en-US" sz="2400" dirty="0" smtClean="0"/>
              <a:t/>
            </a:r>
            <a:br>
              <a:rPr lang="en-US" sz="2400" dirty="0" smtClean="0"/>
            </a:br>
            <a:endParaRPr lang="en-US" dirty="0">
              <a:solidFill>
                <a:schemeClr val="tx1"/>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 xmlns:a16="http://schemas.microsoft.com/office/drawing/2014/main" id="{0E198AB5-8BDA-AB41-9AEF-8516B23BB694}"/>
              </a:ext>
            </a:extLst>
          </p:cNvPr>
          <p:cNvSpPr>
            <a:spLocks noGrp="1"/>
          </p:cNvSpPr>
          <p:nvPr>
            <p:ph type="sldNum" sz="quarter" idx="12"/>
          </p:nvPr>
        </p:nvSpPr>
        <p:spPr/>
        <p:txBody>
          <a:bodyPr/>
          <a:lstStyle/>
          <a:p>
            <a:fld id="{9FF96B15-8338-45D5-A943-561235072D66}" type="slidenum">
              <a:rPr lang="en-US" smtClean="0"/>
              <a:t>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5276" y="2603499"/>
            <a:ext cx="4675723" cy="3206685"/>
          </a:xfrm>
          <a:prstGeom prst="rect">
            <a:avLst/>
          </a:prstGeom>
        </p:spPr>
      </p:pic>
    </p:spTree>
    <p:extLst>
      <p:ext uri="{BB962C8B-B14F-4D97-AF65-F5344CB8AC3E}">
        <p14:creationId xmlns:p14="http://schemas.microsoft.com/office/powerpoint/2010/main" val="2726116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1F6B52-A20E-426B-B7E0-1B6AAB46C89F}"/>
              </a:ext>
            </a:extLst>
          </p:cNvPr>
          <p:cNvSpPr>
            <a:spLocks noGrp="1"/>
          </p:cNvSpPr>
          <p:nvPr>
            <p:ph type="title"/>
          </p:nvPr>
        </p:nvSpPr>
        <p:spPr/>
        <p:txBody>
          <a:bodyPr/>
          <a:lstStyle/>
          <a:p>
            <a:pPr algn="ctr"/>
            <a:r>
              <a:rPr lang="en-US" sz="4000" cap="all" dirty="0" smtClean="0">
                <a:latin typeface="Times New Roman" panose="02020603050405020304" pitchFamily="18" charset="0"/>
                <a:cs typeface="Times New Roman" panose="02020603050405020304" pitchFamily="18" charset="0"/>
              </a:rPr>
              <a:t>Ideal transformer</a:t>
            </a:r>
            <a:endParaRPr lang="en-US" sz="4000" cap="all"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sz="half" idx="1"/>
          </p:nvPr>
        </p:nvSpPr>
        <p:spPr>
          <a:xfrm>
            <a:off x="1154954" y="2603500"/>
            <a:ext cx="6134846" cy="3416301"/>
          </a:xfrm>
        </p:spPr>
        <p:txBody>
          <a:bodyPr>
            <a:normAutofit fontScale="92500" lnSpcReduction="20000"/>
          </a:bodyPr>
          <a:lstStyle/>
          <a:p>
            <a:pPr marL="0" indent="0">
              <a:buNone/>
            </a:pPr>
            <a:r>
              <a:rPr lang="en-US" sz="2400" dirty="0">
                <a:latin typeface="Arial" panose="020B0604020202020204" pitchFamily="34" charset="0"/>
                <a:cs typeface="Arial" panose="020B0604020202020204" pitchFamily="34" charset="0"/>
              </a:rPr>
              <a:t>An ideal transformer is an imaginary transformer which has</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no copper losses (no winding resistance)</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no iron loss in core</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no leakage flux</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In other words, an ideal transformer gives output power exactly equal to the input power. The efficiency of an idea transformer is 100%. Actually, it is impossible to have such a transformer in practice, but ideal transformer model makes problems easier.</a:t>
            </a:r>
            <a:r>
              <a:rPr lang="en-US" sz="2400" dirty="0" smtClean="0">
                <a:latin typeface="Arial" panose="020B0604020202020204" pitchFamily="34" charset="0"/>
                <a:cs typeface="Arial" panose="020B0604020202020204" pitchFamily="34" charset="0"/>
              </a:rPr>
              <a:t/>
            </a:r>
            <a:br>
              <a:rPr lang="en-US" sz="2400" dirty="0" smtClean="0">
                <a:latin typeface="Arial" panose="020B0604020202020204" pitchFamily="34" charset="0"/>
                <a:cs typeface="Arial" panose="020B0604020202020204" pitchFamily="34" charset="0"/>
              </a:rPr>
            </a:br>
            <a:endParaRPr lang="en-US" dirty="0">
              <a:solidFill>
                <a:schemeClr val="tx1"/>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 xmlns:a16="http://schemas.microsoft.com/office/drawing/2014/main" id="{0E198AB5-8BDA-AB41-9AEF-8516B23BB694}"/>
              </a:ext>
            </a:extLst>
          </p:cNvPr>
          <p:cNvSpPr>
            <a:spLocks noGrp="1"/>
          </p:cNvSpPr>
          <p:nvPr>
            <p:ph type="sldNum" sz="quarter" idx="12"/>
          </p:nvPr>
        </p:nvSpPr>
        <p:spPr/>
        <p:txBody>
          <a:bodyPr/>
          <a:lstStyle/>
          <a:p>
            <a:fld id="{9FF96B15-8338-45D5-A943-561235072D66}" type="slidenum">
              <a:rPr lang="en-US" smtClean="0"/>
              <a:t>5</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9800" y="2603500"/>
            <a:ext cx="4417080" cy="2882900"/>
          </a:xfrm>
          <a:prstGeom prst="rect">
            <a:avLst/>
          </a:prstGeom>
        </p:spPr>
      </p:pic>
    </p:spTree>
    <p:extLst>
      <p:ext uri="{BB962C8B-B14F-4D97-AF65-F5344CB8AC3E}">
        <p14:creationId xmlns:p14="http://schemas.microsoft.com/office/powerpoint/2010/main" val="447108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88723-F88E-4F02-B1A9-D1224233BEEF}"/>
              </a:ext>
            </a:extLst>
          </p:cNvPr>
          <p:cNvSpPr>
            <a:spLocks noGrp="1"/>
          </p:cNvSpPr>
          <p:nvPr>
            <p:ph type="title"/>
          </p:nvPr>
        </p:nvSpPr>
        <p:spPr/>
        <p:txBody>
          <a:bodyPr>
            <a:normAutofit/>
          </a:bodyPr>
          <a:lstStyle/>
          <a:p>
            <a:pPr algn="ctr">
              <a:lnSpc>
                <a:spcPct val="90000"/>
              </a:lnSpc>
            </a:pPr>
            <a:r>
              <a:rPr lang="en-US" sz="4400" cap="all" dirty="0" smtClean="0">
                <a:solidFill>
                  <a:schemeClr val="bg1"/>
                </a:solidFill>
                <a:latin typeface="Times New Roman" panose="02020603050405020304" pitchFamily="18" charset="0"/>
                <a:cs typeface="Times New Roman" panose="02020603050405020304" pitchFamily="18" charset="0"/>
              </a:rPr>
              <a:t>Transformer Efficiency</a:t>
            </a:r>
            <a:endParaRPr lang="en-US" sz="4400" cap="all" dirty="0">
              <a:solidFill>
                <a:schemeClr val="bg1"/>
              </a:solidFill>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stretch>
            <a:fillRect/>
          </a:stretch>
        </p:blipFill>
        <p:spPr>
          <a:xfrm>
            <a:off x="2044701" y="2336800"/>
            <a:ext cx="7975600" cy="4254500"/>
          </a:xfrm>
          <a:prstGeom prst="rect">
            <a:avLst/>
          </a:prstGeom>
        </p:spPr>
      </p:pic>
      <p:sp>
        <p:nvSpPr>
          <p:cNvPr id="7" name="Slide Number Placeholder 6">
            <a:extLst>
              <a:ext uri="{FF2B5EF4-FFF2-40B4-BE49-F238E27FC236}">
                <a16:creationId xmlns="" xmlns:a16="http://schemas.microsoft.com/office/drawing/2014/main" id="{6B48CA6F-C72D-F944-B10D-0504BB669B47}"/>
              </a:ext>
            </a:extLst>
          </p:cNvPr>
          <p:cNvSpPr>
            <a:spLocks noGrp="1"/>
          </p:cNvSpPr>
          <p:nvPr>
            <p:ph type="sldNum" sz="quarter" idx="12"/>
          </p:nvPr>
        </p:nvSpPr>
        <p:spPr/>
        <p:txBody>
          <a:bodyPr/>
          <a:lstStyle/>
          <a:p>
            <a:fld id="{9FF96B15-8338-45D5-A943-561235072D66}" type="slidenum">
              <a:rPr lang="en-US" smtClean="0"/>
              <a:t>6</a:t>
            </a:fld>
            <a:endParaRPr lang="en-US" dirty="0"/>
          </a:p>
        </p:txBody>
      </p:sp>
    </p:spTree>
    <p:extLst>
      <p:ext uri="{BB962C8B-B14F-4D97-AF65-F5344CB8AC3E}">
        <p14:creationId xmlns:p14="http://schemas.microsoft.com/office/powerpoint/2010/main" val="944875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588723-F88E-4F02-B1A9-D1224233BEEF}"/>
              </a:ext>
            </a:extLst>
          </p:cNvPr>
          <p:cNvSpPr>
            <a:spLocks noGrp="1"/>
          </p:cNvSpPr>
          <p:nvPr>
            <p:ph type="title"/>
          </p:nvPr>
        </p:nvSpPr>
        <p:spPr/>
        <p:txBody>
          <a:bodyPr>
            <a:normAutofit/>
          </a:bodyPr>
          <a:lstStyle/>
          <a:p>
            <a:pPr algn="ctr">
              <a:lnSpc>
                <a:spcPct val="90000"/>
              </a:lnSpc>
            </a:pPr>
            <a:r>
              <a:rPr lang="en-US" sz="4400" cap="all" dirty="0" smtClean="0">
                <a:solidFill>
                  <a:schemeClr val="bg1"/>
                </a:solidFill>
                <a:latin typeface="Times New Roman" panose="02020603050405020304" pitchFamily="18" charset="0"/>
                <a:cs typeface="Times New Roman" panose="02020603050405020304" pitchFamily="18" charset="0"/>
              </a:rPr>
              <a:t>Transformer Losses</a:t>
            </a:r>
            <a:endParaRPr lang="en-US" sz="4400" cap="all" dirty="0">
              <a:solidFill>
                <a:schemeClr val="bg1"/>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6B48CA6F-C72D-F944-B10D-0504BB669B47}"/>
              </a:ext>
            </a:extLst>
          </p:cNvPr>
          <p:cNvSpPr>
            <a:spLocks noGrp="1"/>
          </p:cNvSpPr>
          <p:nvPr>
            <p:ph type="sldNum" sz="quarter" idx="12"/>
          </p:nvPr>
        </p:nvSpPr>
        <p:spPr/>
        <p:txBody>
          <a:bodyPr/>
          <a:lstStyle/>
          <a:p>
            <a:fld id="{9FF96B15-8338-45D5-A943-561235072D66}" type="slidenum">
              <a:rPr lang="en-US" smtClean="0"/>
              <a:t>7</a:t>
            </a:fld>
            <a:endParaRPr lang="en-US" dirty="0"/>
          </a:p>
        </p:txBody>
      </p:sp>
      <p:pic>
        <p:nvPicPr>
          <p:cNvPr id="3" name="Picture 2"/>
          <p:cNvPicPr>
            <a:picLocks noChangeAspect="1"/>
          </p:cNvPicPr>
          <p:nvPr/>
        </p:nvPicPr>
        <p:blipFill>
          <a:blip r:embed="rId2"/>
          <a:stretch>
            <a:fillRect/>
          </a:stretch>
        </p:blipFill>
        <p:spPr>
          <a:xfrm>
            <a:off x="1714500" y="2320925"/>
            <a:ext cx="8442325" cy="4537075"/>
          </a:xfrm>
          <a:prstGeom prst="rect">
            <a:avLst/>
          </a:prstGeom>
        </p:spPr>
      </p:pic>
    </p:spTree>
    <p:extLst>
      <p:ext uri="{BB962C8B-B14F-4D97-AF65-F5344CB8AC3E}">
        <p14:creationId xmlns:p14="http://schemas.microsoft.com/office/powerpoint/2010/main" val="3069773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all" dirty="0" smtClean="0">
                <a:latin typeface="Times New Roman" panose="02020603050405020304" pitchFamily="18" charset="0"/>
                <a:cs typeface="Times New Roman" panose="02020603050405020304" pitchFamily="18" charset="0"/>
              </a:rPr>
              <a:t>How to improve the efficiency of transformer</a:t>
            </a:r>
            <a:endParaRPr lang="en-US" cap="all"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54955" y="2603500"/>
                <a:ext cx="8761412" cy="3822700"/>
              </a:xfrm>
            </p:spPr>
            <p:txBody>
              <a:bodyPr>
                <a:noAutofit/>
              </a:bodyPr>
              <a:lstStyle/>
              <a:p>
                <a:r>
                  <a:rPr lang="en-US" sz="2000" dirty="0" smtClean="0">
                    <a:latin typeface="Arial" panose="020B0604020202020204" pitchFamily="34" charset="0"/>
                    <a:cs typeface="Arial" panose="020B0604020202020204" pitchFamily="34" charset="0"/>
                  </a:rPr>
                  <a:t>By operating the transformer at optimum load</a:t>
                </a:r>
              </a:p>
              <a:p>
                <a:r>
                  <a:rPr lang="en-US" sz="2000" dirty="0" smtClean="0">
                    <a:latin typeface="Arial" panose="020B0604020202020204" pitchFamily="34" charset="0"/>
                    <a:cs typeface="Arial" panose="020B0604020202020204" pitchFamily="34" charset="0"/>
                  </a:rPr>
                  <a:t>By operating the transformers in parallel</a:t>
                </a:r>
              </a:p>
              <a:p>
                <a:r>
                  <a:rPr lang="en-US" sz="2000" dirty="0" smtClean="0">
                    <a:latin typeface="Arial" panose="020B0604020202020204" pitchFamily="34" charset="0"/>
                    <a:cs typeface="Arial" panose="020B0604020202020204" pitchFamily="34" charset="0"/>
                  </a:rPr>
                  <a:t>Voltage regulation of transformer</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At optimum loading no load loss = Full load loss</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No Load Loss = 1600 W, Full Load Loss = 2845 W</a:t>
                </a:r>
              </a:p>
              <a:p>
                <a:pPr lvl="1">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X = 100 </a:t>
                </a:r>
                <a14:m>
                  <m:oMath xmlns:m="http://schemas.openxmlformats.org/officeDocument/2006/math">
                    <m:rad>
                      <m:radPr>
                        <m:degHide m:val="on"/>
                        <m:ctrlPr>
                          <a:rPr lang="en-US" sz="2000" i="1">
                            <a:latin typeface="Cambria Math" panose="02040503050406030204" pitchFamily="18" charset="0"/>
                            <a:ea typeface="Cambria Math" panose="02040503050406030204" pitchFamily="18" charset="0"/>
                          </a:rPr>
                        </m:ctrlPr>
                      </m:radPr>
                      <m:deg/>
                      <m:e>
                        <m:f>
                          <m:fPr>
                            <m:ctrlPr>
                              <a:rPr lang="en-US" sz="2000" b="0" i="1" smtClean="0">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𝑁𝑜</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𝐿𝑜𝑎𝑑</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𝐿𝑜𝑠𝑠</m:t>
                            </m:r>
                          </m:num>
                          <m:den>
                            <m:r>
                              <a:rPr lang="en-US" sz="2000" b="0" i="1" smtClean="0">
                                <a:latin typeface="Cambria Math" panose="02040503050406030204" pitchFamily="18" charset="0"/>
                                <a:ea typeface="Cambria Math" panose="02040503050406030204" pitchFamily="18" charset="0"/>
                              </a:rPr>
                              <m:t>𝐹𝑢𝑙𝑙</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𝐿𝑜𝑎𝑑</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𝐿𝑜𝑠𝑠</m:t>
                            </m:r>
                          </m:den>
                        </m:f>
                      </m:e>
                    </m:rad>
                  </m:oMath>
                </a14:m>
                <a:endParaRPr lang="en-US" sz="2000" dirty="0" smtClean="0">
                  <a:latin typeface="Arial" panose="020B0604020202020204" pitchFamily="34" charset="0"/>
                  <a:cs typeface="Arial" panose="020B0604020202020204" pitchFamily="34" charset="0"/>
                </a:endParaRPr>
              </a:p>
              <a:p>
                <a:pPr marL="457200" lvl="1"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Load at max </a:t>
                </a:r>
                <a:r>
                  <a:rPr lang="en-US" sz="2000" dirty="0" err="1" smtClean="0">
                    <a:latin typeface="Arial" panose="020B0604020202020204" pitchFamily="34" charset="0"/>
                    <a:cs typeface="Arial" panose="020B0604020202020204" pitchFamily="34" charset="0"/>
                  </a:rPr>
                  <a:t>Eff</a:t>
                </a:r>
                <a:r>
                  <a:rPr lang="en-US" sz="2000" dirty="0" smtClean="0">
                    <a:latin typeface="Arial" panose="020B0604020202020204" pitchFamily="34" charset="0"/>
                    <a:cs typeface="Arial" panose="020B0604020202020204" pitchFamily="34" charset="0"/>
                  </a:rPr>
                  <a:t> = (1600/2845) 0.5</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 75.0%</a:t>
                </a:r>
                <a:endParaRPr lang="en-US" sz="2000" dirty="0">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54955" y="2603500"/>
                <a:ext cx="8761412" cy="3822700"/>
              </a:xfrm>
              <a:blipFill rotWithShape="0">
                <a:blip r:embed="rId2"/>
                <a:stretch>
                  <a:fillRect l="-278" t="-63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FF96B15-8338-45D5-A943-561235072D66}" type="slidenum">
              <a:rPr lang="en-US" noProof="0" smtClean="0"/>
              <a:t>8</a:t>
            </a:fld>
            <a:endParaRPr lang="en-US" noProof="0" dirty="0"/>
          </a:p>
        </p:txBody>
      </p:sp>
    </p:spTree>
    <p:extLst>
      <p:ext uri="{BB962C8B-B14F-4D97-AF65-F5344CB8AC3E}">
        <p14:creationId xmlns:p14="http://schemas.microsoft.com/office/powerpoint/2010/main" val="4283739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all" dirty="0">
                <a:latin typeface="Times New Roman" panose="02020603050405020304" pitchFamily="18" charset="0"/>
                <a:cs typeface="Times New Roman" panose="02020603050405020304" pitchFamily="18" charset="0"/>
              </a:rPr>
              <a:t>E.M.F equation of a transformer</a:t>
            </a:r>
          </a:p>
        </p:txBody>
      </p:sp>
      <p:sp>
        <p:nvSpPr>
          <p:cNvPr id="3" name="Content Placeholder 2"/>
          <p:cNvSpPr>
            <a:spLocks noGrp="1"/>
          </p:cNvSpPr>
          <p:nvPr>
            <p:ph idx="1"/>
          </p:nvPr>
        </p:nvSpPr>
        <p:spPr/>
        <p:txBody>
          <a:bodyPr>
            <a:normAutofit/>
          </a:bodyPr>
          <a:lstStyle/>
          <a:p>
            <a:pPr marL="0" indent="0">
              <a:buNone/>
            </a:pPr>
            <a:r>
              <a:rPr lang="en-US" sz="2000" dirty="0" smtClean="0">
                <a:latin typeface="Arial" panose="020B0604020202020204" pitchFamily="34" charset="0"/>
                <a:cs typeface="Arial" panose="020B0604020202020204" pitchFamily="34" charset="0"/>
              </a:rPr>
              <a:t>N</a:t>
            </a:r>
            <a:r>
              <a:rPr lang="en-US" sz="2000" baseline="-25000" dirty="0" smtClean="0">
                <a:latin typeface="Arial" panose="020B0604020202020204" pitchFamily="34" charset="0"/>
                <a:cs typeface="Arial" panose="020B0604020202020204" pitchFamily="34" charset="0"/>
              </a:rPr>
              <a:t>1</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No. of turns in primary </a:t>
            </a: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N</a:t>
            </a:r>
            <a:r>
              <a:rPr lang="en-US" sz="2000" baseline="-25000" dirty="0">
                <a:latin typeface="Arial" panose="020B0604020202020204" pitchFamily="34" charset="0"/>
                <a:cs typeface="Arial" panose="020B0604020202020204" pitchFamily="34" charset="0"/>
              </a:rPr>
              <a:t>2</a:t>
            </a:r>
            <a:r>
              <a:rPr lang="en-US" sz="2000" baseline="-25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No. of turns in secondary </a:t>
            </a: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err="1" smtClean="0">
                <a:latin typeface="Arial" panose="020B0604020202020204" pitchFamily="34" charset="0"/>
                <a:cs typeface="Arial" panose="020B0604020202020204" pitchFamily="34" charset="0"/>
              </a:rPr>
              <a:t>Φm</a:t>
            </a:r>
            <a:r>
              <a:rPr lang="en-US" sz="2000" dirty="0">
                <a:latin typeface="Arial" panose="020B0604020202020204" pitchFamily="34" charset="0"/>
                <a:cs typeface="Arial" panose="020B0604020202020204" pitchFamily="34" charset="0"/>
              </a:rPr>
              <a:t>= Maximum flux in core in </a:t>
            </a:r>
            <a:r>
              <a:rPr lang="en-US" sz="2000" dirty="0" err="1">
                <a:latin typeface="Arial" panose="020B0604020202020204" pitchFamily="34" charset="0"/>
                <a:cs typeface="Arial" panose="020B0604020202020204" pitchFamily="34" charset="0"/>
              </a:rPr>
              <a:t>webers</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a:t>
            </a:r>
            <a:r>
              <a:rPr lang="en-US" sz="2000" baseline="-25000" dirty="0" err="1" smtClean="0">
                <a:latin typeface="Arial" panose="020B0604020202020204" pitchFamily="34" charset="0"/>
                <a:cs typeface="Arial" panose="020B0604020202020204" pitchFamily="34" charset="0"/>
              </a:rPr>
              <a:t>m</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 </a:t>
            </a: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f </a:t>
            </a:r>
            <a:r>
              <a:rPr lang="en-US" sz="2000" dirty="0">
                <a:latin typeface="Arial" panose="020B0604020202020204" pitchFamily="34" charset="0"/>
                <a:cs typeface="Arial" panose="020B0604020202020204" pitchFamily="34" charset="0"/>
              </a:rPr>
              <a:t>= Frequency of </a:t>
            </a:r>
            <a:r>
              <a:rPr lang="en-US" sz="2000" dirty="0" err="1">
                <a:latin typeface="Arial" panose="020B0604020202020204" pitchFamily="34" charset="0"/>
                <a:cs typeface="Arial" panose="020B0604020202020204" pitchFamily="34" charset="0"/>
              </a:rPr>
              <a:t>a.c</a:t>
            </a:r>
            <a:r>
              <a:rPr lang="en-US" sz="2000" dirty="0">
                <a:latin typeface="Arial" panose="020B0604020202020204" pitchFamily="34" charset="0"/>
                <a:cs typeface="Arial" panose="020B0604020202020204" pitchFamily="34" charset="0"/>
              </a:rPr>
              <a:t>. input in Hz </a:t>
            </a:r>
          </a:p>
          <a:p>
            <a:pPr marL="0" indent="0">
              <a:buNone/>
            </a:pPr>
            <a:r>
              <a:rPr lang="en-US" sz="2000" dirty="0">
                <a:latin typeface="Arial" panose="020B0604020202020204" pitchFamily="34" charset="0"/>
                <a:cs typeface="Arial" panose="020B0604020202020204" pitchFamily="34" charset="0"/>
              </a:rPr>
              <a:t>If flux Φ varies </a:t>
            </a:r>
            <a:r>
              <a:rPr lang="en-US" sz="2000" dirty="0" err="1">
                <a:latin typeface="Arial" panose="020B0604020202020204" pitchFamily="34" charset="0"/>
                <a:cs typeface="Arial" panose="020B0604020202020204" pitchFamily="34" charset="0"/>
              </a:rPr>
              <a:t>sinusoidally</a:t>
            </a:r>
            <a:r>
              <a:rPr lang="en-US" sz="2000" dirty="0" smtClean="0">
                <a:latin typeface="Arial" panose="020B0604020202020204" pitchFamily="34" charset="0"/>
                <a:cs typeface="Arial" panose="020B0604020202020204" pitchFamily="34" charset="0"/>
              </a:rPr>
              <a:t>, then </a:t>
            </a:r>
            <a:r>
              <a:rPr lang="en-US" sz="2000" dirty="0" err="1" smtClean="0">
                <a:latin typeface="Arial" panose="020B0604020202020204" pitchFamily="34" charset="0"/>
                <a:cs typeface="Arial" panose="020B0604020202020204" pitchFamily="34" charset="0"/>
              </a:rPr>
              <a:t>r.m.s</a:t>
            </a:r>
            <a:r>
              <a:rPr lang="en-US" sz="2000" dirty="0">
                <a:latin typeface="Arial" panose="020B0604020202020204" pitchFamily="34" charset="0"/>
                <a:cs typeface="Arial" panose="020B0604020202020204" pitchFamily="34" charset="0"/>
              </a:rPr>
              <a:t>. value of induced </a:t>
            </a:r>
            <a:r>
              <a:rPr lang="en-US" sz="2000" dirty="0" err="1">
                <a:latin typeface="Arial" panose="020B0604020202020204" pitchFamily="34" charset="0"/>
                <a:cs typeface="Arial" panose="020B0604020202020204" pitchFamily="34" charset="0"/>
              </a:rPr>
              <a:t>e.m.f</a:t>
            </a:r>
            <a:r>
              <a:rPr lang="en-US" sz="2000" dirty="0">
                <a:latin typeface="Arial" panose="020B0604020202020204" pitchFamily="34" charset="0"/>
                <a:cs typeface="Arial" panose="020B0604020202020204" pitchFamily="34" charset="0"/>
              </a:rPr>
              <a:t>. is obtained by multiplying the average value with form factor.</a:t>
            </a:r>
          </a:p>
          <a:p>
            <a:pPr marL="0" indent="0">
              <a:buNone/>
            </a:pPr>
            <a:r>
              <a:rPr lang="en-US" sz="2000" dirty="0">
                <a:latin typeface="Arial" panose="020B0604020202020204" pitchFamily="34" charset="0"/>
                <a:cs typeface="Arial" panose="020B0604020202020204" pitchFamily="34" charset="0"/>
              </a:rPr>
              <a:t>Form factor = </a:t>
            </a:r>
            <a:r>
              <a:rPr lang="en-US" sz="2000" dirty="0" err="1">
                <a:latin typeface="Arial" panose="020B0604020202020204" pitchFamily="34" charset="0"/>
                <a:cs typeface="Arial" panose="020B0604020202020204" pitchFamily="34" charset="0"/>
              </a:rPr>
              <a:t>r.m.s</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value / </a:t>
            </a:r>
            <a:r>
              <a:rPr lang="en-US" sz="2000" dirty="0">
                <a:latin typeface="Arial" panose="020B0604020202020204" pitchFamily="34" charset="0"/>
                <a:cs typeface="Arial" panose="020B0604020202020204" pitchFamily="34" charset="0"/>
              </a:rPr>
              <a:t>average value</a:t>
            </a:r>
          </a:p>
        </p:txBody>
      </p:sp>
      <p:sp>
        <p:nvSpPr>
          <p:cNvPr id="4" name="Slide Number Placeholder 3"/>
          <p:cNvSpPr>
            <a:spLocks noGrp="1"/>
          </p:cNvSpPr>
          <p:nvPr>
            <p:ph type="sldNum" sz="quarter" idx="12"/>
          </p:nvPr>
        </p:nvSpPr>
        <p:spPr/>
        <p:txBody>
          <a:bodyPr/>
          <a:lstStyle/>
          <a:p>
            <a:fld id="{9FF96B15-8338-45D5-A943-561235072D66}" type="slidenum">
              <a:rPr lang="en-US" noProof="0" smtClean="0"/>
              <a:t>9</a:t>
            </a:fld>
            <a:endParaRPr lang="en-US" noProof="0" dirty="0"/>
          </a:p>
        </p:txBody>
      </p:sp>
    </p:spTree>
    <p:extLst>
      <p:ext uri="{BB962C8B-B14F-4D97-AF65-F5344CB8AC3E}">
        <p14:creationId xmlns:p14="http://schemas.microsoft.com/office/powerpoint/2010/main" val="35586851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B9AE35-8A31-4380-94A6-86E5DFCDD123}">
  <ds:schemaRefs>
    <ds:schemaRef ds:uri="http://schemas.microsoft.com/sharepoint/v3/contenttype/forms"/>
  </ds:schemaRefs>
</ds:datastoreItem>
</file>

<file path=customXml/itemProps2.xml><?xml version="1.0" encoding="utf-8"?>
<ds:datastoreItem xmlns:ds="http://schemas.openxmlformats.org/officeDocument/2006/customXml" ds:itemID="{F983CA34-C6E2-49BA-ACFF-78ADEC0C28FA}">
  <ds:schemaRefs>
    <ds:schemaRef ds:uri="http://purl.org/dc/dcmitype/"/>
    <ds:schemaRef ds:uri="71af3243-3dd4-4a8d-8c0d-dd76da1f02a5"/>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elements/1.1/"/>
    <ds:schemaRef ds:uri="http://schemas.microsoft.com/office/infopath/2007/PartnerControls"/>
    <ds:schemaRef ds:uri="16c05727-aa75-4e4a-9b5f-8a80a1165891"/>
    <ds:schemaRef ds:uri="http://purl.org/dc/terms/"/>
  </ds:schemaRefs>
</ds:datastoreItem>
</file>

<file path=customXml/itemProps3.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0</TotalTime>
  <Words>275</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Calibri</vt:lpstr>
      <vt:lpstr>Cambria Math</vt:lpstr>
      <vt:lpstr>Century Gothic</vt:lpstr>
      <vt:lpstr>Times New Roman</vt:lpstr>
      <vt:lpstr>Wingdings</vt:lpstr>
      <vt:lpstr>Wingdings 3</vt:lpstr>
      <vt:lpstr>Ion Boardroom</vt:lpstr>
      <vt:lpstr>Welcome to My  presentation </vt:lpstr>
      <vt:lpstr>Introduction of transformer</vt:lpstr>
      <vt:lpstr>TYPES OF TRANSFORMER</vt:lpstr>
      <vt:lpstr>TYPES OF TRANSFORMER</vt:lpstr>
      <vt:lpstr>Ideal transformer</vt:lpstr>
      <vt:lpstr>Transformer Efficiency</vt:lpstr>
      <vt:lpstr>Transformer Losses</vt:lpstr>
      <vt:lpstr>How to improve the efficiency of transformer</vt:lpstr>
      <vt:lpstr>E.M.F equation of a transformer</vt:lpstr>
      <vt:lpstr>E.M.F equation of a transformer</vt:lpstr>
      <vt:lpstr>Problem</vt:lpstr>
      <vt:lpstr>Solution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2021-01-14T02:52:19Z</dcterms:created>
  <dcterms:modified xsi:type="dcterms:W3CDTF">2021-01-14T04:10:05Z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