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9/24/2020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9/24/2020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5700" y="1651001"/>
            <a:ext cx="7082367" cy="1735664"/>
          </a:xfrm>
          <a:effectLst>
            <a:glow rad="228600">
              <a:schemeClr val="accent2">
                <a:satMod val="175000"/>
                <a:alpha val="40000"/>
              </a:schemeClr>
            </a:glow>
            <a:outerShdw blurRad="38100" dist="25400" dir="5400000" rotWithShape="0">
              <a:srgbClr val="000000">
                <a:alpha val="60000"/>
              </a:srgbClr>
            </a:outerShdw>
          </a:effectLst>
        </p:spPr>
        <p:style>
          <a:lnRef idx="0">
            <a:schemeClr val="dk1"/>
          </a:lnRef>
          <a:fillRef idx="3">
            <a:schemeClr val="dk1"/>
          </a:fillRef>
          <a:effectRef idx="3">
            <a:schemeClr val="dk1"/>
          </a:effectRef>
          <a:fontRef idx="minor">
            <a:schemeClr val="lt1"/>
          </a:fontRef>
        </p:style>
        <p:txBody>
          <a:bodyPr/>
          <a:lstStyle/>
          <a:p>
            <a:r>
              <a:rPr lang="en-US"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pitchFamily="82" charset="0"/>
              </a:rPr>
              <a:t>Welcome</a:t>
            </a:r>
            <a:r>
              <a:rPr lang="en-US" dirty="0" smtClean="0">
                <a:latin typeface="Algerian" panose="04020705040A02060702" pitchFamily="82" charset="0"/>
              </a:rPr>
              <a:t> </a:t>
            </a:r>
            <a:r>
              <a:rPr lang="en-US"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lgerian" panose="04020705040A02060702" pitchFamily="82" charset="0"/>
              </a:rPr>
              <a:t>to</a:t>
            </a:r>
            <a:r>
              <a:rPr lang="en-US" dirty="0" smtClean="0">
                <a:latin typeface="Algerian" panose="04020705040A02060702" pitchFamily="82" charset="0"/>
              </a:rPr>
              <a:t> </a:t>
            </a:r>
            <a:r>
              <a:rPr lang="en-US" b="1" dirty="0" smtClean="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My</a:t>
            </a:r>
            <a:r>
              <a:rPr lang="en-US" dirty="0" smtClean="0">
                <a:latin typeface="Algerian" panose="04020705040A02060702" pitchFamily="82" charset="0"/>
              </a:rPr>
              <a:t> </a:t>
            </a:r>
            <a:r>
              <a:rPr lang="en-US"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Presentation</a:t>
            </a:r>
            <a:endParaRPr lang="en-US" dirty="0">
              <a:latin typeface="Algerian" panose="04020705040A02060702" pitchFamily="82" charset="0"/>
            </a:endParaRPr>
          </a:p>
        </p:txBody>
      </p:sp>
      <p:sp>
        <p:nvSpPr>
          <p:cNvPr id="3" name="Subtitle 2"/>
          <p:cNvSpPr>
            <a:spLocks noGrp="1"/>
          </p:cNvSpPr>
          <p:nvPr>
            <p:ph type="subTitle" idx="1"/>
          </p:nvPr>
        </p:nvSpPr>
        <p:spPr>
          <a:xfrm>
            <a:off x="2692398" y="3657596"/>
            <a:ext cx="6815669" cy="1511303"/>
          </a:xfrm>
        </p:spPr>
        <p:txBody>
          <a:bodyPr/>
          <a:lstStyle/>
          <a:p>
            <a:pPr algn="r"/>
            <a:r>
              <a:rPr lang="en-US" dirty="0" smtClean="0">
                <a:latin typeface="Arial Black" panose="020B0A04020102020204" pitchFamily="34" charset="0"/>
              </a:rPr>
              <a:t>Name:Jyoti Mondal</a:t>
            </a:r>
          </a:p>
          <a:p>
            <a:pPr algn="r"/>
            <a:r>
              <a:rPr lang="en-US" dirty="0" smtClean="0">
                <a:latin typeface="Arial Black" panose="020B0A04020102020204" pitchFamily="34" charset="0"/>
              </a:rPr>
              <a:t>ID:250191111010</a:t>
            </a:r>
          </a:p>
          <a:p>
            <a:pPr algn="r"/>
            <a:r>
              <a:rPr lang="en-US" dirty="0" smtClean="0">
                <a:latin typeface="Arial Black" panose="020B0A04020102020204" pitchFamily="34" charset="0"/>
              </a:rPr>
              <a:t>Section:D</a:t>
            </a:r>
            <a:endParaRPr lang="en-US" dirty="0">
              <a:latin typeface="Arial Black" panose="020B0A04020102020204" pitchFamily="34" charset="0"/>
            </a:endParaRPr>
          </a:p>
        </p:txBody>
      </p:sp>
    </p:spTree>
    <p:extLst>
      <p:ext uri="{BB962C8B-B14F-4D97-AF65-F5344CB8AC3E}">
        <p14:creationId xmlns:p14="http://schemas.microsoft.com/office/powerpoint/2010/main" val="2165512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935568"/>
          </a:xfrm>
          <a:solidFill>
            <a:srgbClr val="7030A0"/>
          </a:solidFill>
          <a:effectLst>
            <a:glow rad="228600">
              <a:schemeClr val="accent2">
                <a:satMod val="175000"/>
                <a:alpha val="40000"/>
              </a:schemeClr>
            </a:glow>
          </a:effectLst>
        </p:spPr>
        <p:txBody>
          <a:bodyPr/>
          <a:lstStyle/>
          <a:p>
            <a:r>
              <a:rPr lang="en-US" b="1" dirty="0">
                <a:ln w="22225">
                  <a:solidFill>
                    <a:schemeClr val="accent2"/>
                  </a:solidFill>
                  <a:prstDash val="solid"/>
                </a:ln>
                <a:solidFill>
                  <a:schemeClr val="accent2">
                    <a:lumMod val="40000"/>
                    <a:lumOff val="60000"/>
                  </a:schemeClr>
                </a:solidFill>
                <a:latin typeface="Algerian" panose="04020705040A02060702" pitchFamily="82" charset="0"/>
              </a:rPr>
              <a:t>INDEPENDENT</a:t>
            </a:r>
            <a:r>
              <a:rPr lang="en-US" dirty="0">
                <a:latin typeface="Algerian" panose="04020705040A02060702" pitchFamily="82" charset="0"/>
              </a:rPr>
              <a:t> </a:t>
            </a:r>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EVENTS</a:t>
            </a:r>
            <a:endParaRPr lang="en-US" dirty="0">
              <a:latin typeface="Algerian" panose="04020705040A02060702" pitchFamily="82" charset="0"/>
            </a:endParaRPr>
          </a:p>
        </p:txBody>
      </p:sp>
      <p:sp>
        <p:nvSpPr>
          <p:cNvPr id="3" name="Content Placeholder 2"/>
          <p:cNvSpPr>
            <a:spLocks noGrp="1"/>
          </p:cNvSpPr>
          <p:nvPr>
            <p:ph idx="1"/>
          </p:nvPr>
        </p:nvSpPr>
        <p:spPr>
          <a:xfrm>
            <a:off x="1295402" y="2556932"/>
            <a:ext cx="9601196" cy="3318936"/>
          </a:xfrm>
        </p:spPr>
        <p:txBody>
          <a:bodyPr>
            <a:normAutofit fontScale="92500" lnSpcReduction="10000"/>
          </a:bodyPr>
          <a:lstStyle/>
          <a:p>
            <a:pPr>
              <a:buFont typeface="Wingdings" panose="05000000000000000000" pitchFamily="2" charset="2"/>
              <a:buChar char="q"/>
            </a:pPr>
            <a:r>
              <a:rPr lang="en-US" sz="1600" u="sng" dirty="0">
                <a:latin typeface="Arial Black" panose="020B0A04020102020204" pitchFamily="34" charset="0"/>
              </a:rPr>
              <a:t>What is an Independent Event?</a:t>
            </a:r>
          </a:p>
          <a:p>
            <a:pPr>
              <a:buFont typeface="Wingdings" panose="05000000000000000000" pitchFamily="2" charset="2"/>
              <a:buChar char="Ø"/>
            </a:pPr>
            <a:r>
              <a:rPr lang="en-US" sz="1600" dirty="0" smtClean="0">
                <a:latin typeface="Arial" panose="020B0604020202020204" pitchFamily="34" charset="0"/>
                <a:cs typeface="Arial" panose="020B0604020202020204" pitchFamily="34" charset="0"/>
              </a:rPr>
              <a:t>An </a:t>
            </a:r>
            <a:r>
              <a:rPr lang="en-US" sz="1600" dirty="0">
                <a:latin typeface="Arial" panose="020B0604020202020204" pitchFamily="34" charset="0"/>
                <a:cs typeface="Arial" panose="020B0604020202020204" pitchFamily="34" charset="0"/>
              </a:rPr>
              <a:t>independent event is an event that has no connection to another event’s chances of happening (or not happening). In other words, the event has no effect on the probability of another event occurring. Independent events in probability are no different from independent </a:t>
            </a:r>
            <a:r>
              <a:rPr lang="en-US" sz="1600" dirty="0" smtClean="0">
                <a:latin typeface="Arial" panose="020B0604020202020204" pitchFamily="34" charset="0"/>
                <a:cs typeface="Arial" panose="020B0604020202020204" pitchFamily="34" charset="0"/>
              </a:rPr>
              <a:t>events </a:t>
            </a:r>
            <a:r>
              <a:rPr lang="en-US" sz="1600" dirty="0">
                <a:latin typeface="Arial" panose="020B0604020202020204" pitchFamily="34" charset="0"/>
                <a:cs typeface="Arial" panose="020B0604020202020204" pitchFamily="34" charset="0"/>
              </a:rPr>
              <a:t>in real </a:t>
            </a:r>
            <a:r>
              <a:rPr lang="en-US" sz="1600" dirty="0" smtClean="0">
                <a:latin typeface="Arial" panose="020B0604020202020204" pitchFamily="34" charset="0"/>
                <a:cs typeface="Arial" panose="020B0604020202020204" pitchFamily="34" charset="0"/>
              </a:rPr>
              <a:t>life</a:t>
            </a:r>
          </a:p>
          <a:p>
            <a:pPr marL="0" indent="0">
              <a:buNone/>
            </a:pPr>
            <a:r>
              <a:rPr lang="en-US" sz="1600" dirty="0">
                <a:latin typeface="Arial" panose="020B0604020202020204" pitchFamily="34" charset="0"/>
                <a:cs typeface="Arial" panose="020B0604020202020204" pitchFamily="34" charset="0"/>
              </a:rPr>
              <a:t>Events A and B in a probability space S are said to be independent if the occurrence of one of them does not influence the occurrence of the other. More specifically, B is independent of A if P (B) is the same as P (B|A). Now substituting P (B) for P (B|A) in the Multiplication Theorem P (A ∩ B) = P (A)P (B|A) </a:t>
            </a:r>
            <a:r>
              <a:rPr lang="en-US" sz="1600" dirty="0" smtClean="0">
                <a:latin typeface="Arial" panose="020B0604020202020204" pitchFamily="34" charset="0"/>
                <a:cs typeface="Arial" panose="020B0604020202020204" pitchFamily="34" charset="0"/>
              </a:rPr>
              <a:t>yields</a:t>
            </a:r>
          </a:p>
          <a:p>
            <a:pPr marL="0" indent="0" algn="ctr">
              <a:buNone/>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P (A ∩ B) = P (A)P (B). </a:t>
            </a:r>
            <a:endParaRPr lang="en-US" sz="1600" dirty="0" smtClean="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We </a:t>
            </a:r>
            <a:r>
              <a:rPr lang="en-US" sz="1600" dirty="0">
                <a:latin typeface="Arial" panose="020B0604020202020204" pitchFamily="34" charset="0"/>
                <a:cs typeface="Arial" panose="020B0604020202020204" pitchFamily="34" charset="0"/>
              </a:rPr>
              <a:t>formally use the above equation as our definition of independence. </a:t>
            </a:r>
            <a:endParaRPr lang="en-US" sz="16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Events A and B are independent if P(A ∩ B) = P(A)P(B); otherwise they are dependent. We emphasize that independence is a symmetric relation. In particular, the </a:t>
            </a:r>
            <a:r>
              <a:rPr lang="en-US" sz="1600" dirty="0" smtClean="0">
                <a:latin typeface="Arial" panose="020B0604020202020204" pitchFamily="34" charset="0"/>
                <a:cs typeface="Arial" panose="020B0604020202020204" pitchFamily="34" charset="0"/>
              </a:rPr>
              <a:t>equation</a:t>
            </a:r>
          </a:p>
          <a:p>
            <a:pPr marL="0" indent="0" algn="ctr">
              <a:buNone/>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P (A ∩ B) = P (A)P (B) implies both P (B|A) = P (B) and P (A|B) = P (A)</a:t>
            </a:r>
          </a:p>
        </p:txBody>
      </p:sp>
    </p:spTree>
    <p:extLst>
      <p:ext uri="{BB962C8B-B14F-4D97-AF65-F5344CB8AC3E}">
        <p14:creationId xmlns:p14="http://schemas.microsoft.com/office/powerpoint/2010/main" val="3352815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825500"/>
            <a:ext cx="9609668" cy="1968500"/>
          </a:xfrm>
        </p:spPr>
        <p:txBody>
          <a:bodyPr>
            <a:normAutofit/>
          </a:bodyPr>
          <a:lstStyle/>
          <a:p>
            <a:r>
              <a:rPr lang="en-US" sz="1400" b="1" u="sng" dirty="0" smtClean="0">
                <a:latin typeface="Arial Black" panose="020B0A04020102020204" pitchFamily="34" charset="0"/>
                <a:cs typeface="Arial" panose="020B0604020202020204" pitchFamily="34" charset="0"/>
              </a:rPr>
              <a:t>EXAMPLE:</a:t>
            </a:r>
            <a:r>
              <a:rPr lang="en-US" sz="1400" dirty="0" smtClean="0">
                <a:latin typeface="Arial" panose="020B0604020202020204" pitchFamily="34" charset="0"/>
                <a:cs typeface="Arial" panose="020B0604020202020204" pitchFamily="34" charset="0"/>
              </a:rPr>
              <a:t> A </a:t>
            </a:r>
            <a:r>
              <a:rPr lang="en-US" sz="1400" dirty="0">
                <a:latin typeface="Arial" panose="020B0604020202020204" pitchFamily="34" charset="0"/>
                <a:cs typeface="Arial" panose="020B0604020202020204" pitchFamily="34" charset="0"/>
              </a:rPr>
              <a:t>fair coin is tossed three times yielding the equiprobable </a:t>
            </a:r>
            <a:r>
              <a:rPr lang="en-US" sz="1400" dirty="0" smtClean="0">
                <a:latin typeface="Arial" panose="020B0604020202020204" pitchFamily="34" charset="0"/>
                <a:cs typeface="Arial" panose="020B0604020202020204" pitchFamily="34" charset="0"/>
              </a:rPr>
              <a:t>space</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S = {HHH,HHT,HTH,HTT,THH,THT,TTH,TTT } </a:t>
            </a:r>
            <a:r>
              <a:rPr lang="en-US" sz="1400" dirty="0" smtClean="0">
                <a:latin typeface="Arial" panose="020B0604020202020204" pitchFamily="34" charset="0"/>
                <a:cs typeface="Arial" panose="020B0604020202020204" pitchFamily="34" charset="0"/>
              </a:rPr>
              <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Consider </a:t>
            </a:r>
            <a:r>
              <a:rPr lang="en-US" sz="1400" dirty="0">
                <a:latin typeface="Arial" panose="020B0604020202020204" pitchFamily="34" charset="0"/>
                <a:cs typeface="Arial" panose="020B0604020202020204" pitchFamily="34" charset="0"/>
              </a:rPr>
              <a:t>the events</a:t>
            </a:r>
            <a:r>
              <a:rPr lang="en-US" sz="1400" dirty="0" smtClean="0">
                <a:latin typeface="Arial" panose="020B0604020202020204" pitchFamily="34" charset="0"/>
                <a:cs typeface="Arial" panose="020B0604020202020204" pitchFamily="34" charset="0"/>
              </a:rPr>
              <a:t>:</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 = {first toss is heads}={HHH,HHT,HTH,HTT } </a:t>
            </a:r>
            <a:r>
              <a:rPr lang="en-US" sz="1400" dirty="0" smtClean="0">
                <a:latin typeface="Arial" panose="020B0604020202020204" pitchFamily="34" charset="0"/>
                <a:cs typeface="Arial" panose="020B0604020202020204" pitchFamily="34" charset="0"/>
              </a:rPr>
              <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 B </a:t>
            </a:r>
            <a:r>
              <a:rPr lang="en-US" sz="1400" dirty="0">
                <a:latin typeface="Arial" panose="020B0604020202020204" pitchFamily="34" charset="0"/>
                <a:cs typeface="Arial" panose="020B0604020202020204" pitchFamily="34" charset="0"/>
              </a:rPr>
              <a:t>= {second toss is heads) = {HHH,HHT,THH,THT </a:t>
            </a:r>
            <a:r>
              <a:rPr lang="en-US" sz="1400" dirty="0" smtClean="0">
                <a:latin typeface="Arial" panose="020B0604020202020204" pitchFamily="34" charset="0"/>
                <a:cs typeface="Arial" panose="020B0604020202020204" pitchFamily="34" charset="0"/>
              </a:rPr>
              <a:t>}</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 = {exactly two heads in a row}={HHT,THH} </a:t>
            </a:r>
            <a:r>
              <a:rPr lang="en-US" sz="1400" dirty="0" smtClean="0">
                <a:latin typeface="Arial" panose="020B0604020202020204" pitchFamily="34" charset="0"/>
                <a:cs typeface="Arial" panose="020B0604020202020204" pitchFamily="34" charset="0"/>
              </a:rPr>
              <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Clearly </a:t>
            </a:r>
            <a:r>
              <a:rPr lang="en-US" sz="1400" dirty="0">
                <a:latin typeface="Arial" panose="020B0604020202020204" pitchFamily="34" charset="0"/>
                <a:cs typeface="Arial" panose="020B0604020202020204" pitchFamily="34" charset="0"/>
              </a:rPr>
              <a:t>A and B are independent events; this fact is verified below. On the other hand, the relationship between A and C and between B and C is not obvious. We claim that A and C are independent, but that B and C are dependent. We have:</a:t>
            </a:r>
          </a:p>
        </p:txBody>
      </p:sp>
      <p:sp>
        <p:nvSpPr>
          <p:cNvPr id="3" name="Text Placeholder 2"/>
          <p:cNvSpPr>
            <a:spLocks noGrp="1"/>
          </p:cNvSpPr>
          <p:nvPr>
            <p:ph type="body" idx="1"/>
          </p:nvPr>
        </p:nvSpPr>
        <p:spPr>
          <a:xfrm>
            <a:off x="1295402" y="3048000"/>
            <a:ext cx="9609668" cy="2551681"/>
          </a:xfrm>
        </p:spPr>
        <p:txBody>
          <a:bodyPr>
            <a:normAutofit lnSpcReduction="10000"/>
          </a:bodyPr>
          <a:lstStyle/>
          <a:p>
            <a:pPr algn="ctr"/>
            <a:r>
              <a:rPr lang="en-US" sz="1200" dirty="0" smtClean="0">
                <a:latin typeface="Arial" panose="020B0604020202020204" pitchFamily="34" charset="0"/>
                <a:cs typeface="Arial" panose="020B0604020202020204" pitchFamily="34" charset="0"/>
              </a:rPr>
              <a:t>   P </a:t>
            </a:r>
            <a:r>
              <a:rPr lang="en-US" sz="1200" dirty="0">
                <a:latin typeface="Arial" panose="020B0604020202020204" pitchFamily="34" charset="0"/>
                <a:cs typeface="Arial" panose="020B0604020202020204" pitchFamily="34" charset="0"/>
              </a:rPr>
              <a:t>(A) = </a:t>
            </a:r>
            <a:r>
              <a:rPr lang="en-US" sz="1200" dirty="0" smtClean="0">
                <a:latin typeface="Arial" panose="020B0604020202020204" pitchFamily="34" charset="0"/>
                <a:cs typeface="Arial" panose="020B0604020202020204" pitchFamily="34" charset="0"/>
              </a:rPr>
              <a:t>4/8 </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1/2 </a:t>
            </a:r>
            <a:r>
              <a:rPr lang="en-US" sz="1200" dirty="0">
                <a:latin typeface="Arial" panose="020B0604020202020204" pitchFamily="34" charset="0"/>
                <a:cs typeface="Arial" panose="020B0604020202020204" pitchFamily="34" charset="0"/>
              </a:rPr>
              <a:t>, </a:t>
            </a:r>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   P </a:t>
            </a:r>
            <a:r>
              <a:rPr lang="en-US" sz="1200" dirty="0">
                <a:latin typeface="Arial" panose="020B0604020202020204" pitchFamily="34" charset="0"/>
                <a:cs typeface="Arial" panose="020B0604020202020204" pitchFamily="34" charset="0"/>
              </a:rPr>
              <a:t>(B) = </a:t>
            </a:r>
            <a:r>
              <a:rPr lang="en-US" sz="1200" dirty="0" smtClean="0">
                <a:latin typeface="Arial" panose="020B0604020202020204" pitchFamily="34" charset="0"/>
                <a:cs typeface="Arial" panose="020B0604020202020204" pitchFamily="34" charset="0"/>
              </a:rPr>
              <a:t>4/8 </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1/2 ,</a:t>
            </a:r>
          </a:p>
          <a:p>
            <a:pPr algn="ct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P (C) = </a:t>
            </a:r>
            <a:r>
              <a:rPr lang="en-US" sz="1200" dirty="0" smtClean="0">
                <a:latin typeface="Arial" panose="020B0604020202020204" pitchFamily="34" charset="0"/>
                <a:cs typeface="Arial" panose="020B0604020202020204" pitchFamily="34" charset="0"/>
              </a:rPr>
              <a:t>2/8 = 1/4</a:t>
            </a:r>
          </a:p>
          <a:p>
            <a:r>
              <a:rPr lang="en-US" sz="1200" dirty="0" smtClean="0">
                <a:latin typeface="Arial" panose="020B0604020202020204" pitchFamily="34" charset="0"/>
                <a:cs typeface="Arial" panose="020B0604020202020204" pitchFamily="34" charset="0"/>
              </a:rPr>
              <a:t>P (A ∩B) = P ({HHH,HHT }) = 1/4 , P (A ∩C) = P ({HHT }) = 1/8 , P (B ∩ C) = P ({HHT,THH}) = ¼</a:t>
            </a:r>
          </a:p>
          <a:p>
            <a:r>
              <a:rPr lang="en-US" sz="1200" dirty="0" smtClean="0">
                <a:latin typeface="Arial" panose="020B0604020202020204" pitchFamily="34" charset="0"/>
                <a:cs typeface="Arial" panose="020B0604020202020204" pitchFamily="34" charset="0"/>
              </a:rPr>
              <a:t>Accordingly</a:t>
            </a:r>
            <a:r>
              <a:rPr lang="en-US" sz="1200" dirty="0">
                <a:latin typeface="Arial" panose="020B0604020202020204" pitchFamily="34" charset="0"/>
                <a:cs typeface="Arial" panose="020B0604020202020204" pitchFamily="34" charset="0"/>
              </a:rPr>
              <a:t>, </a:t>
            </a:r>
            <a:endParaRPr lang="en-US" sz="1200" dirty="0" smtClean="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P </a:t>
            </a:r>
            <a:r>
              <a:rPr lang="en-US" sz="1200" dirty="0">
                <a:latin typeface="Arial" panose="020B0604020202020204" pitchFamily="34" charset="0"/>
                <a:cs typeface="Arial" panose="020B0604020202020204" pitchFamily="34" charset="0"/>
              </a:rPr>
              <a:t>(A)P (B) = </a:t>
            </a:r>
            <a:r>
              <a:rPr lang="en-US" sz="1200" dirty="0" smtClean="0">
                <a:latin typeface="Arial" panose="020B0604020202020204" pitchFamily="34" charset="0"/>
                <a:cs typeface="Arial" panose="020B0604020202020204" pitchFamily="34" charset="0"/>
              </a:rPr>
              <a:t>1/2 </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1/2 </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1/4 </a:t>
            </a:r>
            <a:r>
              <a:rPr lang="en-US" sz="1200" dirty="0">
                <a:latin typeface="Arial" panose="020B0604020202020204" pitchFamily="34" charset="0"/>
                <a:cs typeface="Arial" panose="020B0604020202020204" pitchFamily="34" charset="0"/>
              </a:rPr>
              <a:t>= P (A ∩ B), and so A and B are independent </a:t>
            </a:r>
            <a:endParaRPr lang="en-US" sz="1200" dirty="0" smtClean="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P </a:t>
            </a:r>
            <a:r>
              <a:rPr lang="en-US" sz="1200" dirty="0">
                <a:latin typeface="Arial" panose="020B0604020202020204" pitchFamily="34" charset="0"/>
                <a:cs typeface="Arial" panose="020B0604020202020204" pitchFamily="34" charset="0"/>
              </a:rPr>
              <a:t>(A)P (C) = </a:t>
            </a:r>
            <a:r>
              <a:rPr lang="en-US" sz="1200" dirty="0" smtClean="0">
                <a:latin typeface="Arial" panose="020B0604020202020204" pitchFamily="34" charset="0"/>
                <a:cs typeface="Arial" panose="020B0604020202020204" pitchFamily="34" charset="0"/>
              </a:rPr>
              <a:t>1/2 </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1/4 </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1/8 </a:t>
            </a:r>
            <a:r>
              <a:rPr lang="en-US" sz="1200" dirty="0">
                <a:latin typeface="Arial" panose="020B0604020202020204" pitchFamily="34" charset="0"/>
                <a:cs typeface="Arial" panose="020B0604020202020204" pitchFamily="34" charset="0"/>
              </a:rPr>
              <a:t>= P (A ∩ C), and so A and C are independent </a:t>
            </a:r>
            <a:endParaRPr lang="en-US" sz="1200" dirty="0" smtClean="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P </a:t>
            </a:r>
            <a:r>
              <a:rPr lang="en-US" sz="1200" dirty="0">
                <a:latin typeface="Arial" panose="020B0604020202020204" pitchFamily="34" charset="0"/>
                <a:cs typeface="Arial" panose="020B0604020202020204" pitchFamily="34" charset="0"/>
              </a:rPr>
              <a:t>(B)P (C) = </a:t>
            </a:r>
            <a:r>
              <a:rPr lang="en-US" sz="1200" dirty="0" smtClean="0">
                <a:latin typeface="Arial" panose="020B0604020202020204" pitchFamily="34" charset="0"/>
                <a:cs typeface="Arial" panose="020B0604020202020204" pitchFamily="34" charset="0"/>
              </a:rPr>
              <a:t>1/2 </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1/4 </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1/8 </a:t>
            </a:r>
            <a:r>
              <a:rPr lang="en-US" sz="1200" dirty="0">
                <a:latin typeface="Arial" panose="020B0604020202020204" pitchFamily="34" charset="0"/>
                <a:cs typeface="Arial" panose="020B0604020202020204" pitchFamily="34" charset="0"/>
              </a:rPr>
              <a:t>= P (B ∩ C), and so B and C are </a:t>
            </a:r>
            <a:r>
              <a:rPr lang="en-US" sz="1200" dirty="0" smtClean="0">
                <a:latin typeface="Arial" panose="020B0604020202020204" pitchFamily="34" charset="0"/>
                <a:cs typeface="Arial" panose="020B0604020202020204" pitchFamily="34" charset="0"/>
              </a:rPr>
              <a:t>dependent</a:t>
            </a:r>
          </a:p>
          <a:p>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Frequently, we will postulate that two events are independent, or the experiment itself will imply that two events are independent.</a:t>
            </a:r>
          </a:p>
        </p:txBody>
      </p:sp>
    </p:spTree>
    <p:extLst>
      <p:ext uri="{BB962C8B-B14F-4D97-AF65-F5344CB8AC3E}">
        <p14:creationId xmlns:p14="http://schemas.microsoft.com/office/powerpoint/2010/main" val="4294180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833967"/>
          </a:xfrm>
          <a:effectLst>
            <a:glow rad="228600">
              <a:schemeClr val="accent2">
                <a:satMod val="175000"/>
                <a:alpha val="40000"/>
              </a:schemeClr>
            </a:glow>
          </a:effectLst>
        </p:spPr>
        <p:style>
          <a:lnRef idx="1">
            <a:schemeClr val="accent2"/>
          </a:lnRef>
          <a:fillRef idx="2">
            <a:schemeClr val="accent2"/>
          </a:fillRef>
          <a:effectRef idx="1">
            <a:schemeClr val="accent2"/>
          </a:effectRef>
          <a:fontRef idx="minor">
            <a:schemeClr val="dk1"/>
          </a:fontRef>
        </p:style>
        <p:txBody>
          <a:bodyPr>
            <a:normAutofit/>
          </a:bodyPr>
          <a:lstStyle/>
          <a:p>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5000" endA="50" endPos="85000" dist="60007" dir="5400000" sy="-100000" algn="bl" rotWithShape="0"/>
                </a:effectLst>
                <a:latin typeface="Algerian" panose="04020705040A02060702" pitchFamily="82" charset="0"/>
              </a:rPr>
              <a:t>INDEPENDENT</a:t>
            </a:r>
            <a:r>
              <a:rPr lang="en-US" sz="2400" dirty="0">
                <a:effectLst>
                  <a:reflection blurRad="6350" stA="55000" endA="50" endPos="85000" dist="60007" dir="5400000" sy="-100000" algn="bl" rotWithShape="0"/>
                </a:effectLst>
                <a:latin typeface="Algerian" panose="04020705040A02060702" pitchFamily="82" charset="0"/>
              </a:rPr>
              <a:t> </a:t>
            </a:r>
            <a:r>
              <a:rPr 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reflection blurRad="6350" stA="55000" endA="50" endPos="85000" dist="60007" dir="5400000" sy="-100000" algn="bl" rotWithShape="0"/>
                </a:effectLst>
                <a:latin typeface="Algerian" panose="04020705040A02060702" pitchFamily="82" charset="0"/>
              </a:rPr>
              <a:t>REPEATED</a:t>
            </a:r>
            <a:r>
              <a:rPr lang="en-US" sz="2400" dirty="0">
                <a:effectLst>
                  <a:reflection blurRad="6350" stA="55000" endA="50" endPos="85000" dist="60007" dir="5400000" sy="-100000" algn="bl" rotWithShape="0"/>
                </a:effectLst>
                <a:latin typeface="Algerian" panose="04020705040A02060702" pitchFamily="82" charset="0"/>
              </a:rPr>
              <a:t> </a:t>
            </a:r>
            <a:r>
              <a:rPr lang="en-US" sz="2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5000" endA="50" endPos="85000" dist="60007" dir="5400000" sy="-100000" algn="bl" rotWithShape="0"/>
                </a:effectLst>
                <a:latin typeface="Algerian" panose="04020705040A02060702" pitchFamily="82" charset="0"/>
              </a:rPr>
              <a:t>TRIALS</a:t>
            </a:r>
            <a:r>
              <a:rPr lang="en-US" sz="2400" dirty="0" smtClean="0">
                <a:effectLst>
                  <a:reflection blurRad="6350" stA="55000" endA="50" endPos="85000" dist="60007" dir="5400000" sy="-100000" algn="bl" rotWithShape="0"/>
                </a:effectLst>
                <a:latin typeface="Algerian" panose="04020705040A02060702" pitchFamily="82" charset="0"/>
              </a:rPr>
              <a:t> , </a:t>
            </a:r>
            <a:r>
              <a:rPr lang="en-US" sz="2400" b="1" spc="50" dirty="0" smtClean="0">
                <a:ln w="9525" cmpd="sng">
                  <a:solidFill>
                    <a:schemeClr val="accent1"/>
                  </a:solidFill>
                  <a:prstDash val="solid"/>
                </a:ln>
                <a:solidFill>
                  <a:srgbClr val="70AD47">
                    <a:tint val="1000"/>
                  </a:srgbClr>
                </a:solidFill>
                <a:effectLst>
                  <a:glow rad="38100">
                    <a:schemeClr val="accent1">
                      <a:alpha val="40000"/>
                    </a:schemeClr>
                  </a:glow>
                  <a:reflection blurRad="6350" stA="55000" endA="50" endPos="85000" dist="60007" dir="5400000" sy="-100000" algn="bl" rotWithShape="0"/>
                </a:effectLst>
                <a:latin typeface="Algerian" panose="04020705040A02060702" pitchFamily="82" charset="0"/>
              </a:rPr>
              <a:t>BINOMIAL</a:t>
            </a:r>
            <a:r>
              <a:rPr lang="en-US" sz="2400" dirty="0" smtClean="0">
                <a:effectLst>
                  <a:reflection blurRad="6350" stA="55000" endA="50" endPos="85000" dist="60007" dir="5400000" sy="-100000" algn="bl" rotWithShape="0"/>
                </a:effectLst>
                <a:latin typeface="Algerian" panose="04020705040A02060702" pitchFamily="82" charset="0"/>
              </a:rPr>
              <a:t> </a:t>
            </a: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eflection blurRad="6350" stA="55000" endA="50" endPos="85000" dist="60007" dir="5400000" sy="-100000" algn="bl" rotWithShape="0"/>
                </a:effectLst>
                <a:latin typeface="Algerian" panose="04020705040A02060702" pitchFamily="82" charset="0"/>
              </a:rPr>
              <a:t>DISTRIBUTION</a:t>
            </a:r>
            <a:r>
              <a:rPr lang="en-US" sz="2400" dirty="0">
                <a:effectLst>
                  <a:reflection blurRad="6350" stA="55000" endA="50" endPos="85000" dist="60007" dir="5400000" sy="-100000" algn="bl" rotWithShape="0"/>
                </a:effectLst>
                <a:latin typeface="Algerian" panose="04020705040A02060702" pitchFamily="82" charset="0"/>
              </a:rPr>
              <a:t> </a:t>
            </a:r>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We have previously discussed probability spaces which were associated with an experiment repeated a finite number of times, as the tossing of a coin three times. This concept of repetition is formalized as follows</a:t>
            </a:r>
            <a:r>
              <a:rPr lang="en-US" sz="1400" dirty="0" smtClean="0">
                <a:latin typeface="Arial" panose="020B0604020202020204" pitchFamily="34" charset="0"/>
                <a:cs typeface="Arial" panose="020B0604020202020204" pitchFamily="34" charset="0"/>
              </a:rPr>
              <a:t>:</a:t>
            </a:r>
          </a:p>
          <a:p>
            <a:pPr marL="0" indent="0">
              <a:buNone/>
            </a:pP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Let </a:t>
            </a:r>
            <a:r>
              <a:rPr lang="en-US" sz="1400" dirty="0">
                <a:latin typeface="Arial" panose="020B0604020202020204" pitchFamily="34" charset="0"/>
                <a:cs typeface="Arial" panose="020B0604020202020204" pitchFamily="34" charset="0"/>
              </a:rPr>
              <a:t>S be a finite probability space. By the space of n independent repeated trials, we mean the probability space Sn consisting of ordered n-tuples of elements of S, with the probability of an n-tuple defined to be the product of the probabilities of its components</a:t>
            </a:r>
            <a:r>
              <a:rPr lang="en-US" sz="1400" dirty="0" smtClean="0">
                <a:latin typeface="Arial" panose="020B0604020202020204" pitchFamily="34" charset="0"/>
                <a:cs typeface="Arial" panose="020B0604020202020204" pitchFamily="34" charset="0"/>
              </a:rPr>
              <a:t>:</a:t>
            </a:r>
          </a:p>
          <a:p>
            <a:pPr marL="0" indent="0" algn="ctr">
              <a:buNone/>
            </a:pP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P ((s1, s2,...,sn)) = P (s1)P (s2) . . . P (sn</a:t>
            </a:r>
            <a:r>
              <a:rPr lang="en-US" sz="1400" dirty="0" smtClean="0">
                <a:latin typeface="Arial" panose="020B0604020202020204" pitchFamily="34" charset="0"/>
                <a:cs typeface="Arial" panose="020B0604020202020204" pitchFamily="34" charset="0"/>
              </a:rPr>
              <a:t>)</a:t>
            </a:r>
          </a:p>
          <a:p>
            <a:pPr marL="0" indent="0">
              <a:buNone/>
            </a:pPr>
            <a:r>
              <a:rPr lang="en-US" sz="1500" b="1" u="sng" dirty="0" smtClean="0">
                <a:latin typeface="Arial" panose="020B0604020202020204" pitchFamily="34" charset="0"/>
                <a:cs typeface="Arial" panose="020B0604020202020204" pitchFamily="34" charset="0"/>
              </a:rPr>
              <a:t>EXAMPLE:</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Whenever three horses a, b, and c race together, their respective probabilities of winning are 1 2 , 1 3 , and 1 6 . In other words, S = {a, b, c} with P (a) = 1 2 , P (b) = 1 3 , and P (c) = 1 6 . If the horses race twice</a:t>
            </a:r>
            <a:r>
              <a:rPr lang="en-US" sz="1400" dirty="0" smtClean="0">
                <a:latin typeface="Arial" panose="020B0604020202020204" pitchFamily="34" charset="0"/>
                <a:cs typeface="Arial" panose="020B0604020202020204" pitchFamily="34" charset="0"/>
              </a:rPr>
              <a:t>,</a:t>
            </a:r>
          </a:p>
          <a:p>
            <a:pPr marL="0" indent="0">
              <a:buNone/>
            </a:pP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then the sample space of the two repeated trials is S2 = {aa, ab, ac, ba, bb, bc, ca, cb, cc} For notational convenience, we have written ac for the ordered pair (a, c). The probability of each point in S2 </a:t>
            </a:r>
            <a:r>
              <a:rPr lang="en-US" sz="1400" dirty="0" smtClean="0">
                <a:latin typeface="Arial" panose="020B0604020202020204" pitchFamily="34" charset="0"/>
                <a:cs typeface="Arial" panose="020B0604020202020204" pitchFamily="34" charset="0"/>
              </a:rPr>
              <a:t>is</a:t>
            </a:r>
          </a:p>
          <a:p>
            <a:pPr marL="0" indent="0">
              <a:buNone/>
            </a:pP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P (aa) = P (a)P (a) = </a:t>
            </a:r>
            <a:r>
              <a:rPr lang="en-US" sz="1400" dirty="0" smtClean="0">
                <a:latin typeface="Arial" panose="020B0604020202020204" pitchFamily="34" charset="0"/>
                <a:cs typeface="Arial" panose="020B0604020202020204" pitchFamily="34" charset="0"/>
              </a:rPr>
              <a:t>1/2 (1/2) =1/4 , </a:t>
            </a:r>
            <a:r>
              <a:rPr lang="en-US" sz="1400" dirty="0">
                <a:latin typeface="Arial" panose="020B0604020202020204" pitchFamily="34" charset="0"/>
                <a:cs typeface="Arial" panose="020B0604020202020204" pitchFamily="34" charset="0"/>
              </a:rPr>
              <a:t>P (ba) = </a:t>
            </a:r>
            <a:r>
              <a:rPr lang="en-US" sz="1400" dirty="0" smtClean="0">
                <a:latin typeface="Arial" panose="020B0604020202020204" pitchFamily="34" charset="0"/>
                <a:cs typeface="Arial" panose="020B0604020202020204" pitchFamily="34" charset="0"/>
              </a:rPr>
              <a:t>1/6 </a:t>
            </a:r>
            <a:r>
              <a:rPr lang="en-US" sz="1400" dirty="0">
                <a:latin typeface="Arial" panose="020B0604020202020204" pitchFamily="34" charset="0"/>
                <a:cs typeface="Arial" panose="020B0604020202020204" pitchFamily="34" charset="0"/>
              </a:rPr>
              <a:t>, P (ca) = </a:t>
            </a:r>
            <a:r>
              <a:rPr lang="en-US" sz="1400" dirty="0" smtClean="0">
                <a:latin typeface="Arial" panose="020B0604020202020204" pitchFamily="34" charset="0"/>
                <a:cs typeface="Arial" panose="020B0604020202020204" pitchFamily="34" charset="0"/>
              </a:rPr>
              <a:t>1/12</a:t>
            </a:r>
          </a:p>
          <a:p>
            <a:pPr marL="0" indent="0">
              <a:buNone/>
            </a:pP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P (ab) = P (a)P (b) = </a:t>
            </a:r>
            <a:r>
              <a:rPr lang="en-US" sz="1400" dirty="0" smtClean="0">
                <a:latin typeface="Arial" panose="020B0604020202020204" pitchFamily="34" charset="0"/>
                <a:cs typeface="Arial" panose="020B0604020202020204" pitchFamily="34" charset="0"/>
              </a:rPr>
              <a:t>1/2 ( 1/3)=1/6 </a:t>
            </a:r>
            <a:r>
              <a:rPr lang="en-US" sz="1400" dirty="0">
                <a:latin typeface="Arial" panose="020B0604020202020204" pitchFamily="34" charset="0"/>
                <a:cs typeface="Arial" panose="020B0604020202020204" pitchFamily="34" charset="0"/>
              </a:rPr>
              <a:t>, P (bb) = </a:t>
            </a:r>
            <a:r>
              <a:rPr lang="en-US" sz="1400" dirty="0" smtClean="0">
                <a:latin typeface="Arial" panose="020B0604020202020204" pitchFamily="34" charset="0"/>
                <a:cs typeface="Arial" panose="020B0604020202020204" pitchFamily="34" charset="0"/>
              </a:rPr>
              <a:t>1/9 </a:t>
            </a:r>
            <a:r>
              <a:rPr lang="en-US" sz="1400" dirty="0">
                <a:latin typeface="Arial" panose="020B0604020202020204" pitchFamily="34" charset="0"/>
                <a:cs typeface="Arial" panose="020B0604020202020204" pitchFamily="34" charset="0"/>
              </a:rPr>
              <a:t>, P (cb) = </a:t>
            </a:r>
            <a:r>
              <a:rPr lang="en-US" sz="1400" dirty="0" smtClean="0">
                <a:latin typeface="Arial" panose="020B0604020202020204" pitchFamily="34" charset="0"/>
                <a:cs typeface="Arial" panose="020B0604020202020204" pitchFamily="34" charset="0"/>
              </a:rPr>
              <a:t>1/18 </a:t>
            </a:r>
          </a:p>
          <a:p>
            <a:pPr marL="0" indent="0">
              <a:buNone/>
            </a:pPr>
            <a:r>
              <a:rPr lang="en-US" sz="1400" dirty="0" smtClean="0">
                <a:latin typeface="Arial" panose="020B0604020202020204" pitchFamily="34" charset="0"/>
                <a:cs typeface="Arial" panose="020B0604020202020204" pitchFamily="34" charset="0"/>
              </a:rPr>
              <a:t>P </a:t>
            </a:r>
            <a:r>
              <a:rPr lang="en-US" sz="1400" dirty="0">
                <a:latin typeface="Arial" panose="020B0604020202020204" pitchFamily="34" charset="0"/>
                <a:cs typeface="Arial" panose="020B0604020202020204" pitchFamily="34" charset="0"/>
              </a:rPr>
              <a:t>(ac) = P (a)P (c) = </a:t>
            </a:r>
            <a:r>
              <a:rPr lang="en-US" sz="1400" dirty="0" smtClean="0">
                <a:latin typeface="Arial" panose="020B0604020202020204" pitchFamily="34" charset="0"/>
                <a:cs typeface="Arial" panose="020B0604020202020204" pitchFamily="34" charset="0"/>
              </a:rPr>
              <a:t>1/2 (1/6) =1/2 , P </a:t>
            </a:r>
            <a:r>
              <a:rPr lang="en-US" sz="1400" dirty="0">
                <a:latin typeface="Arial" panose="020B0604020202020204" pitchFamily="34" charset="0"/>
                <a:cs typeface="Arial" panose="020B0604020202020204" pitchFamily="34" charset="0"/>
              </a:rPr>
              <a:t>(bc) = </a:t>
            </a:r>
            <a:r>
              <a:rPr lang="en-US" sz="1400" dirty="0" smtClean="0">
                <a:latin typeface="Arial" panose="020B0604020202020204" pitchFamily="34" charset="0"/>
                <a:cs typeface="Arial" panose="020B0604020202020204" pitchFamily="34" charset="0"/>
              </a:rPr>
              <a:t>1/18 </a:t>
            </a:r>
            <a:r>
              <a:rPr lang="en-US" sz="1400" dirty="0">
                <a:latin typeface="Arial" panose="020B0604020202020204" pitchFamily="34" charset="0"/>
                <a:cs typeface="Arial" panose="020B0604020202020204" pitchFamily="34" charset="0"/>
              </a:rPr>
              <a:t>, P (cc) = </a:t>
            </a:r>
            <a:r>
              <a:rPr lang="en-US" sz="1400" dirty="0" smtClean="0">
                <a:latin typeface="Arial" panose="020B0604020202020204" pitchFamily="34" charset="0"/>
                <a:cs typeface="Arial" panose="020B0604020202020204" pitchFamily="34" charset="0"/>
              </a:rPr>
              <a:t>1/36</a:t>
            </a:r>
          </a:p>
          <a:p>
            <a:pPr marL="0" indent="0">
              <a:buNone/>
            </a:pP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Thus the probability of c winning the first race and a winning the second race is P (ca) = </a:t>
            </a:r>
            <a:r>
              <a:rPr lang="en-US" sz="1400" dirty="0" smtClean="0">
                <a:latin typeface="Arial" panose="020B0604020202020204" pitchFamily="34" charset="0"/>
                <a:cs typeface="Arial" panose="020B0604020202020204" pitchFamily="34" charset="0"/>
              </a:rPr>
              <a:t>1/12 </a:t>
            </a:r>
            <a:r>
              <a:rPr lang="en-US" sz="1400" dirty="0">
                <a:latin typeface="Arial" panose="020B0604020202020204" pitchFamily="34" charset="0"/>
                <a:cs typeface="Arial" panose="020B0604020202020204" pitchFamily="34" charset="0"/>
              </a:rPr>
              <a:t>.</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2919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6825" y="1654245"/>
            <a:ext cx="10582834" cy="4462760"/>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Now consider an experiment with only two outcomes. Independent repeated trials of such an experiment are called Bernoulli trials, named after the Swiss mathematician Jacob Bernoulli (1654–1705). The term independent trials means that the outcome of any trial does not depend on the previous outcomes (such as tossing a coin). We will call one of the outcomes success and the other outcome failure</a:t>
            </a:r>
            <a:r>
              <a:rPr lang="en-US" sz="1600" dirty="0" smtClean="0">
                <a:latin typeface="Arial" panose="020B0604020202020204" pitchFamily="34" charset="0"/>
                <a:cs typeface="Arial" panose="020B0604020202020204" pitchFamily="34" charset="0"/>
              </a:rPr>
              <a:t>.</a:t>
            </a:r>
          </a:p>
          <a:p>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Let p denote the probability of success in a Bernoulli trial, and so q = 1 − p is the probability of failure. A binomial experiment consists of a fixed number of Bernoulli trials. A binomial experiment with n trials and probability p of success will be denoted </a:t>
            </a:r>
            <a:r>
              <a:rPr lang="en-US" sz="1600" dirty="0" smtClean="0">
                <a:latin typeface="Arial" panose="020B0604020202020204" pitchFamily="34" charset="0"/>
                <a:cs typeface="Arial" panose="020B0604020202020204" pitchFamily="34" charset="0"/>
              </a:rPr>
              <a:t>by</a:t>
            </a:r>
          </a:p>
          <a:p>
            <a:pPr algn="ct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B(n, p</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Frequently, we are interested in the number of successes in a binomial experiment and not in the order in which they </a:t>
            </a:r>
            <a:r>
              <a:rPr lang="en-US" dirty="0" smtClean="0">
                <a:latin typeface="Arial" panose="020B0604020202020204" pitchFamily="34" charset="0"/>
                <a:cs typeface="Arial" panose="020B0604020202020204" pitchFamily="34" charset="0"/>
              </a:rPr>
              <a:t>occur.We </a:t>
            </a:r>
            <a:r>
              <a:rPr lang="en-US" dirty="0">
                <a:latin typeface="Arial" panose="020B0604020202020204" pitchFamily="34" charset="0"/>
                <a:cs typeface="Arial" panose="020B0604020202020204" pitchFamily="34" charset="0"/>
              </a:rPr>
              <a:t>note that the theorem uses the following binomial </a:t>
            </a:r>
            <a:r>
              <a:rPr lang="en-US" dirty="0" smtClean="0">
                <a:latin typeface="Arial" panose="020B0604020202020204" pitchFamily="34" charset="0"/>
                <a:cs typeface="Arial" panose="020B0604020202020204" pitchFamily="34" charset="0"/>
              </a:rPr>
              <a:t>coefficient</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a:t>
            </a:r>
          </a:p>
          <a:p>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probability of exactly k successes in a binomial experiment B(n, p) is given </a:t>
            </a:r>
            <a:r>
              <a:rPr lang="en-US" sz="1600" dirty="0" smtClean="0">
                <a:latin typeface="Arial" panose="020B0604020202020204" pitchFamily="34" charset="0"/>
                <a:cs typeface="Arial" panose="020B0604020202020204" pitchFamily="34" charset="0"/>
              </a:rPr>
              <a:t>by</a:t>
            </a:r>
          </a:p>
          <a:p>
            <a:endParaRPr lang="en-US" sz="1600" dirty="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r>
              <a:rPr lang="en-US" dirty="0"/>
              <a:t>The probability of one or more successes is 1 − </a:t>
            </a:r>
            <a:r>
              <a:rPr lang="en-US" dirty="0" smtClean="0"/>
              <a:t>q</a:t>
            </a:r>
            <a:r>
              <a:rPr lang="en-US" baseline="30000" dirty="0" smtClean="0"/>
              <a:t>n</a:t>
            </a:r>
            <a:r>
              <a:rPr lang="en-US" dirty="0" smtClean="0"/>
              <a:t> .</a:t>
            </a:r>
            <a:endParaRPr lang="en-US" dirty="0" smtClean="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3947" y="4262842"/>
            <a:ext cx="5411788" cy="5635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3947" y="5005387"/>
            <a:ext cx="4386262" cy="723060"/>
          </a:xfrm>
          <a:prstGeom prst="rect">
            <a:avLst/>
          </a:prstGeom>
        </p:spPr>
      </p:pic>
    </p:spTree>
    <p:extLst>
      <p:ext uri="{BB962C8B-B14F-4D97-AF65-F5344CB8AC3E}">
        <p14:creationId xmlns:p14="http://schemas.microsoft.com/office/powerpoint/2010/main" val="3262827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2556931"/>
            <a:ext cx="7135906" cy="3480797"/>
          </a:xfrm>
        </p:spPr>
        <p:style>
          <a:lnRef idx="1">
            <a:schemeClr val="accent2"/>
          </a:lnRef>
          <a:fillRef idx="2">
            <a:schemeClr val="accent2"/>
          </a:fillRef>
          <a:effectRef idx="1">
            <a:schemeClr val="accent2"/>
          </a:effectRef>
          <a:fontRef idx="minor">
            <a:schemeClr val="dk1"/>
          </a:fontRef>
        </p:style>
        <p:txBody>
          <a:bodyPr>
            <a:normAutofit fontScale="85000" lnSpcReduction="20000"/>
          </a:bodyPr>
          <a:lstStyle/>
          <a:p>
            <a:r>
              <a:rPr lang="en-US" sz="1400" dirty="0">
                <a:latin typeface="Arial" panose="020B0604020202020204" pitchFamily="34" charset="0"/>
                <a:cs typeface="Arial" panose="020B0604020202020204" pitchFamily="34" charset="0"/>
              </a:rPr>
              <a:t>In probability and statistics, a random variable, random quantity, aleatory</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variable, or stochastic</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variable is described informally as a variable whose values depend on outcomes of a random phenomenon</a:t>
            </a:r>
            <a:r>
              <a:rPr lang="en-US" sz="1400" dirty="0" smtClean="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The formal mathematical treatment of random variables is a topic in probability theory. In that context, a random variable is understood as a measurable function defined on a probability space that maps from the sample space to </a:t>
            </a:r>
            <a:r>
              <a:rPr lang="en-US" sz="1400" dirty="0" smtClean="0">
                <a:latin typeface="Arial" panose="020B0604020202020204" pitchFamily="34" charset="0"/>
                <a:cs typeface="Arial" panose="020B0604020202020204" pitchFamily="34" charset="0"/>
              </a:rPr>
              <a:t>t</a:t>
            </a:r>
          </a:p>
          <a:p>
            <a:r>
              <a:rPr lang="en-US" sz="1400" dirty="0">
                <a:latin typeface="Arial" panose="020B0604020202020204" pitchFamily="34" charset="0"/>
                <a:cs typeface="Arial" panose="020B0604020202020204" pitchFamily="34" charset="0"/>
              </a:rPr>
              <a:t>A random variable's possible values might represent the possible outcomes of a yet-to-be-performed experiment, or the possible outcomes of a past experiment whose already-existing value is uncertain (for example, because of imprecise measurements or quantum uncertainty). They may also conceptually represent either the results of an "objectively" random process (such as rolling a die) or the "subjective" randomness that results from incomplete knowledge of a quantity. The meaning of the probabilities assigned to the potential values of a random variable is not part of probability theory itself, but is instead related to philosophical arguments over the interpretation of probability. The mathematics works the same regardless of the particular interpretation in use.</a:t>
            </a:r>
          </a:p>
          <a:p>
            <a:r>
              <a:rPr lang="en-US" sz="1400" dirty="0">
                <a:latin typeface="Arial" panose="020B0604020202020204" pitchFamily="34" charset="0"/>
                <a:cs typeface="Arial" panose="020B0604020202020204" pitchFamily="34" charset="0"/>
              </a:rPr>
              <a:t>As a function, a random variable is required to be measurable, which allows for probabilities to be assigned to sets of its potential values. It is common that the outcomes depend on some physical variables that are not predictable. For example, when tossing a fair coin, the final outcome of heads or tails depends on the uncertain physical conditions, so the outcome being observed is uncertain. The coin could get caught in a crack in the floor, but such a possibility is excluded from consideration</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295402" y="982132"/>
            <a:ext cx="9601196" cy="1236633"/>
          </a:xfrm>
          <a:effectLst>
            <a:glow rad="228600">
              <a:schemeClr val="accent4">
                <a:satMod val="175000"/>
                <a:alpha val="40000"/>
              </a:schemeClr>
            </a:glow>
          </a:effectLst>
        </p:spPr>
        <p:style>
          <a:lnRef idx="1">
            <a:schemeClr val="accent2"/>
          </a:lnRef>
          <a:fillRef idx="2">
            <a:schemeClr val="accent2"/>
          </a:fillRef>
          <a:effectRef idx="1">
            <a:schemeClr val="accent2"/>
          </a:effectRef>
          <a:fontRef idx="minor">
            <a:schemeClr val="dk1"/>
          </a:fontRef>
        </p:style>
        <p:txBody>
          <a:bodyPr/>
          <a:lstStyle/>
          <a:p>
            <a:r>
              <a:rPr lang="en-US" b="1" dirty="0">
                <a:ln w="22225">
                  <a:solidFill>
                    <a:schemeClr val="tx1">
                      <a:lumMod val="95000"/>
                      <a:lumOff val="5000"/>
                    </a:schemeClr>
                  </a:solidFill>
                  <a:prstDash val="solid"/>
                </a:ln>
                <a:solidFill>
                  <a:schemeClr val="accent2">
                    <a:lumMod val="40000"/>
                    <a:lumOff val="60000"/>
                  </a:schemeClr>
                </a:solidFill>
                <a:effectLst>
                  <a:reflection blurRad="6350" stA="55000" endA="50" endPos="85000" dist="29997" dir="5400000" sy="-100000" algn="bl" rotWithShape="0"/>
                </a:effectLst>
                <a:latin typeface="Algerian" panose="04020705040A02060702" pitchFamily="82" charset="0"/>
              </a:rPr>
              <a:t>RANDOM</a:t>
            </a:r>
            <a:r>
              <a:rPr lang="en-US" dirty="0">
                <a:effectLst>
                  <a:reflection blurRad="6350" stA="55000" endA="50" endPos="85000" dist="29997" dir="5400000" sy="-100000" algn="bl" rotWithShape="0"/>
                </a:effectLst>
                <a:latin typeface="Algerian" panose="04020705040A02060702" pitchFamily="82" charset="0"/>
              </a:rPr>
              <a:t> </a:t>
            </a:r>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50" endPos="85000" dist="29997" dir="5400000" sy="-100000" algn="bl" rotWithShape="0"/>
                </a:effectLst>
                <a:latin typeface="Algerian" panose="04020705040A02060702" pitchFamily="82" charset="0"/>
              </a:rPr>
              <a:t>VARIABLES</a:t>
            </a:r>
            <a:endParaRPr lang="en-US" dirty="0">
              <a:effectLst>
                <a:outerShdw dist="38100" dir="2640000" algn="bl" rotWithShape="0">
                  <a:schemeClr val="tx2">
                    <a:lumMod val="75000"/>
                  </a:schemeClr>
                </a:outerShdw>
                <a:reflection blurRad="6350" stA="55000" endA="50" endPos="85000" dist="29997" dir="5400000" sy="-100000" algn="bl" rotWithShape="0"/>
              </a:effectLst>
              <a:latin typeface="Algerian" panose="04020705040A02060702" pitchFamily="82" charset="0"/>
            </a:endParaRPr>
          </a:p>
        </p:txBody>
      </p:sp>
      <p:cxnSp>
        <p:nvCxnSpPr>
          <p:cNvPr id="7" name="Straight Connector 6"/>
          <p:cNvCxnSpPr/>
          <p:nvPr/>
        </p:nvCxnSpPr>
        <p:spPr>
          <a:xfrm flipV="1">
            <a:off x="3039036" y="1896035"/>
            <a:ext cx="6185647" cy="13447"/>
          </a:xfrm>
          <a:prstGeom prst="line">
            <a:avLst/>
          </a:prstGeom>
        </p:spPr>
        <p:style>
          <a:lnRef idx="3">
            <a:schemeClr val="dk1"/>
          </a:lnRef>
          <a:fillRef idx="0">
            <a:schemeClr val="dk1"/>
          </a:fillRef>
          <a:effectRef idx="2">
            <a:schemeClr val="dk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5776" y="2447364"/>
            <a:ext cx="3031811" cy="3428503"/>
          </a:xfrm>
          <a:prstGeom prst="rect">
            <a:avLst/>
          </a:prstGeom>
        </p:spPr>
      </p:pic>
    </p:spTree>
    <p:extLst>
      <p:ext uri="{BB962C8B-B14F-4D97-AF65-F5344CB8AC3E}">
        <p14:creationId xmlns:p14="http://schemas.microsoft.com/office/powerpoint/2010/main" val="4273925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100" y="812800"/>
            <a:ext cx="10579100" cy="2862322"/>
          </a:xfrm>
          <a:prstGeom prst="rect">
            <a:avLst/>
          </a:prstGeom>
        </p:spPr>
        <p:txBody>
          <a:bodyPr wrap="square">
            <a:spAutoFit/>
          </a:bodyPr>
          <a:lstStyle/>
          <a:p>
            <a:pPr lvl="0" defTabSz="914400" eaLnBrk="0" fontAlgn="base" hangingPunct="0">
              <a:spcBef>
                <a:spcPct val="0"/>
              </a:spcBef>
              <a:spcAft>
                <a:spcPct val="0"/>
              </a:spcAft>
            </a:pPr>
            <a:r>
              <a:rPr lang="en-US" b="1" u="sng" dirty="0" smtClean="0">
                <a:solidFill>
                  <a:srgbClr val="000000"/>
                </a:solidFill>
                <a:latin typeface="Arial Black" panose="020B0A04020102020204" pitchFamily="34" charset="0"/>
                <a:cs typeface="Times New Roman" panose="02020603050405020304" pitchFamily="18" charset="0"/>
              </a:rPr>
              <a:t>Example:</a:t>
            </a:r>
          </a:p>
          <a:p>
            <a:pPr lvl="0" defTabSz="914400" eaLnBrk="0" fontAlgn="base" hangingPunct="0">
              <a:spcBef>
                <a:spcPct val="0"/>
              </a:spcBef>
              <a:spcAft>
                <a:spcPct val="0"/>
              </a:spcAft>
            </a:pPr>
            <a:r>
              <a:rPr lang="en-US" dirty="0" smtClean="0">
                <a:solidFill>
                  <a:srgbClr val="000000"/>
                </a:solidFill>
                <a:latin typeface="Arial" panose="020B0604020202020204" pitchFamily="34" charset="0"/>
                <a:cs typeface="Arial" panose="020B0604020202020204" pitchFamily="34" charset="0"/>
              </a:rPr>
              <a:t>Suppose </a:t>
            </a:r>
            <a:r>
              <a:rPr lang="en-US" dirty="0">
                <a:solidFill>
                  <a:srgbClr val="000000"/>
                </a:solidFill>
                <a:latin typeface="Arial" panose="020B0604020202020204" pitchFamily="34" charset="0"/>
                <a:cs typeface="Arial" panose="020B0604020202020204" pitchFamily="34" charset="0"/>
              </a:rPr>
              <a:t>a variable X can take the values 1, 2, 3, or 4.</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solidFill>
                  <a:srgbClr val="000000"/>
                </a:solidFill>
                <a:latin typeface="Arial" panose="020B0604020202020204" pitchFamily="34" charset="0"/>
                <a:cs typeface="Arial" panose="020B0604020202020204" pitchFamily="34" charset="0"/>
              </a:rPr>
              <a:t>The probabilities associated with each outcome are described by the following table:</a:t>
            </a:r>
            <a:r>
              <a:rPr lang="en-US" sz="1000" dirty="0">
                <a:solidFill>
                  <a:srgbClr val="000000"/>
                </a:solidFill>
                <a:latin typeface="Arial" panose="020B0604020202020204" pitchFamily="34" charset="0"/>
                <a:cs typeface="Arial" panose="020B0604020202020204" pitchFamily="34" charset="0"/>
              </a:rPr>
              <a:t> </a:t>
            </a:r>
            <a:endParaRPr lang="en-US" sz="1000" dirty="0" smtClean="0">
              <a:solidFill>
                <a:srgbClr val="000000"/>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dirty="0">
                <a:solidFill>
                  <a:srgbClr val="000000"/>
                </a:solidFill>
                <a:latin typeface="Arial" panose="020B0604020202020204" pitchFamily="34" charset="0"/>
                <a:cs typeface="Arial" panose="020B0604020202020204" pitchFamily="34" charset="0"/>
              </a:rPr>
              <a:t> </a:t>
            </a:r>
            <a:r>
              <a:rPr lang="en-US" dirty="0" smtClean="0">
                <a:solidFill>
                  <a:srgbClr val="000000"/>
                </a:solidFill>
                <a:latin typeface="Arial" panose="020B0604020202020204" pitchFamily="34" charset="0"/>
                <a:cs typeface="Arial" panose="020B0604020202020204" pitchFamily="34" charset="0"/>
              </a:rPr>
              <a:t>                           Outcome          1          2         3           4</a:t>
            </a:r>
          </a:p>
          <a:p>
            <a:pPr lvl="0" defTabSz="914400" eaLnBrk="0" fontAlgn="base" hangingPunct="0">
              <a:spcBef>
                <a:spcPct val="0"/>
              </a:spcBef>
              <a:spcAft>
                <a:spcPct val="0"/>
              </a:spcAft>
            </a:pPr>
            <a:r>
              <a:rPr lang="en-US" dirty="0">
                <a:solidFill>
                  <a:srgbClr val="000000"/>
                </a:solidFill>
                <a:latin typeface="Arial" panose="020B0604020202020204" pitchFamily="34" charset="0"/>
                <a:cs typeface="Arial" panose="020B0604020202020204" pitchFamily="34" charset="0"/>
              </a:rPr>
              <a:t> </a:t>
            </a:r>
            <a:r>
              <a:rPr lang="en-US" dirty="0" smtClean="0">
                <a:solidFill>
                  <a:srgbClr val="000000"/>
                </a:solidFill>
                <a:latin typeface="Arial" panose="020B0604020202020204" pitchFamily="34" charset="0"/>
                <a:cs typeface="Arial" panose="020B0604020202020204" pitchFamily="34" charset="0"/>
              </a:rPr>
              <a:t>                           Probability     0.1        0.3      0.4        </a:t>
            </a:r>
            <a:r>
              <a:rPr lang="en-US" dirty="0">
                <a:solidFill>
                  <a:srgbClr val="000000"/>
                </a:solidFill>
                <a:latin typeface="Arial" panose="020B0604020202020204" pitchFamily="34" charset="0"/>
                <a:cs typeface="Arial" panose="020B0604020202020204" pitchFamily="34" charset="0"/>
              </a:rPr>
              <a:t>0.2 </a:t>
            </a:r>
            <a:endParaRPr lang="en-US" dirty="0" smtClean="0">
              <a:solidFill>
                <a:srgbClr val="000000"/>
              </a:solidFill>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dirty="0" smtClean="0">
                <a:solidFill>
                  <a:srgbClr val="000000"/>
                </a:solidFill>
                <a:latin typeface="Arial" panose="020B0604020202020204" pitchFamily="34" charset="0"/>
                <a:cs typeface="Arial" panose="020B0604020202020204" pitchFamily="34" charset="0"/>
              </a:rPr>
              <a:t>The </a:t>
            </a:r>
            <a:r>
              <a:rPr lang="en-US" dirty="0">
                <a:solidFill>
                  <a:srgbClr val="000000"/>
                </a:solidFill>
                <a:latin typeface="Arial" panose="020B0604020202020204" pitchFamily="34" charset="0"/>
                <a:cs typeface="Arial" panose="020B0604020202020204" pitchFamily="34" charset="0"/>
              </a:rPr>
              <a:t>probability that </a:t>
            </a:r>
            <a:r>
              <a:rPr lang="en-US" i="1" dirty="0">
                <a:solidFill>
                  <a:srgbClr val="000000"/>
                </a:solidFill>
                <a:latin typeface="Arial" panose="020B0604020202020204" pitchFamily="34" charset="0"/>
                <a:cs typeface="Arial" panose="020B0604020202020204" pitchFamily="34" charset="0"/>
              </a:rPr>
              <a:t>X</a:t>
            </a:r>
            <a:r>
              <a:rPr lang="en-US" dirty="0">
                <a:solidFill>
                  <a:srgbClr val="000000"/>
                </a:solidFill>
                <a:latin typeface="Arial" panose="020B0604020202020204" pitchFamily="34" charset="0"/>
                <a:cs typeface="Arial" panose="020B0604020202020204" pitchFamily="34" charset="0"/>
              </a:rPr>
              <a:t> is equal to 2 or 3 is the sum of the two probabilities: </a:t>
            </a:r>
            <a:r>
              <a:rPr lang="en-US" i="1" dirty="0">
                <a:solidFill>
                  <a:srgbClr val="000000"/>
                </a:solidFill>
                <a:latin typeface="Arial" panose="020B0604020202020204" pitchFamily="34" charset="0"/>
                <a:cs typeface="Arial" panose="020B0604020202020204" pitchFamily="34" charset="0"/>
              </a:rPr>
              <a:t>P(X = 2 or X = 3) = P(X = 2) + P(X = 3)</a:t>
            </a:r>
            <a:r>
              <a:rPr lang="en-US" dirty="0">
                <a:solidFill>
                  <a:srgbClr val="000000"/>
                </a:solidFill>
                <a:latin typeface="Arial" panose="020B0604020202020204" pitchFamily="34" charset="0"/>
                <a:cs typeface="Arial" panose="020B0604020202020204" pitchFamily="34" charset="0"/>
              </a:rPr>
              <a:t> = 0.3 + 0.4 = 0.7. Similarly, the probability that </a:t>
            </a:r>
            <a:r>
              <a:rPr lang="en-US" i="1" dirty="0">
                <a:solidFill>
                  <a:srgbClr val="000000"/>
                </a:solidFill>
                <a:latin typeface="Arial" panose="020B0604020202020204" pitchFamily="34" charset="0"/>
                <a:cs typeface="Arial" panose="020B0604020202020204" pitchFamily="34" charset="0"/>
              </a:rPr>
              <a:t>X</a:t>
            </a:r>
            <a:r>
              <a:rPr lang="en-US" dirty="0">
                <a:solidFill>
                  <a:srgbClr val="000000"/>
                </a:solidFill>
                <a:latin typeface="Arial" panose="020B0604020202020204" pitchFamily="34" charset="0"/>
                <a:cs typeface="Arial" panose="020B0604020202020204" pitchFamily="34" charset="0"/>
              </a:rPr>
              <a:t> is greater than 1 is equal to 1 - </a:t>
            </a:r>
            <a:r>
              <a:rPr lang="en-US" i="1" dirty="0">
                <a:solidFill>
                  <a:srgbClr val="000000"/>
                </a:solidFill>
                <a:latin typeface="Arial" panose="020B0604020202020204" pitchFamily="34" charset="0"/>
                <a:cs typeface="Arial" panose="020B0604020202020204" pitchFamily="34" charset="0"/>
              </a:rPr>
              <a:t>P(X = 1)</a:t>
            </a:r>
            <a:r>
              <a:rPr lang="en-US" dirty="0">
                <a:solidFill>
                  <a:srgbClr val="000000"/>
                </a:solidFill>
                <a:latin typeface="Arial" panose="020B0604020202020204" pitchFamily="34" charset="0"/>
                <a:cs typeface="Arial" panose="020B0604020202020204" pitchFamily="34" charset="0"/>
              </a:rPr>
              <a:t> = 1 - 0.1 = 0.9, by the </a:t>
            </a:r>
            <a:r>
              <a:rPr lang="en-US" dirty="0">
                <a:latin typeface="Arial" panose="020B0604020202020204" pitchFamily="34" charset="0"/>
                <a:cs typeface="Arial" panose="020B0604020202020204" pitchFamily="34" charset="0"/>
              </a:rPr>
              <a:t>complement rule</a:t>
            </a:r>
            <a:r>
              <a:rPr lang="en-US" dirty="0">
                <a:solidFill>
                  <a:srgbClr val="000000"/>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dirty="0">
                <a:solidFill>
                  <a:srgbClr val="000000"/>
                </a:solidFill>
                <a:latin typeface="Arial" panose="020B0604020202020204" pitchFamily="34" charset="0"/>
                <a:cs typeface="Arial" panose="020B0604020202020204" pitchFamily="34" charset="0"/>
              </a:rPr>
              <a:t>This distribution may also be described by the probability histogram shown to the right:</a:t>
            </a:r>
            <a:endParaRPr lang="en-US" dirty="0">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endParaRPr lang="en-US" dirty="0">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362" y="3427413"/>
            <a:ext cx="3419475" cy="2541588"/>
          </a:xfrm>
          <a:prstGeom prst="rect">
            <a:avLst/>
          </a:prstGeom>
        </p:spPr>
      </p:pic>
    </p:spTree>
    <p:extLst>
      <p:ext uri="{BB962C8B-B14F-4D97-AF65-F5344CB8AC3E}">
        <p14:creationId xmlns:p14="http://schemas.microsoft.com/office/powerpoint/2010/main" val="2399842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952501" y="901700"/>
                <a:ext cx="9609668" cy="3479800"/>
              </a:xfrm>
            </p:spPr>
            <p:txBody>
              <a:bodyPr>
                <a:normAutofit/>
              </a:bodyPr>
              <a:lstStyle/>
              <a:p>
                <a:r>
                  <a:rPr lang="en-US" u="sng" dirty="0" smtClean="0">
                    <a:latin typeface="Arial Black" panose="020B0A04020102020204" pitchFamily="34" charset="0"/>
                  </a:rPr>
                  <a:t>Expectation of a Random Variable</a:t>
                </a:r>
              </a:p>
              <a:p>
                <a:r>
                  <a:rPr lang="en-US" sz="1200" dirty="0">
                    <a:latin typeface="Arial" panose="020B0604020202020204" pitchFamily="34" charset="0"/>
                    <a:cs typeface="Arial" panose="020B0604020202020204" pitchFamily="34" charset="0"/>
                  </a:rPr>
                  <a:t>Let X be a random variable on a probability space S = {s1, s2,...,</a:t>
                </a:r>
                <a:r>
                  <a:rPr lang="en-US" sz="1200" dirty="0" err="1">
                    <a:latin typeface="Arial" panose="020B0604020202020204" pitchFamily="34" charset="0"/>
                    <a:cs typeface="Arial" panose="020B0604020202020204" pitchFamily="34" charset="0"/>
                  </a:rPr>
                  <a:t>sm</a:t>
                </a:r>
                <a:r>
                  <a:rPr lang="en-US" sz="1200" dirty="0">
                    <a:latin typeface="Arial" panose="020B0604020202020204" pitchFamily="34" charset="0"/>
                    <a:cs typeface="Arial" panose="020B0604020202020204" pitchFamily="34" charset="0"/>
                  </a:rPr>
                  <a:t>} Then the mean or expectation of X is denoted and defined by</a:t>
                </a:r>
                <a:r>
                  <a:rPr lang="en-US" sz="1200" dirty="0" smtClean="0">
                    <a:latin typeface="Arial" panose="020B0604020202020204" pitchFamily="34" charset="0"/>
                    <a:cs typeface="Arial" panose="020B0604020202020204" pitchFamily="34" charset="0"/>
                  </a:rPr>
                  <a:t>:</a:t>
                </a:r>
              </a:p>
              <a:p>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µ = E(X) = X(s1)P (s1) + X(s2)P (sa2) +···+ X(</a:t>
                </a:r>
                <a:r>
                  <a:rPr lang="en-US" sz="1200" dirty="0" err="1">
                    <a:latin typeface="Arial" panose="020B0604020202020204" pitchFamily="34" charset="0"/>
                    <a:cs typeface="Arial" panose="020B0604020202020204" pitchFamily="34" charset="0"/>
                  </a:rPr>
                  <a:t>sm</a:t>
                </a:r>
                <a:r>
                  <a:rPr lang="en-US" sz="1200" dirty="0">
                    <a:latin typeface="Arial" panose="020B0604020202020204" pitchFamily="34" charset="0"/>
                    <a:cs typeface="Arial" panose="020B0604020202020204" pitchFamily="34" charset="0"/>
                  </a:rPr>
                  <a:t>)P (</a:t>
                </a:r>
                <a:r>
                  <a:rPr lang="en-US" sz="1200" dirty="0" err="1">
                    <a:latin typeface="Arial" panose="020B0604020202020204" pitchFamily="34" charset="0"/>
                    <a:cs typeface="Arial" panose="020B0604020202020204" pitchFamily="34" charset="0"/>
                  </a:rPr>
                  <a:t>sm</a:t>
                </a:r>
                <a:r>
                  <a:rPr lang="en-US" sz="1200" dirty="0">
                    <a:latin typeface="Arial" panose="020B0604020202020204" pitchFamily="34" charset="0"/>
                    <a:cs typeface="Arial" panose="020B0604020202020204" pitchFamily="34" charset="0"/>
                  </a:rPr>
                  <a:t>) = </a:t>
                </a:r>
                <a14:m>
                  <m:oMath xmlns:m="http://schemas.openxmlformats.org/officeDocument/2006/math">
                    <m:nary>
                      <m:naryPr>
                        <m:chr m:val="∑"/>
                        <m:subHide m:val="on"/>
                        <m:supHide m:val="on"/>
                        <m:ctrlPr>
                          <a:rPr lang="en-US" sz="1200" i="1" smtClean="0">
                            <a:latin typeface="Cambria Math" panose="02040503050406030204" pitchFamily="18" charset="0"/>
                            <a:cs typeface="Arial" panose="020B0604020202020204" pitchFamily="34" charset="0"/>
                          </a:rPr>
                        </m:ctrlPr>
                      </m:naryPr>
                      <m:sub/>
                      <m:sup/>
                      <m:e>
                        <m:r>
                          <m:rPr>
                            <m:nor/>
                          </m:rPr>
                          <a:rPr lang="en-US" sz="1200"/>
                          <m:t>X</m:t>
                        </m:r>
                        <m:r>
                          <m:rPr>
                            <m:nor/>
                          </m:rPr>
                          <a:rPr lang="en-US" sz="1200"/>
                          <m:t>(</m:t>
                        </m:r>
                        <m:r>
                          <m:rPr>
                            <m:nor/>
                          </m:rPr>
                          <a:rPr lang="en-US" sz="1200"/>
                          <m:t>sk</m:t>
                        </m:r>
                        <m:r>
                          <m:rPr>
                            <m:nor/>
                          </m:rPr>
                          <a:rPr lang="en-US" sz="1200"/>
                          <m:t>)</m:t>
                        </m:r>
                        <m:r>
                          <m:rPr>
                            <m:nor/>
                          </m:rPr>
                          <a:rPr lang="en-US" sz="1200"/>
                          <m:t>P</m:t>
                        </m:r>
                        <m:r>
                          <m:rPr>
                            <m:nor/>
                          </m:rPr>
                          <a:rPr lang="en-US" sz="1200"/>
                          <m:t> (</m:t>
                        </m:r>
                        <m:r>
                          <m:rPr>
                            <m:nor/>
                          </m:rPr>
                          <a:rPr lang="en-US" sz="1200"/>
                          <m:t>sk</m:t>
                        </m:r>
                        <m:r>
                          <m:rPr>
                            <m:nor/>
                          </m:rPr>
                          <a:rPr lang="en-US" sz="1200"/>
                          <m:t>)</m:t>
                        </m:r>
                      </m:e>
                    </m:nary>
                  </m:oMath>
                </a14:m>
                <a:endParaRPr lang="en-US" sz="1200" dirty="0" smtClean="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In </a:t>
                </a:r>
                <a:r>
                  <a:rPr lang="en-US" sz="1200" dirty="0">
                    <a:latin typeface="Arial" panose="020B0604020202020204" pitchFamily="34" charset="0"/>
                    <a:cs typeface="Arial" panose="020B0604020202020204" pitchFamily="34" charset="0"/>
                  </a:rPr>
                  <a:t>particular, if X is given by the distribution f in Fig. 7-4, then the expectation of X is</a:t>
                </a:r>
                <a:r>
                  <a:rPr lang="en-US" sz="1200" dirty="0" smtClean="0">
                    <a:latin typeface="Arial" panose="020B0604020202020204" pitchFamily="34" charset="0"/>
                    <a:cs typeface="Arial" panose="020B0604020202020204" pitchFamily="34" charset="0"/>
                  </a:rPr>
                  <a:t>:</a:t>
                </a:r>
              </a:p>
              <a:p>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µ = E(X) = x1f (x1) + x2f (x2) +···+ </a:t>
                </a:r>
                <a:r>
                  <a:rPr lang="en-US" sz="1200" dirty="0" err="1">
                    <a:latin typeface="Arial" panose="020B0604020202020204" pitchFamily="34" charset="0"/>
                    <a:cs typeface="Arial" panose="020B0604020202020204" pitchFamily="34" charset="0"/>
                  </a:rPr>
                  <a:t>xtf</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xt</a:t>
                </a:r>
                <a:r>
                  <a:rPr lang="en-US" sz="1200" dirty="0">
                    <a:latin typeface="Arial" panose="020B0604020202020204" pitchFamily="34" charset="0"/>
                    <a:cs typeface="Arial" panose="020B0604020202020204" pitchFamily="34" charset="0"/>
                  </a:rPr>
                  <a:t>) = </a:t>
                </a:r>
                <a14:m>
                  <m:oMath xmlns:m="http://schemas.openxmlformats.org/officeDocument/2006/math">
                    <m:nary>
                      <m:naryPr>
                        <m:chr m:val="∑"/>
                        <m:subHide m:val="on"/>
                        <m:supHide m:val="on"/>
                        <m:ctrlPr>
                          <a:rPr lang="en-US" sz="1200" i="1" smtClean="0">
                            <a:latin typeface="Cambria Math" panose="02040503050406030204" pitchFamily="18" charset="0"/>
                            <a:cs typeface="Arial" panose="020B0604020202020204" pitchFamily="34" charset="0"/>
                          </a:rPr>
                        </m:ctrlPr>
                      </m:naryPr>
                      <m:sub/>
                      <m:sup/>
                      <m:e>
                        <m:r>
                          <m:rPr>
                            <m:nor/>
                          </m:rPr>
                          <a:rPr lang="en-US" sz="1200"/>
                          <m:t>xkf</m:t>
                        </m:r>
                        <m:r>
                          <m:rPr>
                            <m:nor/>
                          </m:rPr>
                          <a:rPr lang="en-US" sz="1200"/>
                          <m:t> (</m:t>
                        </m:r>
                        <m:r>
                          <m:rPr>
                            <m:nor/>
                          </m:rPr>
                          <a:rPr lang="en-US" sz="1200"/>
                          <m:t>xk</m:t>
                        </m:r>
                        <m:r>
                          <m:rPr>
                            <m:nor/>
                          </m:rPr>
                          <a:rPr lang="en-US" sz="1200"/>
                          <m:t>)</m:t>
                        </m:r>
                      </m:e>
                    </m:nary>
                  </m:oMath>
                </a14:m>
                <a:endParaRPr lang="en-US" sz="1200" dirty="0" smtClean="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Alternately</a:t>
                </a:r>
                <a:r>
                  <a:rPr lang="en-US" sz="1200" dirty="0">
                    <a:latin typeface="Arial" panose="020B0604020202020204" pitchFamily="34" charset="0"/>
                    <a:cs typeface="Arial" panose="020B0604020202020204" pitchFamily="34" charset="0"/>
                  </a:rPr>
                  <a:t>, when the notation [</a:t>
                </a:r>
                <a:r>
                  <a:rPr lang="en-US" sz="1200" dirty="0" err="1">
                    <a:latin typeface="Arial" panose="020B0604020202020204" pitchFamily="34" charset="0"/>
                    <a:cs typeface="Arial" panose="020B0604020202020204" pitchFamily="34" charset="0"/>
                  </a:rPr>
                  <a:t>xk</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pk</a:t>
                </a:r>
                <a:r>
                  <a:rPr lang="en-US" sz="1200" dirty="0">
                    <a:latin typeface="Arial" panose="020B0604020202020204" pitchFamily="34" charset="0"/>
                    <a:cs typeface="Arial" panose="020B0604020202020204" pitchFamily="34" charset="0"/>
                  </a:rPr>
                  <a:t>] is used instead of [</a:t>
                </a:r>
                <a:r>
                  <a:rPr lang="en-US" sz="1200" dirty="0" err="1">
                    <a:latin typeface="Arial" panose="020B0604020202020204" pitchFamily="34" charset="0"/>
                    <a:cs typeface="Arial" panose="020B0604020202020204" pitchFamily="34" charset="0"/>
                  </a:rPr>
                  <a:t>xk</a:t>
                </a:r>
                <a:r>
                  <a:rPr lang="en-US" sz="1200" dirty="0">
                    <a:latin typeface="Arial" panose="020B0604020202020204" pitchFamily="34" charset="0"/>
                    <a:cs typeface="Arial" panose="020B0604020202020204" pitchFamily="34" charset="0"/>
                  </a:rPr>
                  <a:t>, f (</a:t>
                </a:r>
                <a:r>
                  <a:rPr lang="en-US" sz="1200" dirty="0" err="1">
                    <a:latin typeface="Arial" panose="020B0604020202020204" pitchFamily="34" charset="0"/>
                    <a:cs typeface="Arial" panose="020B0604020202020204" pitchFamily="34" charset="0"/>
                  </a:rPr>
                  <a:t>xk</a:t>
                </a:r>
                <a:r>
                  <a:rPr lang="en-US" sz="1200" dirty="0" smtClean="0">
                    <a:latin typeface="Arial" panose="020B0604020202020204" pitchFamily="34" charset="0"/>
                    <a:cs typeface="Arial" panose="020B0604020202020204" pitchFamily="34" charset="0"/>
                  </a:rPr>
                  <a:t>)],</a:t>
                </a:r>
              </a:p>
              <a:p>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µ = E(X) = x1p1 + x2p2 +···+ </a:t>
                </a:r>
                <a:r>
                  <a:rPr lang="en-US" sz="1200" dirty="0" err="1">
                    <a:latin typeface="Arial" panose="020B0604020202020204" pitchFamily="34" charset="0"/>
                    <a:cs typeface="Arial" panose="020B0604020202020204" pitchFamily="34" charset="0"/>
                  </a:rPr>
                  <a:t>xtpt</a:t>
                </a:r>
                <a:r>
                  <a:rPr lang="en-US" sz="1200" dirty="0">
                    <a:latin typeface="Arial" panose="020B0604020202020204" pitchFamily="34" charset="0"/>
                    <a:cs typeface="Arial" panose="020B0604020202020204" pitchFamily="34" charset="0"/>
                  </a:rPr>
                  <a:t> = </a:t>
                </a:r>
                <a14:m>
                  <m:oMath xmlns:m="http://schemas.openxmlformats.org/officeDocument/2006/math">
                    <m:nary>
                      <m:naryPr>
                        <m:chr m:val="∑"/>
                        <m:subHide m:val="on"/>
                        <m:supHide m:val="on"/>
                        <m:ctrlPr>
                          <a:rPr lang="en-US" sz="1200" i="1" smtClean="0">
                            <a:latin typeface="Cambria Math" panose="02040503050406030204" pitchFamily="18" charset="0"/>
                            <a:cs typeface="Arial" panose="020B0604020202020204" pitchFamily="34" charset="0"/>
                          </a:rPr>
                        </m:ctrlPr>
                      </m:naryPr>
                      <m:sub/>
                      <m:sup/>
                      <m:e>
                        <m:r>
                          <m:rPr>
                            <m:nor/>
                          </m:rPr>
                          <a:rPr lang="en-US" sz="1200"/>
                          <m:t>xipi</m:t>
                        </m:r>
                      </m:e>
                    </m:nary>
                  </m:oMath>
                </a14:m>
                <a:endParaRPr lang="en-US" sz="1200" dirty="0" smtClean="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For notational convenience, we have omitted the limits in the summation </a:t>
                </a:r>
                <a:r>
                  <a:rPr lang="en-US" sz="1200" dirty="0" smtClean="0">
                    <a:latin typeface="Arial" panose="020B0604020202020204" pitchFamily="34" charset="0"/>
                    <a:cs typeface="Arial" panose="020B0604020202020204" pitchFamily="34" charset="0"/>
                  </a:rPr>
                  <a:t>symbol)</a:t>
                </a:r>
                <a:endParaRPr lang="en-US" sz="1200" u="sng" dirty="0">
                  <a:latin typeface="Arial" panose="020B0604020202020204" pitchFamily="34" charset="0"/>
                  <a:cs typeface="Arial" panose="020B0604020202020204" pitchFamily="34" charset="0"/>
                </a:endParaRPr>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952501" y="901700"/>
                <a:ext cx="9609668" cy="3479800"/>
              </a:xfrm>
              <a:blipFill rotWithShape="0">
                <a:blip r:embed="rId2"/>
                <a:stretch>
                  <a:fillRect l="-634" t="-1051"/>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301" y="3446463"/>
            <a:ext cx="6845299" cy="2586038"/>
          </a:xfrm>
          <a:prstGeom prst="rect">
            <a:avLst/>
          </a:prstGeom>
        </p:spPr>
      </p:pic>
      <p:sp>
        <p:nvSpPr>
          <p:cNvPr id="5" name="Rectangle 4"/>
          <p:cNvSpPr/>
          <p:nvPr/>
        </p:nvSpPr>
        <p:spPr>
          <a:xfrm>
            <a:off x="2984500" y="3581400"/>
            <a:ext cx="406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2260600" y="3733800"/>
            <a:ext cx="7747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55828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2">
                <a:satMod val="175000"/>
                <a:alpha val="40000"/>
              </a:schemeClr>
            </a:glow>
          </a:effectLst>
        </p:spPr>
        <p:style>
          <a:lnRef idx="1">
            <a:schemeClr val="accent6"/>
          </a:lnRef>
          <a:fillRef idx="2">
            <a:schemeClr val="accent6"/>
          </a:fillRef>
          <a:effectRef idx="1">
            <a:schemeClr val="accent6"/>
          </a:effectRef>
          <a:fontRef idx="minor">
            <a:schemeClr val="dk1"/>
          </a:fontRef>
        </p:style>
        <p:txBody>
          <a:bodyPr>
            <a:normAutofit/>
          </a:bodyPr>
          <a:lstStyle/>
          <a:p>
            <a:r>
              <a:rPr lang="en-US" sz="2800" dirty="0">
                <a:latin typeface="Algerian" panose="04020705040A02060702" pitchFamily="82" charset="0"/>
              </a:rPr>
              <a:t>CHEBYSHEV’S INEQUALITY, LAW OF LARGE NUMBERS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600" dirty="0">
                <a:latin typeface="Arial" panose="020B0604020202020204" pitchFamily="34" charset="0"/>
                <a:cs typeface="Arial" panose="020B0604020202020204" pitchFamily="34" charset="0"/>
              </a:rPr>
              <a:t>The standard deviation σ of a random variable X measures the weighted spread of the values of X about the mean µ. Thus, for smaller σ, we would expect that X will be closer to µ. A more precise statement of this expectation is given by the following inequality, named after the Russian mathematician P. L. Chebyshev (1821–1894</a:t>
            </a:r>
            <a:r>
              <a:rPr lang="en-US" sz="1600" dirty="0" smtClean="0">
                <a:latin typeface="Arial" panose="020B0604020202020204" pitchFamily="34" charset="0"/>
                <a:cs typeface="Arial" panose="020B0604020202020204" pitchFamily="34" charset="0"/>
              </a:rPr>
              <a:t>).</a:t>
            </a:r>
          </a:p>
          <a:p>
            <a:pPr>
              <a:buFont typeface="Wingdings" panose="05000000000000000000" pitchFamily="2" charset="2"/>
              <a:buChar char="Ø"/>
            </a:pPr>
            <a:r>
              <a:rPr lang="en-US" sz="1600" dirty="0">
                <a:latin typeface="Arial" panose="020B0604020202020204" pitchFamily="34" charset="0"/>
                <a:cs typeface="Arial" panose="020B0604020202020204" pitchFamily="34" charset="0"/>
              </a:rPr>
              <a:t>Let X be a random variable with mean µ and standard deviation σ. Then for any positive number k, the probability that a value of X lies in the interval[µ−kσ, µ+kσ] </a:t>
            </a:r>
            <a:r>
              <a:rPr lang="en-US" sz="1600" dirty="0" smtClean="0">
                <a:latin typeface="Arial" panose="020B0604020202020204" pitchFamily="34" charset="0"/>
                <a:cs typeface="Arial" panose="020B0604020202020204" pitchFamily="34" charset="0"/>
              </a:rPr>
              <a:t>is </a:t>
            </a:r>
            <a:r>
              <a:rPr lang="en-US" sz="1600" dirty="0">
                <a:latin typeface="Arial" panose="020B0604020202020204" pitchFamily="34" charset="0"/>
                <a:cs typeface="Arial" panose="020B0604020202020204" pitchFamily="34" charset="0"/>
              </a:rPr>
              <a:t>at least 1 − 1/k2. That is</a:t>
            </a:r>
            <a:r>
              <a:rPr lang="en-US" sz="1600" dirty="0" smtClean="0">
                <a:latin typeface="Arial" panose="020B0604020202020204" pitchFamily="34" charset="0"/>
                <a:cs typeface="Arial" panose="020B0604020202020204" pitchFamily="34" charset="0"/>
              </a:rPr>
              <a:t>,</a:t>
            </a:r>
          </a:p>
          <a:p>
            <a:pPr>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16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US" sz="1600" dirty="0" smtClean="0">
                <a:latin typeface="Arial Black" panose="020B0A04020102020204" pitchFamily="34" charset="0"/>
              </a:rPr>
              <a:t>Example: </a:t>
            </a:r>
            <a:r>
              <a:rPr lang="en-US" sz="1600" dirty="0" smtClean="0">
                <a:latin typeface="Arial" panose="020B0604020202020204" pitchFamily="34" charset="0"/>
                <a:cs typeface="Arial" panose="020B0604020202020204" pitchFamily="34" charset="0"/>
              </a:rPr>
              <a:t>Suppose </a:t>
            </a:r>
            <a:r>
              <a:rPr lang="en-US" sz="1600" dirty="0">
                <a:latin typeface="Arial" panose="020B0604020202020204" pitchFamily="34" charset="0"/>
                <a:cs typeface="Arial" panose="020B0604020202020204" pitchFamily="34" charset="0"/>
              </a:rPr>
              <a:t>X is a random variable with mean µ = 75 and standard deviation σ = 5. What conclusion about X can be drawn from Chebyshev’s inequality for k = 2 and k = 3? Setting k = 2, we obtain: µ − kσ = 75 − 2(5) = 65 and µ + kσ = 75 + 2(5) = 85</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150" y="4216400"/>
            <a:ext cx="3765550" cy="554038"/>
          </a:xfrm>
          <a:prstGeom prst="rect">
            <a:avLst/>
          </a:prstGeom>
        </p:spPr>
      </p:pic>
    </p:spTree>
    <p:extLst>
      <p:ext uri="{BB962C8B-B14F-4D97-AF65-F5344CB8AC3E}">
        <p14:creationId xmlns:p14="http://schemas.microsoft.com/office/powerpoint/2010/main" val="3118307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8400" y="939800"/>
            <a:ext cx="9652000" cy="5139869"/>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Thus we can conclude that the probability that a value of X lies between 65 and 85 is at least 1 − (1/2)2 = 3/4; that is: </a:t>
            </a:r>
            <a:r>
              <a:rPr lang="en-US" sz="1400" dirty="0" smtClean="0">
                <a:latin typeface="Arial" panose="020B0604020202020204" pitchFamily="34" charset="0"/>
                <a:cs typeface="Arial" panose="020B0604020202020204" pitchFamily="34" charset="0"/>
              </a:rPr>
              <a:t> </a:t>
            </a:r>
          </a:p>
          <a:p>
            <a:endParaRPr lang="en-US" sz="1400" dirty="0" smtClean="0">
              <a:latin typeface="Arial" panose="020B0604020202020204" pitchFamily="34" charset="0"/>
              <a:cs typeface="Arial" panose="020B0604020202020204" pitchFamily="34" charset="0"/>
            </a:endParaRPr>
          </a:p>
          <a:p>
            <a:pPr algn="ctr"/>
            <a:r>
              <a:rPr lang="en-US" sz="1400" dirty="0" smtClean="0">
                <a:latin typeface="Arial" panose="020B0604020202020204" pitchFamily="34" charset="0"/>
                <a:cs typeface="Arial" panose="020B0604020202020204" pitchFamily="34" charset="0"/>
              </a:rPr>
              <a:t> P </a:t>
            </a:r>
            <a:r>
              <a:rPr lang="en-US" sz="1400" dirty="0">
                <a:latin typeface="Arial" panose="020B0604020202020204" pitchFamily="34" charset="0"/>
                <a:cs typeface="Arial" panose="020B0604020202020204" pitchFamily="34" charset="0"/>
              </a:rPr>
              <a:t>(65 ≤ X ≤ 85) ≥ </a:t>
            </a:r>
            <a:r>
              <a:rPr lang="en-US" sz="1400" dirty="0" smtClean="0">
                <a:latin typeface="Arial" panose="020B0604020202020204" pitchFamily="34" charset="0"/>
                <a:cs typeface="Arial" panose="020B0604020202020204" pitchFamily="34" charset="0"/>
              </a:rPr>
              <a:t>¾</a:t>
            </a:r>
          </a:p>
          <a:p>
            <a:pPr algn="ctr"/>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Similarly, by letting k = 3, we can conclude that the probability that a value of X lies between 60 and 90 is at least 1 − (1/3)2 = 8/9</a:t>
            </a:r>
            <a:r>
              <a:rPr lang="en-US" sz="1400" dirty="0" smtClean="0">
                <a:latin typeface="Arial" panose="020B0604020202020204" pitchFamily="34" charset="0"/>
                <a:cs typeface="Arial" panose="020B0604020202020204" pitchFamily="34" charset="0"/>
              </a:rPr>
              <a:t>.    </a:t>
            </a:r>
          </a:p>
          <a:p>
            <a:endParaRPr lang="en-US" sz="1400" dirty="0" smtClean="0">
              <a:latin typeface="Arial" panose="020B0604020202020204" pitchFamily="34" charset="0"/>
              <a:cs typeface="Arial" panose="020B0604020202020204" pitchFamily="34" charset="0"/>
            </a:endParaRPr>
          </a:p>
          <a:p>
            <a:r>
              <a:rPr lang="en-US" b="1" u="sng" dirty="0">
                <a:latin typeface="Arial" panose="020B0604020202020204" pitchFamily="34" charset="0"/>
                <a:cs typeface="Arial" panose="020B0604020202020204" pitchFamily="34" charset="0"/>
              </a:rPr>
              <a:t>Sample Mean and Law of Large </a:t>
            </a:r>
            <a:r>
              <a:rPr lang="en-US" b="1" u="sng" dirty="0" smtClean="0">
                <a:latin typeface="Arial" panose="020B0604020202020204" pitchFamily="34" charset="0"/>
                <a:cs typeface="Arial" panose="020B0604020202020204" pitchFamily="34" charset="0"/>
              </a:rPr>
              <a:t>Numbers</a:t>
            </a:r>
          </a:p>
          <a:p>
            <a:r>
              <a:rPr lang="en-US"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Consider a finite number of random variable X, Y , ..., Z on a sample space S. They are said to be independent if, for any values xi, </a:t>
            </a:r>
            <a:r>
              <a:rPr lang="en-US" sz="1400" dirty="0" err="1">
                <a:latin typeface="Arial" panose="020B0604020202020204" pitchFamily="34" charset="0"/>
                <a:cs typeface="Arial" panose="020B0604020202020204" pitchFamily="34" charset="0"/>
              </a:rPr>
              <a:t>yj</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zk</a:t>
            </a:r>
            <a:r>
              <a:rPr lang="en-US" sz="1400" dirty="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algn="ctr"/>
            <a:r>
              <a:rPr lang="en-US" sz="1400" dirty="0" smtClean="0">
                <a:latin typeface="Arial" panose="020B0604020202020204" pitchFamily="34" charset="0"/>
                <a:cs typeface="Arial" panose="020B0604020202020204" pitchFamily="34" charset="0"/>
              </a:rPr>
              <a:t>P </a:t>
            </a:r>
            <a:r>
              <a:rPr lang="en-US" sz="1400" dirty="0">
                <a:latin typeface="Arial" panose="020B0604020202020204" pitchFamily="34" charset="0"/>
                <a:cs typeface="Arial" panose="020B0604020202020204" pitchFamily="34" charset="0"/>
              </a:rPr>
              <a:t>(X = xi, Y = </a:t>
            </a:r>
            <a:r>
              <a:rPr lang="en-US" sz="1400" dirty="0" err="1">
                <a:latin typeface="Arial" panose="020B0604020202020204" pitchFamily="34" charset="0"/>
                <a:cs typeface="Arial" panose="020B0604020202020204" pitchFamily="34" charset="0"/>
              </a:rPr>
              <a:t>yj</a:t>
            </a:r>
            <a:r>
              <a:rPr lang="en-US" sz="1400" dirty="0">
                <a:latin typeface="Arial" panose="020B0604020202020204" pitchFamily="34" charset="0"/>
                <a:cs typeface="Arial" panose="020B0604020202020204" pitchFamily="34" charset="0"/>
              </a:rPr>
              <a:t> ,...,Z = </a:t>
            </a:r>
            <a:r>
              <a:rPr lang="en-US" sz="1400" dirty="0" err="1">
                <a:latin typeface="Arial" panose="020B0604020202020204" pitchFamily="34" charset="0"/>
                <a:cs typeface="Arial" panose="020B0604020202020204" pitchFamily="34" charset="0"/>
              </a:rPr>
              <a:t>zk</a:t>
            </a:r>
            <a:r>
              <a:rPr lang="en-US" sz="1400" dirty="0">
                <a:latin typeface="Arial" panose="020B0604020202020204" pitchFamily="34" charset="0"/>
                <a:cs typeface="Arial" panose="020B0604020202020204" pitchFamily="34" charset="0"/>
              </a:rPr>
              <a:t>) ≡ P (X = xi)P (Y = </a:t>
            </a:r>
            <a:r>
              <a:rPr lang="en-US" sz="1400" dirty="0" err="1">
                <a:latin typeface="Arial" panose="020B0604020202020204" pitchFamily="34" charset="0"/>
                <a:cs typeface="Arial" panose="020B0604020202020204" pitchFamily="34" charset="0"/>
              </a:rPr>
              <a:t>yj</a:t>
            </a:r>
            <a:r>
              <a:rPr lang="en-US" sz="1400" dirty="0">
                <a:latin typeface="Arial" panose="020B0604020202020204" pitchFamily="34" charset="0"/>
                <a:cs typeface="Arial" panose="020B0604020202020204" pitchFamily="34" charset="0"/>
              </a:rPr>
              <a:t> ) . . . P (Z = </a:t>
            </a:r>
            <a:r>
              <a:rPr lang="en-US" sz="1400" dirty="0" err="1">
                <a:latin typeface="Arial" panose="020B0604020202020204" pitchFamily="34" charset="0"/>
                <a:cs typeface="Arial" panose="020B0604020202020204" pitchFamily="34" charset="0"/>
              </a:rPr>
              <a:t>zk</a:t>
            </a:r>
            <a:r>
              <a:rPr lang="en-US" sz="1400" dirty="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In </a:t>
            </a:r>
            <a:r>
              <a:rPr lang="en-US" sz="1400" dirty="0">
                <a:latin typeface="Arial" panose="020B0604020202020204" pitchFamily="34" charset="0"/>
                <a:cs typeface="Arial" panose="020B0604020202020204" pitchFamily="34" charset="0"/>
              </a:rPr>
              <a:t>particular, X and Y are independent </a:t>
            </a:r>
            <a:r>
              <a:rPr lang="en-US" sz="1400" dirty="0" smtClean="0">
                <a:latin typeface="Arial" panose="020B0604020202020204" pitchFamily="34" charset="0"/>
                <a:cs typeface="Arial" panose="020B0604020202020204" pitchFamily="34" charset="0"/>
              </a:rPr>
              <a:t>If</a:t>
            </a:r>
          </a:p>
          <a:p>
            <a:pPr algn="ct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P (X = xi, Y = </a:t>
            </a:r>
            <a:r>
              <a:rPr lang="en-US" sz="1400" dirty="0" err="1">
                <a:latin typeface="Arial" panose="020B0604020202020204" pitchFamily="34" charset="0"/>
                <a:cs typeface="Arial" panose="020B0604020202020204" pitchFamily="34" charset="0"/>
              </a:rPr>
              <a:t>yj</a:t>
            </a:r>
            <a:r>
              <a:rPr lang="en-US" sz="1400" dirty="0">
                <a:latin typeface="Arial" panose="020B0604020202020204" pitchFamily="34" charset="0"/>
                <a:cs typeface="Arial" panose="020B0604020202020204" pitchFamily="34" charset="0"/>
              </a:rPr>
              <a:t> ) ≡ P (X = xi)P (Y = </a:t>
            </a:r>
            <a:r>
              <a:rPr lang="en-US" sz="1400" dirty="0" err="1">
                <a:latin typeface="Arial" panose="020B0604020202020204" pitchFamily="34" charset="0"/>
                <a:cs typeface="Arial" panose="020B0604020202020204" pitchFamily="34" charset="0"/>
              </a:rPr>
              <a:t>yj</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a:t>
            </a:r>
          </a:p>
          <a:p>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Now let X be a random variable with mean µ. We can consider the numerical outcome of each of n independent trials to be a random variable with the same distribution as X. The random variable corresponding to the </a:t>
            </a:r>
            <a:r>
              <a:rPr lang="en-US" sz="1400" dirty="0" err="1">
                <a:latin typeface="Arial" panose="020B0604020202020204" pitchFamily="34" charset="0"/>
                <a:cs typeface="Arial" panose="020B0604020202020204" pitchFamily="34" charset="0"/>
              </a:rPr>
              <a:t>ith</a:t>
            </a:r>
            <a:r>
              <a:rPr lang="en-US" sz="1400" dirty="0">
                <a:latin typeface="Arial" panose="020B0604020202020204" pitchFamily="34" charset="0"/>
                <a:cs typeface="Arial" panose="020B0604020202020204" pitchFamily="34" charset="0"/>
              </a:rPr>
              <a:t> outcome will be denoted by Xi(</a:t>
            </a:r>
            <a:r>
              <a:rPr lang="en-US" sz="1400" dirty="0" err="1">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 = 1, 2, . . . , n). (We note that the Xi are independent with the same distribution as X.) The average value of all n outcomes is also a random variable which is denoted by Xn and called the sample mean. That is:</a:t>
            </a: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law of large numbers says that as n increases the value of the sample mean Xn approaches the mean value µ. </a:t>
            </a:r>
            <a:r>
              <a:rPr lang="en-US" sz="1400" dirty="0" smtClean="0">
                <a:latin typeface="Arial" panose="020B0604020202020204" pitchFamily="34" charset="0"/>
                <a:cs typeface="Arial" panose="020B0604020202020204" pitchFamily="34" charset="0"/>
              </a:rPr>
              <a:t>Namely</a:t>
            </a:r>
          </a:p>
          <a:p>
            <a:endParaRPr lang="en-US" dirty="0" smtClean="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9912" y="4799012"/>
            <a:ext cx="3125788" cy="484188"/>
          </a:xfrm>
          <a:prstGeom prst="rect">
            <a:avLst/>
          </a:prstGeom>
        </p:spPr>
      </p:pic>
    </p:spTree>
    <p:extLst>
      <p:ext uri="{BB962C8B-B14F-4D97-AF65-F5344CB8AC3E}">
        <p14:creationId xmlns:p14="http://schemas.microsoft.com/office/powerpoint/2010/main" val="3544079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3100" y="952500"/>
            <a:ext cx="10553700" cy="5570756"/>
          </a:xfrm>
          <a:prstGeom prst="rect">
            <a:avLst/>
          </a:prstGeom>
        </p:spPr>
        <p:txBody>
          <a:bodyPr wrap="square">
            <a:spAutoFit/>
          </a:bodyPr>
          <a:lstStyle/>
          <a:p>
            <a:r>
              <a:rPr lang="en-US" sz="1400" b="1" u="sng" dirty="0" smtClean="0">
                <a:latin typeface="Arial" panose="020B0604020202020204" pitchFamily="34" charset="0"/>
                <a:cs typeface="Arial" panose="020B0604020202020204" pitchFamily="34" charset="0"/>
              </a:rPr>
              <a:t>Theorem </a:t>
            </a:r>
            <a:r>
              <a:rPr lang="en-US" sz="1400" b="1" u="sng" dirty="0">
                <a:latin typeface="Arial" panose="020B0604020202020204" pitchFamily="34" charset="0"/>
                <a:cs typeface="Arial" panose="020B0604020202020204" pitchFamily="34" charset="0"/>
              </a:rPr>
              <a:t>(Law of Large Numbers): </a:t>
            </a:r>
            <a:endParaRPr lang="en-US" sz="1400" b="1" u="sng"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For </a:t>
            </a:r>
            <a:r>
              <a:rPr lang="en-US" sz="1400" dirty="0">
                <a:latin typeface="Arial" panose="020B0604020202020204" pitchFamily="34" charset="0"/>
                <a:cs typeface="Arial" panose="020B0604020202020204" pitchFamily="34" charset="0"/>
              </a:rPr>
              <a:t>any positive number α, no matter how small, the probability that the </a:t>
            </a:r>
            <a:r>
              <a:rPr lang="en-US" sz="1400" dirty="0" smtClean="0">
                <a:latin typeface="Arial" panose="020B0604020202020204" pitchFamily="34" charset="0"/>
                <a:cs typeface="Arial" panose="020B0604020202020204" pitchFamily="34" charset="0"/>
              </a:rPr>
              <a:t>sample </a:t>
            </a:r>
            <a:r>
              <a:rPr lang="en-US" sz="1400" dirty="0">
                <a:latin typeface="Arial" panose="020B0604020202020204" pitchFamily="34" charset="0"/>
                <a:cs typeface="Arial" panose="020B0604020202020204" pitchFamily="34" charset="0"/>
              </a:rPr>
              <a:t>mean Xn has a value in the interval [µ − α, µ + α] approaches 1 as n approaches infinity. That is: </a:t>
            </a:r>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P </a:t>
            </a:r>
            <a:r>
              <a:rPr lang="en-US" sz="1400" dirty="0">
                <a:latin typeface="Arial" panose="020B0604020202020204" pitchFamily="34" charset="0"/>
                <a:cs typeface="Arial" panose="020B0604020202020204" pitchFamily="34" charset="0"/>
              </a:rPr>
              <a:t>([µ − α ≤ X ≤ µ + α]) → 1 as n → ∞</a:t>
            </a:r>
            <a:r>
              <a:rPr lang="en-US" sz="1400" dirty="0" smtClean="0">
                <a:latin typeface="Arial" panose="020B0604020202020204" pitchFamily="34" charset="0"/>
                <a:cs typeface="Arial" panose="020B0604020202020204" pitchFamily="34" charset="0"/>
              </a:rPr>
              <a:t>.</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 </a:t>
            </a:r>
            <a:r>
              <a:rPr lang="en-US" sz="1400" b="1" u="sng" dirty="0" smtClean="0">
                <a:latin typeface="Arial" panose="020B0604020202020204" pitchFamily="34" charset="0"/>
                <a:cs typeface="Arial" panose="020B0604020202020204" pitchFamily="34" charset="0"/>
              </a:rPr>
              <a:t>EXAMPLE</a:t>
            </a:r>
            <a:r>
              <a:rPr lang="en-US" sz="1400" b="1" dirty="0" smtClean="0">
                <a:latin typeface="Arial" panose="020B0604020202020204" pitchFamily="34" charset="0"/>
                <a:cs typeface="Arial" panose="020B0604020202020204" pitchFamily="34" charset="0"/>
              </a:rPr>
              <a:t>:</a:t>
            </a:r>
          </a:p>
          <a:p>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Suppose a die is tossed 5 times with outcomes</a:t>
            </a:r>
            <a:r>
              <a:rPr lang="en-US" sz="1400" dirty="0" smtClean="0">
                <a:latin typeface="Arial" panose="020B0604020202020204" pitchFamily="34" charset="0"/>
                <a:cs typeface="Arial" panose="020B0604020202020204" pitchFamily="34" charset="0"/>
              </a:rPr>
              <a:t>:</a:t>
            </a:r>
          </a:p>
          <a:p>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x1 = 3, x2 = 4, x3 = 6, x4 = 1, x5 = 4 </a:t>
            </a:r>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Then </a:t>
            </a:r>
            <a:r>
              <a:rPr lang="en-US" sz="1400" dirty="0">
                <a:latin typeface="Arial" panose="020B0604020202020204" pitchFamily="34" charset="0"/>
                <a:cs typeface="Arial" panose="020B0604020202020204" pitchFamily="34" charset="0"/>
              </a:rPr>
              <a:t>the corresponding value x of the sample mean X5 follows</a:t>
            </a:r>
            <a:r>
              <a:rPr lang="en-US" sz="1400" dirty="0" smtClean="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endParaRPr lang="en-US" dirty="0" smtClean="0"/>
          </a:p>
          <a:p>
            <a:endParaRPr lang="en-US" dirty="0"/>
          </a:p>
          <a:p>
            <a:endParaRPr lang="en-US" dirty="0" smtClean="0"/>
          </a:p>
          <a:p>
            <a:endParaRPr lang="en-US" dirty="0"/>
          </a:p>
          <a:p>
            <a:r>
              <a:rPr lang="en-US" sz="1400" dirty="0">
                <a:latin typeface="Arial" panose="020B0604020202020204" pitchFamily="34" charset="0"/>
                <a:cs typeface="Arial" panose="020B0604020202020204" pitchFamily="34" charset="0"/>
              </a:rPr>
              <a:t>For a fair die, the mean µ = 3.5. The law of large numbers tells us that, as n gets larger, there is a greater likelihood that Xn will get closer to 3.5. </a:t>
            </a:r>
            <a:endParaRPr lang="en-US" sz="1400" dirty="0" smtClean="0">
              <a:latin typeface="Arial" panose="020B0604020202020204" pitchFamily="34" charset="0"/>
              <a:cs typeface="Arial" panose="020B0604020202020204" pitchFamily="34" charset="0"/>
            </a:endParaRPr>
          </a:p>
          <a:p>
            <a:endParaRPr lang="en-US" dirty="0"/>
          </a:p>
          <a:p>
            <a:endParaRPr lang="en-US" dirty="0" smtClean="0"/>
          </a:p>
          <a:p>
            <a:endParaRPr lang="en-US" dirty="0"/>
          </a:p>
          <a:p>
            <a:endParaRPr lang="en-US" dirty="0" smtClean="0"/>
          </a:p>
          <a:p>
            <a:endParaRPr lang="en-US" dirty="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550" y="2931040"/>
            <a:ext cx="2673350" cy="668338"/>
          </a:xfrm>
          <a:prstGeom prst="rect">
            <a:avLst/>
          </a:prstGeom>
        </p:spPr>
      </p:pic>
    </p:spTree>
    <p:extLst>
      <p:ext uri="{BB962C8B-B14F-4D97-AF65-F5344CB8AC3E}">
        <p14:creationId xmlns:p14="http://schemas.microsoft.com/office/powerpoint/2010/main" val="3171222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7300" y="2101334"/>
            <a:ext cx="9537700" cy="3416320"/>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ctr"/>
            <a:r>
              <a:rPr lang="en-US" sz="72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pitchFamily="82" charset="0"/>
              </a:rPr>
              <a:t>Chapter:7</a:t>
            </a:r>
            <a:endParaRPr lang="en-US" sz="7200" dirty="0" smtClean="0">
              <a:latin typeface="Algerian" panose="04020705040A02060702" pitchFamily="82" charset="0"/>
            </a:endParaRPr>
          </a:p>
          <a:p>
            <a:pPr algn="ctr"/>
            <a:r>
              <a:rPr lang="en-US" sz="72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Probability</a:t>
            </a:r>
            <a:endParaRPr lang="en-US" sz="7200" dirty="0" smtClean="0">
              <a:latin typeface="Algerian" panose="04020705040A02060702" pitchFamily="82" charset="0"/>
            </a:endParaRP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627323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3">
                <a:satMod val="175000"/>
                <a:alpha val="40000"/>
              </a:schemeClr>
            </a:glow>
            <a:outerShdw blurRad="38100" dist="25400" dir="5400000" rotWithShape="0">
              <a:srgbClr val="000000">
                <a:alpha val="60000"/>
              </a:srgbClr>
            </a:outerShdw>
          </a:effectLst>
        </p:spPr>
        <p:style>
          <a:lnRef idx="0">
            <a:schemeClr val="dk1"/>
          </a:lnRef>
          <a:fillRef idx="3">
            <a:schemeClr val="dk1"/>
          </a:fillRef>
          <a:effectRef idx="3">
            <a:schemeClr val="dk1"/>
          </a:effectRef>
          <a:fontRef idx="minor">
            <a:schemeClr val="lt1"/>
          </a:fontRef>
        </p:style>
        <p:txBody>
          <a:bodyPr>
            <a:normAutofit/>
          </a:bodyPr>
          <a:lstStyle/>
          <a:p>
            <a:r>
              <a:rPr lang="en-US" sz="9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The</a:t>
            </a:r>
            <a:r>
              <a:rPr lang="en-US" sz="9600" dirty="0" smtClean="0">
                <a:latin typeface="Algerian" panose="04020705040A02060702" pitchFamily="82" charset="0"/>
              </a:rPr>
              <a:t> </a:t>
            </a:r>
            <a:r>
              <a:rPr lang="en-US" sz="9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pitchFamily="82" charset="0"/>
              </a:rPr>
              <a:t>End</a:t>
            </a:r>
            <a:endParaRPr lang="en-US" sz="9600" dirty="0">
              <a:latin typeface="Algerian" panose="04020705040A02060702" pitchFamily="82" charset="0"/>
            </a:endParaRPr>
          </a:p>
        </p:txBody>
      </p:sp>
      <p:sp>
        <p:nvSpPr>
          <p:cNvPr id="3" name="Text Placeholder 2"/>
          <p:cNvSpPr>
            <a:spLocks noGrp="1"/>
          </p:cNvSpPr>
          <p:nvPr>
            <p:ph type="body" idx="1"/>
          </p:nvPr>
        </p:nvSpPr>
        <p:spPr>
          <a:effectLst>
            <a:glow rad="228600">
              <a:schemeClr val="accent2">
                <a:satMod val="175000"/>
                <a:alpha val="40000"/>
              </a:schemeClr>
            </a:glow>
          </a:effectLst>
        </p:spPr>
        <p:style>
          <a:lnRef idx="2">
            <a:schemeClr val="accent6">
              <a:shade val="50000"/>
            </a:schemeClr>
          </a:lnRef>
          <a:fillRef idx="1">
            <a:schemeClr val="accent6"/>
          </a:fillRef>
          <a:effectRef idx="0">
            <a:schemeClr val="accent6"/>
          </a:effectRef>
          <a:fontRef idx="minor">
            <a:schemeClr val="lt1"/>
          </a:fontRef>
        </p:style>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r"/>
            <a:r>
              <a:rPr lang="en-US" sz="6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Thank</a:t>
            </a:r>
            <a:r>
              <a:rPr lang="en-US" sz="6000" b="1" dirty="0" smtClean="0">
                <a:ln/>
                <a:solidFill>
                  <a:schemeClr val="accent3"/>
                </a:solidFill>
                <a:latin typeface="Algerian" panose="04020705040A02060702" pitchFamily="82" charset="0"/>
              </a:rPr>
              <a:t> </a:t>
            </a:r>
            <a:r>
              <a:rPr lang="en-US" sz="6000" b="1" dirty="0" smtClean="0">
                <a:ln w="9525">
                  <a:solidFill>
                    <a:schemeClr val="bg1"/>
                  </a:solidFill>
                  <a:prstDash val="solid"/>
                </a:ln>
                <a:effectLst>
                  <a:outerShdw blurRad="12700" dist="38100" dir="2700000" algn="tl" rotWithShape="0">
                    <a:schemeClr val="bg1">
                      <a:lumMod val="50000"/>
                    </a:schemeClr>
                  </a:outerShdw>
                </a:effectLst>
                <a:latin typeface="Algerian" panose="04020705040A02060702" pitchFamily="82" charset="0"/>
              </a:rPr>
              <a:t>You.</a:t>
            </a:r>
            <a:endParaRPr lang="en-US" sz="6000" b="1" dirty="0">
              <a:ln/>
              <a:solidFill>
                <a:schemeClr val="accent3"/>
              </a:solidFill>
              <a:latin typeface="Algerian" panose="04020705040A02060702" pitchFamily="82" charset="0"/>
            </a:endParaRPr>
          </a:p>
        </p:txBody>
      </p:sp>
    </p:spTree>
    <p:extLst>
      <p:ext uri="{BB962C8B-B14F-4D97-AF65-F5344CB8AC3E}">
        <p14:creationId xmlns:p14="http://schemas.microsoft.com/office/powerpoint/2010/main" val="1838055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1049868"/>
          </a:xfrm>
          <a:effectLst>
            <a:glow rad="228600">
              <a:schemeClr val="accent2">
                <a:satMod val="175000"/>
                <a:alpha val="40000"/>
              </a:schemeClr>
            </a:glow>
            <a:innerShdw blurRad="25400" dist="12700" dir="13500000">
              <a:srgbClr val="000000">
                <a:alpha val="45000"/>
              </a:srgbClr>
            </a:innerShdw>
          </a:effectLst>
        </p:spPr>
        <p:style>
          <a:lnRef idx="1">
            <a:schemeClr val="accent1"/>
          </a:lnRef>
          <a:fillRef idx="3">
            <a:schemeClr val="accent1"/>
          </a:fillRef>
          <a:effectRef idx="2">
            <a:schemeClr val="accent1"/>
          </a:effectRef>
          <a:fontRef idx="minor">
            <a:schemeClr val="lt1"/>
          </a:fontRef>
        </p:style>
        <p:txBody>
          <a:bodyPr/>
          <a:lstStyle/>
          <a:p>
            <a:r>
              <a:rPr lang="en-US" b="1" u="sng" dirty="0" smtClean="0">
                <a:ln w="12700">
                  <a:solidFill>
                    <a:schemeClr val="tx2">
                      <a:lumMod val="75000"/>
                    </a:schemeClr>
                  </a:solidFill>
                  <a:prstDash val="solid"/>
                </a:ln>
                <a:pattFill prst="dkUpDiag">
                  <a:fgClr>
                    <a:schemeClr val="tx2"/>
                  </a:fgClr>
                  <a:bgClr>
                    <a:schemeClr val="tx2">
                      <a:lumMod val="20000"/>
                      <a:lumOff val="80000"/>
                    </a:schemeClr>
                  </a:bgClr>
                </a:pattFill>
                <a:latin typeface="Algerian" panose="04020705040A02060702" pitchFamily="82" charset="0"/>
              </a:rPr>
              <a:t>Introduction</a:t>
            </a:r>
            <a:endParaRPr lang="en-US" b="1" u="sng" dirty="0">
              <a:ln w="12700">
                <a:solidFill>
                  <a:schemeClr val="tx2">
                    <a:lumMod val="75000"/>
                  </a:schemeClr>
                </a:solidFill>
                <a:prstDash val="solid"/>
              </a:ln>
              <a:pattFill prst="dkUpDiag">
                <a:fgClr>
                  <a:schemeClr val="tx2"/>
                </a:fgClr>
                <a:bgClr>
                  <a:schemeClr val="tx2">
                    <a:lumMod val="20000"/>
                    <a:lumOff val="80000"/>
                  </a:schemeClr>
                </a:bgClr>
              </a:pattFill>
              <a:latin typeface="Algerian" panose="04020705040A02060702" pitchFamily="82" charset="0"/>
            </a:endParaRPr>
          </a:p>
        </p:txBody>
      </p:sp>
      <p:sp>
        <p:nvSpPr>
          <p:cNvPr id="3" name="Content Placeholder 2"/>
          <p:cNvSpPr>
            <a:spLocks noGrp="1"/>
          </p:cNvSpPr>
          <p:nvPr>
            <p:ph idx="1"/>
          </p:nvPr>
        </p:nvSpPr>
        <p:spPr>
          <a:ln>
            <a:solidFill>
              <a:srgbClr val="FF0000"/>
            </a:solidFill>
          </a:ln>
        </p:spPr>
        <p:style>
          <a:lnRef idx="0">
            <a:schemeClr val="dk1"/>
          </a:lnRef>
          <a:fillRef idx="3">
            <a:schemeClr val="dk1"/>
          </a:fillRef>
          <a:effectRef idx="3">
            <a:schemeClr val="dk1"/>
          </a:effectRef>
          <a:fontRef idx="minor">
            <a:schemeClr val="lt1"/>
          </a:fontRef>
        </p:style>
        <p:txBody>
          <a:bodyPr>
            <a:normAutofit fontScale="92500" lnSpcReduction="10000"/>
          </a:bodyPr>
          <a:lstStyle/>
          <a:p>
            <a:pPr>
              <a:buFont typeface="Wingdings" panose="05000000000000000000" pitchFamily="2" charset="2"/>
              <a:buChar char="Ø"/>
            </a:pPr>
            <a:r>
              <a:rPr lang="en-US" dirty="0">
                <a:latin typeface="Arial Rounded MT Bold" panose="020F0704030504030204" pitchFamily="34" charset="0"/>
              </a:rPr>
              <a:t>Sample Space and </a:t>
            </a:r>
            <a:r>
              <a:rPr lang="en-US" dirty="0" smtClean="0">
                <a:latin typeface="Arial Rounded MT Bold" panose="020F0704030504030204" pitchFamily="34" charset="0"/>
              </a:rPr>
              <a:t>Events</a:t>
            </a:r>
          </a:p>
          <a:p>
            <a:pPr>
              <a:buFont typeface="Wingdings" panose="05000000000000000000" pitchFamily="2" charset="2"/>
              <a:buChar char="Ø"/>
            </a:pPr>
            <a:r>
              <a:rPr lang="en-US" dirty="0">
                <a:latin typeface="Arial Rounded MT Bold" panose="020F0704030504030204" pitchFamily="34" charset="0"/>
              </a:rPr>
              <a:t>Finite Probability </a:t>
            </a:r>
            <a:r>
              <a:rPr lang="en-US" dirty="0" smtClean="0">
                <a:latin typeface="Arial Rounded MT Bold" panose="020F0704030504030204" pitchFamily="34" charset="0"/>
              </a:rPr>
              <a:t>Spaces</a:t>
            </a:r>
          </a:p>
          <a:p>
            <a:pPr>
              <a:buFont typeface="Wingdings" panose="05000000000000000000" pitchFamily="2" charset="2"/>
              <a:buChar char="Ø"/>
            </a:pPr>
            <a:r>
              <a:rPr lang="en-US" dirty="0">
                <a:latin typeface="Arial Rounded MT Bold" panose="020F0704030504030204" pitchFamily="34" charset="0"/>
              </a:rPr>
              <a:t>Conditional </a:t>
            </a:r>
            <a:r>
              <a:rPr lang="en-US" dirty="0" smtClean="0">
                <a:latin typeface="Arial Rounded MT Bold" panose="020F0704030504030204" pitchFamily="34" charset="0"/>
              </a:rPr>
              <a:t>Probability</a:t>
            </a:r>
          </a:p>
          <a:p>
            <a:pPr>
              <a:buFont typeface="Wingdings" panose="05000000000000000000" pitchFamily="2" charset="2"/>
              <a:buChar char="Ø"/>
            </a:pPr>
            <a:r>
              <a:rPr lang="en-US" dirty="0">
                <a:latin typeface="Arial Rounded MT Bold" panose="020F0704030504030204" pitchFamily="34" charset="0"/>
              </a:rPr>
              <a:t>Independent </a:t>
            </a:r>
            <a:r>
              <a:rPr lang="en-US" dirty="0" smtClean="0">
                <a:latin typeface="Arial Rounded MT Bold" panose="020F0704030504030204" pitchFamily="34" charset="0"/>
              </a:rPr>
              <a:t>Events</a:t>
            </a:r>
          </a:p>
          <a:p>
            <a:pPr>
              <a:buFont typeface="Wingdings" panose="05000000000000000000" pitchFamily="2" charset="2"/>
              <a:buChar char="Ø"/>
            </a:pPr>
            <a:r>
              <a:rPr lang="en-US" dirty="0">
                <a:latin typeface="Arial Rounded MT Bold" panose="020F0704030504030204" pitchFamily="34" charset="0"/>
              </a:rPr>
              <a:t>Independent Repeated Trials, Binomial </a:t>
            </a:r>
            <a:r>
              <a:rPr lang="en-US" dirty="0" smtClean="0">
                <a:latin typeface="Arial Rounded MT Bold" panose="020F0704030504030204" pitchFamily="34" charset="0"/>
              </a:rPr>
              <a:t>Distribution</a:t>
            </a:r>
          </a:p>
          <a:p>
            <a:pPr>
              <a:buFont typeface="Wingdings" panose="05000000000000000000" pitchFamily="2" charset="2"/>
              <a:buChar char="Ø"/>
            </a:pPr>
            <a:r>
              <a:rPr lang="en-US" dirty="0">
                <a:latin typeface="Arial Rounded MT Bold" panose="020F0704030504030204" pitchFamily="34" charset="0"/>
              </a:rPr>
              <a:t>Random </a:t>
            </a:r>
            <a:r>
              <a:rPr lang="en-US" dirty="0" smtClean="0">
                <a:latin typeface="Arial Rounded MT Bold" panose="020F0704030504030204" pitchFamily="34" charset="0"/>
              </a:rPr>
              <a:t>Variables</a:t>
            </a:r>
          </a:p>
          <a:p>
            <a:pPr>
              <a:buFont typeface="Wingdings" panose="05000000000000000000" pitchFamily="2" charset="2"/>
              <a:buChar char="Ø"/>
            </a:pPr>
            <a:r>
              <a:rPr lang="en-US" dirty="0">
                <a:latin typeface="Arial Rounded MT Bold" panose="020F0704030504030204" pitchFamily="34" charset="0"/>
              </a:rPr>
              <a:t>Chebyshev’s Inequality, Law of Large Numbers</a:t>
            </a:r>
            <a:endParaRPr lang="en-US" dirty="0" smtClean="0">
              <a:latin typeface="Arial Rounded MT Bold" panose="020F0704030504030204" pitchFamily="34" charset="0"/>
            </a:endParaRPr>
          </a:p>
          <a:p>
            <a:pPr>
              <a:buFont typeface="Wingdings" panose="05000000000000000000" pitchFamily="2" charset="2"/>
              <a:buChar char="Ø"/>
            </a:pPr>
            <a:endParaRPr lang="en-US" dirty="0">
              <a:latin typeface="Arial Rounded MT Bold" panose="020F0704030504030204" pitchFamily="34" charset="0"/>
            </a:endParaRPr>
          </a:p>
        </p:txBody>
      </p:sp>
    </p:spTree>
    <p:extLst>
      <p:ext uri="{BB962C8B-B14F-4D97-AF65-F5344CB8AC3E}">
        <p14:creationId xmlns:p14="http://schemas.microsoft.com/office/powerpoint/2010/main" val="1678329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2060"/>
          </a:solidFill>
          <a:effectLst>
            <a:glow rad="228600">
              <a:schemeClr val="accent6">
                <a:satMod val="175000"/>
                <a:alpha val="40000"/>
              </a:schemeClr>
            </a:glow>
          </a:effectLst>
        </p:spPr>
        <p:txBody>
          <a:bodyPr/>
          <a:lstStyle/>
          <a:p>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Sample</a:t>
            </a:r>
            <a:r>
              <a:rPr lang="en-US" b="1" dirty="0">
                <a:latin typeface="Algerian" panose="04020705040A02060702" pitchFamily="82" charset="0"/>
              </a:rPr>
              <a:t> </a:t>
            </a:r>
            <a:r>
              <a:rPr lang="en-US" b="1" dirty="0">
                <a:ln w="13462">
                  <a:solidFill>
                    <a:schemeClr val="bg1"/>
                  </a:solidFill>
                  <a:prstDash val="solid"/>
                </a:ln>
                <a:effectLst>
                  <a:outerShdw dist="38100" dir="2700000" algn="bl" rotWithShape="0">
                    <a:schemeClr val="accent5"/>
                  </a:outerShdw>
                </a:effectLst>
                <a:latin typeface="Algerian" panose="04020705040A02060702" pitchFamily="82" charset="0"/>
              </a:rPr>
              <a:t>Space</a:t>
            </a:r>
            <a:r>
              <a:rPr lang="en-US" b="1" dirty="0">
                <a:latin typeface="Algerian" panose="04020705040A02060702" pitchFamily="82" charset="0"/>
              </a:rPr>
              <a:t> </a:t>
            </a:r>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pitchFamily="82" charset="0"/>
              </a:rPr>
              <a:t>and</a:t>
            </a:r>
            <a:r>
              <a:rPr lang="en-US" b="1" dirty="0">
                <a:latin typeface="Algerian" panose="04020705040A02060702" pitchFamily="82" charset="0"/>
              </a:rPr>
              <a:t> </a:t>
            </a:r>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Events</a:t>
            </a:r>
            <a:endParaRPr lang="en-US" b="1" dirty="0">
              <a:latin typeface="Algerian" panose="04020705040A02060702" pitchFamily="82" charset="0"/>
            </a:endParaRPr>
          </a:p>
        </p:txBody>
      </p:sp>
      <p:sp>
        <p:nvSpPr>
          <p:cNvPr id="3" name="Content Placeholder 2"/>
          <p:cNvSpPr>
            <a:spLocks noGrp="1"/>
          </p:cNvSpPr>
          <p:nvPr>
            <p:ph idx="1"/>
          </p:nvPr>
        </p:nvSpPr>
        <p:spPr/>
        <p:style>
          <a:lnRef idx="0">
            <a:schemeClr val="accent6"/>
          </a:lnRef>
          <a:fillRef idx="3">
            <a:schemeClr val="accent6"/>
          </a:fillRef>
          <a:effectRef idx="3">
            <a:schemeClr val="accent6"/>
          </a:effectRef>
          <a:fontRef idx="minor">
            <a:schemeClr val="lt1"/>
          </a:fontRef>
        </p:style>
        <p:txBody>
          <a:bodyPr>
            <a:normAutofit/>
          </a:bodyPr>
          <a:lstStyle/>
          <a:p>
            <a:r>
              <a:rPr lang="en-US" sz="1800" b="1" u="sng" dirty="0"/>
              <a:t>Definition</a:t>
            </a:r>
          </a:p>
          <a:p>
            <a:pPr marL="0" indent="0">
              <a:buNone/>
            </a:pPr>
            <a:r>
              <a:rPr lang="en-US" sz="1600" dirty="0" smtClean="0">
                <a:latin typeface="Arial" panose="020B0604020202020204" pitchFamily="34" charset="0"/>
                <a:cs typeface="Arial" panose="020B0604020202020204" pitchFamily="34" charset="0"/>
              </a:rPr>
              <a:t>A</a:t>
            </a:r>
            <a:r>
              <a:rPr lang="en-US" sz="1600" dirty="0">
                <a:latin typeface="Arial" panose="020B0604020202020204" pitchFamily="34" charset="0"/>
                <a:cs typeface="Arial" panose="020B0604020202020204" pitchFamily="34" charset="0"/>
              </a:rPr>
              <a:t> random experiment is a mechanism that produces a definite outcome that cannot be predicted with certainty. The sample</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space associated with a random experiment is the set of all possible outcomes. An event is a subset of the sample space</a:t>
            </a:r>
            <a:r>
              <a:rPr lang="en-US" sz="1600" dirty="0" smtClean="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Rolling an ordinary six-sided die is a familiar example of a </a:t>
            </a:r>
            <a:r>
              <a:rPr lang="en-US" sz="1600" i="1" dirty="0">
                <a:latin typeface="Arial" panose="020B0604020202020204" pitchFamily="34" charset="0"/>
                <a:cs typeface="Arial" panose="020B0604020202020204" pitchFamily="34" charset="0"/>
              </a:rPr>
              <a:t>random experiment</a:t>
            </a:r>
            <a:r>
              <a:rPr lang="en-US" sz="1600" dirty="0">
                <a:latin typeface="Arial" panose="020B0604020202020204" pitchFamily="34" charset="0"/>
                <a:cs typeface="Arial" panose="020B0604020202020204" pitchFamily="34" charset="0"/>
              </a:rPr>
              <a:t>, an action for which all possible outcomes can be listed, but for which the actual outcome on any given trial of the experiment cannot be predicted with certainty. In such a situation we wish to assign to each outcome, such as rolling a two, a number, called the </a:t>
            </a:r>
            <a:r>
              <a:rPr lang="en-US" sz="1600" i="1" dirty="0">
                <a:latin typeface="Arial" panose="020B0604020202020204" pitchFamily="34" charset="0"/>
                <a:cs typeface="Arial" panose="020B0604020202020204" pitchFamily="34" charset="0"/>
              </a:rPr>
              <a:t>probability</a:t>
            </a:r>
            <a:r>
              <a:rPr lang="en-US" sz="1600" dirty="0">
                <a:latin typeface="Arial" panose="020B0604020202020204" pitchFamily="34" charset="0"/>
                <a:cs typeface="Arial" panose="020B0604020202020204" pitchFamily="34" charset="0"/>
              </a:rPr>
              <a:t> of the outcome, that indicates how likely it is that the outcome will occur. Similarly, we would like to assign a probability to any </a:t>
            </a:r>
            <a:r>
              <a:rPr lang="en-US" sz="1600" i="1" dirty="0">
                <a:latin typeface="Arial" panose="020B0604020202020204" pitchFamily="34" charset="0"/>
                <a:cs typeface="Arial" panose="020B0604020202020204" pitchFamily="34" charset="0"/>
              </a:rPr>
              <a:t>event</a:t>
            </a:r>
            <a:r>
              <a:rPr lang="en-US" sz="1600" dirty="0">
                <a:latin typeface="Arial" panose="020B0604020202020204" pitchFamily="34" charset="0"/>
                <a:cs typeface="Arial" panose="020B0604020202020204" pitchFamily="34" charset="0"/>
              </a:rPr>
              <a:t>, or collection of outcomes, such as rolling an even number, which indicates how likely it is that the event will occur if the experiment is performed. This section provides a framework for discussing probability problems, using the terms just mentioned.</a:t>
            </a:r>
          </a:p>
        </p:txBody>
      </p:sp>
      <p:cxnSp>
        <p:nvCxnSpPr>
          <p:cNvPr id="5" name="Straight Connector 4"/>
          <p:cNvCxnSpPr/>
          <p:nvPr/>
        </p:nvCxnSpPr>
        <p:spPr>
          <a:xfrm flipV="1">
            <a:off x="2171700" y="1981200"/>
            <a:ext cx="7975600" cy="127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82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639232"/>
            <a:ext cx="10579100" cy="808568"/>
          </a:xfrm>
        </p:spPr>
        <p:txBody>
          <a:bodyPr>
            <a:noAutofit/>
          </a:bodyPr>
          <a:lstStyle/>
          <a:p>
            <a:pPr algn="l"/>
            <a:r>
              <a:rPr lang="en-US" sz="1600" b="1" u="sng" dirty="0" smtClean="0">
                <a:latin typeface="Arial Black" panose="020B0A04020102020204" pitchFamily="34" charset="0"/>
              </a:rPr>
              <a:t>Example: </a:t>
            </a:r>
            <a:r>
              <a:rPr lang="en-US" sz="1600" dirty="0" smtClean="0">
                <a:latin typeface="Arial Black" panose="020B0A04020102020204" pitchFamily="34" charset="0"/>
              </a:rPr>
              <a:t>Construct </a:t>
            </a:r>
            <a:r>
              <a:rPr lang="en-US" sz="1600" dirty="0">
                <a:latin typeface="Arial Black" panose="020B0A04020102020204" pitchFamily="34" charset="0"/>
              </a:rPr>
              <a:t>a sample space for the experiment that consists of rolling a single die. Find the events that correspond to the phrases “an even number is rolled” and “a number greater than two is rolled.”</a:t>
            </a:r>
          </a:p>
        </p:txBody>
      </p:sp>
      <p:sp>
        <p:nvSpPr>
          <p:cNvPr id="5" name="Rectangle 1"/>
          <p:cNvSpPr>
            <a:spLocks noGrp="1" noChangeArrowheads="1"/>
          </p:cNvSpPr>
          <p:nvPr>
            <p:ph type="body" sz="half" idx="2"/>
          </p:nvPr>
        </p:nvSpPr>
        <p:spPr bwMode="auto">
          <a:xfrm>
            <a:off x="850900" y="1447800"/>
            <a:ext cx="10579100" cy="28775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0" rIns="91440" bIns="1904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i="0" u="sng" strike="noStrike" cap="none" normalizeH="0" baseline="0" dirty="0" smtClean="0">
                <a:ln>
                  <a:noFill/>
                </a:ln>
                <a:solidFill>
                  <a:srgbClr val="FF0000"/>
                </a:solidFill>
                <a:effectLst/>
                <a:latin typeface="Arial Black" panose="020B0A04020102020204" pitchFamily="34" charset="0"/>
                <a:cs typeface="Arial" panose="020B0604020202020204" pitchFamily="34" charset="0"/>
              </a:rPr>
              <a:t>Solution</a:t>
            </a:r>
            <a:r>
              <a:rPr lang="en-US" u="sng" dirty="0">
                <a:solidFill>
                  <a:srgbClr val="FF0000"/>
                </a:solidFill>
                <a:latin typeface="Arial Black" panose="020B0A04020102020204" pitchFamily="34" charset="0"/>
                <a:cs typeface="Arial" panose="020B0604020202020204" pitchFamily="34" charset="0"/>
              </a:rPr>
              <a:t>:</a:t>
            </a:r>
            <a:endParaRPr kumimoji="0" lang="en-US" i="0" u="sng" strike="noStrike" cap="none" normalizeH="0" baseline="0" dirty="0" smtClean="0">
              <a:ln>
                <a:noFill/>
              </a:ln>
              <a:solidFill>
                <a:srgbClr val="FF0000"/>
              </a:solidFill>
              <a:effectLst/>
              <a:latin typeface="Arial Black" panose="020B0A040201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anose="020B0604020202020204" pitchFamily="34" charset="0"/>
              </a:rPr>
              <a:t>The outcomes could be labeled according to the number of dots on the top face of the die. Then the sample space is the set S={1,2,3,4,5,6}S={1,2,3,4,5,6}</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anose="020B0604020202020204" pitchFamily="34" charset="0"/>
              </a:rPr>
              <a:t>The outcomes that are even are 2,4,and62,4,and6, so the event that corresponds to the phrase “an even number is rolled” is the set {2,4,6}{2,4,6}, which it is natural to denote by the letter EE. We write E={2,4,6}E={2,4,6}.</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anose="020B0604020202020204" pitchFamily="34" charset="0"/>
              </a:rPr>
              <a:t>Similarly the event that corresponds to the phrase “a number greater than two is rolled” is the set T={3,4,5,6}T={3,4,5,6}, which we have denoted TT.</a:t>
            </a:r>
            <a:endParaRPr kumimoji="0" lang="en-US" sz="1600" b="0" i="0" u="none" strike="noStrike" cap="none" normalizeH="0" baseline="0" dirty="0" smtClean="0">
              <a:ln>
                <a:noFill/>
              </a:ln>
              <a:solidFill>
                <a:schemeClr val="tx1"/>
              </a:solidFill>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anose="020B0604020202020204" pitchFamily="34" charset="0"/>
              </a:rPr>
              <a:t>A graphical representation of a sample space and events is a venn</a:t>
            </a:r>
            <a:r>
              <a:rPr kumimoji="0" lang="en-US" sz="1600" b="0" i="0" u="none" strike="noStrike" cap="none" normalizeH="0" dirty="0" smtClean="0">
                <a:ln>
                  <a:noFill/>
                </a:ln>
                <a:solidFill>
                  <a:srgbClr val="000000"/>
                </a:solidFill>
                <a:effectLst/>
                <a:cs typeface="Arial" panose="020B0604020202020204" pitchFamily="34" charset="0"/>
              </a:rPr>
              <a:t> diagram</a:t>
            </a:r>
            <a:r>
              <a:rPr kumimoji="0" lang="en-US" sz="1600" b="0" i="0" u="none" strike="noStrike" cap="none" normalizeH="0" baseline="0" dirty="0" smtClean="0">
                <a:ln>
                  <a:noFill/>
                </a:ln>
                <a:solidFill>
                  <a:srgbClr val="000000"/>
                </a:solidFill>
                <a:effectLst/>
                <a:cs typeface="Arial" panose="020B0604020202020204" pitchFamily="34" charset="0"/>
              </a:rPr>
              <a:t>, as shown in Figure 3.1.13.1.1. In general the sample space SS is represented by a rectangle, outcomes by points within the rectangle, and events by ovals that enclose the outcomes that compose them.</a:t>
            </a:r>
            <a:endParaRPr kumimoji="0" lang="en-US" sz="1600" b="0" i="0" u="none" strike="noStrike" cap="none" normalizeH="0" baseline="0" dirty="0" smtClean="0">
              <a:ln>
                <a:noFill/>
              </a:ln>
              <a:solidFill>
                <a:schemeClr val="tx1"/>
              </a:solidFill>
              <a:effectLst/>
              <a:cs typeface="Arial" panose="020B0604020202020204" pitchFamily="34" charset="0"/>
            </a:endParaRPr>
          </a:p>
        </p:txBody>
      </p:sp>
      <p:pic>
        <p:nvPicPr>
          <p:cNvPr id="1029" name="Picture 5" descr="97b468eaa2da56c52e300c556c23a24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9799" y="4325390"/>
            <a:ext cx="3581401" cy="1899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500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62000"/>
            <a:ext cx="9601196" cy="1168401"/>
          </a:xfrm>
          <a:effectLst>
            <a:glow rad="228600">
              <a:schemeClr val="accent5">
                <a:satMod val="175000"/>
                <a:alpha val="40000"/>
              </a:schemeClr>
            </a:glow>
          </a:effectLst>
        </p:spPr>
        <p:style>
          <a:lnRef idx="3">
            <a:schemeClr val="lt1"/>
          </a:lnRef>
          <a:fillRef idx="1">
            <a:schemeClr val="dk1"/>
          </a:fillRef>
          <a:effectRef idx="1">
            <a:schemeClr val="dk1"/>
          </a:effectRef>
          <a:fontRef idx="minor">
            <a:schemeClr val="lt1"/>
          </a:fontRef>
        </p:style>
        <p:txBody>
          <a:bodyPr>
            <a:normAutofit/>
          </a:body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pitchFamily="82" charset="0"/>
              </a:rPr>
              <a:t>Probability</a:t>
            </a:r>
            <a:r>
              <a:rPr lang="en-US" dirty="0">
                <a:latin typeface="Algerian" panose="04020705040A02060702" pitchFamily="82" charset="0"/>
              </a:rPr>
              <a:t> </a:t>
            </a:r>
            <a:r>
              <a:rPr lang="en-US"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space</a:t>
            </a:r>
            <a:endParaRPr lang="en-US" dirty="0">
              <a:latin typeface="Algerian" panose="04020705040A02060702" pitchFamily="82" charset="0"/>
            </a:endParaRPr>
          </a:p>
        </p:txBody>
      </p:sp>
      <p:sp>
        <p:nvSpPr>
          <p:cNvPr id="3" name="Content Placeholder 2"/>
          <p:cNvSpPr>
            <a:spLocks noGrp="1"/>
          </p:cNvSpPr>
          <p:nvPr>
            <p:ph idx="1"/>
          </p:nvPr>
        </p:nvSpPr>
        <p:spPr>
          <a:xfrm>
            <a:off x="774700" y="2184400"/>
            <a:ext cx="10706100" cy="3886200"/>
          </a:xfrm>
        </p:spPr>
        <p:txBody>
          <a:bodyPr>
            <a:normAutofit fontScale="40000" lnSpcReduction="20000"/>
          </a:bodyPr>
          <a:lstStyle/>
          <a:p>
            <a:r>
              <a:rPr lang="en-US" sz="4500" b="1" u="sng" dirty="0">
                <a:latin typeface="Arial Black" panose="020B0A04020102020204" pitchFamily="34" charset="0"/>
              </a:rPr>
              <a:t>Definition</a:t>
            </a:r>
          </a:p>
          <a:p>
            <a:r>
              <a:rPr lang="en-US" sz="3000" dirty="0" smtClean="0">
                <a:latin typeface="Arial" panose="020B0604020202020204" pitchFamily="34" charset="0"/>
                <a:cs typeface="Arial" panose="020B0604020202020204" pitchFamily="34" charset="0"/>
              </a:rPr>
              <a:t>In </a:t>
            </a:r>
            <a:r>
              <a:rPr lang="en-US" sz="3000" dirty="0">
                <a:latin typeface="Arial" panose="020B0604020202020204" pitchFamily="34" charset="0"/>
                <a:cs typeface="Arial" panose="020B0604020202020204" pitchFamily="34" charset="0"/>
              </a:rPr>
              <a:t>probability theory, the notion of probability space is the conventional mathematical model of randomness. It formalizes three interrelated ideas by three mathematical notions. First, a sample point (called also elementary event), — something to be chosen at random (outcome of experiment, state of nature, possibility etc.) Second, an event, — something that will occur or not, depending on the chosen sample point. Third, the </a:t>
            </a:r>
            <a:r>
              <a:rPr lang="en-US" sz="3000" dirty="0" smtClean="0">
                <a:latin typeface="Arial" panose="020B0604020202020204" pitchFamily="34" charset="0"/>
                <a:cs typeface="Arial" panose="020B0604020202020204" pitchFamily="34" charset="0"/>
              </a:rPr>
              <a:t>probability</a:t>
            </a:r>
            <a:r>
              <a:rPr lang="en-US" sz="3000" dirty="0">
                <a:latin typeface="Arial" panose="020B0604020202020204" pitchFamily="34" charset="0"/>
                <a:cs typeface="Arial" panose="020B0604020202020204" pitchFamily="34" charset="0"/>
              </a:rPr>
              <a:t> </a:t>
            </a:r>
            <a:r>
              <a:rPr lang="en-US" sz="3000" dirty="0" smtClean="0">
                <a:latin typeface="Arial" panose="020B0604020202020204" pitchFamily="34" charset="0"/>
                <a:cs typeface="Arial" panose="020B0604020202020204" pitchFamily="34" charset="0"/>
              </a:rPr>
              <a:t>of </a:t>
            </a:r>
            <a:r>
              <a:rPr lang="en-US" sz="3000" dirty="0">
                <a:latin typeface="Arial" panose="020B0604020202020204" pitchFamily="34" charset="0"/>
                <a:cs typeface="Arial" panose="020B0604020202020204" pitchFamily="34" charset="0"/>
              </a:rPr>
              <a:t>an </a:t>
            </a:r>
            <a:r>
              <a:rPr lang="en-US" sz="3000" dirty="0" smtClean="0">
                <a:latin typeface="Arial" panose="020B0604020202020204" pitchFamily="34" charset="0"/>
                <a:cs typeface="Arial" panose="020B0604020202020204" pitchFamily="34" charset="0"/>
              </a:rPr>
              <a:t>event</a:t>
            </a:r>
          </a:p>
          <a:p>
            <a:pPr marL="0" indent="0">
              <a:buNone/>
            </a:pPr>
            <a:r>
              <a:rPr lang="en-US" sz="3000" dirty="0">
                <a:latin typeface="Arial" panose="020B0604020202020204" pitchFamily="34" charset="0"/>
                <a:cs typeface="Arial" panose="020B0604020202020204" pitchFamily="34" charset="0"/>
              </a:rPr>
              <a:t>The notion "probability space" provides a basis of the formal structure of probability theory. It may puzzle a non-mathematician, since</a:t>
            </a:r>
          </a:p>
          <a:p>
            <a:pPr>
              <a:buFont typeface="Wingdings" panose="05000000000000000000" pitchFamily="2" charset="2"/>
              <a:buChar char="Ø"/>
            </a:pPr>
            <a:r>
              <a:rPr lang="en-US" sz="3000" dirty="0">
                <a:latin typeface="Arial" panose="020B0604020202020204" pitchFamily="34" charset="0"/>
                <a:cs typeface="Arial" panose="020B0604020202020204" pitchFamily="34" charset="0"/>
              </a:rPr>
              <a:t>it is called "space" but is far from </a:t>
            </a:r>
            <a:r>
              <a:rPr lang="en-US" sz="3000" dirty="0" smtClean="0">
                <a:latin typeface="Arial" panose="020B0604020202020204" pitchFamily="34" charset="0"/>
                <a:cs typeface="Arial" panose="020B0604020202020204" pitchFamily="34" charset="0"/>
              </a:rPr>
              <a:t>geometry;</a:t>
            </a:r>
          </a:p>
          <a:p>
            <a:pPr>
              <a:buFont typeface="Wingdings" panose="05000000000000000000" pitchFamily="2" charset="2"/>
              <a:buChar char="Ø"/>
            </a:pPr>
            <a:r>
              <a:rPr lang="en-US" sz="3000" dirty="0" smtClean="0">
                <a:latin typeface="Arial" panose="020B0604020202020204" pitchFamily="34" charset="0"/>
                <a:cs typeface="Arial" panose="020B0604020202020204" pitchFamily="34" charset="0"/>
              </a:rPr>
              <a:t>it </a:t>
            </a:r>
            <a:r>
              <a:rPr lang="en-US" sz="3000" dirty="0">
                <a:latin typeface="Arial" panose="020B0604020202020204" pitchFamily="34" charset="0"/>
                <a:cs typeface="Arial" panose="020B0604020202020204" pitchFamily="34" charset="0"/>
              </a:rPr>
              <a:t>is said to provide a basis, but many people applying probability theory in practice neither understand nor need this quite technical </a:t>
            </a:r>
            <a:r>
              <a:rPr lang="en-US" sz="3000" dirty="0" smtClean="0">
                <a:latin typeface="Arial" panose="020B0604020202020204" pitchFamily="34" charset="0"/>
                <a:cs typeface="Arial" panose="020B0604020202020204" pitchFamily="34" charset="0"/>
              </a:rPr>
              <a:t>notion;</a:t>
            </a:r>
          </a:p>
          <a:p>
            <a:pPr>
              <a:buFont typeface="Wingdings" panose="05000000000000000000" pitchFamily="2" charset="2"/>
              <a:buChar char="Ø"/>
            </a:pPr>
            <a:r>
              <a:rPr lang="en-US" sz="3000" dirty="0" smtClean="0">
                <a:latin typeface="Arial" panose="020B0604020202020204" pitchFamily="34" charset="0"/>
                <a:cs typeface="Arial" panose="020B0604020202020204" pitchFamily="34" charset="0"/>
              </a:rPr>
              <a:t>not </a:t>
            </a:r>
            <a:r>
              <a:rPr lang="en-US" sz="3000" dirty="0">
                <a:latin typeface="Arial" panose="020B0604020202020204" pitchFamily="34" charset="0"/>
                <a:cs typeface="Arial" panose="020B0604020202020204" pitchFamily="34" charset="0"/>
              </a:rPr>
              <a:t>every set of sample points is treated as event and assigned probability.</a:t>
            </a:r>
          </a:p>
          <a:p>
            <a:pPr marL="0" indent="0">
              <a:buNone/>
            </a:pPr>
            <a:r>
              <a:rPr lang="en-US" sz="3000" dirty="0">
                <a:latin typeface="Arial" panose="020B0604020202020204" pitchFamily="34" charset="0"/>
                <a:cs typeface="Arial" panose="020B0604020202020204" pitchFamily="34" charset="0"/>
              </a:rPr>
              <a:t>These puzzling facts are explained below. First, a mathematical definition is given; it is quite technical, but the reader may skip it. Second, an elementary case (finite probability space) is presented. Third, the puzzling facts are explained. Next topics are countably infinite probability spaces, and general probability spaces</a:t>
            </a:r>
            <a:r>
              <a:rPr lang="en-US" sz="3000" dirty="0" smtClean="0">
                <a:latin typeface="Arial" panose="020B0604020202020204" pitchFamily="34" charset="0"/>
                <a:cs typeface="Arial" panose="020B0604020202020204" pitchFamily="34" charset="0"/>
              </a:rPr>
              <a:t>.</a:t>
            </a:r>
          </a:p>
          <a:p>
            <a:pPr marL="0" indent="0">
              <a:buNone/>
            </a:pPr>
            <a:r>
              <a:rPr lang="en-US" sz="3000" dirty="0" smtClean="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Let S be a finite sample space, say S = {a1, a2,...,an}. Afinite probability space, or probability model, is obtained by assigning to each point ai in S a real number pi, called the probability of ai satisfying the following properties</a:t>
            </a:r>
            <a:r>
              <a:rPr lang="en-US" sz="3000" dirty="0" smtClean="0">
                <a:latin typeface="Arial" panose="020B0604020202020204" pitchFamily="34" charset="0"/>
                <a:cs typeface="Arial" panose="020B0604020202020204" pitchFamily="34" charset="0"/>
              </a:rPr>
              <a:t>:</a:t>
            </a:r>
          </a:p>
          <a:p>
            <a:pPr marL="0" indent="0">
              <a:buNone/>
            </a:pPr>
            <a:r>
              <a:rPr lang="en-US" sz="3000" dirty="0" smtClean="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a:t>
            </a:r>
            <a:r>
              <a:rPr lang="en-US" sz="3000" dirty="0" err="1">
                <a:latin typeface="Arial" panose="020B0604020202020204" pitchFamily="34" charset="0"/>
                <a:cs typeface="Arial" panose="020B0604020202020204" pitchFamily="34" charset="0"/>
              </a:rPr>
              <a:t>i</a:t>
            </a:r>
            <a:r>
              <a:rPr lang="en-US" sz="3000" dirty="0">
                <a:latin typeface="Arial" panose="020B0604020202020204" pitchFamily="34" charset="0"/>
                <a:cs typeface="Arial" panose="020B0604020202020204" pitchFamily="34" charset="0"/>
              </a:rPr>
              <a:t>) Each pi is nonnegative, that is, pi ≥ 0</a:t>
            </a:r>
            <a:r>
              <a:rPr lang="en-US" sz="3000" dirty="0" smtClean="0">
                <a:latin typeface="Arial" panose="020B0604020202020204" pitchFamily="34" charset="0"/>
                <a:cs typeface="Arial" panose="020B0604020202020204" pitchFamily="34" charset="0"/>
              </a:rPr>
              <a:t>.</a:t>
            </a:r>
          </a:p>
          <a:p>
            <a:pPr marL="0" indent="0">
              <a:buNone/>
            </a:pPr>
            <a:r>
              <a:rPr lang="en-US" sz="3000" dirty="0" smtClean="0">
                <a:latin typeface="Arial" panose="020B0604020202020204" pitchFamily="34" charset="0"/>
                <a:cs typeface="Arial" panose="020B0604020202020204" pitchFamily="34" charset="0"/>
              </a:rPr>
              <a:t>(</a:t>
            </a:r>
            <a:r>
              <a:rPr lang="en-US" sz="3000" dirty="0">
                <a:latin typeface="Arial" panose="020B0604020202020204" pitchFamily="34" charset="0"/>
                <a:cs typeface="Arial" panose="020B0604020202020204" pitchFamily="34" charset="0"/>
              </a:rPr>
              <a:t>ii) The sum of the pi is 1, that is, is p1 + p2 +···+ pn = 1. </a:t>
            </a:r>
            <a:endParaRPr lang="en-US" sz="3000" dirty="0" smtClean="0">
              <a:latin typeface="Arial" panose="020B0604020202020204" pitchFamily="34" charset="0"/>
              <a:cs typeface="Arial" panose="020B0604020202020204" pitchFamily="34" charset="0"/>
            </a:endParaRPr>
          </a:p>
          <a:p>
            <a:pPr marL="0" indent="0">
              <a:buNone/>
            </a:pPr>
            <a:r>
              <a:rPr lang="en-US" sz="3000" dirty="0" smtClean="0">
                <a:latin typeface="Arial" panose="020B0604020202020204" pitchFamily="34" charset="0"/>
                <a:cs typeface="Arial" panose="020B0604020202020204" pitchFamily="34" charset="0"/>
              </a:rPr>
              <a:t>The </a:t>
            </a:r>
            <a:r>
              <a:rPr lang="en-US" sz="3000" dirty="0">
                <a:latin typeface="Arial" panose="020B0604020202020204" pitchFamily="34" charset="0"/>
                <a:cs typeface="Arial" panose="020B0604020202020204" pitchFamily="34" charset="0"/>
              </a:rPr>
              <a:t>probability of an event A written P (A), is then defined to be the sum of the probabilities of the points in A. The singleton set {ai} is called an elementary event and, for notational convenience, we write P (ai) for P ({ai}).</a:t>
            </a: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9267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4700" y="4165601"/>
            <a:ext cx="6959600" cy="1904999"/>
          </a:xfrm>
        </p:spPr>
        <p:txBody>
          <a:bodyPr>
            <a:normAutofit/>
          </a:bodyPr>
          <a:lstStyle/>
          <a:p>
            <a:pPr algn="l"/>
            <a:endParaRPr lang="en-US" sz="1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950" y="632217"/>
            <a:ext cx="10731500" cy="353338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01" y="4165600"/>
            <a:ext cx="10350499" cy="1904999"/>
          </a:xfrm>
          <a:prstGeom prst="rect">
            <a:avLst/>
          </a:prstGeom>
          <a:ln>
            <a:solidFill>
              <a:schemeClr val="bg1"/>
            </a:solidFill>
          </a:ln>
        </p:spPr>
      </p:pic>
      <p:sp>
        <p:nvSpPr>
          <p:cNvPr id="7" name="Rectangle 6"/>
          <p:cNvSpPr/>
          <p:nvPr/>
        </p:nvSpPr>
        <p:spPr>
          <a:xfrm>
            <a:off x="2222500" y="4267200"/>
            <a:ext cx="368300" cy="2413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Connector 8"/>
          <p:cNvCxnSpPr/>
          <p:nvPr/>
        </p:nvCxnSpPr>
        <p:spPr>
          <a:xfrm>
            <a:off x="927100" y="4508500"/>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831850" y="965200"/>
            <a:ext cx="222885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20209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994832"/>
            <a:ext cx="9601196" cy="1303867"/>
          </a:xfrm>
          <a:solidFill>
            <a:srgbClr val="FFC000"/>
          </a:solidFill>
          <a:effectLst>
            <a:glow rad="228600">
              <a:schemeClr val="accent3">
                <a:satMod val="175000"/>
                <a:alpha val="40000"/>
              </a:schemeClr>
            </a:glow>
          </a:effectLst>
        </p:spPr>
        <p:txBody>
          <a:bodyPr/>
          <a:lstStyle/>
          <a:p>
            <a:r>
              <a:rPr lang="en-US"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CONDITIONAL</a:t>
            </a:r>
            <a:r>
              <a:rPr lang="en-US" dirty="0">
                <a:latin typeface="Algerian" panose="04020705040A02060702" pitchFamily="82" charset="0"/>
              </a:rPr>
              <a:t> </a:t>
            </a:r>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rPr>
              <a:t>PROBABILITY</a:t>
            </a:r>
            <a:endParaRPr lang="en-US" dirty="0">
              <a:latin typeface="Algerian" panose="04020705040A02060702" pitchFamily="82" charset="0"/>
            </a:endParaRPr>
          </a:p>
        </p:txBody>
      </p:sp>
      <p:sp>
        <p:nvSpPr>
          <p:cNvPr id="3" name="Content Placeholder 2"/>
          <p:cNvSpPr>
            <a:spLocks noGrp="1"/>
          </p:cNvSpPr>
          <p:nvPr>
            <p:ph idx="1"/>
          </p:nvPr>
        </p:nvSpPr>
        <p:spPr>
          <a:xfrm>
            <a:off x="1295401" y="2556932"/>
            <a:ext cx="9601196" cy="1786468"/>
          </a:xfrm>
        </p:spPr>
        <p:txBody>
          <a:bodyPr>
            <a:normAutofit fontScale="62500" lnSpcReduction="20000"/>
          </a:bodyPr>
          <a:lstStyle/>
          <a:p>
            <a:r>
              <a:rPr lang="en-US" i="1" dirty="0">
                <a:latin typeface="Arial" panose="020B0604020202020204" pitchFamily="34" charset="0"/>
                <a:cs typeface="Arial" panose="020B0604020202020204" pitchFamily="34" charset="0"/>
              </a:rPr>
              <a:t>In </a:t>
            </a:r>
            <a:r>
              <a:rPr lang="en-US" i="1" dirty="0" smtClean="0">
                <a:latin typeface="Arial" panose="020B0604020202020204" pitchFamily="34" charset="0"/>
                <a:cs typeface="Arial" panose="020B0604020202020204" pitchFamily="34" charset="0"/>
              </a:rPr>
              <a:t>probability theory,</a:t>
            </a:r>
            <a:r>
              <a:rPr lang="en-US" i="1" dirty="0">
                <a:latin typeface="Arial" panose="020B0604020202020204" pitchFamily="34" charset="0"/>
                <a:cs typeface="Arial" panose="020B0604020202020204" pitchFamily="34" charset="0"/>
              </a:rPr>
              <a:t> conditional probability is a measure of the probability of an event occurring—given that another event has (by assumption, presumption, assertion or evidence) occurred.</a:t>
            </a:r>
            <a:r>
              <a:rPr lang="en-US" i="1" baseline="30000" dirty="0">
                <a:latin typeface="Arial" panose="020B0604020202020204" pitchFamily="34" charset="0"/>
                <a:cs typeface="Arial" panose="020B0604020202020204" pitchFamily="34" charset="0"/>
              </a:rPr>
              <a:t>[1]</a:t>
            </a:r>
            <a:r>
              <a:rPr lang="en-US" i="1" dirty="0">
                <a:latin typeface="Arial" panose="020B0604020202020204" pitchFamily="34" charset="0"/>
                <a:cs typeface="Arial" panose="020B0604020202020204" pitchFamily="34" charset="0"/>
              </a:rPr>
              <a:t> If the event of interest is A and the event B is known or assumed to have occurred, "the conditional probability of A given B", or "the probability of A under the condition B", is usually written as P(A|B</a:t>
            </a:r>
            <a:r>
              <a:rPr lang="en-US" i="1" dirty="0" smtClean="0">
                <a:latin typeface="Arial" panose="020B0604020202020204" pitchFamily="34" charset="0"/>
                <a:cs typeface="Arial" panose="020B0604020202020204" pitchFamily="34" charset="0"/>
              </a:rPr>
              <a:t>),</a:t>
            </a:r>
            <a:r>
              <a:rPr lang="en-US" i="1" baseline="30000" dirty="0" smtClean="0">
                <a:latin typeface="Arial" panose="020B0604020202020204" pitchFamily="34" charset="0"/>
                <a:cs typeface="Arial" panose="020B0604020202020204" pitchFamily="34" charset="0"/>
              </a:rPr>
              <a:t>[2][</a:t>
            </a:r>
            <a:r>
              <a:rPr lang="en-US" i="1" baseline="30000" dirty="0">
                <a:latin typeface="Arial" panose="020B0604020202020204" pitchFamily="34" charset="0"/>
                <a:cs typeface="Arial" panose="020B0604020202020204" pitchFamily="34" charset="0"/>
              </a:rPr>
              <a:t>3]</a:t>
            </a:r>
            <a:r>
              <a:rPr lang="en-US" i="1" dirty="0">
                <a:latin typeface="Arial" panose="020B0604020202020204" pitchFamily="34" charset="0"/>
                <a:cs typeface="Arial" panose="020B0604020202020204" pitchFamily="34" charset="0"/>
              </a:rPr>
              <a:t> or sometimes P</a:t>
            </a:r>
            <a:r>
              <a:rPr lang="en-US" i="1" baseline="-25000" dirty="0">
                <a:latin typeface="Arial" panose="020B0604020202020204" pitchFamily="34" charset="0"/>
                <a:cs typeface="Arial" panose="020B0604020202020204" pitchFamily="34" charset="0"/>
              </a:rPr>
              <a:t>B</a:t>
            </a:r>
            <a:r>
              <a:rPr lang="en-US" i="1" dirty="0">
                <a:latin typeface="Arial" panose="020B0604020202020204" pitchFamily="34" charset="0"/>
                <a:cs typeface="Arial" panose="020B0604020202020204" pitchFamily="34" charset="0"/>
              </a:rPr>
              <a:t>(A) or P(A/B). For example, the probability that any given person has a cough on any given day may be only 5%. But if we know or assume that the person is sick, then they are much more likely to be coughing. For example, the conditional probability that someone unwell is coughing might be 75%, in which case we would have that P(Cough) = 5% and </a:t>
            </a:r>
            <a:r>
              <a:rPr lang="en-US" i="1" dirty="0" smtClean="0">
                <a:latin typeface="Arial" panose="020B0604020202020204" pitchFamily="34" charset="0"/>
                <a:cs typeface="Arial" panose="020B0604020202020204" pitchFamily="34" charset="0"/>
              </a:rPr>
              <a:t>P(Cough | Sick</a:t>
            </a:r>
            <a:r>
              <a:rPr lang="en-US" i="1" dirty="0">
                <a:latin typeface="Arial" panose="020B0604020202020204" pitchFamily="34" charset="0"/>
                <a:cs typeface="Arial" panose="020B0604020202020204" pitchFamily="34" charset="0"/>
              </a:rPr>
              <a:t>) = 75</a:t>
            </a:r>
            <a:r>
              <a:rPr lang="en-US" i="1"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flipH="1">
            <a:off x="2425700" y="1981200"/>
            <a:ext cx="7391400" cy="38100"/>
          </a:xfrm>
          <a:prstGeom prst="line">
            <a:avLst/>
          </a:prstGeom>
        </p:spPr>
        <p:style>
          <a:lnRef idx="3">
            <a:schemeClr val="dk1"/>
          </a:lnRef>
          <a:fillRef idx="0">
            <a:schemeClr val="dk1"/>
          </a:fillRef>
          <a:effectRef idx="2">
            <a:schemeClr val="dk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224" y="4140200"/>
            <a:ext cx="9515475" cy="2006599"/>
          </a:xfrm>
          <a:prstGeom prst="rect">
            <a:avLst/>
          </a:prstGeom>
        </p:spPr>
      </p:pic>
      <p:sp>
        <p:nvSpPr>
          <p:cNvPr id="8" name="Oval 7"/>
          <p:cNvSpPr/>
          <p:nvPr/>
        </p:nvSpPr>
        <p:spPr>
          <a:xfrm>
            <a:off x="1752600" y="42545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217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00" y="774700"/>
            <a:ext cx="10045700" cy="5283200"/>
          </a:xfrm>
          <a:prstGeom prst="rect">
            <a:avLst/>
          </a:prstGeom>
        </p:spPr>
      </p:pic>
      <p:sp>
        <p:nvSpPr>
          <p:cNvPr id="3" name="Rectangle 2"/>
          <p:cNvSpPr/>
          <p:nvPr/>
        </p:nvSpPr>
        <p:spPr>
          <a:xfrm>
            <a:off x="1270000" y="2971800"/>
            <a:ext cx="1346200" cy="228600"/>
          </a:xfrm>
          <a:prstGeom prst="rect">
            <a:avLst/>
          </a:prstGeom>
          <a:solidFill>
            <a:schemeClr val="bg1"/>
          </a:solidFill>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 name="Rectangle 3"/>
          <p:cNvSpPr/>
          <p:nvPr/>
        </p:nvSpPr>
        <p:spPr>
          <a:xfrm>
            <a:off x="2489200" y="3644900"/>
            <a:ext cx="508000" cy="25400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6" name="Straight Connector 5"/>
          <p:cNvCxnSpPr/>
          <p:nvPr/>
        </p:nvCxnSpPr>
        <p:spPr>
          <a:xfrm>
            <a:off x="1447800" y="3937000"/>
            <a:ext cx="1155700" cy="0"/>
          </a:xfrm>
          <a:prstGeom prst="line">
            <a:avLst/>
          </a:prstGeom>
        </p:spPr>
        <p:style>
          <a:lnRef idx="3">
            <a:schemeClr val="dk1"/>
          </a:lnRef>
          <a:fillRef idx="0">
            <a:schemeClr val="dk1"/>
          </a:fillRef>
          <a:effectRef idx="2">
            <a:schemeClr val="dk1"/>
          </a:effectRef>
          <a:fontRef idx="minor">
            <a:schemeClr val="tx1"/>
          </a:fontRef>
        </p:style>
      </p:cxnSp>
      <p:sp>
        <p:nvSpPr>
          <p:cNvPr id="7" name="Rectangle 6"/>
          <p:cNvSpPr/>
          <p:nvPr/>
        </p:nvSpPr>
        <p:spPr>
          <a:xfrm>
            <a:off x="2489200" y="2971800"/>
            <a:ext cx="254000" cy="22860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19477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280</TotalTime>
  <Words>1632</Words>
  <Application>Microsoft Office PowerPoint</Application>
  <PresentationFormat>Widescreen</PresentationFormat>
  <Paragraphs>138</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Arial</vt:lpstr>
      <vt:lpstr>Arial Black</vt:lpstr>
      <vt:lpstr>Arial Rounded MT Bold</vt:lpstr>
      <vt:lpstr>Cambria Math</vt:lpstr>
      <vt:lpstr>Garamond</vt:lpstr>
      <vt:lpstr>Times New Roman</vt:lpstr>
      <vt:lpstr>Wingdings</vt:lpstr>
      <vt:lpstr>Organic</vt:lpstr>
      <vt:lpstr>Welcome to My Presentation</vt:lpstr>
      <vt:lpstr>PowerPoint Presentation</vt:lpstr>
      <vt:lpstr>Introduction</vt:lpstr>
      <vt:lpstr>Sample Space and Events</vt:lpstr>
      <vt:lpstr>Example: Construct a sample space for the experiment that consists of rolling a single die. Find the events that correspond to the phrases “an even number is rolled” and “a number greater than two is rolled.”</vt:lpstr>
      <vt:lpstr>Probability space</vt:lpstr>
      <vt:lpstr>PowerPoint Presentation</vt:lpstr>
      <vt:lpstr>CONDITIONAL PROBABILITY</vt:lpstr>
      <vt:lpstr>PowerPoint Presentation</vt:lpstr>
      <vt:lpstr>INDEPENDENT EVENTS</vt:lpstr>
      <vt:lpstr>EXAMPLE: A fair coin is tossed three times yielding the equiprobable space  S = {HHH,HHT,HTH,HTT,THH,THT,TTH,TTT }  Consider the events:  A = {first toss is heads}={HHH,HHT,HTH,HTT }   B = {second toss is heads) = {HHH,HHT,THH,THT }  C = {exactly two heads in a row}={HHT,THH}  Clearly A and B are independent events; this fact is verified below. On the other hand, the relationship between A and C and between B and C is not obvious. We claim that A and C are independent, but that B and C are dependent. We have:</vt:lpstr>
      <vt:lpstr>INDEPENDENT REPEATED TRIALS , BINOMIAL DISTRIBUTION </vt:lpstr>
      <vt:lpstr>PowerPoint Presentation</vt:lpstr>
      <vt:lpstr>RANDOM VARIABLES</vt:lpstr>
      <vt:lpstr>PowerPoint Presentation</vt:lpstr>
      <vt:lpstr>PowerPoint Presentation</vt:lpstr>
      <vt:lpstr>CHEBYSHEV’S INEQUALITY, LAW OF LARGE NUMBERS</vt:lpstr>
      <vt:lpstr>PowerPoint Presentation</vt:lpstr>
      <vt:lpstr>PowerPoint Presentation</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Sagor Ray</dc:creator>
  <cp:lastModifiedBy>Sagor Ray</cp:lastModifiedBy>
  <cp:revision>29</cp:revision>
  <dcterms:created xsi:type="dcterms:W3CDTF">2020-09-23T11:27:34Z</dcterms:created>
  <dcterms:modified xsi:type="dcterms:W3CDTF">2020-09-24T11:13:24Z</dcterms:modified>
</cp:coreProperties>
</file>