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20"/>
  </p:notesMasterIdLst>
  <p:handoutMasterIdLst>
    <p:handoutMasterId r:id="rId21"/>
  </p:handoutMasterIdLst>
  <p:sldIdLst>
    <p:sldId id="256" r:id="rId5"/>
    <p:sldId id="268" r:id="rId6"/>
    <p:sldId id="273" r:id="rId7"/>
    <p:sldId id="274" r:id="rId8"/>
    <p:sldId id="267" r:id="rId9"/>
    <p:sldId id="275" r:id="rId10"/>
    <p:sldId id="283" r:id="rId11"/>
    <p:sldId id="276" r:id="rId12"/>
    <p:sldId id="284" r:id="rId13"/>
    <p:sldId id="285" r:id="rId14"/>
    <p:sldId id="286" r:id="rId15"/>
    <p:sldId id="277" r:id="rId16"/>
    <p:sldId id="278" r:id="rId17"/>
    <p:sldId id="281"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1/14/2021</a:t>
            </a:fld>
            <a:endParaRPr lang="en-US" dirty="0"/>
          </a:p>
        </p:txBody>
      </p:sp>
      <p:sp>
        <p:nvSpPr>
          <p:cNvPr id="4" name="Footer Placeholder 3">
            <a:extLst>
              <a:ext uri="{FF2B5EF4-FFF2-40B4-BE49-F238E27FC236}">
                <a16:creationId xmlns=""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1/14/2021</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1/14/2021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1/14/2021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1/14/2021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1/14/2021</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1/14/2021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1/14/2021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1/14/2021</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1/14/2021</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29B41E-FC51-4047-9C2D-7FA6782DAFEB}"/>
              </a:ext>
            </a:extLst>
          </p:cNvPr>
          <p:cNvSpPr>
            <a:spLocks noGrp="1"/>
          </p:cNvSpPr>
          <p:nvPr>
            <p:ph type="ctrTitle"/>
          </p:nvPr>
        </p:nvSpPr>
        <p:spPr>
          <a:xfrm>
            <a:off x="1408954" y="863600"/>
            <a:ext cx="9538445" cy="1183280"/>
          </a:xfrm>
        </p:spPr>
        <p:txBody>
          <a:bodyPr/>
          <a:lstStyle/>
          <a:p>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Welcome</a:t>
            </a:r>
            <a:r>
              <a:rPr lang="en-US" sz="4800" dirty="0">
                <a:latin typeface="Algerian" panose="04020705040A02060702" pitchFamily="82" charset="0"/>
              </a:rPr>
              <a:t> </a:t>
            </a:r>
            <a:r>
              <a:rPr lang="en-US" sz="4800" b="1" dirty="0" smtClean="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to </a:t>
            </a:r>
            <a:r>
              <a:rPr lang="en-US" sz="48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My  </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presentation</a:t>
            </a:r>
            <a:r>
              <a:rPr lang="en-US" sz="4800" dirty="0" smtClean="0">
                <a:latin typeface="Algerian" panose="04020705040A02060702" pitchFamily="82" charset="0"/>
              </a:rPr>
              <a:t> </a:t>
            </a:r>
            <a:endParaRPr lang="en-US" sz="4800" dirty="0">
              <a:solidFill>
                <a:schemeClr val="bg1"/>
              </a:solidFill>
            </a:endParaRPr>
          </a:p>
        </p:txBody>
      </p:sp>
      <p:sp>
        <p:nvSpPr>
          <p:cNvPr id="3" name="Subtitle 2">
            <a:extLst>
              <a:ext uri="{FF2B5EF4-FFF2-40B4-BE49-F238E27FC236}">
                <a16:creationId xmlns="" xmlns:a16="http://schemas.microsoft.com/office/drawing/2014/main" id="{252E989F-747B-4007-9C7A-A35E8B662A7B}"/>
              </a:ext>
            </a:extLst>
          </p:cNvPr>
          <p:cNvSpPr>
            <a:spLocks noGrp="1"/>
          </p:cNvSpPr>
          <p:nvPr>
            <p:ph type="subTitle" idx="1"/>
          </p:nvPr>
        </p:nvSpPr>
        <p:spPr>
          <a:xfrm>
            <a:off x="3035299" y="2908300"/>
            <a:ext cx="5230813" cy="2400300"/>
          </a:xfrm>
        </p:spPr>
        <p:txBody>
          <a:bodyPr>
            <a:normAutofit/>
          </a:bodyPr>
          <a:lstStyle/>
          <a:p>
            <a:pPr algn="ctr"/>
            <a:r>
              <a:rPr lang="en-US" sz="2000" dirty="0" smtClean="0">
                <a:solidFill>
                  <a:schemeClr val="bg1"/>
                </a:solidFill>
              </a:rPr>
              <a:t>		   </a:t>
            </a:r>
            <a:r>
              <a:rPr lang="en-US" sz="2000" dirty="0" smtClean="0">
                <a:solidFill>
                  <a:schemeClr val="bg1"/>
                </a:solidFill>
              </a:rPr>
              <a:t>  </a:t>
            </a:r>
            <a:r>
              <a:rPr lang="en-US" sz="2000" dirty="0" smtClean="0">
                <a:latin typeface="Arial" panose="020B0604020202020204" pitchFamily="34" charset="0"/>
                <a:cs typeface="Arial" panose="020B0604020202020204" pitchFamily="34" charset="0"/>
              </a:rPr>
              <a:t>Name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Sagor ray</a:t>
            </a: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ID          </a:t>
            </a:r>
            <a:r>
              <a:rPr lang="en-US" sz="2000" dirty="0" smtClean="0">
                <a:latin typeface="Arial" panose="020B0604020202020204" pitchFamily="34" charset="0"/>
                <a:cs typeface="Arial" panose="020B0604020202020204" pitchFamily="34" charset="0"/>
              </a:rPr>
              <a:t>         : 20191135010</a:t>
            </a:r>
          </a:p>
          <a:p>
            <a:pPr algn="ctr"/>
            <a:r>
              <a:rPr lang="en-US" sz="2000" dirty="0" smtClean="0">
                <a:latin typeface="Arial" panose="020B0604020202020204" pitchFamily="34" charset="0"/>
                <a:cs typeface="Arial" panose="020B0604020202020204" pitchFamily="34" charset="0"/>
              </a:rPr>
              <a:t>   YEAR             : 2</a:t>
            </a:r>
            <a:r>
              <a:rPr lang="en-US" sz="2000" baseline="30000" dirty="0" smtClean="0">
                <a:latin typeface="Arial" panose="020B0604020202020204" pitchFamily="34" charset="0"/>
                <a:cs typeface="Arial" panose="020B0604020202020204" pitchFamily="34" charset="0"/>
              </a:rPr>
              <a:t>nd  </a:t>
            </a:r>
          </a:p>
          <a:p>
            <a:pPr algn="ctr"/>
            <a:r>
              <a:rPr lang="en-US" sz="2000" dirty="0" smtClean="0">
                <a:latin typeface="Arial" panose="020B0604020202020204" pitchFamily="34" charset="0"/>
                <a:cs typeface="Arial" panose="020B0604020202020204" pitchFamily="34" charset="0"/>
              </a:rPr>
              <a:t>   Semester   : 3</a:t>
            </a:r>
            <a:r>
              <a:rPr lang="en-US" sz="2000" baseline="30000" dirty="0" smtClean="0">
                <a:latin typeface="Arial" panose="020B0604020202020204" pitchFamily="34" charset="0"/>
                <a:cs typeface="Arial" panose="020B0604020202020204" pitchFamily="34" charset="0"/>
              </a:rPr>
              <a:t>rd</a:t>
            </a:r>
          </a:p>
          <a:p>
            <a:pPr algn="ctr"/>
            <a:r>
              <a:rPr lang="en-US" sz="2000" dirty="0" smtClean="0">
                <a:latin typeface="Arial" panose="020B0604020202020204" pitchFamily="34" charset="0"/>
                <a:cs typeface="Arial" panose="020B0604020202020204" pitchFamily="34" charset="0"/>
              </a:rPr>
              <a:t>Sec               : D</a:t>
            </a:r>
          </a:p>
          <a:p>
            <a:pPr algn="ctr"/>
            <a:endParaRPr lang="en-US" sz="2000" baseline="30000" dirty="0" smtClean="0">
              <a:latin typeface="Arial" panose="020B0604020202020204" pitchFamily="34" charset="0"/>
              <a:cs typeface="Arial" panose="020B0604020202020204" pitchFamily="34" charset="0"/>
            </a:endParaRPr>
          </a:p>
          <a:p>
            <a:pPr algn="ctr"/>
            <a:endParaRPr lang="en-US" sz="2000" dirty="0" smtClean="0">
              <a:latin typeface="Arial" panose="020B0604020202020204" pitchFamily="34" charset="0"/>
              <a:cs typeface="Arial" panose="020B0604020202020204" pitchFamily="34" charset="0"/>
            </a:endParaRPr>
          </a:p>
        </p:txBody>
      </p:sp>
      <p:sp>
        <p:nvSpPr>
          <p:cNvPr id="4"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r>
              <a:rPr lang="en-US" dirty="0"/>
              <a:t>1</a:t>
            </a:r>
          </a:p>
        </p:txBody>
      </p:sp>
    </p:spTree>
    <p:extLst>
      <p:ext uri="{BB962C8B-B14F-4D97-AF65-F5344CB8AC3E}">
        <p14:creationId xmlns:p14="http://schemas.microsoft.com/office/powerpoint/2010/main"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88723-F88E-4F02-B1A9-D1224233BEEF}"/>
              </a:ext>
            </a:extLst>
          </p:cNvPr>
          <p:cNvSpPr>
            <a:spLocks noGrp="1"/>
          </p:cNvSpPr>
          <p:nvPr>
            <p:ph type="title"/>
          </p:nvPr>
        </p:nvSpPr>
        <p:spPr/>
        <p:txBody>
          <a:bodyPr>
            <a:normAutofit/>
          </a:bodyPr>
          <a:lstStyle/>
          <a:p>
            <a:pPr algn="ctr"/>
            <a:r>
              <a:rPr lang="en-GB" dirty="0" smtClean="0">
                <a:solidFill>
                  <a:schemeClr val="accent2"/>
                </a:solidFill>
                <a:latin typeface="Times New Roman" panose="02020603050405020304" pitchFamily="18" charset="0"/>
                <a:cs typeface="Times New Roman" panose="02020603050405020304" pitchFamily="18" charset="0"/>
              </a:rPr>
              <a:t>YOUNG’S DOUBLE SLIT EXPERIMENT</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25916" y="4909872"/>
            <a:ext cx="10035784" cy="1537496"/>
          </a:xfrm>
        </p:spPr>
        <p:txBody>
          <a:bodyPr>
            <a:noAutofit/>
          </a:bodyPr>
          <a:lstStyle/>
          <a:p>
            <a:pPr marL="0" indent="0">
              <a:buNone/>
            </a:pPr>
            <a:r>
              <a:rPr lang="en-GB" sz="1600" dirty="0">
                <a:latin typeface="Arial" panose="020B0604020202020204" pitchFamily="34" charset="0"/>
                <a:cs typeface="Arial" panose="020B0604020202020204" pitchFamily="34" charset="0"/>
              </a:rPr>
              <a:t>Assuming (justifiably) that R&gt;&gt;d, then lines r</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and r</a:t>
            </a:r>
            <a:r>
              <a:rPr lang="en-GB" sz="1600" baseline="-25000" dirty="0">
                <a:latin typeface="Arial" panose="020B0604020202020204" pitchFamily="34" charset="0"/>
                <a:cs typeface="Arial" panose="020B0604020202020204" pitchFamily="34" charset="0"/>
              </a:rPr>
              <a:t>1</a:t>
            </a:r>
            <a:r>
              <a:rPr lang="en-GB" sz="1600" dirty="0">
                <a:latin typeface="Arial" panose="020B0604020202020204" pitchFamily="34" charset="0"/>
                <a:cs typeface="Arial" panose="020B0604020202020204" pitchFamily="34" charset="0"/>
              </a:rPr>
              <a:t> are approximately parallel, and path difference for the light from the 2 slits given by:</a:t>
            </a:r>
          </a:p>
          <a:p>
            <a:pPr marL="0" indent="0">
              <a:buNone/>
            </a:pPr>
            <a:endParaRPr lang="en-GB" sz="16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10</a:t>
            </a:fld>
            <a:endParaRPr lang="en-US" dirty="0"/>
          </a:p>
        </p:txBody>
      </p:sp>
      <p:pic>
        <p:nvPicPr>
          <p:cNvPr id="6" name="Picture 5" descr="Figure35_05"/>
          <p:cNvPicPr>
            <a:picLocks noChangeAspect="1" noChangeArrowheads="1"/>
          </p:cNvPicPr>
          <p:nvPr/>
        </p:nvPicPr>
        <p:blipFill>
          <a:blip r:embed="rId3">
            <a:extLst>
              <a:ext uri="{28A0092B-C50C-407E-A947-70E740481C1C}">
                <a14:useLocalDpi xmlns:a14="http://schemas.microsoft.com/office/drawing/2010/main" val="0"/>
              </a:ext>
            </a:extLst>
          </a:blip>
          <a:srcRect t="50000" b="3583"/>
          <a:stretch>
            <a:fillRect/>
          </a:stretch>
        </p:blipFill>
        <p:spPr bwMode="auto">
          <a:xfrm>
            <a:off x="2057400" y="2168259"/>
            <a:ext cx="7620000" cy="26323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7"/>
          <p:cNvGraphicFramePr>
            <a:graphicFrameLocks noChangeAspect="1"/>
          </p:cNvGraphicFramePr>
          <p:nvPr>
            <p:extLst>
              <p:ext uri="{D42A27DB-BD31-4B8C-83A1-F6EECF244321}">
                <p14:modId xmlns:p14="http://schemas.microsoft.com/office/powerpoint/2010/main" val="2287357739"/>
              </p:ext>
            </p:extLst>
          </p:nvPr>
        </p:nvGraphicFramePr>
        <p:xfrm>
          <a:off x="4720478" y="5854700"/>
          <a:ext cx="1630362" cy="387350"/>
        </p:xfrm>
        <a:graphic>
          <a:graphicData uri="http://schemas.openxmlformats.org/presentationml/2006/ole">
            <mc:AlternateContent xmlns:mc="http://schemas.openxmlformats.org/markup-compatibility/2006">
              <mc:Choice xmlns:v="urn:schemas-microsoft-com:vml" Requires="v">
                <p:oleObj spid="_x0000_s1028" name="Equation" r:id="rId4" imgW="799920" imgH="190440" progId="Equation.3">
                  <p:embed/>
                </p:oleObj>
              </mc:Choice>
              <mc:Fallback>
                <p:oleObj name="Equation" r:id="rId4" imgW="79992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0478" y="5854700"/>
                        <a:ext cx="1630362" cy="38735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49937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88723-F88E-4F02-B1A9-D1224233BEEF}"/>
              </a:ext>
            </a:extLst>
          </p:cNvPr>
          <p:cNvSpPr>
            <a:spLocks noGrp="1"/>
          </p:cNvSpPr>
          <p:nvPr>
            <p:ph type="title"/>
          </p:nvPr>
        </p:nvSpPr>
        <p:spPr/>
        <p:txBody>
          <a:bodyPr>
            <a:normAutofit/>
          </a:bodyPr>
          <a:lstStyle/>
          <a:p>
            <a:pPr algn="ctr"/>
            <a:r>
              <a:rPr lang="en-GB" dirty="0" smtClean="0">
                <a:solidFill>
                  <a:schemeClr val="accent2"/>
                </a:solidFill>
                <a:latin typeface="Times New Roman" panose="02020603050405020304" pitchFamily="18" charset="0"/>
                <a:cs typeface="Times New Roman" panose="02020603050405020304" pitchFamily="18" charset="0"/>
              </a:rPr>
              <a:t>YOUNG’S DOUBLE SLIT EXPERIMENT</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25916" y="4909872"/>
            <a:ext cx="10035784" cy="1537496"/>
          </a:xfrm>
        </p:spPr>
        <p:txBody>
          <a:bodyPr>
            <a:noAutofit/>
          </a:bodyPr>
          <a:lstStyle/>
          <a:p>
            <a:pPr marL="0" indent="0">
              <a:buNone/>
            </a:pPr>
            <a:r>
              <a:rPr lang="en-GB" dirty="0">
                <a:latin typeface="Arial" panose="020B0604020202020204" pitchFamily="34" charset="0"/>
                <a:cs typeface="Arial" panose="020B0604020202020204" pitchFamily="34" charset="0"/>
              </a:rPr>
              <a:t>Constructive interference</a:t>
            </a:r>
            <a:r>
              <a:rPr lang="en-GB" dirty="0" smtClean="0">
                <a:latin typeface="Arial" panose="020B0604020202020204" pitchFamily="34" charset="0"/>
                <a:cs typeface="Arial" panose="020B0604020202020204" pitchFamily="34" charset="0"/>
              </a:rPr>
              <a:t>:   </a:t>
            </a:r>
            <a:endParaRPr lang="en-GB"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11</a:t>
            </a:fld>
            <a:endParaRPr lang="en-US" dirty="0"/>
          </a:p>
        </p:txBody>
      </p:sp>
      <p:pic>
        <p:nvPicPr>
          <p:cNvPr id="6" name="Picture 5" descr="Figure35_05"/>
          <p:cNvPicPr>
            <a:picLocks noChangeAspect="1" noChangeArrowheads="1"/>
          </p:cNvPicPr>
          <p:nvPr/>
        </p:nvPicPr>
        <p:blipFill>
          <a:blip r:embed="rId3">
            <a:extLst>
              <a:ext uri="{28A0092B-C50C-407E-A947-70E740481C1C}">
                <a14:useLocalDpi xmlns:a14="http://schemas.microsoft.com/office/drawing/2010/main" val="0"/>
              </a:ext>
            </a:extLst>
          </a:blip>
          <a:srcRect t="50000" b="3583"/>
          <a:stretch>
            <a:fillRect/>
          </a:stretch>
        </p:blipFill>
        <p:spPr bwMode="auto">
          <a:xfrm>
            <a:off x="2057400" y="2168259"/>
            <a:ext cx="7620000" cy="26323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Object 8"/>
          <p:cNvGraphicFramePr>
            <a:graphicFrameLocks noChangeAspect="1"/>
          </p:cNvGraphicFramePr>
          <p:nvPr>
            <p:extLst>
              <p:ext uri="{D42A27DB-BD31-4B8C-83A1-F6EECF244321}">
                <p14:modId xmlns:p14="http://schemas.microsoft.com/office/powerpoint/2010/main" val="3402867838"/>
              </p:ext>
            </p:extLst>
          </p:nvPr>
        </p:nvGraphicFramePr>
        <p:xfrm>
          <a:off x="4522788" y="4951677"/>
          <a:ext cx="1344612" cy="336550"/>
        </p:xfrm>
        <a:graphic>
          <a:graphicData uri="http://schemas.openxmlformats.org/presentationml/2006/ole">
            <mc:AlternateContent xmlns:mc="http://schemas.openxmlformats.org/markup-compatibility/2006">
              <mc:Choice xmlns:v="urn:schemas-microsoft-com:vml" Requires="v">
                <p:oleObj spid="_x0000_s2054" name="Equation" r:id="rId4" imgW="660240" imgH="164880" progId="Equation.3">
                  <p:embed/>
                </p:oleObj>
              </mc:Choice>
              <mc:Fallback>
                <p:oleObj name="Equation" r:id="rId4" imgW="66024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2788" y="4951677"/>
                        <a:ext cx="1344612" cy="33655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p:cNvSpPr/>
          <p:nvPr/>
        </p:nvSpPr>
        <p:spPr>
          <a:xfrm>
            <a:off x="1025916" y="5678620"/>
            <a:ext cx="2749471" cy="369332"/>
          </a:xfrm>
          <a:prstGeom prst="rect">
            <a:avLst/>
          </a:prstGeom>
        </p:spPr>
        <p:txBody>
          <a:bodyPr wrap="none">
            <a:spAutoFit/>
          </a:bodyPr>
          <a:lstStyle/>
          <a:p>
            <a:r>
              <a:rPr lang="en-GB" dirty="0">
                <a:latin typeface="Arial" panose="020B0604020202020204" pitchFamily="34" charset="0"/>
                <a:cs typeface="Arial" panose="020B0604020202020204" pitchFamily="34" charset="0"/>
              </a:rPr>
              <a:t>Destructive  interference:</a:t>
            </a:r>
          </a:p>
        </p:txBody>
      </p:sp>
      <p:graphicFrame>
        <p:nvGraphicFramePr>
          <p:cNvPr id="10" name="Object 9"/>
          <p:cNvGraphicFramePr>
            <a:graphicFrameLocks noChangeAspect="1"/>
          </p:cNvGraphicFramePr>
          <p:nvPr>
            <p:extLst>
              <p:ext uri="{D42A27DB-BD31-4B8C-83A1-F6EECF244321}">
                <p14:modId xmlns:p14="http://schemas.microsoft.com/office/powerpoint/2010/main" val="2508329519"/>
              </p:ext>
            </p:extLst>
          </p:nvPr>
        </p:nvGraphicFramePr>
        <p:xfrm>
          <a:off x="4198938" y="5519548"/>
          <a:ext cx="1992312" cy="803275"/>
        </p:xfrm>
        <a:graphic>
          <a:graphicData uri="http://schemas.openxmlformats.org/presentationml/2006/ole">
            <mc:AlternateContent xmlns:mc="http://schemas.openxmlformats.org/markup-compatibility/2006">
              <mc:Choice xmlns:v="urn:schemas-microsoft-com:vml" Requires="v">
                <p:oleObj spid="_x0000_s2055" name="Equation" r:id="rId6" imgW="977760" imgH="393480" progId="Equation.3">
                  <p:embed/>
                </p:oleObj>
              </mc:Choice>
              <mc:Fallback>
                <p:oleObj name="Equation" r:id="rId6" imgW="97776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8938" y="5519548"/>
                        <a:ext cx="1992312" cy="80327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33151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659219"/>
            <a:ext cx="9197587" cy="1360967"/>
          </a:xfrm>
        </p:spPr>
        <p:txBody>
          <a:bodyPr/>
          <a:lstStyle/>
          <a:p>
            <a:pPr algn="ctr"/>
            <a:r>
              <a:rPr lang="en-US" b="1" dirty="0" smtClean="0">
                <a:latin typeface="Times New Roman" panose="02020603050405020304" pitchFamily="18" charset="0"/>
                <a:cs typeface="Times New Roman" panose="02020603050405020304" pitchFamily="18" charset="0"/>
              </a:rPr>
              <a:t>CONDITIONS FOR INTERFERENCE OF LIGHT WAVES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5" y="2603500"/>
            <a:ext cx="8761412" cy="3822700"/>
          </a:xfrm>
        </p:spPr>
        <p:txBody>
          <a:bodyPr>
            <a:noAutofit/>
          </a:bodyPr>
          <a:lstStyle/>
          <a:p>
            <a:pPr marL="0" indent="0">
              <a:buNone/>
            </a:pPr>
            <a:r>
              <a:rPr lang="en-US" sz="2000" dirty="0">
                <a:latin typeface="Arial" panose="020B0604020202020204" pitchFamily="34" charset="0"/>
                <a:cs typeface="Arial" panose="020B0604020202020204" pitchFamily="34" charset="0"/>
              </a:rPr>
              <a:t>For sustained interference of light to occur, the following conditions must be met:</a:t>
            </a:r>
          </a:p>
          <a:p>
            <a:pPr marL="0" indent="0">
              <a:buNone/>
            </a:pPr>
            <a:r>
              <a:rPr lang="en-US" sz="2000" dirty="0" smtClean="0">
                <a:latin typeface="Arial" panose="020B0604020202020204" pitchFamily="34" charset="0"/>
                <a:cs typeface="Arial" panose="020B0604020202020204" pitchFamily="34" charset="0"/>
              </a:rPr>
              <a:t>1. Coherent </a:t>
            </a:r>
            <a:r>
              <a:rPr lang="en-US" sz="2000" dirty="0">
                <a:latin typeface="Arial" panose="020B0604020202020204" pitchFamily="34" charset="0"/>
                <a:cs typeface="Arial" panose="020B0604020202020204" pitchFamily="34" charset="0"/>
              </a:rPr>
              <a:t>sources of light are needed.</a:t>
            </a:r>
          </a:p>
          <a:p>
            <a:pPr marL="0" indent="0">
              <a:buNone/>
            </a:pPr>
            <a:r>
              <a:rPr lang="en-US" sz="2000" dirty="0" smtClean="0">
                <a:latin typeface="Arial" panose="020B0604020202020204" pitchFamily="34" charset="0"/>
                <a:cs typeface="Arial" panose="020B0604020202020204" pitchFamily="34" charset="0"/>
              </a:rPr>
              <a:t>2. Amplitudes </a:t>
            </a:r>
            <a:r>
              <a:rPr lang="en-US" sz="2000" dirty="0">
                <a:latin typeface="Arial" panose="020B0604020202020204" pitchFamily="34" charset="0"/>
                <a:cs typeface="Arial" panose="020B0604020202020204" pitchFamily="34" charset="0"/>
              </a:rPr>
              <a:t>and intensities must be nearly equal to produce sufficient contrast between maxima and minima.</a:t>
            </a:r>
          </a:p>
          <a:p>
            <a:pPr marL="0" indent="0">
              <a:buNone/>
            </a:pPr>
            <a:r>
              <a:rPr lang="en-US" sz="2000" dirty="0" smtClean="0">
                <a:latin typeface="Arial" panose="020B0604020202020204" pitchFamily="34" charset="0"/>
                <a:cs typeface="Arial" panose="020B0604020202020204" pitchFamily="34" charset="0"/>
              </a:rPr>
              <a:t>3. The </a:t>
            </a:r>
            <a:r>
              <a:rPr lang="en-US" sz="2000" dirty="0">
                <a:latin typeface="Arial" panose="020B0604020202020204" pitchFamily="34" charset="0"/>
                <a:cs typeface="Arial" panose="020B0604020202020204" pitchFamily="34" charset="0"/>
              </a:rPr>
              <a:t>source must be small enough that it can be considered a point source of light</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12</a:t>
            </a:fld>
            <a:endParaRPr lang="en-US" noProof="0" dirty="0"/>
          </a:p>
        </p:txBody>
      </p:sp>
    </p:spTree>
    <p:extLst>
      <p:ext uri="{BB962C8B-B14F-4D97-AF65-F5344CB8AC3E}">
        <p14:creationId xmlns:p14="http://schemas.microsoft.com/office/powerpoint/2010/main" val="4283739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CONDITIONS FOR INTERFERENCE OF LIGHT WAVES</a:t>
            </a:r>
            <a:endParaRPr lang="en-US" cap="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Arial" panose="020B0604020202020204" pitchFamily="34" charset="0"/>
                <a:cs typeface="Arial" panose="020B0604020202020204" pitchFamily="34" charset="0"/>
              </a:rPr>
              <a:t>4.The interfering sources must be near enough to produce wide fringes.</a:t>
            </a:r>
            <a:endParaRPr lang="en-US" sz="2000" dirty="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5. The </a:t>
            </a:r>
            <a:r>
              <a:rPr lang="en-US" sz="2000" dirty="0">
                <a:latin typeface="Arial" panose="020B0604020202020204" pitchFamily="34" charset="0"/>
                <a:cs typeface="Arial" panose="020B0604020202020204" pitchFamily="34" charset="0"/>
              </a:rPr>
              <a:t>source and screen must be far enough to produce wide fringes.</a:t>
            </a:r>
          </a:p>
          <a:p>
            <a:pPr marL="0" indent="0">
              <a:buNone/>
            </a:pPr>
            <a:r>
              <a:rPr lang="en-US" sz="2000" dirty="0" smtClean="0">
                <a:latin typeface="Arial" panose="020B0604020202020204" pitchFamily="34" charset="0"/>
                <a:cs typeface="Arial" panose="020B0604020202020204" pitchFamily="34" charset="0"/>
              </a:rPr>
              <a:t>6. The </a:t>
            </a:r>
            <a:r>
              <a:rPr lang="en-US" sz="2000" dirty="0">
                <a:latin typeface="Arial" panose="020B0604020202020204" pitchFamily="34" charset="0"/>
                <a:cs typeface="Arial" panose="020B0604020202020204" pitchFamily="34" charset="0"/>
              </a:rPr>
              <a:t>sources must emit light in the same state of polarization.</a:t>
            </a:r>
          </a:p>
          <a:p>
            <a:pPr marL="0" indent="0">
              <a:buNone/>
            </a:pPr>
            <a:r>
              <a:rPr lang="en-US" sz="2000" dirty="0" smtClean="0">
                <a:latin typeface="Arial" panose="020B0604020202020204" pitchFamily="34" charset="0"/>
                <a:cs typeface="Arial" panose="020B0604020202020204" pitchFamily="34" charset="0"/>
              </a:rPr>
              <a:t>7. The </a:t>
            </a:r>
            <a:r>
              <a:rPr lang="en-US" sz="2000" dirty="0">
                <a:latin typeface="Arial" panose="020B0604020202020204" pitchFamily="34" charset="0"/>
                <a:cs typeface="Arial" panose="020B0604020202020204" pitchFamily="34" charset="0"/>
              </a:rPr>
              <a:t>sources must be monochromatic.</a:t>
            </a: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13</a:t>
            </a:fld>
            <a:endParaRPr lang="en-US" noProof="0" dirty="0"/>
          </a:p>
        </p:txBody>
      </p:sp>
    </p:spTree>
    <p:extLst>
      <p:ext uri="{BB962C8B-B14F-4D97-AF65-F5344CB8AC3E}">
        <p14:creationId xmlns:p14="http://schemas.microsoft.com/office/powerpoint/2010/main" val="3558685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all" dirty="0" smtClean="0">
                <a:latin typeface="Times New Roman" panose="02020603050405020304" pitchFamily="18" charset="0"/>
                <a:cs typeface="Times New Roman" panose="02020603050405020304" pitchFamily="18" charset="0"/>
              </a:rPr>
              <a:t>CONCLUSION</a:t>
            </a:r>
            <a:endParaRPr lang="en-US" cap="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latin typeface="Arial" panose="020B0604020202020204" pitchFamily="34" charset="0"/>
                <a:cs typeface="Arial" panose="020B0604020202020204" pitchFamily="34" charset="0"/>
              </a:rPr>
              <a:t>Light behaves like a wave; interference</a:t>
            </a:r>
          </a:p>
          <a:p>
            <a:pPr marL="457200" indent="-457200">
              <a:buFont typeface="+mj-lt"/>
              <a:buAutoNum type="arabicPeriod"/>
            </a:pPr>
            <a:r>
              <a:rPr lang="en-US" sz="2400" dirty="0">
                <a:latin typeface="Arial" panose="020B0604020202020204" pitchFamily="34" charset="0"/>
                <a:cs typeface="Arial" panose="020B0604020202020204" pitchFamily="34" charset="0"/>
              </a:rPr>
              <a:t>We used this property to calculate the wavelength of light</a:t>
            </a:r>
          </a:p>
          <a:p>
            <a:pPr marL="457200" indent="-457200">
              <a:buFont typeface="+mj-lt"/>
              <a:buAutoNum type="arabicPeriod"/>
            </a:pPr>
            <a:r>
              <a:rPr lang="en-US" sz="2400" dirty="0">
                <a:latin typeface="Arial" panose="020B0604020202020204" pitchFamily="34" charset="0"/>
                <a:cs typeface="Arial" panose="020B0604020202020204" pitchFamily="34" charset="0"/>
              </a:rPr>
              <a:t>Light also behaves like a particle</a:t>
            </a:r>
          </a:p>
          <a:p>
            <a:pPr marL="457200" indent="-457200">
              <a:buFont typeface="+mj-lt"/>
              <a:buAutoNum type="arabicPeriod"/>
            </a:pPr>
            <a:r>
              <a:rPr lang="en-US" sz="2400" dirty="0">
                <a:latin typeface="Arial" panose="020B0604020202020204" pitchFamily="34" charset="0"/>
                <a:cs typeface="Arial" panose="020B0604020202020204" pitchFamily="34" charset="0"/>
              </a:rPr>
              <a:t>This behavior is described in the dual wave/particle theory</a:t>
            </a: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14</a:t>
            </a:fld>
            <a:endParaRPr lang="en-US" noProof="0" dirty="0"/>
          </a:p>
        </p:txBody>
      </p:sp>
    </p:spTree>
    <p:extLst>
      <p:ext uri="{BB962C8B-B14F-4D97-AF65-F5344CB8AC3E}">
        <p14:creationId xmlns:p14="http://schemas.microsoft.com/office/powerpoint/2010/main" val="967509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5400" dirty="0" smtClean="0">
              <a:latin typeface="Algerian" panose="04020705040A02060702" pitchFamily="82" charset="0"/>
            </a:endParaRPr>
          </a:p>
          <a:p>
            <a:pPr marL="0" indent="0" algn="ctr">
              <a:buNone/>
            </a:pPr>
            <a:r>
              <a:rPr lang="en-US" sz="5400" dirty="0" smtClean="0">
                <a:latin typeface="Algerian" panose="04020705040A02060702" pitchFamily="82" charset="0"/>
              </a:rPr>
              <a:t>THANK YOU</a:t>
            </a:r>
            <a:endParaRPr lang="en-US" sz="5400" dirty="0">
              <a:latin typeface="Algerian" panose="04020705040A02060702" pitchFamily="82"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15</a:t>
            </a:fld>
            <a:endParaRPr lang="en-US" noProof="0" dirty="0"/>
          </a:p>
        </p:txBody>
      </p:sp>
    </p:spTree>
    <p:extLst>
      <p:ext uri="{BB962C8B-B14F-4D97-AF65-F5344CB8AC3E}">
        <p14:creationId xmlns:p14="http://schemas.microsoft.com/office/powerpoint/2010/main" val="287138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1F6B52-A20E-426B-B7E0-1B6AAB46C89F}"/>
              </a:ext>
            </a:extLst>
          </p:cNvPr>
          <p:cNvSpPr>
            <a:spLocks noGrp="1"/>
          </p:cNvSpPr>
          <p:nvPr>
            <p:ph type="title"/>
          </p:nvPr>
        </p:nvSpPr>
        <p:spPr>
          <a:xfrm>
            <a:off x="1154953" y="973668"/>
            <a:ext cx="9197587" cy="969432"/>
          </a:xfrm>
        </p:spPr>
        <p:txBody>
          <a:bodyPr/>
          <a:lstStyle/>
          <a:p>
            <a:pPr algn="ctr"/>
            <a:r>
              <a:rPr lang="en-US" sz="4000" cap="all" dirty="0" smtClean="0">
                <a:latin typeface="Times New Roman" panose="02020603050405020304" pitchFamily="18" charset="0"/>
                <a:cs typeface="Times New Roman" panose="02020603050405020304" pitchFamily="18" charset="0"/>
              </a:rPr>
              <a:t>Introduction</a:t>
            </a:r>
            <a:endParaRPr lang="en-US" sz="4000" cap="all"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idx="1"/>
          </p:nvPr>
        </p:nvSpPr>
        <p:spPr>
          <a:xfrm>
            <a:off x="723901" y="2438400"/>
            <a:ext cx="7016602" cy="3886200"/>
          </a:xfrm>
        </p:spPr>
        <p:txBody>
          <a:bodyPr>
            <a:normAutofit/>
          </a:bodyPr>
          <a:lstStyle/>
          <a:p>
            <a:r>
              <a:rPr lang="en-US" sz="2400" b="1" cap="all" dirty="0">
                <a:latin typeface="Arial" panose="020B0604020202020204" pitchFamily="34" charset="0"/>
                <a:cs typeface="Arial" panose="020B0604020202020204" pitchFamily="34" charset="0"/>
              </a:rPr>
              <a:t>What is light</a:t>
            </a:r>
            <a:r>
              <a:rPr lang="en-US" sz="2400" b="1" cap="all" dirty="0" smtClean="0">
                <a:latin typeface="Arial" panose="020B0604020202020204" pitchFamily="34" charset="0"/>
                <a:cs typeface="Arial" panose="020B0604020202020204" pitchFamily="34" charset="0"/>
              </a:rPr>
              <a:t>?</a:t>
            </a:r>
          </a:p>
          <a:p>
            <a:pPr marL="0" indent="0">
              <a:buNone/>
            </a:pPr>
            <a:r>
              <a:rPr lang="en-US" sz="2400" dirty="0" smtClean="0">
                <a:solidFill>
                  <a:schemeClr val="tx1"/>
                </a:solidFill>
                <a:latin typeface="Arial" panose="020B0604020202020204" pitchFamily="34" charset="0"/>
                <a:cs typeface="Arial" panose="020B0604020202020204" pitchFamily="34" charset="0"/>
              </a:rPr>
              <a:t>Light is an electromagnetic radiation refers to visible regions of electromagnetic spectrum corresponding to the wavelength range of 400nm to 760nm has transverse vibrations.</a:t>
            </a:r>
          </a:p>
          <a:p>
            <a:endParaRPr lang="en-US" dirty="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503" y="2438400"/>
            <a:ext cx="3981450" cy="3333750"/>
          </a:xfrm>
          <a:prstGeom prst="rect">
            <a:avLst/>
          </a:prstGeom>
        </p:spPr>
      </p:pic>
    </p:spTree>
    <p:extLst>
      <p:ext uri="{BB962C8B-B14F-4D97-AF65-F5344CB8AC3E}">
        <p14:creationId xmlns:p14="http://schemas.microsoft.com/office/powerpoint/2010/main" val="2321051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1F6B52-A20E-426B-B7E0-1B6AAB46C89F}"/>
              </a:ext>
            </a:extLst>
          </p:cNvPr>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GENERAL DEFINITIONS</a:t>
            </a:r>
            <a:endParaRPr lang="en-US" sz="4000" cap="all"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sz="half" idx="1"/>
          </p:nvPr>
        </p:nvSpPr>
        <p:spPr>
          <a:xfrm>
            <a:off x="1154954" y="2603500"/>
            <a:ext cx="6134846" cy="3416301"/>
          </a:xfrm>
        </p:spPr>
        <p:txBody>
          <a:bodyPr>
            <a:normAutofit fontScale="92500" lnSpcReduction="10000"/>
          </a:bodyPr>
          <a:lstStyle/>
          <a:p>
            <a:r>
              <a:rPr lang="en-US" sz="2400" dirty="0" smtClean="0">
                <a:latin typeface="Arial" panose="020B0604020202020204" pitchFamily="34" charset="0"/>
                <a:cs typeface="Arial" panose="020B0604020202020204" pitchFamily="34" charset="0"/>
              </a:rPr>
              <a:t>The wavelength of a sin wave </a:t>
            </a:r>
            <a:r>
              <a:rPr lang="el-GR" sz="2400" dirty="0" smtClean="0">
                <a:latin typeface="Arial" panose="020B0604020202020204" pitchFamily="34" charset="0"/>
                <a:cs typeface="Arial" panose="020B0604020202020204" pitchFamily="34" charset="0"/>
              </a:rPr>
              <a:t>λ</a:t>
            </a:r>
            <a:r>
              <a:rPr lang="en-US" sz="2400" dirty="0" smtClean="0">
                <a:latin typeface="Arial" panose="020B0604020202020204" pitchFamily="34" charset="0"/>
                <a:cs typeface="Arial" panose="020B0604020202020204" pitchFamily="34" charset="0"/>
              </a:rPr>
              <a:t>, can be measured between any two points with the same phase, such as between crests, or troughs, as shown.</a:t>
            </a:r>
          </a:p>
          <a:p>
            <a:r>
              <a:rPr lang="en-US" sz="2400" dirty="0" smtClean="0">
                <a:latin typeface="Arial" panose="020B0604020202020204" pitchFamily="34" charset="0"/>
                <a:cs typeface="Arial" panose="020B0604020202020204" pitchFamily="34" charset="0"/>
              </a:rPr>
              <a:t>The frequency, f , of a wave is the number of waves passing a point in a certain time. We normally use a time of one second, so this gives frequency the unit hertz (Hz), since one hertz is equal to one wave per second.</a:t>
            </a:r>
            <a:r>
              <a:rPr lang="en-US" sz="2400" dirty="0" smtClean="0"/>
              <a:t/>
            </a:r>
            <a:br>
              <a:rPr lang="en-US" sz="2400" dirty="0" smtClean="0"/>
            </a:br>
            <a:endParaRPr lang="en-US" dirty="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3</a:t>
            </a:fld>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89800" y="2829100"/>
            <a:ext cx="4824412" cy="2412206"/>
          </a:xfrm>
        </p:spPr>
      </p:pic>
    </p:spTree>
    <p:extLst>
      <p:ext uri="{BB962C8B-B14F-4D97-AF65-F5344CB8AC3E}">
        <p14:creationId xmlns:p14="http://schemas.microsoft.com/office/powerpoint/2010/main" val="530072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1F6B52-A20E-426B-B7E0-1B6AAB46C89F}"/>
              </a:ext>
            </a:extLst>
          </p:cNvPr>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PRINCIPLE OF SUPERPOSITION</a:t>
            </a:r>
            <a:endParaRPr lang="en-US" sz="4000" cap="all"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sz="half" idx="1"/>
          </p:nvPr>
        </p:nvSpPr>
        <p:spPr>
          <a:xfrm>
            <a:off x="1154954" y="2603500"/>
            <a:ext cx="6134846" cy="3416301"/>
          </a:xfrm>
        </p:spPr>
        <p:txBody>
          <a:bodyPr>
            <a:normAutofit fontScale="92500"/>
          </a:bodyPr>
          <a:lstStyle/>
          <a:p>
            <a:r>
              <a:rPr lang="en-US" sz="2400" dirty="0" smtClean="0">
                <a:latin typeface="Arial" panose="020B0604020202020204" pitchFamily="34" charset="0"/>
                <a:cs typeface="Arial" panose="020B0604020202020204" pitchFamily="34" charset="0"/>
              </a:rPr>
              <a:t>Whenever two or more waves superimpose in a medium, the total displacement at any point is equal to the vector sum of individual displacement of waves at that point.</a:t>
            </a:r>
          </a:p>
          <a:p>
            <a:pPr marL="0" indent="0">
              <a:buNone/>
            </a:pPr>
            <a:r>
              <a:rPr lang="en-US" sz="2400" dirty="0" smtClean="0">
                <a:solidFill>
                  <a:schemeClr val="tx1"/>
                </a:solidFill>
                <a:latin typeface="Arial" panose="020B0604020202020204" pitchFamily="34" charset="0"/>
                <a:cs typeface="Arial" panose="020B0604020202020204" pitchFamily="34" charset="0"/>
              </a:rPr>
              <a:t>If Y</a:t>
            </a:r>
            <a:r>
              <a:rPr lang="en-US" sz="2400" baseline="-25000" dirty="0" smtClean="0">
                <a:solidFill>
                  <a:schemeClr val="tx1"/>
                </a:solidFill>
                <a:latin typeface="Arial" panose="020B0604020202020204" pitchFamily="34" charset="0"/>
                <a:cs typeface="Arial" panose="020B0604020202020204" pitchFamily="34" charset="0"/>
              </a:rPr>
              <a:t>1</a:t>
            </a:r>
            <a:r>
              <a:rPr lang="en-US" sz="2400" dirty="0" smtClean="0">
                <a:solidFill>
                  <a:schemeClr val="tx1"/>
                </a:solidFill>
                <a:latin typeface="Arial" panose="020B0604020202020204" pitchFamily="34" charset="0"/>
                <a:cs typeface="Arial" panose="020B0604020202020204" pitchFamily="34" charset="0"/>
              </a:rPr>
              <a:t> , Y</a:t>
            </a:r>
            <a:r>
              <a:rPr lang="en-US" sz="2400" baseline="-25000" dirty="0" smtClean="0">
                <a:solidFill>
                  <a:schemeClr val="tx1"/>
                </a:solidFill>
                <a:latin typeface="Arial" panose="020B0604020202020204" pitchFamily="34" charset="0"/>
                <a:cs typeface="Arial" panose="020B0604020202020204" pitchFamily="34" charset="0"/>
              </a:rPr>
              <a:t>2</a:t>
            </a:r>
            <a:r>
              <a:rPr lang="en-US" sz="2400" dirty="0" smtClean="0">
                <a:solidFill>
                  <a:schemeClr val="tx1"/>
                </a:solidFill>
                <a:latin typeface="Arial" panose="020B0604020202020204" pitchFamily="34" charset="0"/>
                <a:cs typeface="Arial" panose="020B0604020202020204" pitchFamily="34" charset="0"/>
              </a:rPr>
              <a:t> , Y</a:t>
            </a:r>
            <a:r>
              <a:rPr lang="en-US" sz="2400" baseline="-25000" dirty="0" smtClean="0">
                <a:solidFill>
                  <a:schemeClr val="tx1"/>
                </a:solidFill>
                <a:latin typeface="Arial" panose="020B0604020202020204" pitchFamily="34" charset="0"/>
                <a:cs typeface="Arial" panose="020B0604020202020204" pitchFamily="34" charset="0"/>
              </a:rPr>
              <a:t>3 </a:t>
            </a:r>
            <a:r>
              <a:rPr lang="en-US" sz="2400" dirty="0" smtClean="0">
                <a:solidFill>
                  <a:schemeClr val="tx1"/>
                </a:solidFill>
                <a:latin typeface="Arial" panose="020B0604020202020204" pitchFamily="34" charset="0"/>
                <a:cs typeface="Arial" panose="020B0604020202020204" pitchFamily="34" charset="0"/>
              </a:rPr>
              <a:t> …..are different displacement vector due to the waves 1, 2, 3 ......acting separately then according to the principle of superposition the resultant displacement is given by Y = </a:t>
            </a:r>
            <a:r>
              <a:rPr lang="en-US" sz="2400" dirty="0">
                <a:solidFill>
                  <a:schemeClr val="tx1"/>
                </a:solidFill>
                <a:latin typeface="Arial" panose="020B0604020202020204" pitchFamily="34" charset="0"/>
                <a:cs typeface="Arial" panose="020B0604020202020204" pitchFamily="34" charset="0"/>
              </a:rPr>
              <a:t>Y</a:t>
            </a:r>
            <a:r>
              <a:rPr lang="en-US" sz="2400" baseline="-25000" dirty="0">
                <a:solidFill>
                  <a:schemeClr val="tx1"/>
                </a:solidFill>
                <a:latin typeface="Arial" panose="020B0604020202020204" pitchFamily="34" charset="0"/>
                <a:cs typeface="Arial" panose="020B0604020202020204" pitchFamily="34" charset="0"/>
              </a:rPr>
              <a:t>1</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Y</a:t>
            </a:r>
            <a:r>
              <a:rPr lang="en-US" sz="2400" baseline="-25000" dirty="0">
                <a:solidFill>
                  <a:schemeClr val="tx1"/>
                </a:solidFill>
                <a:latin typeface="Arial" panose="020B0604020202020204" pitchFamily="34" charset="0"/>
                <a:cs typeface="Arial" panose="020B0604020202020204" pitchFamily="34" charset="0"/>
              </a:rPr>
              <a:t>2</a:t>
            </a: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Y</a:t>
            </a:r>
            <a:r>
              <a:rPr lang="en-US" sz="2400" baseline="-25000" dirty="0" smtClean="0">
                <a:solidFill>
                  <a:schemeClr val="tx1"/>
                </a:solidFill>
                <a:latin typeface="Arial" panose="020B0604020202020204" pitchFamily="34" charset="0"/>
                <a:cs typeface="Arial" panose="020B0604020202020204" pitchFamily="34" charset="0"/>
              </a:rPr>
              <a:t>3</a:t>
            </a:r>
            <a:r>
              <a:rPr lang="en-US" sz="2400" dirty="0" smtClean="0">
                <a:solidFill>
                  <a:schemeClr val="tx1"/>
                </a:solidFill>
                <a:latin typeface="Arial" panose="020B0604020202020204" pitchFamily="34" charset="0"/>
                <a:cs typeface="Arial" panose="020B0604020202020204" pitchFamily="34" charset="0"/>
              </a:rPr>
              <a:t> +…..</a:t>
            </a:r>
            <a:r>
              <a:rPr lang="en-US" sz="2400" baseline="-25000" dirty="0" smtClean="0">
                <a:solidFill>
                  <a:schemeClr val="tx1"/>
                </a:solidFill>
                <a:latin typeface="Arial" panose="020B0604020202020204" pitchFamily="34" charset="0"/>
                <a:cs typeface="Arial" panose="020B0604020202020204" pitchFamily="34" charset="0"/>
              </a:rPr>
              <a:t>     </a:t>
            </a:r>
            <a:endParaRPr lang="en-US" sz="2400" dirty="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054" y="2764464"/>
            <a:ext cx="4662326" cy="3496745"/>
          </a:xfrm>
          <a:prstGeom prst="rect">
            <a:avLst/>
          </a:prstGeom>
        </p:spPr>
      </p:pic>
    </p:spTree>
    <p:extLst>
      <p:ext uri="{BB962C8B-B14F-4D97-AF65-F5344CB8AC3E}">
        <p14:creationId xmlns:p14="http://schemas.microsoft.com/office/powerpoint/2010/main" val="2726116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88723-F88E-4F02-B1A9-D1224233BEEF}"/>
              </a:ext>
            </a:extLst>
          </p:cNvPr>
          <p:cNvSpPr>
            <a:spLocks noGrp="1"/>
          </p:cNvSpPr>
          <p:nvPr>
            <p:ph type="title"/>
          </p:nvPr>
        </p:nvSpPr>
        <p:spPr/>
        <p:txBody>
          <a:bodyPr>
            <a:normAutofit/>
          </a:bodyPr>
          <a:lstStyle/>
          <a:p>
            <a:pPr algn="ctr">
              <a:lnSpc>
                <a:spcPct val="90000"/>
              </a:lnSpc>
            </a:pPr>
            <a:r>
              <a:rPr lang="en-US" sz="4400" cap="all" dirty="0" smtClean="0">
                <a:solidFill>
                  <a:schemeClr val="bg1"/>
                </a:solidFill>
                <a:latin typeface="Times New Roman" panose="02020603050405020304" pitchFamily="18" charset="0"/>
                <a:cs typeface="Times New Roman" panose="02020603050405020304" pitchFamily="18" charset="0"/>
              </a:rPr>
              <a:t>COHERENT SOURCE</a:t>
            </a:r>
            <a:endParaRPr lang="en-US" sz="4400" cap="all" dirty="0">
              <a:solidFill>
                <a:schemeClr val="bg1"/>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5</a:t>
            </a:fld>
            <a:endParaRPr lang="en-US" dirty="0"/>
          </a:p>
        </p:txBody>
      </p:sp>
      <p:sp>
        <p:nvSpPr>
          <p:cNvPr id="3" name="Content Placeholder 2"/>
          <p:cNvSpPr>
            <a:spLocks noGrp="1"/>
          </p:cNvSpPr>
          <p:nvPr>
            <p:ph idx="1"/>
          </p:nvPr>
        </p:nvSpPr>
        <p:spPr>
          <a:xfrm>
            <a:off x="1055449" y="2603500"/>
            <a:ext cx="5770653" cy="3416300"/>
          </a:xfrm>
        </p:spPr>
        <p:txBody>
          <a:bodyPr>
            <a:normAutofit fontScale="92500"/>
          </a:bodyPr>
          <a:lstStyle/>
          <a:p>
            <a:pPr marL="0" indent="0">
              <a:buNone/>
            </a:pPr>
            <a:r>
              <a:rPr lang="en-US" sz="2400" dirty="0">
                <a:latin typeface="Arial" panose="020B0604020202020204" pitchFamily="34" charset="0"/>
                <a:cs typeface="Arial" panose="020B0604020202020204" pitchFamily="34" charset="0"/>
              </a:rPr>
              <a:t>Two sources are said to be coherent when the waves emitted from them have the same frequency and constant phase </a:t>
            </a:r>
            <a:r>
              <a:rPr lang="en-US" sz="2400" dirty="0" smtClean="0">
                <a:latin typeface="Arial" panose="020B0604020202020204" pitchFamily="34" charset="0"/>
                <a:cs typeface="Arial" panose="020B0604020202020204" pitchFamily="34" charset="0"/>
              </a:rPr>
              <a:t>difference.</a:t>
            </a:r>
          </a:p>
          <a:p>
            <a:pPr marL="0" indent="0">
              <a:buNone/>
            </a:pPr>
            <a:r>
              <a:rPr lang="en-US" sz="2400" dirty="0">
                <a:latin typeface="Arial" panose="020B0604020202020204" pitchFamily="34" charset="0"/>
                <a:cs typeface="Arial" panose="020B0604020202020204" pitchFamily="34" charset="0"/>
              </a:rPr>
              <a:t>Coherent sources have the following characteristics:</a:t>
            </a:r>
          </a:p>
          <a:p>
            <a:pPr marL="457200" indent="-457200">
              <a:buFont typeface="+mj-lt"/>
              <a:buAutoNum type="arabicPeriod"/>
            </a:pPr>
            <a:r>
              <a:rPr lang="en-US" sz="2400" dirty="0">
                <a:latin typeface="Arial" panose="020B0604020202020204" pitchFamily="34" charset="0"/>
                <a:cs typeface="Arial" panose="020B0604020202020204" pitchFamily="34" charset="0"/>
              </a:rPr>
              <a:t>The waves generated have a constant phase difference</a:t>
            </a:r>
          </a:p>
          <a:p>
            <a:pPr marL="457200" indent="-457200">
              <a:buFont typeface="+mj-lt"/>
              <a:buAutoNum type="arabicPeriod"/>
            </a:pPr>
            <a:r>
              <a:rPr lang="en-US" sz="2400" dirty="0">
                <a:latin typeface="Arial" panose="020B0604020202020204" pitchFamily="34" charset="0"/>
                <a:cs typeface="Arial" panose="020B0604020202020204" pitchFamily="34" charset="0"/>
              </a:rPr>
              <a:t>The waves are of a single frequency</a:t>
            </a:r>
          </a:p>
          <a:p>
            <a:pPr marL="0" indent="0">
              <a:buNone/>
            </a:pP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981" y="2370248"/>
            <a:ext cx="5365898" cy="3882803"/>
          </a:xfrm>
          <a:prstGeom prst="rect">
            <a:avLst/>
          </a:prstGeom>
        </p:spPr>
      </p:pic>
    </p:spTree>
    <p:extLst>
      <p:ext uri="{BB962C8B-B14F-4D97-AF65-F5344CB8AC3E}">
        <p14:creationId xmlns:p14="http://schemas.microsoft.com/office/powerpoint/2010/main" val="944875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1F6B52-A20E-426B-B7E0-1B6AAB46C89F}"/>
              </a:ext>
            </a:extLst>
          </p:cNvPr>
          <p:cNvSpPr>
            <a:spLocks noGrp="1"/>
          </p:cNvSpPr>
          <p:nvPr>
            <p:ph type="title"/>
          </p:nvPr>
        </p:nvSpPr>
        <p:spPr/>
        <p:txBody>
          <a:bodyPr/>
          <a:lstStyle/>
          <a:p>
            <a:pPr algn="ctr"/>
            <a:r>
              <a:rPr lang="en-US" sz="4000" cap="all" dirty="0" smtClean="0">
                <a:latin typeface="Times New Roman" panose="02020603050405020304" pitchFamily="18" charset="0"/>
                <a:cs typeface="Times New Roman" panose="02020603050405020304" pitchFamily="18" charset="0"/>
              </a:rPr>
              <a:t>INTERFERENCE</a:t>
            </a:r>
            <a:endParaRPr lang="en-US" sz="4000" cap="all"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sz="half" idx="1"/>
          </p:nvPr>
        </p:nvSpPr>
        <p:spPr>
          <a:xfrm>
            <a:off x="786809" y="2603500"/>
            <a:ext cx="10760149" cy="3416301"/>
          </a:xfrm>
        </p:spPr>
        <p:txBody>
          <a:bodyPr>
            <a:normAutofit/>
          </a:bodyPr>
          <a:lstStyle/>
          <a:p>
            <a:pPr marL="0" indent="0">
              <a:buNone/>
            </a:pPr>
            <a:r>
              <a:rPr lang="en-US" sz="2400" dirty="0">
                <a:latin typeface="Arial" panose="020B0604020202020204" pitchFamily="34" charset="0"/>
                <a:cs typeface="Arial" panose="020B0604020202020204" pitchFamily="34" charset="0"/>
              </a:rPr>
              <a:t>Interference is a natural phenomenon that happens at every place and at every moment. Yet we don’t see interference patterns everywhere. Interference is the phenomenon in which two waves superpose to form the resultant wave of the lower, higher or same amplitude. The most commonly seen interference is the optical interference or light interference. This is because light waves are randomly generated every which way by most sources. This means that light waves coming out of a source do not have a constant amplitude, frequency or phase.</a:t>
            </a:r>
            <a:endParaRPr lang="en-US" dirty="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6</a:t>
            </a:fld>
            <a:endParaRPr lang="en-US" dirty="0"/>
          </a:p>
        </p:txBody>
      </p:sp>
    </p:spTree>
    <p:extLst>
      <p:ext uri="{BB962C8B-B14F-4D97-AF65-F5344CB8AC3E}">
        <p14:creationId xmlns:p14="http://schemas.microsoft.com/office/powerpoint/2010/main" val="447108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1F6B52-A20E-426B-B7E0-1B6AAB46C89F}"/>
              </a:ext>
            </a:extLst>
          </p:cNvPr>
          <p:cNvSpPr>
            <a:spLocks noGrp="1"/>
          </p:cNvSpPr>
          <p:nvPr>
            <p:ph type="title"/>
          </p:nvPr>
        </p:nvSpPr>
        <p:spPr/>
        <p:txBody>
          <a:bodyPr/>
          <a:lstStyle/>
          <a:p>
            <a:pPr algn="ctr"/>
            <a:r>
              <a:rPr lang="en-US" sz="4000" cap="all" dirty="0" smtClean="0">
                <a:latin typeface="Times New Roman" panose="02020603050405020304" pitchFamily="18" charset="0"/>
                <a:cs typeface="Times New Roman" panose="02020603050405020304" pitchFamily="18" charset="0"/>
              </a:rPr>
              <a:t>INTERFERENCE</a:t>
            </a:r>
            <a:endParaRPr lang="en-US" sz="4000" cap="all"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7</a:t>
            </a:fld>
            <a:endParaRPr lang="en-US" dirty="0"/>
          </a:p>
        </p:txBody>
      </p:sp>
      <p:pic>
        <p:nvPicPr>
          <p:cNvPr id="6" name="Content Placeholder 5" descr="Figure16_2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60700" y="2298700"/>
            <a:ext cx="5956300"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69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88723-F88E-4F02-B1A9-D1224233BEEF}"/>
              </a:ext>
            </a:extLst>
          </p:cNvPr>
          <p:cNvSpPr>
            <a:spLocks noGrp="1"/>
          </p:cNvSpPr>
          <p:nvPr>
            <p:ph type="title"/>
          </p:nvPr>
        </p:nvSpPr>
        <p:spPr/>
        <p:txBody>
          <a:bodyPr>
            <a:normAutofit/>
          </a:bodyPr>
          <a:lstStyle/>
          <a:p>
            <a:pPr algn="ctr">
              <a:lnSpc>
                <a:spcPct val="90000"/>
              </a:lnSpc>
            </a:pPr>
            <a:r>
              <a:rPr lang="en-US" sz="4400" cap="all" dirty="0" smtClean="0">
                <a:solidFill>
                  <a:schemeClr val="bg1"/>
                </a:solidFill>
                <a:latin typeface="Times New Roman" panose="02020603050405020304" pitchFamily="18" charset="0"/>
                <a:cs typeface="Times New Roman" panose="02020603050405020304" pitchFamily="18" charset="0"/>
              </a:rPr>
              <a:t>TYPES OF INTERFERENCE</a:t>
            </a:r>
            <a:endParaRPr lang="en-US" sz="4400" cap="all"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154955" y="2603500"/>
            <a:ext cx="10035784" cy="3416300"/>
          </a:xfrm>
        </p:spPr>
        <p:txBody>
          <a:bodyPr>
            <a:noAutofit/>
          </a:bodyPr>
          <a:lstStyle/>
          <a:p>
            <a:pPr marL="0" indent="0">
              <a:buNone/>
            </a:pPr>
            <a:r>
              <a:rPr lang="en-US" sz="2000" dirty="0">
                <a:latin typeface="Arial" panose="020B0604020202020204" pitchFamily="34" charset="0"/>
                <a:cs typeface="Arial" panose="020B0604020202020204" pitchFamily="34" charset="0"/>
              </a:rPr>
              <a:t>Interference of light waves can be either constructive interference or destructive interference.</a:t>
            </a:r>
          </a:p>
          <a:p>
            <a:r>
              <a:rPr lang="en-US" sz="2000" b="1" dirty="0">
                <a:latin typeface="Arial" panose="020B0604020202020204" pitchFamily="34" charset="0"/>
                <a:cs typeface="Arial" panose="020B0604020202020204" pitchFamily="34" charset="0"/>
              </a:rPr>
              <a:t>Constructive interference:</a:t>
            </a:r>
            <a:r>
              <a:rPr lang="en-US" sz="2000" dirty="0">
                <a:latin typeface="Arial" panose="020B0604020202020204" pitchFamily="34" charset="0"/>
                <a:cs typeface="Arial" panose="020B0604020202020204" pitchFamily="34" charset="0"/>
              </a:rPr>
              <a:t> Constructive interference takes place when the crest of one wave falls on the crest of another wave such that the amplitude is maximum. These waves will have the same displacement and are in the same phase.</a:t>
            </a:r>
          </a:p>
          <a:p>
            <a:r>
              <a:rPr lang="en-US" sz="2000" b="1" dirty="0">
                <a:latin typeface="Arial" panose="020B0604020202020204" pitchFamily="34" charset="0"/>
                <a:cs typeface="Arial" panose="020B0604020202020204" pitchFamily="34" charset="0"/>
              </a:rPr>
              <a:t>Destructive interference:</a:t>
            </a:r>
            <a:r>
              <a:rPr lang="en-US" sz="2000" dirty="0">
                <a:latin typeface="Arial" panose="020B0604020202020204" pitchFamily="34" charset="0"/>
                <a:cs typeface="Arial" panose="020B0604020202020204" pitchFamily="34" charset="0"/>
              </a:rPr>
              <a:t> In destructive interference the crest of one wave falls on the trough of another wave such that the amplitude is minimum. The displacement and phase of these waves are not the same.</a:t>
            </a:r>
          </a:p>
          <a:p>
            <a:endParaRPr lang="en-US" sz="20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8</a:t>
            </a:fld>
            <a:endParaRPr lang="en-US" dirty="0"/>
          </a:p>
        </p:txBody>
      </p:sp>
    </p:spTree>
    <p:extLst>
      <p:ext uri="{BB962C8B-B14F-4D97-AF65-F5344CB8AC3E}">
        <p14:creationId xmlns:p14="http://schemas.microsoft.com/office/powerpoint/2010/main" val="3069773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88723-F88E-4F02-B1A9-D1224233BEEF}"/>
              </a:ext>
            </a:extLst>
          </p:cNvPr>
          <p:cNvSpPr>
            <a:spLocks noGrp="1"/>
          </p:cNvSpPr>
          <p:nvPr>
            <p:ph type="title"/>
          </p:nvPr>
        </p:nvSpPr>
        <p:spPr/>
        <p:txBody>
          <a:bodyPr>
            <a:normAutofit/>
          </a:bodyPr>
          <a:lstStyle/>
          <a:p>
            <a:pPr algn="ctr"/>
            <a:r>
              <a:rPr lang="en-GB" dirty="0" smtClean="0">
                <a:solidFill>
                  <a:schemeClr val="accent2"/>
                </a:solidFill>
                <a:latin typeface="Times New Roman" panose="02020603050405020304" pitchFamily="18" charset="0"/>
                <a:cs typeface="Times New Roman" panose="02020603050405020304" pitchFamily="18" charset="0"/>
              </a:rPr>
              <a:t>YOUNG’S DOUBLE SLIT EXPERIMENT</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154955" y="2603500"/>
            <a:ext cx="10035784" cy="1049868"/>
          </a:xfrm>
        </p:spPr>
        <p:txBody>
          <a:bodyPr>
            <a:noAutofit/>
          </a:bodyPr>
          <a:lstStyle/>
          <a:p>
            <a:pPr>
              <a:buFontTx/>
              <a:buChar char="•"/>
            </a:pPr>
            <a:r>
              <a:rPr lang="en-GB" dirty="0">
                <a:latin typeface="Arial" panose="020B0604020202020204" pitchFamily="34" charset="0"/>
                <a:cs typeface="Arial" panose="020B0604020202020204" pitchFamily="34" charset="0"/>
              </a:rPr>
              <a:t>Demonstrates wave nature of </a:t>
            </a:r>
            <a:r>
              <a:rPr lang="en-GB" dirty="0" smtClean="0">
                <a:latin typeface="Arial" panose="020B0604020202020204" pitchFamily="34" charset="0"/>
                <a:cs typeface="Arial" panose="020B0604020202020204" pitchFamily="34" charset="0"/>
              </a:rPr>
              <a:t>light</a:t>
            </a:r>
            <a:endParaRPr lang="en-GB" dirty="0">
              <a:latin typeface="Arial" panose="020B0604020202020204" pitchFamily="34" charset="0"/>
              <a:cs typeface="Arial" panose="020B0604020202020204" pitchFamily="34" charset="0"/>
            </a:endParaRPr>
          </a:p>
          <a:p>
            <a:pPr>
              <a:buFontTx/>
              <a:buChar char="•"/>
            </a:pPr>
            <a:r>
              <a:rPr lang="en-GB" dirty="0">
                <a:latin typeface="Arial" panose="020B0604020202020204" pitchFamily="34" charset="0"/>
                <a:cs typeface="Arial" panose="020B0604020202020204" pitchFamily="34" charset="0"/>
              </a:rPr>
              <a:t>Each slit S</a:t>
            </a:r>
            <a:r>
              <a:rPr lang="en-GB" baseline="-25000" dirty="0">
                <a:latin typeface="Arial" panose="020B0604020202020204" pitchFamily="34" charset="0"/>
                <a:cs typeface="Arial" panose="020B0604020202020204" pitchFamily="34" charset="0"/>
              </a:rPr>
              <a:t>1</a:t>
            </a:r>
            <a:r>
              <a:rPr lang="en-GB" dirty="0">
                <a:latin typeface="Arial" panose="020B0604020202020204" pitchFamily="34" charset="0"/>
                <a:cs typeface="Arial" panose="020B0604020202020204" pitchFamily="34" charset="0"/>
              </a:rPr>
              <a:t> and S</a:t>
            </a:r>
            <a:r>
              <a:rPr lang="en-GB" baseline="-25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acts as a separate source of coherent light (like the loudspeakers for sound waves) </a:t>
            </a:r>
          </a:p>
        </p:txBody>
      </p:sp>
      <p:sp>
        <p:nvSpPr>
          <p:cNvPr id="7" name="Slide Number Placeholder 6">
            <a:extLst>
              <a:ext uri="{FF2B5EF4-FFF2-40B4-BE49-F238E27FC236}">
                <a16:creationId xmlns=""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9</a:t>
            </a:fld>
            <a:endParaRPr lang="en-US" dirty="0"/>
          </a:p>
        </p:txBody>
      </p:sp>
      <p:pic>
        <p:nvPicPr>
          <p:cNvPr id="5" name="Picture 4" descr="Figure35_05"/>
          <p:cNvPicPr>
            <a:picLocks noChangeAspect="1" noChangeArrowheads="1"/>
          </p:cNvPicPr>
          <p:nvPr/>
        </p:nvPicPr>
        <p:blipFill>
          <a:blip r:embed="rId2">
            <a:extLst>
              <a:ext uri="{28A0092B-C50C-407E-A947-70E740481C1C}">
                <a14:useLocalDpi xmlns:a14="http://schemas.microsoft.com/office/drawing/2010/main" val="0"/>
              </a:ext>
            </a:extLst>
          </a:blip>
          <a:srcRect b="50000"/>
          <a:stretch>
            <a:fillRect/>
          </a:stretch>
        </p:blipFill>
        <p:spPr bwMode="auto">
          <a:xfrm>
            <a:off x="2296366" y="3653368"/>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3234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A34-C6E2-49BA-ACFF-78ADEC0C28FA}">
  <ds:schemaRefs>
    <ds:schemaRef ds:uri="http://purl.org/dc/dcmitype/"/>
    <ds:schemaRef ds:uri="71af3243-3dd4-4a8d-8c0d-dd76da1f02a5"/>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16c05727-aa75-4e4a-9b5f-8a80a1165891"/>
    <ds:schemaRef ds:uri="http://purl.org/dc/terms/"/>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680</Words>
  <Application>Microsoft Office PowerPoint</Application>
  <PresentationFormat>Widescreen</PresentationFormat>
  <Paragraphs>67</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Algerian</vt:lpstr>
      <vt:lpstr>Arial</vt:lpstr>
      <vt:lpstr>Calibri</vt:lpstr>
      <vt:lpstr>Century Gothic</vt:lpstr>
      <vt:lpstr>Times New Roman</vt:lpstr>
      <vt:lpstr>Wingdings 3</vt:lpstr>
      <vt:lpstr>Ion Boardroom</vt:lpstr>
      <vt:lpstr>Equation</vt:lpstr>
      <vt:lpstr>Welcome to My  presentation </vt:lpstr>
      <vt:lpstr>Introduction</vt:lpstr>
      <vt:lpstr>GENERAL DEFINITIONS</vt:lpstr>
      <vt:lpstr>PRINCIPLE OF SUPERPOSITION</vt:lpstr>
      <vt:lpstr>COHERENT SOURCE</vt:lpstr>
      <vt:lpstr>INTERFERENCE</vt:lpstr>
      <vt:lpstr>INTERFERENCE</vt:lpstr>
      <vt:lpstr>TYPES OF INTERFERENCE</vt:lpstr>
      <vt:lpstr>YOUNG’S DOUBLE SLIT EXPERIMENT</vt:lpstr>
      <vt:lpstr>YOUNG’S DOUBLE SLIT EXPERIMENT</vt:lpstr>
      <vt:lpstr>YOUNG’S DOUBLE SLIT EXPERIMENT</vt:lpstr>
      <vt:lpstr>CONDITIONS FOR INTERFERENCE OF LIGHT WAVES</vt:lpstr>
      <vt:lpstr>CONDITIONS FOR INTERFERENCE OF LIGHT WAVES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2021-01-14T02:52:19Z</dcterms:created>
  <dcterms:modified xsi:type="dcterms:W3CDTF">2021-01-14T17:06:15Z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