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CAD5E-EC95-41F0-8300-624E7AA40306}" type="datetimeFigureOut">
              <a:rPr lang="en-US" smtClean="0"/>
              <a:t>8/15/2020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ECBD3-6551-48FD-8BB4-CECCE8E5D750}" type="slidenum">
              <a:rPr lang="en-US" smtClean="0"/>
              <a:t>‹#›</a:t>
            </a:fld>
            <a:endParaRPr lang="en-US"/>
          </a:p>
        </p:txBody>
      </p:sp>
    </p:spTree>
    <p:extLst>
      <p:ext uri="{BB962C8B-B14F-4D97-AF65-F5344CB8AC3E}">
        <p14:creationId xmlns:p14="http://schemas.microsoft.com/office/powerpoint/2010/main" val="113109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CA927-E3DD-487E-BA0E-A45962FF0257}" type="slidenum">
              <a:rPr lang="en-US"/>
              <a:pPr/>
              <a:t>13</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54356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81FFE-1275-46DB-BCDE-33E02C4F5478}" type="slidenum">
              <a:rPr lang="en-US"/>
              <a:pPr/>
              <a:t>16</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151558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F307DB-BA8E-4DB8-B369-32E557FEED51}" type="slidenum">
              <a:rPr lang="en-US"/>
              <a:pPr/>
              <a:t>17</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90400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7AB5D-791D-4765-A5DB-81A8FCAA7B9B}" type="slidenum">
              <a:rPr lang="en-US"/>
              <a:pPr/>
              <a:t>21</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425133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B7CEC3-EA42-46E1-87CD-EB62A30DEFA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281761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7CEC3-EA42-46E1-87CD-EB62A30DEFA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218918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7CEC3-EA42-46E1-87CD-EB62A30DEFA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298840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7CEC3-EA42-46E1-87CD-EB62A30DEFA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310261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7CEC3-EA42-46E1-87CD-EB62A30DEFA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36158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7CEC3-EA42-46E1-87CD-EB62A30DEFA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415076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7CEC3-EA42-46E1-87CD-EB62A30DEFA3}" type="datetimeFigureOut">
              <a:rPr lang="en-US" smtClean="0"/>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262657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B7CEC3-EA42-46E1-87CD-EB62A30DEFA3}" type="datetimeFigureOut">
              <a:rPr lang="en-US" smtClean="0"/>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132483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7CEC3-EA42-46E1-87CD-EB62A30DEFA3}" type="datetimeFigureOut">
              <a:rPr lang="en-US" smtClean="0"/>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187838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7CEC3-EA42-46E1-87CD-EB62A30DEFA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30818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7CEC3-EA42-46E1-87CD-EB62A30DEFA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4B426-CF1B-40E1-80F9-5C0F9F908290}" type="slidenum">
              <a:rPr lang="en-US" smtClean="0"/>
              <a:t>‹#›</a:t>
            </a:fld>
            <a:endParaRPr lang="en-US"/>
          </a:p>
        </p:txBody>
      </p:sp>
    </p:spTree>
    <p:extLst>
      <p:ext uri="{BB962C8B-B14F-4D97-AF65-F5344CB8AC3E}">
        <p14:creationId xmlns:p14="http://schemas.microsoft.com/office/powerpoint/2010/main" val="186176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7CEC3-EA42-46E1-87CD-EB62A30DEFA3}" type="datetimeFigureOut">
              <a:rPr lang="en-US" smtClean="0"/>
              <a:t>8/15/2020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4B426-CF1B-40E1-80F9-5C0F9F908290}" type="slidenum">
              <a:rPr lang="en-US" smtClean="0"/>
              <a:t>‹#›</a:t>
            </a:fld>
            <a:endParaRPr lang="en-US"/>
          </a:p>
        </p:txBody>
      </p:sp>
    </p:spTree>
    <p:extLst>
      <p:ext uri="{BB962C8B-B14F-4D97-AF65-F5344CB8AC3E}">
        <p14:creationId xmlns:p14="http://schemas.microsoft.com/office/powerpoint/2010/main" val="2026423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916" y="514572"/>
            <a:ext cx="8689976" cy="2509213"/>
          </a:xfrm>
        </p:spPr>
        <p:txBody>
          <a:bodyPr/>
          <a:lstStyle/>
          <a:p>
            <a:r>
              <a:rPr lang="en-US" dirty="0" smtClean="0">
                <a:latin typeface="Bahnschrift SemiLight Condensed" panose="020B0502040204020203" pitchFamily="34" charset="0"/>
              </a:rPr>
              <a:t>Welcome to my presentation</a:t>
            </a:r>
            <a:endParaRPr lang="en-US" dirty="0">
              <a:latin typeface="Bahnschrift SemiLight Condensed" panose="020B0502040204020203" pitchFamily="34" charset="0"/>
            </a:endParaRPr>
          </a:p>
        </p:txBody>
      </p:sp>
      <p:sp>
        <p:nvSpPr>
          <p:cNvPr id="3" name="Subtitle 2"/>
          <p:cNvSpPr>
            <a:spLocks noGrp="1"/>
          </p:cNvSpPr>
          <p:nvPr>
            <p:ph type="subTitle" idx="1"/>
          </p:nvPr>
        </p:nvSpPr>
        <p:spPr/>
        <p:txBody>
          <a:bodyPr>
            <a:normAutofit/>
          </a:bodyPr>
          <a:lstStyle/>
          <a:p>
            <a:r>
              <a:rPr lang="en-US" dirty="0" smtClean="0"/>
              <a:t>Presented by </a:t>
            </a:r>
            <a:r>
              <a:rPr lang="en-US" dirty="0" err="1" smtClean="0"/>
              <a:t>Sagor</a:t>
            </a:r>
            <a:r>
              <a:rPr lang="en-US" dirty="0" smtClean="0"/>
              <a:t> ray</a:t>
            </a:r>
          </a:p>
          <a:p>
            <a:r>
              <a:rPr lang="en-US" dirty="0" smtClean="0"/>
              <a:t>Id: 20191135010</a:t>
            </a:r>
          </a:p>
        </p:txBody>
      </p:sp>
    </p:spTree>
    <p:extLst>
      <p:ext uri="{BB962C8B-B14F-4D97-AF65-F5344CB8AC3E}">
        <p14:creationId xmlns:p14="http://schemas.microsoft.com/office/powerpoint/2010/main" val="3158112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398" y="665938"/>
            <a:ext cx="9601196" cy="624478"/>
          </a:xfrm>
        </p:spPr>
        <p:txBody>
          <a:bodyPr>
            <a:normAutofit fontScale="90000"/>
          </a:bodyPr>
          <a:lstStyle/>
          <a:p>
            <a:r>
              <a:rPr lang="en-US" sz="4000" b="1" u="sng" dirty="0" smtClean="0">
                <a:latin typeface="Algerian" panose="04020705040A02060702" pitchFamily="82" charset="0"/>
              </a:rPr>
              <a:t>Culture</a:t>
            </a:r>
            <a:endParaRPr lang="en-US" sz="4000" b="1" u="sng" dirty="0">
              <a:latin typeface="Algerian" panose="04020705040A02060702" pitchFamily="82" charset="0"/>
            </a:endParaRPr>
          </a:p>
        </p:txBody>
      </p:sp>
      <p:sp>
        <p:nvSpPr>
          <p:cNvPr id="3" name="Content Placeholder 2"/>
          <p:cNvSpPr>
            <a:spLocks noGrp="1"/>
          </p:cNvSpPr>
          <p:nvPr>
            <p:ph idx="4294967295"/>
          </p:nvPr>
        </p:nvSpPr>
        <p:spPr>
          <a:xfrm>
            <a:off x="1201398" y="1427147"/>
            <a:ext cx="9601196" cy="4806227"/>
          </a:xfrm>
          <a:prstGeom prst="rect">
            <a:avLst/>
          </a:prstGeom>
        </p:spPr>
        <p:txBody>
          <a:bodyPr>
            <a:normAutofit fontScale="92500" lnSpcReduction="20000"/>
          </a:bodyPr>
          <a:lstStyle/>
          <a:p>
            <a:pPr>
              <a:buFont typeface="Wingdings" panose="05000000000000000000" pitchFamily="2" charset="2"/>
              <a:buChar char="q"/>
            </a:pPr>
            <a:r>
              <a:rPr lang="en-US" sz="2600" b="1" dirty="0" smtClean="0"/>
              <a:t> What is Culture?</a:t>
            </a:r>
          </a:p>
          <a:p>
            <a:pPr marL="0" indent="0">
              <a:buNone/>
            </a:pPr>
            <a:r>
              <a:rPr lang="en-US" sz="2000" b="1" dirty="0" smtClean="0"/>
              <a:t>R.T. Schaefer</a:t>
            </a:r>
          </a:p>
          <a:p>
            <a:pPr marL="0" indent="0">
              <a:buNone/>
            </a:pPr>
            <a:r>
              <a:rPr lang="en-US" sz="2000" i="1" dirty="0" smtClean="0"/>
              <a:t>“</a:t>
            </a:r>
            <a:r>
              <a:rPr lang="en-US" sz="2000" i="1" dirty="0"/>
              <a:t>Culture is the totality of learned socially transmitted customs, knowledge, material objects and behavior”.</a:t>
            </a:r>
          </a:p>
          <a:p>
            <a:pPr marL="0" indent="0">
              <a:buNone/>
            </a:pPr>
            <a:r>
              <a:rPr lang="en-US" sz="2000" dirty="0"/>
              <a:t>					(Sociology, p.53 2009)</a:t>
            </a:r>
          </a:p>
          <a:p>
            <a:pPr marL="0" indent="0">
              <a:buNone/>
            </a:pPr>
            <a:r>
              <a:rPr lang="en-US" sz="2000" b="1" dirty="0"/>
              <a:t>E.B Tylor</a:t>
            </a:r>
          </a:p>
          <a:p>
            <a:pPr marL="0" indent="0">
              <a:buNone/>
            </a:pPr>
            <a:r>
              <a:rPr lang="en-US" sz="2000" dirty="0"/>
              <a:t>Culture is</a:t>
            </a:r>
            <a:r>
              <a:rPr lang="en-US" sz="2000" i="1" dirty="0"/>
              <a:t> “that complex whole which includes knowledge, belief, art, morals, law, custom, and any other capabilities and habits </a:t>
            </a:r>
            <a:endParaRPr lang="en-US" sz="2000" i="1" dirty="0" smtClean="0"/>
          </a:p>
          <a:p>
            <a:pPr marL="0" indent="0">
              <a:buNone/>
            </a:pPr>
            <a:r>
              <a:rPr lang="en-US" sz="2000" i="1" dirty="0" smtClean="0"/>
              <a:t>acquired </a:t>
            </a:r>
            <a:r>
              <a:rPr lang="en-US" sz="2000" i="1" dirty="0"/>
              <a:t>by man as a member if a society.”</a:t>
            </a:r>
          </a:p>
          <a:p>
            <a:pPr marL="0" indent="0">
              <a:buNone/>
            </a:pPr>
            <a:r>
              <a:rPr lang="en-US" sz="2000" i="1" dirty="0"/>
              <a:t> </a:t>
            </a:r>
            <a:r>
              <a:rPr lang="en-US" sz="2000" dirty="0"/>
              <a:t>(cited in: C. N. Shankar Rao, Sociology, p.190, 2007</a:t>
            </a:r>
            <a:r>
              <a:rPr lang="en-US" sz="2000" dirty="0" smtClean="0"/>
              <a:t>)</a:t>
            </a:r>
          </a:p>
          <a:p>
            <a:endParaRPr lang="en-US" sz="2000" dirty="0"/>
          </a:p>
          <a:p>
            <a:r>
              <a:rPr lang="en-US" sz="2000" dirty="0" smtClean="0"/>
              <a:t>Ways </a:t>
            </a:r>
            <a:r>
              <a:rPr lang="en-US" sz="2000" dirty="0"/>
              <a:t>of life developed by a group of people</a:t>
            </a:r>
          </a:p>
          <a:p>
            <a:r>
              <a:rPr lang="en-US" sz="2000" dirty="0"/>
              <a:t>They are detailed and minor instructions, traditions or rules for day-to-day life</a:t>
            </a:r>
          </a:p>
          <a:p>
            <a:r>
              <a:rPr lang="en-US" sz="2000" dirty="0" smtClean="0"/>
              <a:t>Violating </a:t>
            </a:r>
            <a:r>
              <a:rPr lang="en-US" sz="2000" dirty="0"/>
              <a:t>such kinds of norms may not result in a serious punishment unlike violating mores</a:t>
            </a:r>
          </a:p>
          <a:p>
            <a:pPr>
              <a:buNone/>
            </a:pPr>
            <a:r>
              <a:rPr lang="en-US" sz="2000" b="1" dirty="0" smtClean="0"/>
              <a:t>     Examples-</a:t>
            </a:r>
            <a:r>
              <a:rPr lang="en-US" sz="2000" dirty="0"/>
              <a:t>-dressing rules, walking, talking</a:t>
            </a:r>
          </a:p>
          <a:p>
            <a:endParaRPr lang="en-US" dirty="0"/>
          </a:p>
        </p:txBody>
      </p:sp>
    </p:spTree>
    <p:extLst>
      <p:ext uri="{BB962C8B-B14F-4D97-AF65-F5344CB8AC3E}">
        <p14:creationId xmlns:p14="http://schemas.microsoft.com/office/powerpoint/2010/main" val="2255225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2031"/>
            <a:ext cx="9601196" cy="837488"/>
          </a:xfrm>
        </p:spPr>
        <p:txBody>
          <a:bodyPr/>
          <a:lstStyle/>
          <a:p>
            <a:r>
              <a:rPr lang="en-US" dirty="0">
                <a:latin typeface="Algerian" panose="04020705040A02060702" pitchFamily="82" charset="0"/>
              </a:rPr>
              <a:t>Characteristics of culture </a:t>
            </a:r>
          </a:p>
        </p:txBody>
      </p:sp>
      <p:sp>
        <p:nvSpPr>
          <p:cNvPr id="3" name="Content Placeholder 2"/>
          <p:cNvSpPr>
            <a:spLocks noGrp="1"/>
          </p:cNvSpPr>
          <p:nvPr>
            <p:ph idx="4294967295"/>
          </p:nvPr>
        </p:nvSpPr>
        <p:spPr>
          <a:xfrm>
            <a:off x="897308" y="1828799"/>
            <a:ext cx="9999289" cy="4739425"/>
          </a:xfrm>
          <a:prstGeom prst="rect">
            <a:avLst/>
          </a:prstGeom>
        </p:spPr>
        <p:txBody>
          <a:bodyPr>
            <a:normAutofit lnSpcReduction="10000"/>
          </a:bodyPr>
          <a:lstStyle/>
          <a:p>
            <a:pPr>
              <a:buFont typeface="Wingdings" panose="05000000000000000000" pitchFamily="2" charset="2"/>
              <a:buChar char="ü"/>
            </a:pPr>
            <a:r>
              <a:rPr lang="en-US" cap="none" dirty="0" smtClean="0"/>
              <a:t>Culture is learnt (ex-</a:t>
            </a:r>
            <a:r>
              <a:rPr lang="en-US" cap="none" dirty="0" err="1" smtClean="0"/>
              <a:t>namaskar</a:t>
            </a:r>
            <a:r>
              <a:rPr lang="en-US" cap="none" dirty="0" smtClean="0"/>
              <a:t>, thanks….Cultural Eye blinking, closing eyes while sleeping…physiological)</a:t>
            </a:r>
          </a:p>
          <a:p>
            <a:pPr>
              <a:buFont typeface="Wingdings" panose="05000000000000000000" pitchFamily="2" charset="2"/>
              <a:buChar char="ü"/>
            </a:pPr>
            <a:r>
              <a:rPr lang="en-US" cap="none" dirty="0" smtClean="0"/>
              <a:t>Culture is </a:t>
            </a:r>
            <a:r>
              <a:rPr lang="en-US" cap="none" dirty="0" err="1" smtClean="0"/>
              <a:t>transmassive</a:t>
            </a:r>
            <a:r>
              <a:rPr lang="en-US" cap="none" dirty="0" smtClean="0"/>
              <a:t>.</a:t>
            </a:r>
          </a:p>
          <a:p>
            <a:pPr>
              <a:buFont typeface="Wingdings" panose="05000000000000000000" pitchFamily="2" charset="2"/>
              <a:buChar char="ü"/>
            </a:pPr>
            <a:r>
              <a:rPr lang="en-US" cap="none" dirty="0" smtClean="0"/>
              <a:t>Culture is continuous and cumulative</a:t>
            </a:r>
          </a:p>
          <a:p>
            <a:pPr>
              <a:buFont typeface="Wingdings" panose="05000000000000000000" pitchFamily="2" charset="2"/>
              <a:buChar char="ü"/>
            </a:pPr>
            <a:r>
              <a:rPr lang="en-US" cap="none" dirty="0" smtClean="0"/>
              <a:t>Culture is consistent and integrated</a:t>
            </a:r>
          </a:p>
          <a:p>
            <a:pPr>
              <a:buFont typeface="Wingdings" panose="05000000000000000000" pitchFamily="2" charset="2"/>
              <a:buChar char="ü"/>
            </a:pPr>
            <a:r>
              <a:rPr lang="en-US" cap="none" dirty="0" smtClean="0"/>
              <a:t>Culture is dynamic and adaptive</a:t>
            </a:r>
          </a:p>
          <a:p>
            <a:pPr>
              <a:buFont typeface="Wingdings" panose="05000000000000000000" pitchFamily="2" charset="2"/>
              <a:buChar char="ü"/>
            </a:pPr>
            <a:r>
              <a:rPr lang="en-US" cap="none" dirty="0" smtClean="0"/>
              <a:t>Culture is gratifying/rewarding</a:t>
            </a:r>
          </a:p>
          <a:p>
            <a:pPr>
              <a:buFont typeface="Wingdings" panose="05000000000000000000" pitchFamily="2" charset="2"/>
              <a:buChar char="ü"/>
            </a:pPr>
            <a:r>
              <a:rPr lang="en-US" cap="none" dirty="0" smtClean="0"/>
              <a:t>Culture varies from society to society</a:t>
            </a:r>
          </a:p>
          <a:p>
            <a:pPr>
              <a:buFont typeface="Wingdings" panose="05000000000000000000" pitchFamily="2" charset="2"/>
              <a:buChar char="ü"/>
            </a:pPr>
            <a:r>
              <a:rPr lang="en-US" cap="none" dirty="0" smtClean="0"/>
              <a:t>Culture is super organic and  ideational (social meaning of national flag)</a:t>
            </a:r>
          </a:p>
          <a:p>
            <a:endParaRPr lang="en-US" dirty="0"/>
          </a:p>
        </p:txBody>
      </p:sp>
    </p:spTree>
    <p:extLst>
      <p:ext uri="{BB962C8B-B14F-4D97-AF65-F5344CB8AC3E}">
        <p14:creationId xmlns:p14="http://schemas.microsoft.com/office/powerpoint/2010/main" val="115069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788018" y="528365"/>
            <a:ext cx="8296140" cy="6001522"/>
          </a:xfrm>
          <a:prstGeom prst="rect">
            <a:avLst/>
          </a:prstGeom>
        </p:spPr>
      </p:pic>
    </p:spTree>
    <p:extLst>
      <p:ext uri="{BB962C8B-B14F-4D97-AF65-F5344CB8AC3E}">
        <p14:creationId xmlns:p14="http://schemas.microsoft.com/office/powerpoint/2010/main" val="3082974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4246" y="415635"/>
            <a:ext cx="8591738" cy="3988939"/>
          </a:xfrm>
        </p:spPr>
        <p:txBody>
          <a:bodyPr>
            <a:noAutofit/>
          </a:bodyPr>
          <a:lstStyle/>
          <a:p>
            <a:r>
              <a:rPr lang="en-US" sz="3600" dirty="0">
                <a:solidFill>
                  <a:schemeClr val="bg2">
                    <a:lumMod val="10000"/>
                  </a:schemeClr>
                </a:solidFill>
                <a:latin typeface="Franklin Gothic Medium" panose="020B0603020102020204" pitchFamily="34" charset="0"/>
              </a:rPr>
              <a:t>A Presentation </a:t>
            </a:r>
            <a:r>
              <a:rPr lang="en-US" sz="3600" dirty="0" smtClean="0">
                <a:solidFill>
                  <a:schemeClr val="bg2">
                    <a:lumMod val="10000"/>
                  </a:schemeClr>
                </a:solidFill>
                <a:latin typeface="Franklin Gothic Medium" panose="020B0603020102020204" pitchFamily="34" charset="0"/>
              </a:rPr>
              <a:t>on</a:t>
            </a:r>
            <a:r>
              <a:rPr lang="en-US" sz="2200" dirty="0" smtClean="0">
                <a:solidFill>
                  <a:schemeClr val="bg2">
                    <a:lumMod val="10000"/>
                  </a:schemeClr>
                </a:solidFill>
                <a:latin typeface="Franklin Gothic Medium" panose="020B0603020102020204" pitchFamily="34" charset="0"/>
              </a:rPr>
              <a:t/>
            </a:r>
            <a:br>
              <a:rPr lang="en-US" sz="2200" dirty="0" smtClean="0">
                <a:solidFill>
                  <a:schemeClr val="bg2">
                    <a:lumMod val="10000"/>
                  </a:schemeClr>
                </a:solidFill>
                <a:latin typeface="Franklin Gothic Medium" panose="020B0603020102020204" pitchFamily="34" charset="0"/>
              </a:rPr>
            </a:br>
            <a:r>
              <a:rPr lang="en-US" sz="2200" dirty="0" smtClean="0">
                <a:solidFill>
                  <a:schemeClr val="bg2">
                    <a:lumMod val="10000"/>
                  </a:schemeClr>
                </a:solidFill>
                <a:latin typeface="Franklin Gothic Medium" panose="020B0603020102020204" pitchFamily="34" charset="0"/>
              </a:rPr>
              <a:t/>
            </a:r>
            <a:br>
              <a:rPr lang="en-US" sz="2200" dirty="0" smtClean="0">
                <a:solidFill>
                  <a:schemeClr val="bg2">
                    <a:lumMod val="10000"/>
                  </a:schemeClr>
                </a:solidFill>
                <a:latin typeface="Franklin Gothic Medium" panose="020B0603020102020204" pitchFamily="34" charset="0"/>
              </a:rPr>
            </a:br>
            <a:r>
              <a:rPr lang="en-US" sz="2200" dirty="0" smtClean="0">
                <a:solidFill>
                  <a:schemeClr val="bg2">
                    <a:lumMod val="10000"/>
                  </a:schemeClr>
                </a:solidFill>
                <a:latin typeface="Franklin Gothic Medium" panose="020B0603020102020204" pitchFamily="34" charset="0"/>
              </a:rPr>
              <a:t/>
            </a:r>
            <a:br>
              <a:rPr lang="en-US" sz="2200" dirty="0" smtClean="0">
                <a:solidFill>
                  <a:schemeClr val="bg2">
                    <a:lumMod val="10000"/>
                  </a:schemeClr>
                </a:solidFill>
                <a:latin typeface="Franklin Gothic Medium" panose="020B0603020102020204" pitchFamily="34" charset="0"/>
              </a:rPr>
            </a:br>
            <a:r>
              <a:rPr lang="en-US" sz="2200" dirty="0">
                <a:solidFill>
                  <a:schemeClr val="bg2">
                    <a:lumMod val="10000"/>
                  </a:schemeClr>
                </a:solidFill>
                <a:latin typeface="Franklin Gothic Medium" panose="020B0603020102020204" pitchFamily="34" charset="0"/>
              </a:rPr>
              <a:t/>
            </a:r>
            <a:br>
              <a:rPr lang="en-US" sz="2200" dirty="0">
                <a:solidFill>
                  <a:schemeClr val="bg2">
                    <a:lumMod val="10000"/>
                  </a:schemeClr>
                </a:solidFill>
                <a:latin typeface="Franklin Gothic Medium" panose="020B0603020102020204" pitchFamily="34" charset="0"/>
              </a:rPr>
            </a:br>
            <a:r>
              <a:rPr lang="en-US" sz="3600" dirty="0">
                <a:solidFill>
                  <a:srgbClr val="00B050"/>
                </a:solidFill>
                <a:latin typeface="Franklin Gothic Medium" panose="020B0603020102020204" pitchFamily="34" charset="0"/>
              </a:rPr>
              <a:t/>
            </a:r>
            <a:br>
              <a:rPr lang="en-US" sz="3600" dirty="0">
                <a:solidFill>
                  <a:srgbClr val="00B050"/>
                </a:solidFill>
                <a:latin typeface="Franklin Gothic Medium" panose="020B0603020102020204" pitchFamily="34" charset="0"/>
              </a:rPr>
            </a:br>
            <a:r>
              <a:rPr lang="en-US" sz="2400" dirty="0">
                <a:solidFill>
                  <a:schemeClr val="tx2">
                    <a:lumMod val="75000"/>
                  </a:schemeClr>
                </a:solidFill>
                <a:latin typeface="Bookman Old Style" panose="02050604050505020204" pitchFamily="18" charset="0"/>
              </a:rPr>
              <a:t>Explain importance of studying </a:t>
            </a:r>
            <a:r>
              <a:rPr lang="en-US" sz="2400" dirty="0" smtClean="0">
                <a:solidFill>
                  <a:schemeClr val="tx2">
                    <a:lumMod val="75000"/>
                  </a:schemeClr>
                </a:solidFill>
                <a:latin typeface="Bookman Old Style" panose="02050604050505020204" pitchFamily="18" charset="0"/>
              </a:rPr>
              <a:t/>
            </a:r>
            <a:br>
              <a:rPr lang="en-US" sz="2400" dirty="0" smtClean="0">
                <a:solidFill>
                  <a:schemeClr val="tx2">
                    <a:lumMod val="75000"/>
                  </a:schemeClr>
                </a:solidFill>
                <a:latin typeface="Bookman Old Style" panose="02050604050505020204" pitchFamily="18" charset="0"/>
              </a:rPr>
            </a:br>
            <a:r>
              <a:rPr lang="en-US" sz="2400" dirty="0" smtClean="0">
                <a:solidFill>
                  <a:schemeClr val="tx2">
                    <a:lumMod val="75000"/>
                  </a:schemeClr>
                </a:solidFill>
                <a:latin typeface="Bookman Old Style" panose="02050604050505020204" pitchFamily="18" charset="0"/>
              </a:rPr>
              <a:t>Government </a:t>
            </a:r>
            <a:r>
              <a:rPr lang="en-US" sz="2400" dirty="0">
                <a:solidFill>
                  <a:schemeClr val="tx2">
                    <a:lumMod val="75000"/>
                  </a:schemeClr>
                </a:solidFill>
                <a:latin typeface="Bookman Old Style" panose="02050604050505020204" pitchFamily="18" charset="0"/>
              </a:rPr>
              <a:t>for the students of CSE.</a:t>
            </a:r>
          </a:p>
        </p:txBody>
      </p:sp>
      <p:sp>
        <p:nvSpPr>
          <p:cNvPr id="2051" name="Rectangle 3"/>
          <p:cNvSpPr>
            <a:spLocks noGrp="1" noChangeArrowheads="1"/>
          </p:cNvSpPr>
          <p:nvPr>
            <p:ph type="subTitle" idx="1"/>
          </p:nvPr>
        </p:nvSpPr>
        <p:spPr>
          <a:xfrm>
            <a:off x="5555528" y="4508627"/>
            <a:ext cx="4641692" cy="1294645"/>
          </a:xfrm>
        </p:spPr>
        <p:txBody>
          <a:bodyPr>
            <a:noAutofit/>
          </a:bodyPr>
          <a:lstStyle/>
          <a:p>
            <a:pPr algn="ctr">
              <a:spcBef>
                <a:spcPct val="0"/>
              </a:spcBef>
            </a:pPr>
            <a:endParaRPr lang="en-US" b="1" dirty="0">
              <a:solidFill>
                <a:srgbClr val="C00000"/>
              </a:solidFill>
              <a:latin typeface="BatmanForeverAlternate" pitchFamily="2" charset="0"/>
            </a:endParaRPr>
          </a:p>
        </p:txBody>
      </p:sp>
    </p:spTree>
    <p:extLst>
      <p:ext uri="{BB962C8B-B14F-4D97-AF65-F5344CB8AC3E}">
        <p14:creationId xmlns:p14="http://schemas.microsoft.com/office/powerpoint/2010/main" val="896466056"/>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483215" y="1903765"/>
            <a:ext cx="7659684" cy="4572000"/>
          </a:xfrm>
          <a:prstGeom prst="rect">
            <a:avLst/>
          </a:prstGeom>
        </p:spPr>
        <p:txBody>
          <a:bodyPr/>
          <a:lstStyle/>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understand the influence government has on your daily life.</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understand why the government produces the policies it does.</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understand and interpret current events in a rapidly changing world.</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understand how the United States attempts to resolve conflicts and seeks to establish order and security.</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develop the ability to solve problems and make good decisions when current events and economic and social issues affect you directly.</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apply your understanding when voting, petitioning, and speaking publicly</a:t>
            </a:r>
            <a:r>
              <a:rPr lang="en-US" sz="1400" dirty="0" smtClean="0">
                <a:solidFill>
                  <a:schemeClr val="bg2">
                    <a:lumMod val="75000"/>
                  </a:schemeClr>
                </a:solidFill>
                <a:latin typeface="Arial" panose="020B0604020202020204" pitchFamily="34" charset="0"/>
                <a:cs typeface="Arial" panose="020B0604020202020204" pitchFamily="34" charset="0"/>
              </a:rPr>
              <a:t>.</a:t>
            </a:r>
            <a:endParaRPr lang="en-US" sz="1400" dirty="0">
              <a:solidFill>
                <a:schemeClr val="bg2">
                  <a:lumMod val="75000"/>
                </a:schemeClr>
              </a:solidFill>
              <a:latin typeface="Arial" panose="020B0604020202020204" pitchFamily="34" charset="0"/>
              <a:cs typeface="Arial" panose="020B0604020202020204" pitchFamily="34" charset="0"/>
            </a:endParaRPr>
          </a:p>
        </p:txBody>
      </p:sp>
      <p:sp>
        <p:nvSpPr>
          <p:cNvPr id="4" name="Title 3"/>
          <p:cNvSpPr>
            <a:spLocks noGrp="1"/>
          </p:cNvSpPr>
          <p:nvPr>
            <p:ph type="title"/>
          </p:nvPr>
        </p:nvSpPr>
        <p:spPr>
          <a:xfrm>
            <a:off x="3026876" y="645335"/>
            <a:ext cx="6977203" cy="920914"/>
          </a:xfrm>
        </p:spPr>
        <p:txBody>
          <a:bodyPr>
            <a:normAutofit/>
          </a:bodyPr>
          <a:lstStyle/>
          <a:p>
            <a:r>
              <a:rPr lang="en-US" sz="3200" dirty="0">
                <a:latin typeface="Algerian" panose="04020705040A02060702" pitchFamily="82" charset="0"/>
              </a:rPr>
              <a:t>Why Study Government</a:t>
            </a:r>
            <a:r>
              <a:rPr lang="en-US" sz="3200" dirty="0">
                <a:latin typeface="Bookman Old Style" panose="02050604050505020204" pitchFamily="18" charset="0"/>
              </a:rPr>
              <a:t>?</a:t>
            </a:r>
          </a:p>
        </p:txBody>
      </p:sp>
    </p:spTree>
    <p:extLst>
      <p:ext uri="{BB962C8B-B14F-4D97-AF65-F5344CB8AC3E}">
        <p14:creationId xmlns:p14="http://schemas.microsoft.com/office/powerpoint/2010/main" val="3754567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deal with the government effectively in your future profession.</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prepare for a career that requires a strong knowledge of government.</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use your understanding of government to participate and bring about change in your community or country.</a:t>
            </a:r>
          </a:p>
          <a:p>
            <a:pPr>
              <a:buFont typeface="Wingdings" panose="05000000000000000000" pitchFamily="2" charset="2"/>
              <a:buChar char="ü"/>
            </a:pPr>
            <a:r>
              <a:rPr lang="en-US" sz="1400" dirty="0">
                <a:solidFill>
                  <a:schemeClr val="bg2">
                    <a:lumMod val="75000"/>
                  </a:schemeClr>
                </a:solidFill>
                <a:latin typeface="Arial" panose="020B0604020202020204" pitchFamily="34" charset="0"/>
                <a:cs typeface="Arial" panose="020B0604020202020204" pitchFamily="34" charset="0"/>
              </a:rPr>
              <a:t>To contribute to the success of a democracy that depends on your understanding and active participation.</a:t>
            </a:r>
          </a:p>
          <a:p>
            <a:endParaRPr lang="en-US" dirty="0"/>
          </a:p>
        </p:txBody>
      </p:sp>
    </p:spTree>
    <p:extLst>
      <p:ext uri="{BB962C8B-B14F-4D97-AF65-F5344CB8AC3E}">
        <p14:creationId xmlns:p14="http://schemas.microsoft.com/office/powerpoint/2010/main" val="4000877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Grp="1" noChangeArrowheads="1"/>
          </p:cNvSpPr>
          <p:nvPr>
            <p:ph type="title"/>
          </p:nvPr>
        </p:nvSpPr>
        <p:spPr>
          <a:xfrm>
            <a:off x="2984627" y="603565"/>
            <a:ext cx="7453745" cy="1388198"/>
          </a:xfrm>
          <a:noFill/>
          <a:ln>
            <a:noFill/>
          </a:ln>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solidFill>
                  <a:schemeClr val="tx2"/>
                </a:solidFill>
              </a:rPr>
              <a:t> </a:t>
            </a:r>
            <a:r>
              <a:rPr lang="en-US" dirty="0">
                <a:solidFill>
                  <a:schemeClr val="tx2"/>
                </a:solidFill>
                <a:latin typeface="Algerian" panose="04020705040A02060702" pitchFamily="82" charset="0"/>
              </a:rPr>
              <a:t>why Government supports the CSE?  </a:t>
            </a:r>
          </a:p>
        </p:txBody>
      </p:sp>
      <p:sp>
        <p:nvSpPr>
          <p:cNvPr id="4105" name="Rectangle 9"/>
          <p:cNvSpPr>
            <a:spLocks noGrp="1" noChangeArrowheads="1"/>
          </p:cNvSpPr>
          <p:nvPr>
            <p:ph idx="4294967295"/>
          </p:nvPr>
        </p:nvSpPr>
        <p:spPr>
          <a:xfrm>
            <a:off x="2909181" y="2715492"/>
            <a:ext cx="7529191" cy="2706514"/>
          </a:xfrm>
          <a:prstGeom prst="rect">
            <a:avLst/>
          </a:prstGeom>
        </p:spPr>
        <p:txBody>
          <a:bodyPr>
            <a:normAutofit/>
          </a:bodyPr>
          <a:lstStyle/>
          <a:p>
            <a:pPr marL="0" indent="0">
              <a:buNone/>
            </a:pPr>
            <a:r>
              <a:rPr lang="en-US" cap="none" dirty="0" smtClean="0">
                <a:latin typeface="Arial" panose="020B0604020202020204" pitchFamily="34" charset="0"/>
                <a:cs typeface="Arial" panose="020B0604020202020204" pitchFamily="34" charset="0"/>
              </a:rPr>
              <a:t>A computer scientist should follow the  democracy for their </a:t>
            </a:r>
            <a:r>
              <a:rPr lang="en-US" cap="none" dirty="0" err="1" smtClean="0">
                <a:latin typeface="Arial" panose="020B0604020202020204" pitchFamily="34" charset="0"/>
                <a:cs typeface="Arial" panose="020B0604020202020204" pitchFamily="34" charset="0"/>
              </a:rPr>
              <a:t>team.They</a:t>
            </a:r>
            <a:r>
              <a:rPr lang="en-US" cap="none" dirty="0" smtClean="0">
                <a:latin typeface="Arial" panose="020B0604020202020204" pitchFamily="34" charset="0"/>
                <a:cs typeface="Arial" panose="020B0604020202020204" pitchFamily="34" charset="0"/>
              </a:rPr>
              <a:t> should known the rule of law so that they can work with government and for government very well </a:t>
            </a:r>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5916052"/>
      </p:ext>
    </p:ext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a:xfrm>
            <a:off x="2989564" y="443758"/>
            <a:ext cx="7373637" cy="1288473"/>
          </a:xfrm>
          <a:noFill/>
        </p:spPr>
        <p:txBody>
          <a:bodyPr/>
          <a:lstStyle/>
          <a:p>
            <a:r>
              <a:rPr lang="en-US" sz="2800" dirty="0">
                <a:latin typeface="Algerian" panose="04020705040A02060702" pitchFamily="82" charset="0"/>
              </a:rPr>
              <a:t>Government and politics impacts nearly every aspect of our lives</a:t>
            </a:r>
          </a:p>
        </p:txBody>
      </p:sp>
      <p:sp>
        <p:nvSpPr>
          <p:cNvPr id="7176" name="Rectangle 8"/>
          <p:cNvSpPr>
            <a:spLocks noGrp="1" noChangeArrowheads="1"/>
          </p:cNvSpPr>
          <p:nvPr>
            <p:ph idx="4294967295"/>
          </p:nvPr>
        </p:nvSpPr>
        <p:spPr>
          <a:xfrm>
            <a:off x="3235037" y="2226685"/>
            <a:ext cx="7128164" cy="4077133"/>
          </a:xfrm>
          <a:prstGeom prst="rect">
            <a:avLst/>
          </a:prstGeom>
        </p:spPr>
        <p:txBody>
          <a:bodyPr/>
          <a:lstStyle/>
          <a:p>
            <a:pPr>
              <a:buFont typeface="Wingdings" panose="05000000000000000000" pitchFamily="2" charset="2"/>
              <a:buChar char="ü"/>
            </a:pPr>
            <a:r>
              <a:rPr lang="en-US" sz="1800" cap="none" dirty="0" smtClean="0">
                <a:solidFill>
                  <a:schemeClr val="tx2">
                    <a:lumMod val="50000"/>
                  </a:schemeClr>
                </a:solidFill>
                <a:latin typeface="Arial" panose="020B0604020202020204" pitchFamily="34" charset="0"/>
                <a:cs typeface="Arial" panose="020B0604020202020204" pitchFamily="34" charset="0"/>
              </a:rPr>
              <a:t>Whether we like it or not, government plays a huge role in our daily lives, ranging from the amount of tax you pay for your morning coffee, to the types of light bulbs you’re allowed to purchase.</a:t>
            </a:r>
          </a:p>
          <a:p>
            <a:pPr>
              <a:buFont typeface="Wingdings" panose="05000000000000000000" pitchFamily="2" charset="2"/>
              <a:buChar char="ü"/>
            </a:pPr>
            <a:r>
              <a:rPr lang="en-US" sz="1800" cap="none" dirty="0" smtClean="0">
                <a:solidFill>
                  <a:schemeClr val="tx2">
                    <a:lumMod val="50000"/>
                  </a:schemeClr>
                </a:solidFill>
                <a:latin typeface="Arial" panose="020B0604020202020204" pitchFamily="34" charset="0"/>
                <a:cs typeface="Arial" panose="020B0604020202020204" pitchFamily="34" charset="0"/>
              </a:rPr>
              <a:t>Since we know that government impacts various choices we make, why not take the time to understand how the process works? Who makes these laws and how do they impact me?</a:t>
            </a:r>
          </a:p>
          <a:p>
            <a:pPr>
              <a:buFont typeface="Wingdings" panose="05000000000000000000" pitchFamily="2" charset="2"/>
              <a:buChar char="ü"/>
            </a:pPr>
            <a:r>
              <a:rPr lang="en-US" sz="1800" cap="none" dirty="0" smtClean="0">
                <a:solidFill>
                  <a:schemeClr val="tx2">
                    <a:lumMod val="50000"/>
                  </a:schemeClr>
                </a:solidFill>
                <a:latin typeface="Arial" panose="020B0604020202020204" pitchFamily="34" charset="0"/>
                <a:cs typeface="Arial" panose="020B0604020202020204" pitchFamily="34" charset="0"/>
              </a:rPr>
              <a:t>Having this understanding can help you determine the best course of action for yourself and your family, regarding a wide range of issues. (Most of which are more important than your coffee and light bulbs.)</a:t>
            </a:r>
          </a:p>
          <a:p>
            <a:pPr>
              <a:lnSpc>
                <a:spcPct val="90000"/>
              </a:lnSpc>
            </a:pPr>
            <a:endParaRPr lang="en-US" sz="1800" dirty="0"/>
          </a:p>
        </p:txBody>
      </p:sp>
    </p:spTree>
    <p:extLst>
      <p:ext uri="{BB962C8B-B14F-4D97-AF65-F5344CB8AC3E}">
        <p14:creationId xmlns:p14="http://schemas.microsoft.com/office/powerpoint/2010/main" val="2823552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7850" y="679011"/>
            <a:ext cx="7131113" cy="1316525"/>
          </a:xfrm>
        </p:spPr>
        <p:txBody>
          <a:bodyPr>
            <a:noAutofit/>
          </a:bodyPr>
          <a:lstStyle/>
          <a:p>
            <a:r>
              <a:rPr lang="en-GB" sz="2800" dirty="0">
                <a:latin typeface="Algerian" panose="04020705040A02060702" pitchFamily="82" charset="0"/>
              </a:rPr>
              <a:t>Interaction Between the Evolution of Technology in Engineering and Society </a:t>
            </a:r>
            <a:endParaRPr lang="en-US" sz="2800" dirty="0">
              <a:latin typeface="Algerian" panose="04020705040A02060702" pitchFamily="82" charset="0"/>
            </a:endParaRPr>
          </a:p>
        </p:txBody>
      </p:sp>
      <p:sp>
        <p:nvSpPr>
          <p:cNvPr id="3" name="Content Placeholder 2"/>
          <p:cNvSpPr>
            <a:spLocks noGrp="1"/>
          </p:cNvSpPr>
          <p:nvPr>
            <p:ph idx="4294967295"/>
          </p:nvPr>
        </p:nvSpPr>
        <p:spPr>
          <a:xfrm>
            <a:off x="2619469" y="2133600"/>
            <a:ext cx="7767874" cy="4620285"/>
          </a:xfrm>
          <a:prstGeom prst="rect">
            <a:avLst/>
          </a:prstGeom>
        </p:spPr>
        <p:txBody>
          <a:bodyPr>
            <a:normAutofit fontScale="70000" lnSpcReduction="20000"/>
          </a:bodyPr>
          <a:lstStyle/>
          <a:p>
            <a:pPr marL="0" indent="0">
              <a:buNone/>
            </a:pPr>
            <a:r>
              <a:rPr lang="en-GB" cap="none" dirty="0" smtClean="0">
                <a:latin typeface="Arial" panose="020B0604020202020204" pitchFamily="34" charset="0"/>
                <a:cs typeface="Arial" panose="020B0604020202020204" pitchFamily="34" charset="0"/>
              </a:rPr>
              <a:t>The interaction between the evolution of technology and the development of economy and society has always been important dimension of human history. The transition from the agricultural society towards the industrial society provides the most pertinent illustration of the profound implications which the full diffusion of new technologies can have on following points :-</a:t>
            </a:r>
          </a:p>
          <a:p>
            <a:pPr marL="0" indent="0">
              <a:buNone/>
            </a:pPr>
            <a:endParaRPr lang="en-GB" b="1" cap="none" dirty="0" smtClean="0">
              <a:solidFill>
                <a:srgbClr val="7030A0"/>
              </a:solidFill>
              <a:latin typeface="Arial" panose="020B0604020202020204" pitchFamily="34" charset="0"/>
              <a:cs typeface="Arial" panose="020B0604020202020204" pitchFamily="34" charset="0"/>
            </a:endParaRPr>
          </a:p>
          <a:p>
            <a:pPr marL="385763" indent="-385763">
              <a:buFont typeface="+mj-lt"/>
              <a:buAutoNum type="arabicPeriod"/>
            </a:pPr>
            <a:r>
              <a:rPr lang="en-GB" b="1" cap="none" dirty="0" smtClean="0">
                <a:solidFill>
                  <a:schemeClr val="accent6">
                    <a:lumMod val="50000"/>
                  </a:schemeClr>
                </a:solidFill>
                <a:latin typeface="Arial" panose="020B0604020202020204" pitchFamily="34" charset="0"/>
                <a:cs typeface="Arial" panose="020B0604020202020204" pitchFamily="34" charset="0"/>
              </a:rPr>
              <a:t>Family structures </a:t>
            </a:r>
          </a:p>
          <a:p>
            <a:pPr marL="385763" indent="-385763">
              <a:buFont typeface="+mj-lt"/>
              <a:buAutoNum type="arabicPeriod"/>
            </a:pPr>
            <a:r>
              <a:rPr lang="en-GB" b="1" cap="none" dirty="0" smtClean="0">
                <a:solidFill>
                  <a:schemeClr val="accent6">
                    <a:lumMod val="50000"/>
                  </a:schemeClr>
                </a:solidFill>
                <a:latin typeface="Arial" panose="020B0604020202020204" pitchFamily="34" charset="0"/>
                <a:cs typeface="Arial" panose="020B0604020202020204" pitchFamily="34" charset="0"/>
              </a:rPr>
              <a:t>Work relations</a:t>
            </a:r>
          </a:p>
          <a:p>
            <a:pPr marL="385763" indent="-385763">
              <a:buFont typeface="+mj-lt"/>
              <a:buAutoNum type="arabicPeriod"/>
            </a:pPr>
            <a:r>
              <a:rPr lang="en-GB" b="1" cap="none" dirty="0" smtClean="0">
                <a:solidFill>
                  <a:schemeClr val="accent6">
                    <a:lumMod val="50000"/>
                  </a:schemeClr>
                </a:solidFill>
                <a:latin typeface="Arial" panose="020B0604020202020204" pitchFamily="34" charset="0"/>
                <a:cs typeface="Arial" panose="020B0604020202020204" pitchFamily="34" charset="0"/>
              </a:rPr>
              <a:t>Settlement patterns </a:t>
            </a:r>
          </a:p>
          <a:p>
            <a:pPr marL="385763" indent="-385763">
              <a:buFont typeface="+mj-lt"/>
              <a:buAutoNum type="arabicPeriod"/>
            </a:pPr>
            <a:r>
              <a:rPr lang="en-GB" b="1" cap="none" dirty="0" smtClean="0">
                <a:solidFill>
                  <a:schemeClr val="accent6">
                    <a:lumMod val="50000"/>
                  </a:schemeClr>
                </a:solidFill>
                <a:latin typeface="Arial" panose="020B0604020202020204" pitchFamily="34" charset="0"/>
                <a:cs typeface="Arial" panose="020B0604020202020204" pitchFamily="34" charset="0"/>
              </a:rPr>
              <a:t>Economic power configuration </a:t>
            </a:r>
          </a:p>
          <a:p>
            <a:pPr marL="385763" indent="-385763">
              <a:buFont typeface="+mj-lt"/>
              <a:buAutoNum type="arabicPeriod"/>
            </a:pPr>
            <a:r>
              <a:rPr lang="en-GB" b="1" cap="none" dirty="0" smtClean="0">
                <a:solidFill>
                  <a:schemeClr val="accent6">
                    <a:lumMod val="50000"/>
                  </a:schemeClr>
                </a:solidFill>
                <a:latin typeface="Arial" panose="020B0604020202020204" pitchFamily="34" charset="0"/>
                <a:cs typeface="Arial" panose="020B0604020202020204" pitchFamily="34" charset="0"/>
              </a:rPr>
              <a:t>Political power configuration </a:t>
            </a:r>
          </a:p>
          <a:p>
            <a:pPr marL="385763" indent="-385763">
              <a:buFont typeface="+mj-lt"/>
              <a:buAutoNum type="arabicPeriod"/>
            </a:pPr>
            <a:r>
              <a:rPr lang="en-GB" b="1" cap="none" dirty="0" smtClean="0">
                <a:solidFill>
                  <a:schemeClr val="accent6">
                    <a:lumMod val="50000"/>
                  </a:schemeClr>
                </a:solidFill>
                <a:latin typeface="Arial" panose="020B0604020202020204" pitchFamily="34" charset="0"/>
                <a:cs typeface="Arial" panose="020B0604020202020204" pitchFamily="34" charset="0"/>
              </a:rPr>
              <a:t>Behaviour patterns </a:t>
            </a:r>
          </a:p>
          <a:p>
            <a:pPr marL="385763" indent="-385763">
              <a:buFont typeface="+mj-lt"/>
              <a:buAutoNum type="arabicPeriod"/>
            </a:pPr>
            <a:r>
              <a:rPr lang="en-GB" b="1" cap="none" dirty="0" smtClean="0">
                <a:solidFill>
                  <a:schemeClr val="accent6">
                    <a:lumMod val="50000"/>
                  </a:schemeClr>
                </a:solidFill>
                <a:latin typeface="Arial" panose="020B0604020202020204" pitchFamily="34" charset="0"/>
                <a:cs typeface="Arial" panose="020B0604020202020204" pitchFamily="34" charset="0"/>
              </a:rPr>
              <a:t>Value systems </a:t>
            </a:r>
          </a:p>
          <a:p>
            <a:endParaRPr lang="en-US" dirty="0"/>
          </a:p>
        </p:txBody>
      </p:sp>
    </p:spTree>
    <p:extLst>
      <p:ext uri="{BB962C8B-B14F-4D97-AF65-F5344CB8AC3E}">
        <p14:creationId xmlns:p14="http://schemas.microsoft.com/office/powerpoint/2010/main" val="870010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8234" y="696537"/>
            <a:ext cx="7140166" cy="1280890"/>
          </a:xfrm>
        </p:spPr>
        <p:txBody>
          <a:bodyPr>
            <a:normAutofit/>
          </a:bodyPr>
          <a:lstStyle/>
          <a:p>
            <a:r>
              <a:rPr lang="en-GB" sz="2800" dirty="0">
                <a:latin typeface="Algerian" panose="04020705040A02060702" pitchFamily="82" charset="0"/>
              </a:rPr>
              <a:t>What causes Sociological Change in Engineering?</a:t>
            </a:r>
            <a:endParaRPr lang="en-US" sz="2800" dirty="0">
              <a:latin typeface="Algerian" panose="04020705040A02060702" pitchFamily="82" charset="0"/>
            </a:endParaRPr>
          </a:p>
        </p:txBody>
      </p:sp>
      <p:sp>
        <p:nvSpPr>
          <p:cNvPr id="3" name="Content Placeholder 2"/>
          <p:cNvSpPr>
            <a:spLocks noGrp="1"/>
          </p:cNvSpPr>
          <p:nvPr>
            <p:ph idx="4294967295"/>
          </p:nvPr>
        </p:nvSpPr>
        <p:spPr>
          <a:xfrm>
            <a:off x="2918235" y="2459524"/>
            <a:ext cx="6591985" cy="3777622"/>
          </a:xfrm>
          <a:prstGeom prst="rect">
            <a:avLst/>
          </a:prstGeom>
        </p:spPr>
        <p:txBody>
          <a:bodyPr/>
          <a:lstStyle/>
          <a:p>
            <a:pPr marL="385763" indent="-385763">
              <a:buFont typeface="+mj-lt"/>
              <a:buAutoNum type="arabicPeriod"/>
            </a:pPr>
            <a:r>
              <a:rPr lang="en-GB" dirty="0">
                <a:latin typeface="Arial" panose="020B0604020202020204" pitchFamily="34" charset="0"/>
                <a:cs typeface="Arial" panose="020B0604020202020204" pitchFamily="34" charset="0"/>
              </a:rPr>
              <a:t>Technology advancement</a:t>
            </a:r>
          </a:p>
          <a:p>
            <a:pPr marL="385763" indent="-385763">
              <a:buFont typeface="+mj-lt"/>
              <a:buAutoNum type="arabicPeriod"/>
            </a:pPr>
            <a:r>
              <a:rPr lang="en-GB" dirty="0">
                <a:latin typeface="Arial" panose="020B0604020202020204" pitchFamily="34" charset="0"/>
                <a:cs typeface="Arial" panose="020B0604020202020204" pitchFamily="34" charset="0"/>
              </a:rPr>
              <a:t>Economic conditions</a:t>
            </a:r>
          </a:p>
          <a:p>
            <a:pPr marL="385763" indent="-385763">
              <a:buFont typeface="+mj-lt"/>
              <a:buAutoNum type="arabicPeriod"/>
            </a:pPr>
            <a:r>
              <a:rPr lang="en-GB" dirty="0">
                <a:latin typeface="Arial" panose="020B0604020202020204" pitchFamily="34" charset="0"/>
                <a:cs typeface="Arial" panose="020B0604020202020204" pitchFamily="34" charset="0"/>
              </a:rPr>
              <a:t>Geo/political conditions</a:t>
            </a:r>
          </a:p>
          <a:p>
            <a:pPr marL="385763" indent="-385763">
              <a:buFont typeface="+mj-lt"/>
              <a:buAutoNum type="arabicPeriod"/>
            </a:pPr>
            <a:r>
              <a:rPr lang="en-GB" dirty="0">
                <a:latin typeface="Arial" panose="020B0604020202020204" pitchFamily="34" charset="0"/>
                <a:cs typeface="Arial" panose="020B0604020202020204" pitchFamily="34" charset="0"/>
              </a:rPr>
              <a:t>Cultural changes</a:t>
            </a:r>
          </a:p>
          <a:p>
            <a:pPr marL="385763" indent="-385763">
              <a:buFont typeface="+mj-lt"/>
              <a:buAutoNum type="arabicPeriod"/>
            </a:pPr>
            <a:r>
              <a:rPr lang="en-GB" dirty="0">
                <a:latin typeface="Arial" panose="020B0604020202020204" pitchFamily="34" charset="0"/>
                <a:cs typeface="Arial" panose="020B0604020202020204" pitchFamily="34" charset="0"/>
              </a:rPr>
              <a:t>Resource constraints</a:t>
            </a:r>
          </a:p>
          <a:p>
            <a:endParaRPr lang="en-US" dirty="0"/>
          </a:p>
        </p:txBody>
      </p:sp>
    </p:spTree>
    <p:extLst>
      <p:ext uri="{BB962C8B-B14F-4D97-AF65-F5344CB8AC3E}">
        <p14:creationId xmlns:p14="http://schemas.microsoft.com/office/powerpoint/2010/main" val="3505596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Introduction</a:t>
            </a:r>
            <a:endParaRPr lang="en-US" dirty="0">
              <a:latin typeface="Algerian" panose="04020705040A02060702" pitchFamily="8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pPr>
              <a:buFont typeface="Wingdings" panose="05000000000000000000" pitchFamily="2" charset="2"/>
              <a:buChar char="Ø"/>
            </a:pPr>
            <a:r>
              <a:rPr lang="en-US" cap="none" dirty="0" smtClean="0">
                <a:latin typeface="Arial" panose="020B0604020202020204" pitchFamily="34" charset="0"/>
                <a:cs typeface="Arial" panose="020B0604020202020204" pitchFamily="34" charset="0"/>
              </a:rPr>
              <a:t>The importance of sociological perspective to change the world is so much. The  sociological perspective emphasizes that our social backgrounds influence our attitudes, behaviors, and life changes. </a:t>
            </a:r>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9944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4557" y="694099"/>
            <a:ext cx="7056120" cy="1127760"/>
          </a:xfrm>
          <a:noFill/>
          <a:ln>
            <a:noFill/>
          </a:ln>
        </p:spPr>
        <p:txBody>
          <a:bodyPr>
            <a:normAutofit/>
          </a:bodyPr>
          <a:lstStyle/>
          <a:p>
            <a:r>
              <a:rPr lang="en-US" altLang="en-US" sz="2800" dirty="0">
                <a:solidFill>
                  <a:schemeClr val="tx1">
                    <a:lumMod val="85000"/>
                    <a:lumOff val="15000"/>
                  </a:schemeClr>
                </a:solidFill>
                <a:latin typeface="Algerian" panose="04020705040A02060702" pitchFamily="82" charset="0"/>
              </a:rPr>
              <a:t>Theories on the Origins of Government</a:t>
            </a:r>
            <a:endParaRPr lang="en-US" sz="2800" dirty="0">
              <a:solidFill>
                <a:schemeClr val="tx1">
                  <a:lumMod val="85000"/>
                  <a:lumOff val="15000"/>
                </a:schemeClr>
              </a:solidFill>
              <a:latin typeface="Algerian" panose="04020705040A02060702" pitchFamily="82" charset="0"/>
            </a:endParaRPr>
          </a:p>
        </p:txBody>
      </p:sp>
      <p:sp>
        <p:nvSpPr>
          <p:cNvPr id="3" name="Content Placeholder 2"/>
          <p:cNvSpPr>
            <a:spLocks noGrp="1"/>
          </p:cNvSpPr>
          <p:nvPr>
            <p:ph idx="4294967295"/>
          </p:nvPr>
        </p:nvSpPr>
        <p:spPr>
          <a:xfrm>
            <a:off x="2438400" y="1996440"/>
            <a:ext cx="7863840" cy="4703124"/>
          </a:xfrm>
          <a:prstGeom prst="rect">
            <a:avLst/>
          </a:prstGeom>
        </p:spPr>
        <p:txBody>
          <a:bodyPr/>
          <a:lstStyle/>
          <a:p>
            <a:pPr algn="ctr">
              <a:buNone/>
            </a:pPr>
            <a:r>
              <a:rPr lang="en-US" altLang="en-US" sz="1800" b="1" dirty="0">
                <a:solidFill>
                  <a:schemeClr val="bg2">
                    <a:lumMod val="75000"/>
                  </a:schemeClr>
                </a:solidFill>
                <a:latin typeface="Arial" panose="020B0604020202020204" pitchFamily="34" charset="0"/>
                <a:cs typeface="Arial" panose="020B0604020202020204" pitchFamily="34" charset="0"/>
              </a:rPr>
              <a:t>Evolutionary Theory</a:t>
            </a:r>
          </a:p>
          <a:p>
            <a:pPr>
              <a:buNone/>
            </a:pPr>
            <a:r>
              <a:rPr lang="en-US" altLang="en-US" sz="1800" dirty="0">
                <a:solidFill>
                  <a:schemeClr val="bg2">
                    <a:lumMod val="75000"/>
                  </a:schemeClr>
                </a:solidFill>
                <a:latin typeface="Arial" panose="020B0604020202020204" pitchFamily="34" charset="0"/>
                <a:cs typeface="Arial" panose="020B0604020202020204" pitchFamily="34" charset="0"/>
              </a:rPr>
              <a:t>As the extended family grew in size, the elders became the governing body of that society.</a:t>
            </a:r>
          </a:p>
          <a:p>
            <a:pPr algn="ctr">
              <a:buNone/>
            </a:pPr>
            <a:r>
              <a:rPr lang="en-US" altLang="en-US" sz="1800" b="1" dirty="0">
                <a:solidFill>
                  <a:schemeClr val="bg2">
                    <a:lumMod val="75000"/>
                  </a:schemeClr>
                </a:solidFill>
                <a:latin typeface="Arial" panose="020B0604020202020204" pitchFamily="34" charset="0"/>
                <a:cs typeface="Arial" panose="020B0604020202020204" pitchFamily="34" charset="0"/>
              </a:rPr>
              <a:t>Force Theory</a:t>
            </a:r>
          </a:p>
          <a:p>
            <a:pPr>
              <a:buNone/>
            </a:pPr>
            <a:r>
              <a:rPr lang="en-US" altLang="en-US" sz="1800" dirty="0">
                <a:solidFill>
                  <a:schemeClr val="bg2">
                    <a:lumMod val="75000"/>
                  </a:schemeClr>
                </a:solidFill>
                <a:latin typeface="Arial" panose="020B0604020202020204" pitchFamily="34" charset="0"/>
                <a:cs typeface="Arial" panose="020B0604020202020204" pitchFamily="34" charset="0"/>
              </a:rPr>
              <a:t>Those who were stronger and/or had the backing of a military brought areas under their control by force and thus became the government. </a:t>
            </a:r>
          </a:p>
          <a:p>
            <a:pPr algn="ctr">
              <a:buNone/>
            </a:pPr>
            <a:r>
              <a:rPr lang="en-US" altLang="en-US" sz="1800" b="1" dirty="0">
                <a:solidFill>
                  <a:schemeClr val="bg2">
                    <a:lumMod val="75000"/>
                  </a:schemeClr>
                </a:solidFill>
                <a:latin typeface="Arial" panose="020B0604020202020204" pitchFamily="34" charset="0"/>
                <a:cs typeface="Arial" panose="020B0604020202020204" pitchFamily="34" charset="0"/>
              </a:rPr>
              <a:t>Divine Right Theory</a:t>
            </a:r>
          </a:p>
          <a:p>
            <a:pPr>
              <a:buNone/>
            </a:pPr>
            <a:r>
              <a:rPr lang="en-US" altLang="en-US" sz="1800" dirty="0">
                <a:solidFill>
                  <a:schemeClr val="bg2">
                    <a:lumMod val="75000"/>
                  </a:schemeClr>
                </a:solidFill>
                <a:latin typeface="Arial" panose="020B0604020202020204" pitchFamily="34" charset="0"/>
                <a:cs typeface="Arial" panose="020B0604020202020204" pitchFamily="34" charset="0"/>
              </a:rPr>
              <a:t>The people in some societies believed that their leaders (Kings, Emperors, etc.) were chosen by God so by obeying these leaders they were obeying God.</a:t>
            </a:r>
          </a:p>
          <a:p>
            <a:endParaRPr lang="en-US" dirty="0">
              <a:solidFill>
                <a:schemeClr val="accent4">
                  <a:lumMod val="95000"/>
                  <a:lumOff val="5000"/>
                </a:schemeClr>
              </a:solidFill>
            </a:endParaRPr>
          </a:p>
        </p:txBody>
      </p:sp>
      <p:sp>
        <p:nvSpPr>
          <p:cNvPr id="4" name="Rectangle 3"/>
          <p:cNvSpPr/>
          <p:nvPr/>
        </p:nvSpPr>
        <p:spPr>
          <a:xfrm>
            <a:off x="4009532" y="32720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745004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10"/>
          <p:cNvSpPr>
            <a:spLocks noGrp="1" noChangeArrowheads="1"/>
          </p:cNvSpPr>
          <p:nvPr>
            <p:ph type="title"/>
          </p:nvPr>
        </p:nvSpPr>
        <p:spPr>
          <a:xfrm>
            <a:off x="2945395" y="624110"/>
            <a:ext cx="7396680" cy="1280890"/>
          </a:xfrm>
          <a:solidFill>
            <a:schemeClr val="bg1"/>
          </a:solidFill>
          <a:ln>
            <a:noFill/>
          </a:ln>
        </p:spPr>
        <p:txBody>
          <a:bodyPr/>
          <a:lstStyle/>
          <a:p>
            <a:r>
              <a:rPr lang="en-US" sz="2800" dirty="0">
                <a:latin typeface="Algerian" panose="04020705040A02060702" pitchFamily="82" charset="0"/>
              </a:rPr>
              <a:t>THE IMPORTANCE OF Government IN THE EDUCATION OF CSE</a:t>
            </a:r>
          </a:p>
        </p:txBody>
      </p:sp>
      <p:sp>
        <p:nvSpPr>
          <p:cNvPr id="6155" name="Rectangle 11"/>
          <p:cNvSpPr>
            <a:spLocks noGrp="1" noChangeArrowheads="1"/>
          </p:cNvSpPr>
          <p:nvPr>
            <p:ph idx="4294967295"/>
          </p:nvPr>
        </p:nvSpPr>
        <p:spPr>
          <a:xfrm>
            <a:off x="2335039" y="2209594"/>
            <a:ext cx="8007036" cy="4390382"/>
          </a:xfrm>
          <a:prstGeom prst="rect">
            <a:avLst/>
          </a:prstGeom>
        </p:spPr>
        <p:txBody>
          <a:bodyPr/>
          <a:lstStyle/>
          <a:p>
            <a:pPr>
              <a:buFont typeface="Wingdings" panose="05000000000000000000" pitchFamily="2" charset="2"/>
              <a:buChar char="ü"/>
            </a:pPr>
            <a:r>
              <a:rPr lang="en-US" dirty="0" smtClean="0">
                <a:solidFill>
                  <a:schemeClr val="bg2">
                    <a:lumMod val="75000"/>
                  </a:schemeClr>
                </a:solidFill>
                <a:latin typeface="Arial" panose="020B0604020202020204" pitchFamily="34" charset="0"/>
                <a:cs typeface="Arial" panose="020B0604020202020204" pitchFamily="34" charset="0"/>
              </a:rPr>
              <a:t>There have been doubts about the effectiveness and efficiency of public education.</a:t>
            </a:r>
          </a:p>
          <a:p>
            <a:pPr>
              <a:buFont typeface="Wingdings" panose="05000000000000000000" pitchFamily="2" charset="2"/>
              <a:buChar char="ü"/>
            </a:pPr>
            <a:r>
              <a:rPr lang="en-US" dirty="0" smtClean="0">
                <a:solidFill>
                  <a:schemeClr val="bg2">
                    <a:lumMod val="75000"/>
                  </a:schemeClr>
                </a:solidFill>
                <a:latin typeface="Arial" panose="020B0604020202020204" pitchFamily="34" charset="0"/>
                <a:cs typeface="Arial" panose="020B0604020202020204" pitchFamily="34" charset="0"/>
              </a:rPr>
              <a:t>There are doubts about the equity and accountability of public education, which particularly affect the poor.</a:t>
            </a:r>
          </a:p>
          <a:p>
            <a:pPr>
              <a:buFont typeface="Wingdings" panose="05000000000000000000" pitchFamily="2" charset="2"/>
              <a:buChar char="ü"/>
            </a:pPr>
            <a:r>
              <a:rPr lang="en-US" dirty="0" smtClean="0">
                <a:solidFill>
                  <a:schemeClr val="bg2">
                    <a:lumMod val="75000"/>
                  </a:schemeClr>
                </a:solidFill>
                <a:latin typeface="Arial" panose="020B0604020202020204" pitchFamily="34" charset="0"/>
                <a:cs typeface="Arial" panose="020B0604020202020204" pitchFamily="34" charset="0"/>
              </a:rPr>
              <a:t>There is an increasing awareness of initiatives by educational entrepreneurs, and evidence to suggest that competitive pressures can lead to significant educational improvements</a:t>
            </a:r>
            <a:endParaRPr lang="en-US"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7246740"/>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2681" y="2492764"/>
            <a:ext cx="3732220" cy="2308324"/>
          </a:xfrm>
          <a:prstGeom prst="rect">
            <a:avLst/>
          </a:prstGeom>
        </p:spPr>
        <p:txBody>
          <a:bodyPr wrap="square">
            <a:spAutoFit/>
          </a:bodyPr>
          <a:lstStyle/>
          <a:p>
            <a:pPr algn="ctr"/>
            <a:r>
              <a:rPr lang="en-US" sz="7200" dirty="0">
                <a:solidFill>
                  <a:schemeClr val="tx2"/>
                </a:solidFill>
                <a:latin typeface="Algerian" panose="04020705040A02060702" pitchFamily="82" charset="0"/>
              </a:rPr>
              <a:t>Thank </a:t>
            </a:r>
            <a:r>
              <a:rPr lang="en-US" sz="7200" dirty="0" smtClean="0">
                <a:solidFill>
                  <a:schemeClr val="tx2"/>
                </a:solidFill>
                <a:latin typeface="Algerian" panose="04020705040A02060702" pitchFamily="82" charset="0"/>
              </a:rPr>
              <a:t> you</a:t>
            </a:r>
            <a:endParaRPr lang="en-US" sz="7200" dirty="0">
              <a:solidFill>
                <a:schemeClr val="tx2"/>
              </a:solidFill>
              <a:latin typeface="Algerian" panose="04020705040A02060702" pitchFamily="82" charset="0"/>
            </a:endParaRPr>
          </a:p>
        </p:txBody>
      </p:sp>
    </p:spTree>
    <p:extLst>
      <p:ext uri="{BB962C8B-B14F-4D97-AF65-F5344CB8AC3E}">
        <p14:creationId xmlns:p14="http://schemas.microsoft.com/office/powerpoint/2010/main" val="3357171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latin typeface="Algerian" panose="04020705040A02060702" pitchFamily="82" charset="0"/>
                <a:cs typeface="Arial" panose="020B0604020202020204" pitchFamily="34" charset="0"/>
              </a:rPr>
              <a:t> WHAT IS SOCIOLOGY?</a:t>
            </a:r>
            <a:br>
              <a:rPr lang="en-US" cap="none" dirty="0">
                <a:latin typeface="Algerian" panose="04020705040A02060702" pitchFamily="82" charset="0"/>
                <a:cs typeface="Arial" panose="020B0604020202020204" pitchFamily="34" charset="0"/>
              </a:rPr>
            </a:br>
            <a:endParaRPr lang="en-US" dirty="0">
              <a:latin typeface="Algerian" panose="04020705040A02060702" pitchFamily="82" charset="0"/>
            </a:endParaRPr>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pPr marL="0" indent="0">
              <a:buNone/>
            </a:pPr>
            <a:r>
              <a:rPr lang="en-US" cap="none" dirty="0" smtClean="0">
                <a:latin typeface="Arial" panose="020B0604020202020204" pitchFamily="34" charset="0"/>
                <a:cs typeface="Arial" panose="020B0604020202020204" pitchFamily="34" charset="0"/>
              </a:rPr>
              <a:t>Sociology </a:t>
            </a:r>
            <a:r>
              <a:rPr lang="en-US" cap="none" dirty="0">
                <a:latin typeface="Arial" panose="020B0604020202020204" pitchFamily="34" charset="0"/>
                <a:cs typeface="Arial" panose="020B0604020202020204" pitchFamily="34" charset="0"/>
              </a:rPr>
              <a:t>is the scientific study of society. Including pattern of social relationships, social interaction, and culture. The </a:t>
            </a:r>
            <a:r>
              <a:rPr lang="en-US" cap="none" dirty="0" err="1">
                <a:latin typeface="Arial" panose="020B0604020202020204" pitchFamily="34" charset="0"/>
                <a:cs typeface="Arial" panose="020B0604020202020204" pitchFamily="34" charset="0"/>
              </a:rPr>
              <a:t>turm</a:t>
            </a:r>
            <a:r>
              <a:rPr lang="en-US" cap="none" dirty="0">
                <a:latin typeface="Arial" panose="020B0604020202020204" pitchFamily="34" charset="0"/>
                <a:cs typeface="Arial" panose="020B0604020202020204" pitchFamily="34" charset="0"/>
              </a:rPr>
              <a:t> sociology was first used by Frenchman </a:t>
            </a:r>
            <a:r>
              <a:rPr lang="en-US" cap="none" dirty="0" err="1">
                <a:latin typeface="Arial" panose="020B0604020202020204" pitchFamily="34" charset="0"/>
                <a:cs typeface="Arial" panose="020B0604020202020204" pitchFamily="34" charset="0"/>
              </a:rPr>
              <a:t>Auguste</a:t>
            </a:r>
            <a:r>
              <a:rPr lang="en-US" cap="none" dirty="0">
                <a:latin typeface="Arial" panose="020B0604020202020204" pitchFamily="34" charset="0"/>
                <a:cs typeface="Arial" panose="020B0604020202020204" pitchFamily="34" charset="0"/>
              </a:rPr>
              <a:t> </a:t>
            </a:r>
            <a:r>
              <a:rPr lang="en-US" cap="none" dirty="0" err="1">
                <a:latin typeface="Arial" panose="020B0604020202020204" pitchFamily="34" charset="0"/>
                <a:cs typeface="Arial" panose="020B0604020202020204" pitchFamily="34" charset="0"/>
              </a:rPr>
              <a:t>Compte</a:t>
            </a:r>
            <a:r>
              <a:rPr lang="en-US" cap="none" dirty="0">
                <a:latin typeface="Arial" panose="020B0604020202020204" pitchFamily="34" charset="0"/>
                <a:cs typeface="Arial" panose="020B0604020202020204" pitchFamily="34" charset="0"/>
              </a:rPr>
              <a:t> in the 1830s when he proposed a synthetic science uniting all knowledge about human activities.</a:t>
            </a:r>
          </a:p>
          <a:p>
            <a:endParaRPr lang="en-US" dirty="0"/>
          </a:p>
        </p:txBody>
      </p:sp>
    </p:spTree>
    <p:extLst>
      <p:ext uri="{BB962C8B-B14F-4D97-AF65-F5344CB8AC3E}">
        <p14:creationId xmlns:p14="http://schemas.microsoft.com/office/powerpoint/2010/main" val="1920574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8908277" cy="974855"/>
          </a:xfrm>
        </p:spPr>
        <p:txBody>
          <a:bodyPr/>
          <a:lstStyle/>
          <a:p>
            <a:r>
              <a:rPr lang="en-US" b="1" u="sng" dirty="0" smtClean="0"/>
              <a:t>Civilization</a:t>
            </a:r>
            <a:r>
              <a:rPr lang="en-US" dirty="0" smtClean="0"/>
              <a:t> </a:t>
            </a:r>
            <a:endParaRPr lang="en-US" dirty="0"/>
          </a:p>
        </p:txBody>
      </p:sp>
      <p:sp>
        <p:nvSpPr>
          <p:cNvPr id="3" name="Content Placeholder 2"/>
          <p:cNvSpPr>
            <a:spLocks noGrp="1"/>
          </p:cNvSpPr>
          <p:nvPr>
            <p:ph idx="4294967295"/>
          </p:nvPr>
        </p:nvSpPr>
        <p:spPr>
          <a:xfrm>
            <a:off x="1295401" y="2556932"/>
            <a:ext cx="9601196" cy="3318936"/>
          </a:xfrm>
          <a:prstGeom prst="rect">
            <a:avLst/>
          </a:prstGeom>
        </p:spPr>
        <p:txBody>
          <a:bodyPr>
            <a:noAutofit/>
          </a:bodyPr>
          <a:lstStyle/>
          <a:p>
            <a:pPr algn="just"/>
            <a:r>
              <a:rPr lang="en-US" sz="2000" dirty="0"/>
              <a:t>The term civilization is derived from Latin word ‘</a:t>
            </a:r>
            <a:r>
              <a:rPr lang="en-US" sz="2000" dirty="0" err="1"/>
              <a:t>Civitas</a:t>
            </a:r>
            <a:r>
              <a:rPr lang="en-US" sz="2000" dirty="0"/>
              <a:t>’ means city</a:t>
            </a:r>
          </a:p>
          <a:p>
            <a:pPr algn="just"/>
            <a:r>
              <a:rPr lang="en-US" sz="2000" dirty="0"/>
              <a:t>The term refers to all the attainments characteristics of human life in an organized city</a:t>
            </a:r>
          </a:p>
          <a:p>
            <a:pPr algn="just"/>
            <a:r>
              <a:rPr lang="en-US" sz="2000" dirty="0"/>
              <a:t>Although cities appeared relatively at a later stage in human history, civilization indicates a particular stage in the evolution of man</a:t>
            </a:r>
          </a:p>
          <a:p>
            <a:pPr algn="just"/>
            <a:r>
              <a:rPr lang="en-US" sz="2000" dirty="0"/>
              <a:t>Culture represents the group life of man at all the stages of his social development</a:t>
            </a:r>
          </a:p>
          <a:p>
            <a:pPr algn="just"/>
            <a:r>
              <a:rPr lang="en-US" sz="2000" dirty="0"/>
              <a:t>The term civilization is also used to cover all the social organizations and other attainments of man which mark him off from other animals</a:t>
            </a:r>
          </a:p>
        </p:txBody>
      </p:sp>
    </p:spTree>
    <p:extLst>
      <p:ext uri="{BB962C8B-B14F-4D97-AF65-F5344CB8AC3E}">
        <p14:creationId xmlns:p14="http://schemas.microsoft.com/office/powerpoint/2010/main" val="3184906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4294967295"/>
          </p:nvPr>
        </p:nvPicPr>
        <p:blipFill>
          <a:blip r:embed="rId2" cstate="email">
            <a:extLst>
              <a:ext uri="{28A0092B-C50C-407E-A947-70E740481C1C}">
                <a14:useLocalDpi xmlns:a14="http://schemas.microsoft.com/office/drawing/2010/main"/>
              </a:ext>
            </a:extLst>
          </a:blip>
          <a:stretch>
            <a:fillRect/>
          </a:stretch>
        </p:blipFill>
        <p:spPr>
          <a:xfrm>
            <a:off x="1841680" y="618517"/>
            <a:ext cx="8255358" cy="5543001"/>
          </a:xfrm>
          <a:prstGeom prst="rect">
            <a:avLst/>
          </a:prstGeom>
        </p:spPr>
      </p:pic>
    </p:spTree>
    <p:extLst>
      <p:ext uri="{BB962C8B-B14F-4D97-AF65-F5344CB8AC3E}">
        <p14:creationId xmlns:p14="http://schemas.microsoft.com/office/powerpoint/2010/main" val="1642347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860277"/>
          </a:xfrm>
        </p:spPr>
        <p:txBody>
          <a:bodyPr/>
          <a:lstStyle/>
          <a:p>
            <a:r>
              <a:rPr lang="en-US" dirty="0" smtClean="0">
                <a:latin typeface="Algerian" panose="04020705040A02060702" pitchFamily="82" charset="0"/>
              </a:rPr>
              <a:t>Causes of urbanization</a:t>
            </a:r>
            <a:endParaRPr lang="en-US" dirty="0">
              <a:latin typeface="Algerian" panose="04020705040A02060702" pitchFamily="82"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182" r="6182"/>
          <a:stretch>
            <a:fillRect/>
          </a:stretch>
        </p:blipFill>
        <p:spPr>
          <a:xfrm>
            <a:off x="7674122" y="609600"/>
            <a:ext cx="3777241" cy="5483550"/>
          </a:xfrm>
        </p:spPr>
      </p:pic>
      <p:sp>
        <p:nvSpPr>
          <p:cNvPr id="4" name="Text Placeholder 3"/>
          <p:cNvSpPr>
            <a:spLocks noGrp="1"/>
          </p:cNvSpPr>
          <p:nvPr>
            <p:ph type="body" sz="half" idx="2"/>
          </p:nvPr>
        </p:nvSpPr>
        <p:spPr>
          <a:xfrm>
            <a:off x="913794" y="1854438"/>
            <a:ext cx="5934949" cy="3936762"/>
          </a:xfrm>
        </p:spPr>
        <p:txBody>
          <a:bodyPr>
            <a:normAutofit/>
          </a:bodyPr>
          <a:lstStyle/>
          <a:p>
            <a:pPr marL="285750" indent="-285750" algn="l">
              <a:buFont typeface="Wingdings" panose="05000000000000000000" pitchFamily="2" charset="2"/>
              <a:buChar char="q"/>
            </a:pPr>
            <a:r>
              <a:rPr lang="en-US" cap="none" dirty="0" smtClean="0"/>
              <a:t>Urbanization occurs as: </a:t>
            </a:r>
          </a:p>
          <a:p>
            <a:pPr marL="285750" indent="-285750" algn="l">
              <a:buFont typeface="Arial" panose="020B0604020202020204" pitchFamily="34" charset="0"/>
              <a:buChar char="•"/>
            </a:pPr>
            <a:r>
              <a:rPr lang="en-US" cap="none" dirty="0" smtClean="0"/>
              <a:t> Individual, commercial flight</a:t>
            </a:r>
          </a:p>
          <a:p>
            <a:pPr marL="285750" indent="-285750" algn="l">
              <a:buFont typeface="Arial" panose="020B0604020202020204" pitchFamily="34" charset="0"/>
              <a:buChar char="•"/>
            </a:pPr>
            <a:r>
              <a:rPr lang="en-US" cap="none" dirty="0" smtClean="0"/>
              <a:t>Social and government action reduce the time</a:t>
            </a:r>
          </a:p>
          <a:p>
            <a:pPr marL="285750" indent="-285750" algn="l">
              <a:buFont typeface="Arial" panose="020B0604020202020204" pitchFamily="34" charset="0"/>
              <a:buChar char="•"/>
            </a:pPr>
            <a:r>
              <a:rPr lang="en-US" cap="none" dirty="0" smtClean="0"/>
              <a:t>Expense of commuting and transportation</a:t>
            </a:r>
          </a:p>
          <a:p>
            <a:pPr marL="285750" indent="-285750" algn="l">
              <a:buFont typeface="Arial" panose="020B0604020202020204" pitchFamily="34" charset="0"/>
              <a:buChar char="•"/>
            </a:pPr>
            <a:r>
              <a:rPr lang="en-US" cap="none" dirty="0" smtClean="0"/>
              <a:t>Lack of improve opportunities for jobs, education, housing and transportation</a:t>
            </a:r>
          </a:p>
          <a:p>
            <a:pPr marL="285750" indent="-285750" algn="l">
              <a:buFont typeface="Wingdings" panose="05000000000000000000" pitchFamily="2" charset="2"/>
              <a:buChar char="q"/>
            </a:pPr>
            <a:r>
              <a:rPr lang="en-US" cap="none" dirty="0" smtClean="0"/>
              <a:t>Living in a city can provide: </a:t>
            </a:r>
          </a:p>
          <a:p>
            <a:pPr marL="285750" indent="-285750" algn="l">
              <a:buFont typeface="Arial" panose="020B0604020202020204" pitchFamily="34" charset="0"/>
              <a:buChar char="•"/>
            </a:pPr>
            <a:r>
              <a:rPr lang="en-US" cap="none" dirty="0" smtClean="0"/>
              <a:t>Opportunities of proximity</a:t>
            </a:r>
          </a:p>
          <a:p>
            <a:pPr marL="285750" indent="-285750" algn="l">
              <a:buFont typeface="Arial" panose="020B0604020202020204" pitchFamily="34" charset="0"/>
              <a:buChar char="•"/>
            </a:pPr>
            <a:r>
              <a:rPr lang="en-US" cap="none" dirty="0" smtClean="0"/>
              <a:t>Diversity</a:t>
            </a:r>
          </a:p>
          <a:p>
            <a:pPr marL="285750" indent="-285750" algn="l">
              <a:buFont typeface="Arial" panose="020B0604020202020204" pitchFamily="34" charset="0"/>
              <a:buChar char="•"/>
            </a:pPr>
            <a:r>
              <a:rPr lang="en-US" cap="none" dirty="0" smtClean="0"/>
              <a:t>Marketplace competition</a:t>
            </a:r>
          </a:p>
          <a:p>
            <a:pPr marL="285750" indent="-285750" algn="l">
              <a:buFont typeface="Arial" panose="020B0604020202020204" pitchFamily="34" charset="0"/>
              <a:buChar char="•"/>
            </a:pPr>
            <a:r>
              <a:rPr lang="en-US" cap="none" dirty="0" smtClean="0"/>
              <a:t>Increased cost of living</a:t>
            </a:r>
            <a:endParaRPr lang="en-US" cap="none" dirty="0"/>
          </a:p>
        </p:txBody>
      </p:sp>
    </p:spTree>
    <p:extLst>
      <p:ext uri="{BB962C8B-B14F-4D97-AF65-F5344CB8AC3E}">
        <p14:creationId xmlns:p14="http://schemas.microsoft.com/office/powerpoint/2010/main" val="894632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201" y="0"/>
            <a:ext cx="3932237" cy="1600200"/>
          </a:xfrm>
        </p:spPr>
        <p:txBody>
          <a:bodyPr/>
          <a:lstStyle/>
          <a:p>
            <a:r>
              <a:rPr lang="en-US" dirty="0" smtClean="0">
                <a:latin typeface="Algerian" panose="04020705040A02060702" pitchFamily="82" charset="0"/>
              </a:rPr>
              <a:t>Urban growth and its impacts</a:t>
            </a:r>
            <a:endParaRPr lang="en-US" dirty="0">
              <a:latin typeface="Algerian" panose="04020705040A02060702" pitchFamily="82" charset="0"/>
            </a:endParaRPr>
          </a:p>
        </p:txBody>
      </p:sp>
      <p:sp>
        <p:nvSpPr>
          <p:cNvPr id="4" name="Text Placeholder 3"/>
          <p:cNvSpPr>
            <a:spLocks noGrp="1"/>
          </p:cNvSpPr>
          <p:nvPr>
            <p:ph type="body" sz="half" idx="2"/>
          </p:nvPr>
        </p:nvSpPr>
        <p:spPr>
          <a:xfrm>
            <a:off x="839788" y="2163417"/>
            <a:ext cx="10451064" cy="3811588"/>
          </a:xfrm>
        </p:spPr>
        <p:txBody>
          <a:bodyPr>
            <a:normAutofit/>
          </a:bodyPr>
          <a:lstStyle/>
          <a:p>
            <a:pPr marL="285750" indent="-285750" algn="l">
              <a:buFont typeface="Arial" panose="020B0604020202020204" pitchFamily="34" charset="0"/>
              <a:buChar char="•"/>
            </a:pPr>
            <a:r>
              <a:rPr lang="en-US" cap="none" dirty="0" smtClean="0"/>
              <a:t>Migration of rural people to urban areas.</a:t>
            </a:r>
          </a:p>
          <a:p>
            <a:pPr marL="285750" indent="-285750" algn="l">
              <a:buFont typeface="Arial" panose="020B0604020202020204" pitchFamily="34" charset="0"/>
              <a:buChar char="•"/>
            </a:pPr>
            <a:r>
              <a:rPr lang="en-US" cap="none" dirty="0" smtClean="0"/>
              <a:t>Employment opportunities in urban centers.</a:t>
            </a:r>
          </a:p>
          <a:p>
            <a:pPr marL="285750" indent="-285750" algn="l">
              <a:buFont typeface="Arial" panose="020B0604020202020204" pitchFamily="34" charset="0"/>
              <a:buChar char="•"/>
            </a:pPr>
            <a:r>
              <a:rPr lang="en-US" cap="none" dirty="0" smtClean="0"/>
              <a:t>Transport and communication facilities.</a:t>
            </a:r>
          </a:p>
          <a:p>
            <a:pPr marL="285750" indent="-285750" algn="l">
              <a:buFont typeface="Arial" panose="020B0604020202020204" pitchFamily="34" charset="0"/>
              <a:buChar char="•"/>
            </a:pPr>
            <a:r>
              <a:rPr lang="en-US" cap="none" dirty="0" smtClean="0"/>
              <a:t>Educational facilities.</a:t>
            </a:r>
          </a:p>
          <a:p>
            <a:pPr marL="285750" indent="-285750" algn="l">
              <a:buFont typeface="Arial" panose="020B0604020202020204" pitchFamily="34" charset="0"/>
              <a:buChar char="•"/>
            </a:pPr>
            <a:r>
              <a:rPr lang="en-US" cap="none" dirty="0" smtClean="0"/>
              <a:t>Increase in the standard of living.</a:t>
            </a:r>
          </a:p>
          <a:p>
            <a:pPr marL="285750" indent="-285750" algn="l">
              <a:buFont typeface="Arial" panose="020B0604020202020204" pitchFamily="34" charset="0"/>
              <a:buChar char="•"/>
            </a:pPr>
            <a:r>
              <a:rPr lang="en-US" cap="none" dirty="0" smtClean="0"/>
              <a:t>Problem of over population, growth of slums etc.</a:t>
            </a:r>
          </a:p>
          <a:p>
            <a:pPr marL="285750" indent="-285750" algn="l">
              <a:buFont typeface="Arial" panose="020B0604020202020204" pitchFamily="34" charset="0"/>
              <a:buChar char="•"/>
            </a:pPr>
            <a:r>
              <a:rPr lang="en-US" cap="none" dirty="0" smtClean="0"/>
              <a:t>Disintegration of joint family.</a:t>
            </a:r>
          </a:p>
          <a:p>
            <a:pPr marL="285750" indent="-285750" algn="l">
              <a:buFont typeface="Arial" panose="020B0604020202020204" pitchFamily="34" charset="0"/>
              <a:buChar char="•"/>
            </a:pPr>
            <a:r>
              <a:rPr lang="en-US" cap="none" dirty="0" smtClean="0"/>
              <a:t>Cost of living.</a:t>
            </a:r>
          </a:p>
          <a:p>
            <a:pPr marL="285750" indent="-285750" algn="l">
              <a:buFont typeface="Arial" panose="020B0604020202020204" pitchFamily="34" charset="0"/>
              <a:buChar char="•"/>
            </a:pPr>
            <a:r>
              <a:rPr lang="en-US" cap="none" dirty="0" smtClean="0"/>
              <a:t>Increase in crime rate.</a:t>
            </a:r>
          </a:p>
          <a:p>
            <a:pPr marL="285750" indent="-285750" algn="l">
              <a:buFont typeface="Arial" panose="020B0604020202020204" pitchFamily="34" charset="0"/>
              <a:buChar char="•"/>
            </a:pPr>
            <a:r>
              <a:rPr lang="en-US" cap="none" dirty="0" smtClean="0"/>
              <a:t>Impersonal relations.</a:t>
            </a:r>
            <a:endParaRPr lang="en-US" cap="none" dirty="0"/>
          </a:p>
        </p:txBody>
      </p:sp>
      <p:pic>
        <p:nvPicPr>
          <p:cNvPr id="1026" name="Picture 2" descr="Urbanization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0375" y="888565"/>
            <a:ext cx="7076878" cy="544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587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847" y="377782"/>
            <a:ext cx="5934969" cy="971371"/>
          </a:xfrm>
        </p:spPr>
        <p:txBody>
          <a:bodyPr/>
          <a:lstStyle/>
          <a:p>
            <a:r>
              <a:rPr lang="en-US" dirty="0">
                <a:latin typeface="Algerian" panose="04020705040A02060702" pitchFamily="82" charset="0"/>
              </a:rPr>
              <a:t>Causes </a:t>
            </a:r>
            <a:r>
              <a:rPr lang="en-US" dirty="0" smtClean="0">
                <a:latin typeface="Algerian" panose="04020705040A02060702" pitchFamily="82" charset="0"/>
              </a:rPr>
              <a:t>of rural areas</a:t>
            </a:r>
            <a:endParaRPr lang="en-US" dirty="0"/>
          </a:p>
        </p:txBody>
      </p:sp>
      <p:sp>
        <p:nvSpPr>
          <p:cNvPr id="4" name="Text Placeholder 3"/>
          <p:cNvSpPr>
            <a:spLocks noGrp="1"/>
          </p:cNvSpPr>
          <p:nvPr>
            <p:ph type="body" sz="half" idx="2"/>
          </p:nvPr>
        </p:nvSpPr>
        <p:spPr>
          <a:xfrm>
            <a:off x="913794" y="2033900"/>
            <a:ext cx="10303705" cy="3757300"/>
          </a:xfrm>
        </p:spPr>
        <p:txBody>
          <a:bodyPr>
            <a:normAutofit/>
          </a:bodyPr>
          <a:lstStyle/>
          <a:p>
            <a:pPr marL="285750" indent="-285750" algn="l">
              <a:buFont typeface="Arial" panose="020B0604020202020204" pitchFamily="34" charset="0"/>
              <a:buChar char="•"/>
            </a:pPr>
            <a:r>
              <a:rPr lang="en-US" sz="2000" cap="none" dirty="0" smtClean="0"/>
              <a:t>Population growth and decline (</a:t>
            </a:r>
            <a:r>
              <a:rPr lang="en-US" sz="2000" cap="none" dirty="0" err="1" smtClean="0"/>
              <a:t>counterurbanization</a:t>
            </a:r>
            <a:r>
              <a:rPr lang="en-US" sz="2000" cap="none" dirty="0" smtClean="0"/>
              <a:t> due to urban-rural migration and rural depopulation due to rural – urban migration).</a:t>
            </a:r>
          </a:p>
          <a:p>
            <a:pPr marL="285750" indent="-285750" algn="l">
              <a:buFont typeface="Arial" panose="020B0604020202020204" pitchFamily="34" charset="0"/>
              <a:buChar char="•"/>
            </a:pPr>
            <a:r>
              <a:rPr lang="en-US" sz="2000" cap="none" dirty="0" smtClean="0"/>
              <a:t>Resultant growth and decline of settlements.</a:t>
            </a:r>
          </a:p>
          <a:p>
            <a:pPr marL="285750" indent="-285750" algn="l">
              <a:buFont typeface="Arial" panose="020B0604020202020204" pitchFamily="34" charset="0"/>
              <a:buChar char="•"/>
            </a:pPr>
            <a:r>
              <a:rPr lang="en-US" sz="2000" cap="none" dirty="0" smtClean="0"/>
              <a:t>Changes in the rural economy which impact society and the environment.</a:t>
            </a:r>
          </a:p>
          <a:p>
            <a:pPr marL="285750" indent="-285750" algn="l">
              <a:buFont typeface="Arial" panose="020B0604020202020204" pitchFamily="34" charset="0"/>
              <a:buChar char="•"/>
            </a:pPr>
            <a:r>
              <a:rPr lang="en-US" sz="2000" cap="none" dirty="0" smtClean="0"/>
              <a:t>How will </a:t>
            </a:r>
            <a:r>
              <a:rPr lang="en-US" sz="2000" cap="none" dirty="0" err="1" smtClean="0"/>
              <a:t>counterurbanization</a:t>
            </a:r>
            <a:r>
              <a:rPr lang="en-US" sz="2000" cap="none" dirty="0" smtClean="0"/>
              <a:t> and rural depopulation affect a settlement?</a:t>
            </a:r>
          </a:p>
          <a:p>
            <a:pPr marL="285750" indent="-285750" algn="l">
              <a:buFont typeface="Arial" panose="020B0604020202020204" pitchFamily="34" charset="0"/>
              <a:buChar char="•"/>
            </a:pPr>
            <a:endParaRPr lang="en-US" sz="2000" cap="none" dirty="0"/>
          </a:p>
        </p:txBody>
      </p:sp>
    </p:spTree>
    <p:extLst>
      <p:ext uri="{BB962C8B-B14F-4D97-AF65-F5344CB8AC3E}">
        <p14:creationId xmlns:p14="http://schemas.microsoft.com/office/powerpoint/2010/main" val="1279563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lgerian" panose="04020705040A02060702" pitchFamily="82" charset="0"/>
              </a:rPr>
              <a:t>Historical global urban/rural population trends</a:t>
            </a: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2085175" y="2366963"/>
            <a:ext cx="7588664" cy="4085112"/>
          </a:xfrm>
          <a:prstGeom prst="rect">
            <a:avLst/>
          </a:prstGeom>
        </p:spPr>
      </p:pic>
    </p:spTree>
    <p:extLst>
      <p:ext uri="{BB962C8B-B14F-4D97-AF65-F5344CB8AC3E}">
        <p14:creationId xmlns:p14="http://schemas.microsoft.com/office/powerpoint/2010/main" val="724430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1010</Words>
  <Application>Microsoft Office PowerPoint</Application>
  <PresentationFormat>Widescreen</PresentationFormat>
  <Paragraphs>114</Paragraphs>
  <Slides>22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Bahnschrift SemiLight Condensed</vt:lpstr>
      <vt:lpstr>BatmanForeverAlternate</vt:lpstr>
      <vt:lpstr>Bookman Old Style</vt:lpstr>
      <vt:lpstr>Calibri</vt:lpstr>
      <vt:lpstr>Calibri Light</vt:lpstr>
      <vt:lpstr>Franklin Gothic Medium</vt:lpstr>
      <vt:lpstr>Wingdings</vt:lpstr>
      <vt:lpstr>Office Theme</vt:lpstr>
      <vt:lpstr>Welcome to my presentation</vt:lpstr>
      <vt:lpstr>Introduction</vt:lpstr>
      <vt:lpstr> WHAT IS SOCIOLOGY? </vt:lpstr>
      <vt:lpstr>Civilization </vt:lpstr>
      <vt:lpstr>PowerPoint Presentation</vt:lpstr>
      <vt:lpstr>Causes of urbanization</vt:lpstr>
      <vt:lpstr>Urban growth and its impacts</vt:lpstr>
      <vt:lpstr>Causes of rural areas</vt:lpstr>
      <vt:lpstr>Historical global urban/rural population trends</vt:lpstr>
      <vt:lpstr>Culture</vt:lpstr>
      <vt:lpstr>Characteristics of culture </vt:lpstr>
      <vt:lpstr>PowerPoint Presentation</vt:lpstr>
      <vt:lpstr>A Presentation on     Explain importance of studying  Government for the students of CSE.</vt:lpstr>
      <vt:lpstr>Why Study Government?</vt:lpstr>
      <vt:lpstr>PowerPoint Presentation</vt:lpstr>
      <vt:lpstr> why Government supports the CSE?  </vt:lpstr>
      <vt:lpstr>Government and politics impacts nearly every aspect of our lives</vt:lpstr>
      <vt:lpstr>Interaction Between the Evolution of Technology in Engineering and Society </vt:lpstr>
      <vt:lpstr>What causes Sociological Change in Engineering?</vt:lpstr>
      <vt:lpstr>Theories on the Origins of Government</vt:lpstr>
      <vt:lpstr>THE IMPORTANCE OF Government IN THE EDUCATION OF CSE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Sagor Ray</dc:creator>
  <cp:lastModifiedBy>Sagor Ray</cp:lastModifiedBy>
  <cp:revision>2</cp:revision>
  <dcterms:created xsi:type="dcterms:W3CDTF">2020-08-15T09:34:19Z</dcterms:created>
  <dcterms:modified xsi:type="dcterms:W3CDTF">2020-08-15T09:42:17Z</dcterms:modified>
</cp:coreProperties>
</file>