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6"/>
  </p:notesMasterIdLst>
  <p:handoutMasterIdLst>
    <p:handoutMasterId r:id="rId27"/>
  </p:handoutMasterIdLst>
  <p:sldIdLst>
    <p:sldId id="267" r:id="rId5"/>
    <p:sldId id="277" r:id="rId6"/>
    <p:sldId id="278" r:id="rId7"/>
    <p:sldId id="268" r:id="rId8"/>
    <p:sldId id="279" r:id="rId9"/>
    <p:sldId id="269" r:id="rId10"/>
    <p:sldId id="280" r:id="rId11"/>
    <p:sldId id="281" r:id="rId12"/>
    <p:sldId id="282" r:id="rId13"/>
    <p:sldId id="283" r:id="rId14"/>
    <p:sldId id="262" r:id="rId15"/>
    <p:sldId id="284" r:id="rId16"/>
    <p:sldId id="285" r:id="rId17"/>
    <p:sldId id="286" r:id="rId18"/>
    <p:sldId id="287" r:id="rId19"/>
    <p:sldId id="288" r:id="rId20"/>
    <p:sldId id="289" r:id="rId21"/>
    <p:sldId id="290" r:id="rId22"/>
    <p:sldId id="291" r:id="rId23"/>
    <p:sldId id="292" r:id="rId24"/>
    <p:sldId id="29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52" autoAdjust="0"/>
  </p:normalViewPr>
  <p:slideViewPr>
    <p:cSldViewPr snapToGrid="0">
      <p:cViewPr varScale="1">
        <p:scale>
          <a:sx n="76" d="100"/>
          <a:sy n="76" d="100"/>
        </p:scale>
        <p:origin x="540" y="54"/>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9/22/2020</a:t>
            </a:fld>
            <a:endParaRPr lang="en-US" dirty="0"/>
          </a:p>
        </p:txBody>
      </p:sp>
      <p:sp>
        <p:nvSpPr>
          <p:cNvPr id="4" name="Footer Placeholder 3">
            <a:extLst>
              <a:ext uri="{FF2B5EF4-FFF2-40B4-BE49-F238E27FC236}">
                <a16:creationId xmlns:a16="http://schemas.microsoft.com/office/drawing/2014/main" xmlns=""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9/22/2020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smtClean="0"/>
              <a:t>Click to edit Master title style</a:t>
            </a:r>
            <a:endParaRPr lang="en-US" noProof="0"/>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984B7D2A-0DF8-424B-9572-B79AEBB2D9DC}" type="datetimeFigureOut">
              <a:rPr lang="en-US" noProof="0" smtClean="0"/>
              <a:t>9/22/2020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xmlns="" id="{328F7C25-BFB6-430F-87B6-7D0D2C7493D6}"/>
              </a:ext>
              <a:ext uri="{C183D7F6-B498-43B3-948B-1728B52AA6E4}">
                <adec:decorative xmlns:adec="http://schemas.microsoft.com/office/drawing/2017/decorative" xmlns=""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9/22/2020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984B7D2A-0DF8-424B-9572-B79AEBB2D9DC}" type="datetimeFigureOut">
              <a:rPr lang="en-US" noProof="0" smtClean="0"/>
              <a:t>9/22/2020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t>9/22/2020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noProof="0" smtClean="0"/>
              <a:t>9/22/2020</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smtClean="0"/>
              <a:t>Click to edit Master title style</a:t>
            </a:r>
            <a:endParaRPr lang="en-US" noProof="0"/>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9/22/2020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xmlns=""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t>9/22/2020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xmlns=""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smtClean="0"/>
              <a:t>Click to 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xmlns=""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Text Placeholder 5">
            <a:extLst>
              <a:ext uri="{FF2B5EF4-FFF2-40B4-BE49-F238E27FC236}">
                <a16:creationId xmlns:a16="http://schemas.microsoft.com/office/drawing/2014/main" xmlns=""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smtClean="0"/>
              <a:t>Click to edit Master text styles</a:t>
            </a:r>
          </a:p>
        </p:txBody>
      </p:sp>
      <p:sp>
        <p:nvSpPr>
          <p:cNvPr id="21" name="Text Placeholder 5">
            <a:extLst>
              <a:ext uri="{FF2B5EF4-FFF2-40B4-BE49-F238E27FC236}">
                <a16:creationId xmlns:a16="http://schemas.microsoft.com/office/drawing/2014/main" xmlns=""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smtClean="0"/>
              <a:t>Click to edit Master text styles</a:t>
            </a:r>
          </a:p>
        </p:txBody>
      </p:sp>
      <p:sp>
        <p:nvSpPr>
          <p:cNvPr id="19" name="Text Placeholder 5">
            <a:extLst>
              <a:ext uri="{FF2B5EF4-FFF2-40B4-BE49-F238E27FC236}">
                <a16:creationId xmlns:a16="http://schemas.microsoft.com/office/drawing/2014/main" xmlns=""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smtClean="0"/>
              <a:t>Click to edit Master text styles</a:t>
            </a:r>
          </a:p>
        </p:txBody>
      </p:sp>
      <p:sp>
        <p:nvSpPr>
          <p:cNvPr id="18" name="Text Placeholder 5">
            <a:extLst>
              <a:ext uri="{FF2B5EF4-FFF2-40B4-BE49-F238E27FC236}">
                <a16:creationId xmlns:a16="http://schemas.microsoft.com/office/drawing/2014/main" xmlns=""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smtClean="0"/>
              <a:t>Click to edit Master text styles</a:t>
            </a:r>
          </a:p>
        </p:txBody>
      </p:sp>
      <p:cxnSp>
        <p:nvCxnSpPr>
          <p:cNvPr id="14" name="Straight Connector 13">
            <a:extLst>
              <a:ext uri="{FF2B5EF4-FFF2-40B4-BE49-F238E27FC236}">
                <a16:creationId xmlns:a16="http://schemas.microsoft.com/office/drawing/2014/main" xmlns="" id="{CC5A0CF1-9FE7-4149-97DC-5221639144C8}"/>
              </a:ext>
              <a:ext uri="{C183D7F6-B498-43B3-948B-1728B52AA6E4}">
                <adec:decorative xmlns:adec="http://schemas.microsoft.com/office/drawing/2017/decorative" xmlns=""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smtClean="0"/>
              <a:t>Click to edit Master title style</a:t>
            </a:r>
            <a:endParaRPr lang="en-US" noProof="0"/>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9/22/2020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smtClean="0"/>
              <a:t>Click to edit Master title style</a:t>
            </a:r>
            <a:endParaRPr lang="en-US" noProof="0"/>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9/22/2020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smtClean="0"/>
              <a:t>Click to edit Master text styles</a:t>
            </a:r>
          </a:p>
        </p:txBody>
      </p:sp>
      <p:sp>
        <p:nvSpPr>
          <p:cNvPr id="7" name="Rectangle: Rounded Corners 6">
            <a:extLst>
              <a:ext uri="{FF2B5EF4-FFF2-40B4-BE49-F238E27FC236}">
                <a16:creationId xmlns:a16="http://schemas.microsoft.com/office/drawing/2014/main" xmlns=""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9/22/2020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xmlns=""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984B7D2A-0DF8-424B-9572-B79AEBB2D9DC}" type="datetimeFigureOut">
              <a:rPr lang="en-US" noProof="0" smtClean="0"/>
              <a:t>9/22/2020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xmlns="" id="{8031B0A9-3E16-4C5B-A6CE-045BCB91A008}"/>
              </a:ext>
              <a:ext uri="{C183D7F6-B498-43B3-948B-1728B52AA6E4}">
                <adec:decorative xmlns:adec="http://schemas.microsoft.com/office/drawing/2017/decorative" xmlns=""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smtClean="0"/>
              <a:t>Click to edit Master title style</a:t>
            </a:r>
            <a:endParaRPr lang="en-US" noProof="0"/>
          </a:p>
        </p:txBody>
      </p:sp>
      <p:sp>
        <p:nvSpPr>
          <p:cNvPr id="9" name="Rectangle: Rounded Corners 8">
            <a:extLst>
              <a:ext uri="{FF2B5EF4-FFF2-40B4-BE49-F238E27FC236}">
                <a16:creationId xmlns:a16="http://schemas.microsoft.com/office/drawing/2014/main" xmlns=""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984B7D2A-0DF8-424B-9572-B79AEBB2D9DC}" type="datetimeFigureOut">
              <a:rPr lang="en-US" noProof="0" smtClean="0"/>
              <a:t>9/22/2020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xmlns="" id="{E8539E0A-8009-4A6E-A7A1-5AEFA52206C3}"/>
              </a:ext>
              <a:ext uri="{C183D7F6-B498-43B3-948B-1728B52AA6E4}">
                <adec:decorative xmlns:adec="http://schemas.microsoft.com/office/drawing/2017/decorative" xmlns=""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noProof="0" smtClean="0"/>
              <a:t>9/22/2020</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1305F2-4D75-4D76-BA59-F00627AB838F}"/>
              </a:ext>
            </a:extLst>
          </p:cNvPr>
          <p:cNvSpPr>
            <a:spLocks noGrp="1"/>
          </p:cNvSpPr>
          <p:nvPr>
            <p:ph type="title"/>
          </p:nvPr>
        </p:nvSpPr>
        <p:spPr/>
        <p:txBody>
          <a:bodyPr>
            <a:normAutofit/>
          </a:bodyPr>
          <a:lstStyle/>
          <a:p>
            <a:r>
              <a:rPr lang="en-US" sz="3600" dirty="0" smtClean="0">
                <a:latin typeface="Algerian" panose="04020705040A02060702" pitchFamily="82" charset="0"/>
                <a:cs typeface="Arial" panose="020B0604020202020204" pitchFamily="34" charset="0"/>
              </a:rPr>
              <a:t>A presentation on binary tree</a:t>
            </a:r>
            <a:endParaRPr lang="en-US" sz="3600" dirty="0">
              <a:latin typeface="Algerian" panose="04020705040A02060702" pitchFamily="82" charset="0"/>
              <a:cs typeface="Arial" panose="020B0604020202020204" pitchFamily="34" charset="0"/>
            </a:endParaRPr>
          </a:p>
        </p:txBody>
      </p:sp>
      <p:sp>
        <p:nvSpPr>
          <p:cNvPr id="3" name="Content Placeholder 2">
            <a:extLst>
              <a:ext uri="{FF2B5EF4-FFF2-40B4-BE49-F238E27FC236}">
                <a16:creationId xmlns:a16="http://schemas.microsoft.com/office/drawing/2014/main" xmlns="" id="{88CB4E0E-ECE5-4628-8AFC-87C9EFB0840C}"/>
              </a:ext>
            </a:extLst>
          </p:cNvPr>
          <p:cNvSpPr>
            <a:spLocks noGrp="1"/>
          </p:cNvSpPr>
          <p:nvPr>
            <p:ph idx="1"/>
          </p:nvPr>
        </p:nvSpPr>
        <p:spPr>
          <a:xfrm>
            <a:off x="8216901" y="4536798"/>
            <a:ext cx="3200400" cy="3997603"/>
          </a:xfrm>
        </p:spPr>
        <p:txBody>
          <a:bodyPr/>
          <a:lstStyle/>
          <a:p>
            <a:pPr marL="0" indent="0">
              <a:buNone/>
            </a:pPr>
            <a:r>
              <a:rPr lang="en-US" dirty="0" smtClean="0">
                <a:latin typeface="Arial" panose="020B0604020202020204" pitchFamily="34" charset="0"/>
                <a:cs typeface="Arial" panose="020B0604020202020204" pitchFamily="34" charset="0"/>
              </a:rPr>
              <a:t>Name: Sagor Ray</a:t>
            </a:r>
          </a:p>
          <a:p>
            <a:pPr marL="0" indent="0">
              <a:buNone/>
            </a:pPr>
            <a:r>
              <a:rPr lang="en-US" dirty="0" smtClean="0">
                <a:latin typeface="Arial" panose="020B0604020202020204" pitchFamily="34" charset="0"/>
                <a:cs typeface="Arial" panose="020B0604020202020204" pitchFamily="34" charset="0"/>
              </a:rPr>
              <a:t>ID: 20191135010</a:t>
            </a:r>
          </a:p>
          <a:p>
            <a:pPr marL="0" indent="0">
              <a:buNone/>
            </a:pPr>
            <a:r>
              <a:rPr lang="en-US" dirty="0" smtClean="0">
                <a:latin typeface="Arial" panose="020B0604020202020204" pitchFamily="34" charset="0"/>
                <a:cs typeface="Arial" panose="020B0604020202020204" pitchFamily="34" charset="0"/>
              </a:rPr>
              <a:t>Sec: D</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265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Algerian" panose="04020705040A02060702" pitchFamily="82" charset="0"/>
              </a:rPr>
              <a:t>BINARY SEARCH TREES</a:t>
            </a:r>
          </a:p>
        </p:txBody>
      </p:sp>
      <p:sp>
        <p:nvSpPr>
          <p:cNvPr id="3" name="Content Placeholder 2"/>
          <p:cNvSpPr>
            <a:spLocks noGrp="1"/>
          </p:cNvSpPr>
          <p:nvPr>
            <p:ph idx="1"/>
          </p:nvPr>
        </p:nvSpPr>
        <p:spPr/>
        <p:txBody>
          <a:bodyPr/>
          <a:lstStyle/>
          <a:p>
            <a:pPr marL="0" indent="0">
              <a:buNone/>
            </a:pPr>
            <a:r>
              <a:rPr lang="en-US" dirty="0">
                <a:latin typeface="Arial" panose="020B0604020202020204" pitchFamily="34" charset="0"/>
                <a:cs typeface="Arial" panose="020B0604020202020204" pitchFamily="34" charset="0"/>
              </a:rPr>
              <a:t>This section discusses one of the most important data structures in computer science, a binary search tree. This structure enables us to search for and find an element with an average running time f (n) = 0(log2 n), where n is the number of data items. It also enables us to easily insert and delete elements. This structure contrasts with the following structures: </a:t>
            </a:r>
            <a:endParaRPr lang="en-US" dirty="0" smtClean="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a) Sorted linear array: Here one can search for and find an element with running time f (n) = 0(log2 n). However, inserting and deleting elements is expensive since, on the average, it involves moving 0(n) elements</a:t>
            </a:r>
            <a:r>
              <a:rPr lang="en-US" dirty="0" smtClean="0">
                <a:latin typeface="Arial" panose="020B0604020202020204" pitchFamily="34" charset="0"/>
                <a:cs typeface="Arial" panose="020B0604020202020204" pitchFamily="34" charset="0"/>
              </a:rPr>
              <a:t>.</a:t>
            </a:r>
          </a:p>
          <a:p>
            <a:pPr marL="0" indent="0">
              <a:buNone/>
            </a:pP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 Linked list: Here one can easily insert and delete elements. However, it is expensive to search and find an element, since one must use a linear search with running time f (n) = 0(n). Although each node in a binary search tree may contain an entire record of data, the definition of the tree depends on a given field whose values are distinct and may be ordered.</a:t>
            </a:r>
          </a:p>
        </p:txBody>
      </p:sp>
    </p:spTree>
    <p:extLst>
      <p:ext uri="{BB962C8B-B14F-4D97-AF65-F5344CB8AC3E}">
        <p14:creationId xmlns:p14="http://schemas.microsoft.com/office/powerpoint/2010/main" val="96607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circle(in)">
                                      <p:cBhvr>
                                        <p:cTn id="19"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DED3C6-003C-4A2D-B351-F00A04BF6251}"/>
              </a:ext>
            </a:extLst>
          </p:cNvPr>
          <p:cNvSpPr>
            <a:spLocks noGrp="1"/>
          </p:cNvSpPr>
          <p:nvPr>
            <p:ph type="title"/>
          </p:nvPr>
        </p:nvSpPr>
        <p:spPr>
          <a:xfrm>
            <a:off x="144487" y="959907"/>
            <a:ext cx="3907008" cy="1290923"/>
          </a:xfrm>
        </p:spPr>
        <p:txBody>
          <a:bodyPr/>
          <a:lstStyle/>
          <a:p>
            <a:pPr algn="ctr"/>
            <a:r>
              <a:rPr lang="en-US" sz="3600" dirty="0" smtClean="0">
                <a:latin typeface="Algerian" panose="04020705040A02060702" pitchFamily="82" charset="0"/>
              </a:rPr>
              <a:t>example</a:t>
            </a:r>
            <a:endParaRPr lang="en-US" sz="3600" dirty="0">
              <a:latin typeface="Algerian" panose="04020705040A02060702" pitchFamily="82" charset="0"/>
            </a:endParaRPr>
          </a:p>
        </p:txBody>
      </p:sp>
      <p:sp>
        <p:nvSpPr>
          <p:cNvPr id="4" name="Text Placeholder 3">
            <a:extLst>
              <a:ext uri="{FF2B5EF4-FFF2-40B4-BE49-F238E27FC236}">
                <a16:creationId xmlns:a16="http://schemas.microsoft.com/office/drawing/2014/main" xmlns="" id="{44FA16B2-6A61-4B79-B91C-B41F21F14F7D}"/>
              </a:ext>
            </a:extLst>
          </p:cNvPr>
          <p:cNvSpPr>
            <a:spLocks noGrp="1"/>
          </p:cNvSpPr>
          <p:nvPr>
            <p:ph type="body" sz="half" idx="2"/>
          </p:nvPr>
        </p:nvSpPr>
        <p:spPr>
          <a:xfrm>
            <a:off x="309489" y="2968283"/>
            <a:ext cx="4825219" cy="3277772"/>
          </a:xfrm>
        </p:spPr>
        <p:txBody>
          <a:bodyPr>
            <a:normAutofit/>
          </a:bodyPr>
          <a:lstStyle/>
          <a:p>
            <a:pPr algn="l"/>
            <a:r>
              <a:rPr lang="en-US" dirty="0">
                <a:latin typeface="Arial" panose="020B0604020202020204" pitchFamily="34" charset="0"/>
                <a:cs typeface="Arial" panose="020B0604020202020204" pitchFamily="34" charset="0"/>
              </a:rPr>
              <a:t>The binary tree T in Fig. 10-8(a) is a binary search tree. That is, every node N in T exceeds every number in its left </a:t>
            </a:r>
            <a:r>
              <a:rPr lang="en-US" dirty="0" err="1">
                <a:latin typeface="Arial" panose="020B0604020202020204" pitchFamily="34" charset="0"/>
                <a:cs typeface="Arial" panose="020B0604020202020204" pitchFamily="34" charset="0"/>
              </a:rPr>
              <a:t>subtree</a:t>
            </a:r>
            <a:r>
              <a:rPr lang="en-US" dirty="0">
                <a:latin typeface="Arial" panose="020B0604020202020204" pitchFamily="34" charset="0"/>
                <a:cs typeface="Arial" panose="020B0604020202020204" pitchFamily="34" charset="0"/>
              </a:rPr>
              <a:t> and is less than every number in its right </a:t>
            </a:r>
            <a:r>
              <a:rPr lang="en-US" dirty="0" err="1">
                <a:latin typeface="Arial" panose="020B0604020202020204" pitchFamily="34" charset="0"/>
                <a:cs typeface="Arial" panose="020B0604020202020204" pitchFamily="34" charset="0"/>
              </a:rPr>
              <a:t>subtree</a:t>
            </a:r>
            <a:r>
              <a:rPr lang="en-US" dirty="0">
                <a:latin typeface="Arial" panose="020B0604020202020204" pitchFamily="34" charset="0"/>
                <a:cs typeface="Arial" panose="020B0604020202020204" pitchFamily="34" charset="0"/>
              </a:rPr>
              <a:t>. Suppose the 23 were replaced by 35. Then T would still be a binary search tree. On the other hand, suppose the 23 were replaced by 40. Then T would not be a binary search tree, since 40 would be in the left </a:t>
            </a:r>
            <a:r>
              <a:rPr lang="en-US" dirty="0" err="1">
                <a:latin typeface="Arial" panose="020B0604020202020204" pitchFamily="34" charset="0"/>
                <a:cs typeface="Arial" panose="020B0604020202020204" pitchFamily="34" charset="0"/>
              </a:rPr>
              <a:t>subtree</a:t>
            </a:r>
            <a:r>
              <a:rPr lang="en-US" dirty="0">
                <a:latin typeface="Arial" panose="020B0604020202020204" pitchFamily="34" charset="0"/>
                <a:cs typeface="Arial" panose="020B0604020202020204" pitchFamily="34" charset="0"/>
              </a:rPr>
              <a:t> of 38 but 40 &gt; 38.</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92019" y="1880264"/>
            <a:ext cx="6199981" cy="3676474"/>
          </a:xfrm>
        </p:spPr>
      </p:pic>
    </p:spTree>
    <p:extLst>
      <p:ext uri="{BB962C8B-B14F-4D97-AF65-F5344CB8AC3E}">
        <p14:creationId xmlns:p14="http://schemas.microsoft.com/office/powerpoint/2010/main" val="173389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00110"/>
            <a:ext cx="10840914" cy="2175803"/>
          </a:xfrm>
        </p:spPr>
        <p:txBody>
          <a:bodyPr>
            <a:normAutofit fontScale="90000"/>
          </a:bodyPr>
          <a:lstStyle/>
          <a:p>
            <a:r>
              <a:rPr lang="en-US" sz="4000" dirty="0">
                <a:latin typeface="Algerian" panose="04020705040A02060702" pitchFamily="82" charset="0"/>
              </a:rPr>
              <a:t>Searching and Inserting in a Binary Search Tree </a:t>
            </a:r>
            <a:r>
              <a:rPr lang="en-US" sz="4000" dirty="0" smtClean="0">
                <a:latin typeface="Algerian" panose="04020705040A02060702" pitchFamily="82" charset="0"/>
              </a:rPr>
              <a:t/>
            </a:r>
            <a:br>
              <a:rPr lang="en-US" sz="4000" dirty="0" smtClean="0">
                <a:latin typeface="Algerian" panose="04020705040A02060702" pitchFamily="82" charset="0"/>
              </a:rPr>
            </a:br>
            <a:r>
              <a:rPr lang="en-US" dirty="0" smtClean="0"/>
              <a:t/>
            </a:r>
            <a:br>
              <a:rPr lang="en-US" dirty="0" smtClean="0"/>
            </a:br>
            <a:r>
              <a:rPr lang="en-US" sz="2000" dirty="0" smtClean="0">
                <a:latin typeface="Arial" panose="020B0604020202020204" pitchFamily="34" charset="0"/>
                <a:cs typeface="Arial" panose="020B0604020202020204" pitchFamily="34" charset="0"/>
              </a:rPr>
              <a:t>A </a:t>
            </a:r>
            <a:r>
              <a:rPr lang="en-US" sz="2000" dirty="0">
                <a:latin typeface="Arial" panose="020B0604020202020204" pitchFamily="34" charset="0"/>
                <a:cs typeface="Arial" panose="020B0604020202020204" pitchFamily="34" charset="0"/>
              </a:rPr>
              <a:t>search and insertion algorithm in a binary search tree T appears in Fig. 10-9.</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1" y="2475913"/>
            <a:ext cx="10441743" cy="4382087"/>
          </a:xfrm>
        </p:spPr>
      </p:pic>
    </p:spTree>
    <p:extLst>
      <p:ext uri="{BB962C8B-B14F-4D97-AF65-F5344CB8AC3E}">
        <p14:creationId xmlns:p14="http://schemas.microsoft.com/office/powerpoint/2010/main" val="6977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lgerian" panose="04020705040A02060702" pitchFamily="82" charset="0"/>
              </a:rPr>
              <a:t>PRIORITY QUEUES, HEAPS</a:t>
            </a:r>
          </a:p>
        </p:txBody>
      </p:sp>
      <p:sp>
        <p:nvSpPr>
          <p:cNvPr id="3" name="Content Placeholder 2"/>
          <p:cNvSpPr>
            <a:spLocks noGrp="1"/>
          </p:cNvSpPr>
          <p:nvPr>
            <p:ph idx="1"/>
          </p:nvPr>
        </p:nvSpPr>
        <p:spPr>
          <a:xfrm>
            <a:off x="882748" y="1869600"/>
            <a:ext cx="10840914" cy="4235777"/>
          </a:xfrm>
        </p:spPr>
        <p:txBody>
          <a:bodyPr>
            <a:normAutofit/>
          </a:bodyPr>
          <a:lstStyle/>
          <a:p>
            <a:r>
              <a:rPr lang="en-US" dirty="0">
                <a:latin typeface="Arial" panose="020B0604020202020204" pitchFamily="34" charset="0"/>
                <a:cs typeface="Arial" panose="020B0604020202020204" pitchFamily="34" charset="0"/>
              </a:rPr>
              <a:t>Let S be a priority queue. That is, S is a set where elements may be periodically inserted and deleted, but where the current largest element (element with highest priority) is always deleted. One may maintain S in memory as follows: </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a) Linear array: Here one can easily insert an element by simply adding it to the end of the array. However, it is expensive to search for and find the largest element, since one must use a linear search with running time f (n) = 0(n). </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b) Sorted linear array: Here the largest element is either first or last, and so it is easily deleted. However, inserting and deleting elements is expensive since, on the average, it involves moving 0(n) elements. </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This </a:t>
            </a:r>
            <a:r>
              <a:rPr lang="en-US" dirty="0">
                <a:latin typeface="Arial" panose="020B0604020202020204" pitchFamily="34" charset="0"/>
                <a:cs typeface="Arial" panose="020B0604020202020204" pitchFamily="34" charset="0"/>
              </a:rPr>
              <a:t>section introduces a discrete structure which can efficiently implement a priority queue </a:t>
            </a:r>
            <a:r>
              <a:rPr lang="en-US" dirty="0" smtClean="0">
                <a:latin typeface="Arial" panose="020B0604020202020204" pitchFamily="34" charset="0"/>
                <a:cs typeface="Arial" panose="020B0604020202020204" pitchFamily="34" charset="0"/>
              </a:rPr>
              <a:t>S.</a:t>
            </a:r>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Heaps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Suppose </a:t>
            </a:r>
            <a:r>
              <a:rPr lang="en-US" dirty="0">
                <a:latin typeface="Arial" panose="020B0604020202020204" pitchFamily="34" charset="0"/>
                <a:cs typeface="Arial" panose="020B0604020202020204" pitchFamily="34" charset="0"/>
              </a:rPr>
              <a:t>H is a complete binary tree with n elements. We assume H is maintained in memory using its sequential representation, not a linked representation.</a:t>
            </a:r>
          </a:p>
        </p:txBody>
      </p:sp>
    </p:spTree>
    <p:extLst>
      <p:ext uri="{BB962C8B-B14F-4D97-AF65-F5344CB8AC3E}">
        <p14:creationId xmlns:p14="http://schemas.microsoft.com/office/powerpoint/2010/main" val="318953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Algerian" panose="04020705040A02060702" pitchFamily="82" charset="0"/>
              </a:rPr>
              <a:t>Complexity of the Heap Algorithms</a:t>
            </a:r>
          </a:p>
        </p:txBody>
      </p:sp>
      <p:sp>
        <p:nvSpPr>
          <p:cNvPr id="3" name="Content Placeholder 2"/>
          <p:cNvSpPr>
            <a:spLocks noGrp="1"/>
          </p:cNvSpPr>
          <p:nvPr>
            <p:ph idx="1"/>
          </p:nvPr>
        </p:nvSpPr>
        <p:spPr>
          <a:xfrm>
            <a:off x="685801" y="1869601"/>
            <a:ext cx="10840914" cy="2125624"/>
          </a:xfrm>
        </p:spPr>
        <p:txBody>
          <a:bodyPr/>
          <a:lstStyle/>
          <a:p>
            <a:r>
              <a:rPr lang="en-US" dirty="0" smtClean="0">
                <a:latin typeface="Arial" panose="020B0604020202020204" pitchFamily="34" charset="0"/>
                <a:cs typeface="Arial" panose="020B0604020202020204" pitchFamily="34" charset="0"/>
              </a:rPr>
              <a:t>Let H </a:t>
            </a:r>
            <a:r>
              <a:rPr lang="en-US" dirty="0">
                <a:latin typeface="Arial" panose="020B0604020202020204" pitchFamily="34" charset="0"/>
                <a:cs typeface="Arial" panose="020B0604020202020204" pitchFamily="34" charset="0"/>
              </a:rPr>
              <a:t>be a heap with n nodes. </a:t>
            </a:r>
            <a:r>
              <a:rPr lang="en-US" dirty="0" smtClean="0">
                <a:latin typeface="Arial" panose="020B0604020202020204" pitchFamily="34" charset="0"/>
                <a:cs typeface="Arial" panose="020B0604020202020204" pitchFamily="34" charset="0"/>
              </a:rPr>
              <a:t>Since H </a:t>
            </a:r>
            <a:r>
              <a:rPr lang="en-US" dirty="0">
                <a:latin typeface="Arial" panose="020B0604020202020204" pitchFamily="34" charset="0"/>
                <a:cs typeface="Arial" panose="020B0604020202020204" pitchFamily="34" charset="0"/>
              </a:rPr>
              <a:t>is a complete tree, d ≈ log2 n where d is the depth </a:t>
            </a:r>
            <a:r>
              <a:rPr lang="en-US" dirty="0" smtClean="0">
                <a:latin typeface="Arial" panose="020B0604020202020204" pitchFamily="34" charset="0"/>
                <a:cs typeface="Arial" panose="020B0604020202020204" pitchFamily="34" charset="0"/>
              </a:rPr>
              <a:t>of </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H.Algorithm</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10.3 tells us to let the new ITEM proceed up the tree, from level to level, until finding its appropriate place in H. Algorithm 10.4 tells us to let the original last node L proceed down the tree, level by level, until finding its appropriate place in H. In either case, the number of moves cannot exceed the depth d of H. Thus the running time f (n) of either algorithm is very fast; specifically, f (n) = 0(log2 n). Accordingly, the heap is a much more efficient way to implement a priority queue S than either the linear array or sorted linear array mentioned at the beginning of the section.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618" y="4120222"/>
            <a:ext cx="8397240" cy="2561932"/>
          </a:xfrm>
          <a:prstGeom prst="rect">
            <a:avLst/>
          </a:prstGeom>
        </p:spPr>
      </p:pic>
    </p:spTree>
    <p:extLst>
      <p:ext uri="{BB962C8B-B14F-4D97-AF65-F5344CB8AC3E}">
        <p14:creationId xmlns:p14="http://schemas.microsoft.com/office/powerpoint/2010/main" val="1787305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07380"/>
            <a:ext cx="10840914" cy="1260000"/>
          </a:xfrm>
        </p:spPr>
        <p:txBody>
          <a:bodyPr>
            <a:normAutofit/>
          </a:bodyPr>
          <a:lstStyle/>
          <a:p>
            <a:pPr algn="ctr"/>
            <a:r>
              <a:rPr lang="en-US" sz="3600" dirty="0">
                <a:latin typeface="Algerian" panose="04020705040A02060702" pitchFamily="82" charset="0"/>
              </a:rPr>
              <a:t>Huffman’s Algorithm</a:t>
            </a:r>
          </a:p>
        </p:txBody>
      </p:sp>
      <p:sp>
        <p:nvSpPr>
          <p:cNvPr id="3" name="Content Placeholder 2"/>
          <p:cNvSpPr>
            <a:spLocks noGrp="1"/>
          </p:cNvSpPr>
          <p:nvPr>
            <p:ph idx="1"/>
          </p:nvPr>
        </p:nvSpPr>
        <p:spPr>
          <a:xfrm>
            <a:off x="685801" y="1467380"/>
            <a:ext cx="10840914" cy="2349305"/>
          </a:xfrm>
        </p:spPr>
        <p:txBody>
          <a:bodyPr/>
          <a:lstStyle/>
          <a:p>
            <a:r>
              <a:rPr lang="en-US" dirty="0">
                <a:latin typeface="Arial" panose="020B0604020202020204" pitchFamily="34" charset="0"/>
                <a:cs typeface="Arial" panose="020B0604020202020204" pitchFamily="34" charset="0"/>
              </a:rPr>
              <a:t>The general problem we want to solve is the following. Suppose a list of n weights is given</a:t>
            </a:r>
            <a:r>
              <a:rPr lang="en-US" dirty="0" smtClean="0">
                <a:latin typeface="Arial" panose="020B0604020202020204" pitchFamily="34" charset="0"/>
                <a:cs typeface="Arial" panose="020B0604020202020204" pitchFamily="34" charset="0"/>
              </a:rPr>
              <a:t>:</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W1, W2,...,</a:t>
            </a:r>
            <a:r>
              <a:rPr lang="en-US" dirty="0" err="1" smtClean="0">
                <a:latin typeface="Arial" panose="020B0604020202020204" pitchFamily="34" charset="0"/>
                <a:cs typeface="Arial" panose="020B0604020202020204" pitchFamily="34" charset="0"/>
              </a:rPr>
              <a:t>Wn</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Among all the 2-trees with n external nodes and with the given n weights, find a tree T with a minimum weighted path length. (Such a tree T is seldom unique.) Huffman gave an algorithm to find such a tree T . Huffman’s algorithm, which appears in Fig. 10-17, is recursively defined in terms of the number n of weights. In practice, we use an equivalent iterated form of the Huffman algorithm which constructs the desired tree T from the bottom up rather than from the top down.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071" y="3816685"/>
            <a:ext cx="8032651" cy="3041315"/>
          </a:xfrm>
          <a:prstGeom prst="rect">
            <a:avLst/>
          </a:prstGeom>
        </p:spPr>
      </p:pic>
    </p:spTree>
    <p:extLst>
      <p:ext uri="{BB962C8B-B14F-4D97-AF65-F5344CB8AC3E}">
        <p14:creationId xmlns:p14="http://schemas.microsoft.com/office/powerpoint/2010/main" val="964816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Algerian" panose="04020705040A02060702" pitchFamily="82" charset="0"/>
              </a:rPr>
              <a:t>Huffman </a:t>
            </a:r>
            <a:r>
              <a:rPr lang="en-US" sz="3600" smtClean="0">
                <a:latin typeface="Algerian" panose="04020705040A02060702" pitchFamily="82" charset="0"/>
              </a:rPr>
              <a:t>coding algorithm</a:t>
            </a:r>
            <a:endParaRPr lang="en-US" sz="3600" dirty="0">
              <a:latin typeface="Algerian" panose="04020705040A02060702" pitchFamily="82" charset="0"/>
            </a:endParaRPr>
          </a:p>
        </p:txBody>
      </p:sp>
      <p:sp>
        <p:nvSpPr>
          <p:cNvPr id="3" name="Content Placeholder 2"/>
          <p:cNvSpPr>
            <a:spLocks noGrp="1"/>
          </p:cNvSpPr>
          <p:nvPr>
            <p:ph idx="1"/>
          </p:nvPr>
        </p:nvSpPr>
        <p:spPr>
          <a:xfrm>
            <a:off x="685801" y="2179091"/>
            <a:ext cx="10840914" cy="3921600"/>
          </a:xfrm>
        </p:spPr>
        <p:txBody>
          <a:bodyPr/>
          <a:lstStyle/>
          <a:p>
            <a:r>
              <a:rPr lang="en-US" dirty="0">
                <a:latin typeface="Arial" panose="020B0604020202020204" pitchFamily="34" charset="0"/>
                <a:cs typeface="Arial" panose="020B0604020202020204" pitchFamily="34" charset="0"/>
              </a:rPr>
              <a:t>Huffman coding is a lossless data compression algorithm. In this algorithm, a variable-length code is assigned to input different characters. The code length is related to how frequently characters are used. Most frequent characters have the smallest codes and longer codes for least frequent characters.</a:t>
            </a:r>
          </a:p>
          <a:p>
            <a:r>
              <a:rPr lang="en-US" dirty="0">
                <a:latin typeface="Arial" panose="020B0604020202020204" pitchFamily="34" charset="0"/>
                <a:cs typeface="Arial" panose="020B0604020202020204" pitchFamily="34" charset="0"/>
              </a:rPr>
              <a:t>There are mainly two parts. First one to create a Huffman tree, and another one to traverse the tree to find codes.</a:t>
            </a:r>
          </a:p>
          <a:p>
            <a:r>
              <a:rPr lang="en-US" dirty="0">
                <a:latin typeface="Arial" panose="020B0604020202020204" pitchFamily="34" charset="0"/>
                <a:cs typeface="Arial" panose="020B0604020202020204" pitchFamily="34" charset="0"/>
              </a:rPr>
              <a:t>For an example, consider some strings “YYYZXXYYX”, the frequency of character Y is larger than X and the character Z has the least frequency. So the length of the code for Y is smaller than X, and code for X will be smaller than Z.</a:t>
            </a:r>
          </a:p>
        </p:txBody>
      </p:sp>
    </p:spTree>
    <p:extLst>
      <p:ext uri="{BB962C8B-B14F-4D97-AF65-F5344CB8AC3E}">
        <p14:creationId xmlns:p14="http://schemas.microsoft.com/office/powerpoint/2010/main" val="33003989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3600" dirty="0" smtClean="0">
                <a:latin typeface="Algerian" panose="04020705040A02060702" pitchFamily="82" charset="0"/>
              </a:rPr>
              <a:t>Problem</a:t>
            </a:r>
            <a:endParaRPr lang="en-US" sz="3600" dirty="0">
              <a:latin typeface="Algerian" panose="04020705040A02060702" pitchFamily="82" charset="0"/>
            </a:endParaRPr>
          </a:p>
        </p:txBody>
      </p:sp>
      <p:sp>
        <p:nvSpPr>
          <p:cNvPr id="5" name="Content Placeholder 4"/>
          <p:cNvSpPr>
            <a:spLocks noGrp="1"/>
          </p:cNvSpPr>
          <p:nvPr>
            <p:ph idx="1"/>
          </p:nvPr>
        </p:nvSpPr>
        <p:spPr>
          <a:xfrm>
            <a:off x="685801" y="1869600"/>
            <a:ext cx="5270499" cy="3921600"/>
          </a:xfrm>
        </p:spPr>
        <p:txBody>
          <a:bodyPr/>
          <a:lstStyle/>
          <a:p>
            <a:r>
              <a:rPr lang="en-US" dirty="0">
                <a:latin typeface="Arial" panose="020B0604020202020204" pitchFamily="34" charset="0"/>
                <a:cs typeface="Arial" panose="020B0604020202020204" pitchFamily="34" charset="0"/>
              </a:rPr>
              <a:t>Consider the binary tree T in Fig. 10-22(b) </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a) Find the depth d of T . </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b) Traverse T using the preorder algorithm. </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c) Traverse T using the </a:t>
            </a:r>
            <a:r>
              <a:rPr lang="en-US" dirty="0" err="1">
                <a:latin typeface="Arial" panose="020B0604020202020204" pitchFamily="34" charset="0"/>
                <a:cs typeface="Arial" panose="020B0604020202020204" pitchFamily="34" charset="0"/>
              </a:rPr>
              <a:t>inorder</a:t>
            </a:r>
            <a:r>
              <a:rPr lang="en-US" dirty="0">
                <a:latin typeface="Arial" panose="020B0604020202020204" pitchFamily="34" charset="0"/>
                <a:cs typeface="Arial" panose="020B0604020202020204" pitchFamily="34" charset="0"/>
              </a:rPr>
              <a:t> algorithm. </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d) Traverse T using the </a:t>
            </a:r>
            <a:r>
              <a:rPr lang="en-US" dirty="0" err="1">
                <a:latin typeface="Arial" panose="020B0604020202020204" pitchFamily="34" charset="0"/>
                <a:cs typeface="Arial" panose="020B0604020202020204" pitchFamily="34" charset="0"/>
              </a:rPr>
              <a:t>postorder</a:t>
            </a:r>
            <a:r>
              <a:rPr lang="en-US" dirty="0">
                <a:latin typeface="Arial" panose="020B0604020202020204" pitchFamily="34" charset="0"/>
                <a:cs typeface="Arial" panose="020B0604020202020204" pitchFamily="34" charset="0"/>
              </a:rPr>
              <a:t> algorithm. </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e) Find the terminal nodes of T, and the </a:t>
            </a:r>
            <a:r>
              <a:rPr lang="en-US" dirty="0" smtClean="0">
                <a:latin typeface="Arial" panose="020B0604020202020204" pitchFamily="34" charset="0"/>
                <a:cs typeface="Arial" panose="020B0604020202020204" pitchFamily="34" charset="0"/>
              </a:rPr>
              <a:t>order</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they are traversed in (b), (c), and (d).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2814" y="1869600"/>
            <a:ext cx="5199185" cy="3019900"/>
          </a:xfrm>
          <a:prstGeom prst="rect">
            <a:avLst/>
          </a:prstGeom>
        </p:spPr>
      </p:pic>
    </p:spTree>
    <p:extLst>
      <p:ext uri="{BB962C8B-B14F-4D97-AF65-F5344CB8AC3E}">
        <p14:creationId xmlns:p14="http://schemas.microsoft.com/office/powerpoint/2010/main" val="364492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circle(in)">
                                      <p:cBhvr>
                                        <p:cTn id="1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Algerian" panose="04020705040A02060702" pitchFamily="82" charset="0"/>
              </a:rPr>
              <a:t>solution</a:t>
            </a:r>
            <a:endParaRPr lang="en-US" sz="3600"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(a) The depth d is the number of nodes in a longest branch of T ; hence d = 4</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 The preorder traversal of T is a recursive NLR algorithm, that is, it first processes a node N, then its left </a:t>
            </a:r>
            <a:r>
              <a:rPr lang="en-US" dirty="0" err="1">
                <a:latin typeface="Arial" panose="020B0604020202020204" pitchFamily="34" charset="0"/>
                <a:cs typeface="Arial" panose="020B0604020202020204" pitchFamily="34" charset="0"/>
              </a:rPr>
              <a:t>subtree</a:t>
            </a:r>
            <a:r>
              <a:rPr lang="en-US" dirty="0">
                <a:latin typeface="Arial" panose="020B0604020202020204" pitchFamily="34" charset="0"/>
                <a:cs typeface="Arial" panose="020B0604020202020204" pitchFamily="34" charset="0"/>
              </a:rPr>
              <a:t> L, and finally its right </a:t>
            </a:r>
            <a:r>
              <a:rPr lang="en-US" dirty="0" err="1">
                <a:latin typeface="Arial" panose="020B0604020202020204" pitchFamily="34" charset="0"/>
                <a:cs typeface="Arial" panose="020B0604020202020204" pitchFamily="34" charset="0"/>
              </a:rPr>
              <a:t>subtree</a:t>
            </a:r>
            <a:r>
              <a:rPr lang="en-US" dirty="0">
                <a:latin typeface="Arial" panose="020B0604020202020204" pitchFamily="34" charset="0"/>
                <a:cs typeface="Arial" panose="020B0604020202020204" pitchFamily="34" charset="0"/>
              </a:rPr>
              <a:t> R. Letting [A1,...,</a:t>
            </a:r>
            <a:r>
              <a:rPr lang="en-US" dirty="0" err="1">
                <a:latin typeface="Arial" panose="020B0604020202020204" pitchFamily="34" charset="0"/>
                <a:cs typeface="Arial" panose="020B0604020202020204" pitchFamily="34" charset="0"/>
              </a:rPr>
              <a:t>Ak</a:t>
            </a:r>
            <a:r>
              <a:rPr lang="en-US" dirty="0">
                <a:latin typeface="Arial" panose="020B0604020202020204" pitchFamily="34" charset="0"/>
                <a:cs typeface="Arial" panose="020B0604020202020204" pitchFamily="34" charset="0"/>
              </a:rPr>
              <a:t> ] denote a </a:t>
            </a:r>
            <a:r>
              <a:rPr lang="en-US" dirty="0" err="1">
                <a:latin typeface="Arial" panose="020B0604020202020204" pitchFamily="34" charset="0"/>
                <a:cs typeface="Arial" panose="020B0604020202020204" pitchFamily="34" charset="0"/>
              </a:rPr>
              <a:t>subtree</a:t>
            </a:r>
            <a:r>
              <a:rPr lang="en-US" dirty="0">
                <a:latin typeface="Arial" panose="020B0604020202020204" pitchFamily="34" charset="0"/>
                <a:cs typeface="Arial" panose="020B0604020202020204" pitchFamily="34" charset="0"/>
              </a:rPr>
              <a:t> with nodes A1,...,</a:t>
            </a:r>
            <a:r>
              <a:rPr lang="en-US" dirty="0" err="1">
                <a:latin typeface="Arial" panose="020B0604020202020204" pitchFamily="34" charset="0"/>
                <a:cs typeface="Arial" panose="020B0604020202020204" pitchFamily="34" charset="0"/>
              </a:rPr>
              <a:t>Ak</a:t>
            </a:r>
            <a:r>
              <a:rPr lang="en-US" dirty="0">
                <a:latin typeface="Arial" panose="020B0604020202020204" pitchFamily="34" charset="0"/>
                <a:cs typeface="Arial" panose="020B0604020202020204" pitchFamily="34" charset="0"/>
              </a:rPr>
              <a:t> , the tree T is traversed as follows</a:t>
            </a:r>
            <a:r>
              <a:rPr lang="en-US" dirty="0" smtClean="0">
                <a:latin typeface="Arial" panose="020B0604020202020204" pitchFamily="34" charset="0"/>
                <a:cs typeface="Arial" panose="020B0604020202020204" pitchFamily="34" charset="0"/>
              </a:rPr>
              <a:t>:</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F −[A, K, C][D, H, G, B, E] or F −A−[K,C]−D−[H][G, B, E] </a:t>
            </a:r>
            <a:endParaRPr lang="en-US" dirty="0" smtClean="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or</a:t>
            </a:r>
            <a:r>
              <a:rPr lang="en-US" dirty="0">
                <a:latin typeface="Arial" panose="020B0604020202020204" pitchFamily="34" charset="0"/>
                <a:cs typeface="Arial" panose="020B0604020202020204" pitchFamily="34" charset="0"/>
              </a:rPr>
              <a:t>, finally</a:t>
            </a:r>
            <a:r>
              <a:rPr lang="en-US" dirty="0" smtClean="0">
                <a:latin typeface="Arial" panose="020B0604020202020204" pitchFamily="34" charset="0"/>
                <a:cs typeface="Arial" panose="020B0604020202020204" pitchFamily="34" charset="0"/>
              </a:rPr>
              <a:t>,</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F −A−K−C−D−H −G−B−E</a:t>
            </a:r>
          </a:p>
        </p:txBody>
      </p:sp>
    </p:spTree>
    <p:extLst>
      <p:ext uri="{BB962C8B-B14F-4D97-AF65-F5344CB8AC3E}">
        <p14:creationId xmlns:p14="http://schemas.microsoft.com/office/powerpoint/2010/main" val="165830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1092200"/>
            <a:ext cx="10840914" cy="4699001"/>
          </a:xfrm>
        </p:spPr>
        <p:txBody>
          <a:bodyPr/>
          <a:lstStyle/>
          <a:p>
            <a:r>
              <a:rPr lang="en-US" dirty="0">
                <a:latin typeface="Arial" panose="020B0604020202020204" pitchFamily="34" charset="0"/>
                <a:cs typeface="Arial" panose="020B0604020202020204" pitchFamily="34" charset="0"/>
              </a:rPr>
              <a:t>(c) The </a:t>
            </a:r>
            <a:r>
              <a:rPr lang="en-US" dirty="0" err="1">
                <a:latin typeface="Arial" panose="020B0604020202020204" pitchFamily="34" charset="0"/>
                <a:cs typeface="Arial" panose="020B0604020202020204" pitchFamily="34" charset="0"/>
              </a:rPr>
              <a:t>inorder</a:t>
            </a:r>
            <a:r>
              <a:rPr lang="en-US" dirty="0">
                <a:latin typeface="Arial" panose="020B0604020202020204" pitchFamily="34" charset="0"/>
                <a:cs typeface="Arial" panose="020B0604020202020204" pitchFamily="34" charset="0"/>
              </a:rPr>
              <a:t> traversal of T is a recursive LNR algorithm, that is, it first processes a left </a:t>
            </a:r>
            <a:r>
              <a:rPr lang="en-US" dirty="0" err="1">
                <a:latin typeface="Arial" panose="020B0604020202020204" pitchFamily="34" charset="0"/>
                <a:cs typeface="Arial" panose="020B0604020202020204" pitchFamily="34" charset="0"/>
              </a:rPr>
              <a:t>subtree</a:t>
            </a:r>
            <a:r>
              <a:rPr lang="en-US" dirty="0">
                <a:latin typeface="Arial" panose="020B0604020202020204" pitchFamily="34" charset="0"/>
                <a:cs typeface="Arial" panose="020B0604020202020204" pitchFamily="34" charset="0"/>
              </a:rPr>
              <a:t> L, then its node N, and finally its right </a:t>
            </a:r>
            <a:r>
              <a:rPr lang="en-US" dirty="0" err="1">
                <a:latin typeface="Arial" panose="020B0604020202020204" pitchFamily="34" charset="0"/>
                <a:cs typeface="Arial" panose="020B0604020202020204" pitchFamily="34" charset="0"/>
              </a:rPr>
              <a:t>subtree</a:t>
            </a:r>
            <a:r>
              <a:rPr lang="en-US" dirty="0">
                <a:latin typeface="Arial" panose="020B0604020202020204" pitchFamily="34" charset="0"/>
                <a:cs typeface="Arial" panose="020B0604020202020204" pitchFamily="34" charset="0"/>
              </a:rPr>
              <a:t> R. Thus T is traversed as follows</a:t>
            </a:r>
            <a:r>
              <a:rPr lang="en-US" dirty="0" smtClean="0">
                <a:latin typeface="Arial" panose="020B0604020202020204" pitchFamily="34" charset="0"/>
                <a:cs typeface="Arial" panose="020B0604020202020204" pitchFamily="34" charset="0"/>
              </a:rPr>
              <a:t>:</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 K, C]−F −[D, H, G, B, E] or A−[K,C]−F −[H]−D−[G, B, E] </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or </a:t>
            </a:r>
            <a:r>
              <a:rPr lang="en-US" dirty="0">
                <a:latin typeface="Arial" panose="020B0604020202020204" pitchFamily="34" charset="0"/>
                <a:cs typeface="Arial" panose="020B0604020202020204" pitchFamily="34" charset="0"/>
              </a:rPr>
              <a:t>finally, </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a:t>
            </a:r>
            <a:r>
              <a:rPr lang="en-US" dirty="0">
                <a:latin typeface="Arial" panose="020B0604020202020204" pitchFamily="34" charset="0"/>
                <a:cs typeface="Arial" panose="020B0604020202020204" pitchFamily="34" charset="0"/>
              </a:rPr>
              <a:t>−K−C−F −H −D−B−G−E </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d) The </a:t>
            </a:r>
            <a:r>
              <a:rPr lang="en-US" dirty="0" err="1">
                <a:latin typeface="Arial" panose="020B0604020202020204" pitchFamily="34" charset="0"/>
                <a:cs typeface="Arial" panose="020B0604020202020204" pitchFamily="34" charset="0"/>
              </a:rPr>
              <a:t>postorder</a:t>
            </a:r>
            <a:r>
              <a:rPr lang="en-US" dirty="0">
                <a:latin typeface="Arial" panose="020B0604020202020204" pitchFamily="34" charset="0"/>
                <a:cs typeface="Arial" panose="020B0604020202020204" pitchFamily="34" charset="0"/>
              </a:rPr>
              <a:t> traversal of T is a recursive LRN algorithm, that is, it first processes a left </a:t>
            </a:r>
            <a:r>
              <a:rPr lang="en-US" dirty="0" err="1">
                <a:latin typeface="Arial" panose="020B0604020202020204" pitchFamily="34" charset="0"/>
                <a:cs typeface="Arial" panose="020B0604020202020204" pitchFamily="34" charset="0"/>
              </a:rPr>
              <a:t>subtree</a:t>
            </a:r>
            <a:r>
              <a:rPr lang="en-US" dirty="0">
                <a:latin typeface="Arial" panose="020B0604020202020204" pitchFamily="34" charset="0"/>
                <a:cs typeface="Arial" panose="020B0604020202020204" pitchFamily="34" charset="0"/>
              </a:rPr>
              <a:t> L, then its right </a:t>
            </a:r>
            <a:r>
              <a:rPr lang="en-US" dirty="0" err="1">
                <a:latin typeface="Arial" panose="020B0604020202020204" pitchFamily="34" charset="0"/>
                <a:cs typeface="Arial" panose="020B0604020202020204" pitchFamily="34" charset="0"/>
              </a:rPr>
              <a:t>subtree</a:t>
            </a:r>
            <a:r>
              <a:rPr lang="en-US" dirty="0">
                <a:latin typeface="Arial" panose="020B0604020202020204" pitchFamily="34" charset="0"/>
                <a:cs typeface="Arial" panose="020B0604020202020204" pitchFamily="34" charset="0"/>
              </a:rPr>
              <a:t> R, and finally its node N. Thus T is traversed as follows: </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 K, C][D, H, G, B, E]−F or [K,C]−A−[H][G, B, E]−D−</a:t>
            </a:r>
            <a:r>
              <a:rPr lang="en-US" dirty="0" smtClean="0">
                <a:latin typeface="Arial" panose="020B0604020202020204" pitchFamily="34" charset="0"/>
                <a:cs typeface="Arial" panose="020B0604020202020204" pitchFamily="34" charset="0"/>
              </a:rPr>
              <a:t>F</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or, finally, </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C</a:t>
            </a:r>
            <a:r>
              <a:rPr lang="en-US" dirty="0">
                <a:latin typeface="Arial" panose="020B0604020202020204" pitchFamily="34" charset="0"/>
                <a:cs typeface="Arial" panose="020B0604020202020204" pitchFamily="34" charset="0"/>
              </a:rPr>
              <a:t>−K−A−H −B−E−G−D</a:t>
            </a:r>
            <a:r>
              <a:rPr lang="en-US" dirty="0" smtClean="0">
                <a:latin typeface="Arial" panose="020B0604020202020204" pitchFamily="34" charset="0"/>
                <a:cs typeface="Arial" panose="020B0604020202020204" pitchFamily="34" charset="0"/>
              </a:rPr>
              <a:t>−F</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065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3600" dirty="0">
                <a:latin typeface="Algerian" panose="04020705040A02060702" pitchFamily="82" charset="0"/>
                <a:cs typeface="Arial" panose="020B0604020202020204" pitchFamily="34" charset="0"/>
              </a:rPr>
              <a:t>INTRODUCTION </a:t>
            </a:r>
          </a:p>
        </p:txBody>
      </p:sp>
      <p:sp>
        <p:nvSpPr>
          <p:cNvPr id="5" name="Content Placeholder 4"/>
          <p:cNvSpPr>
            <a:spLocks noGrp="1"/>
          </p:cNvSpPr>
          <p:nvPr>
            <p:ph idx="1"/>
          </p:nvPr>
        </p:nvSpPr>
        <p:spPr>
          <a:xfrm>
            <a:off x="685801" y="1869600"/>
            <a:ext cx="10840914" cy="4556599"/>
          </a:xfrm>
        </p:spPr>
        <p:txBody>
          <a:bodyPr>
            <a:normAutofit/>
          </a:bodyPr>
          <a:lstStyle/>
          <a:p>
            <a:pPr marL="0" indent="0">
              <a:buNone/>
            </a:pPr>
            <a:r>
              <a:rPr lang="en-US" sz="2000" dirty="0">
                <a:latin typeface="Arial" panose="020B0604020202020204" pitchFamily="34" charset="0"/>
                <a:cs typeface="Arial" panose="020B0604020202020204" pitchFamily="34" charset="0"/>
              </a:rPr>
              <a:t>The binary tree is a fundamental structure in mathematics and computer science. Some of the terminology of rooted trees, such as, edge, path, branch, leaf, depth, and level number, will also be used for binary trees. However, we will use the term node, rather than vertex, with binary trees. We emphasize that a binary tree is not a special case of a rooted tree; they are different mathematical objects.</a:t>
            </a:r>
          </a:p>
        </p:txBody>
      </p:sp>
    </p:spTree>
    <p:extLst>
      <p:ext uri="{BB962C8B-B14F-4D97-AF65-F5344CB8AC3E}">
        <p14:creationId xmlns:p14="http://schemas.microsoft.com/office/powerpoint/2010/main" val="357198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5001" y="2578099"/>
            <a:ext cx="10840914" cy="2565401"/>
          </a:xfrm>
        </p:spPr>
        <p:txBody>
          <a:bodyPr/>
          <a:lstStyle/>
          <a:p>
            <a:r>
              <a:rPr lang="en-US" dirty="0">
                <a:latin typeface="Arial" panose="020B0604020202020204" pitchFamily="34" charset="0"/>
                <a:cs typeface="Arial" panose="020B0604020202020204" pitchFamily="34" charset="0"/>
              </a:rPr>
              <a:t>(e) The terminal nodes are the nodes without children. They are traversed in the same order in all three traversal algorithms: C, H, B, E</a:t>
            </a:r>
          </a:p>
          <a:p>
            <a:endParaRPr lang="en-US" dirty="0"/>
          </a:p>
        </p:txBody>
      </p:sp>
    </p:spTree>
    <p:extLst>
      <p:ext uri="{BB962C8B-B14F-4D97-AF65-F5344CB8AC3E}">
        <p14:creationId xmlns:p14="http://schemas.microsoft.com/office/powerpoint/2010/main" val="29382559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5100" y="1001772"/>
            <a:ext cx="8683625" cy="2421464"/>
          </a:xfrm>
        </p:spPr>
        <p:txBody>
          <a:bodyPr/>
          <a:lstStyle/>
          <a:p>
            <a:r>
              <a:rPr lang="en-US" dirty="0" smtClean="0"/>
              <a:t>The end</a:t>
            </a:r>
            <a:endParaRPr lang="en-US" dirty="0"/>
          </a:p>
        </p:txBody>
      </p:sp>
      <p:sp>
        <p:nvSpPr>
          <p:cNvPr id="3" name="Subtitle 2"/>
          <p:cNvSpPr>
            <a:spLocks noGrp="1"/>
          </p:cNvSpPr>
          <p:nvPr>
            <p:ph type="subTitle" idx="1"/>
          </p:nvPr>
        </p:nvSpPr>
        <p:spPr/>
        <p:txBody>
          <a:bodyPr>
            <a:normAutofit fontScale="70000" lnSpcReduction="20000"/>
          </a:bodyPr>
          <a:lstStyle/>
          <a:p>
            <a:r>
              <a:rPr lang="en-US" sz="6900" dirty="0" smtClean="0">
                <a:latin typeface="Algerian" panose="04020705040A02060702" pitchFamily="82" charset="0"/>
              </a:rPr>
              <a:t>Thank</a:t>
            </a:r>
            <a:r>
              <a:rPr lang="en-US" sz="3200" dirty="0" smtClean="0">
                <a:latin typeface="Algerian" panose="04020705040A02060702" pitchFamily="82" charset="0"/>
              </a:rPr>
              <a:t> </a:t>
            </a:r>
            <a:r>
              <a:rPr lang="en-US" sz="7100" dirty="0" smtClean="0">
                <a:latin typeface="Algerian" panose="04020705040A02060702" pitchFamily="82" charset="0"/>
              </a:rPr>
              <a:t>you</a:t>
            </a:r>
            <a:endParaRPr lang="en-US" sz="7100" dirty="0">
              <a:latin typeface="Algerian" panose="04020705040A02060702" pitchFamily="82" charset="0"/>
            </a:endParaRPr>
          </a:p>
        </p:txBody>
      </p:sp>
    </p:spTree>
    <p:extLst>
      <p:ext uri="{BB962C8B-B14F-4D97-AF65-F5344CB8AC3E}">
        <p14:creationId xmlns:p14="http://schemas.microsoft.com/office/powerpoint/2010/main" val="295281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8801" y="228600"/>
            <a:ext cx="10840914" cy="1260000"/>
          </a:xfrm>
        </p:spPr>
        <p:txBody>
          <a:bodyPr/>
          <a:lstStyle/>
          <a:p>
            <a:pPr algn="ctr"/>
            <a:r>
              <a:rPr lang="en-US" dirty="0" smtClean="0"/>
              <a:t>Binary tree</a:t>
            </a:r>
            <a:endParaRPr lang="en-US" dirty="0"/>
          </a:p>
        </p:txBody>
      </p:sp>
      <p:sp>
        <p:nvSpPr>
          <p:cNvPr id="5" name="Content Placeholder 4"/>
          <p:cNvSpPr>
            <a:spLocks noGrp="1"/>
          </p:cNvSpPr>
          <p:nvPr>
            <p:ph idx="1"/>
          </p:nvPr>
        </p:nvSpPr>
        <p:spPr>
          <a:xfrm>
            <a:off x="685801" y="1358900"/>
            <a:ext cx="10840914" cy="5283199"/>
          </a:xfrm>
        </p:spPr>
        <p:txBody>
          <a:bodyPr/>
          <a:lstStyle/>
          <a:p>
            <a:r>
              <a:rPr lang="en-US" dirty="0">
                <a:latin typeface="Arial" panose="020B0604020202020204" pitchFamily="34" charset="0"/>
                <a:cs typeface="Arial" panose="020B0604020202020204" pitchFamily="34" charset="0"/>
              </a:rPr>
              <a:t>A binary tree T is defined as a finite set of elements, called nodes, such that</a:t>
            </a:r>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(1) T is empty (called the null tree or empty tree), </a:t>
            </a:r>
            <a:r>
              <a:rPr lang="en-US" dirty="0" smtClean="0">
                <a:latin typeface="Arial" panose="020B0604020202020204" pitchFamily="34" charset="0"/>
                <a:cs typeface="Arial" panose="020B0604020202020204" pitchFamily="34" charset="0"/>
              </a:rPr>
              <a:t>or</a:t>
            </a:r>
          </a:p>
          <a:p>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2) </a:t>
            </a:r>
            <a:r>
              <a:rPr lang="en-US" dirty="0">
                <a:latin typeface="Arial" panose="020B0604020202020204" pitchFamily="34" charset="0"/>
                <a:cs typeface="Arial" panose="020B0604020202020204" pitchFamily="34" charset="0"/>
              </a:rPr>
              <a:t>T contains a distinguished node R, called the root of T , and the remaining nodes of T form an ordered pair of disjoint binary trees T1 and T2</a:t>
            </a:r>
            <a:r>
              <a:rPr lang="en-US" dirty="0" smtClean="0">
                <a:latin typeface="Arial" panose="020B0604020202020204" pitchFamily="34" charset="0"/>
                <a:cs typeface="Arial" panose="020B0604020202020204" pitchFamily="34" charset="0"/>
              </a:rPr>
              <a:t>.</a:t>
            </a:r>
          </a:p>
          <a:p>
            <a:pPr marL="0" indent="0">
              <a:buNone/>
            </a:pP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If T does contain a root R, then the two trees T1 and T2 are called, respectively, the left and right </a:t>
            </a:r>
            <a:r>
              <a:rPr lang="en-US" dirty="0" err="1">
                <a:latin typeface="Arial" panose="020B0604020202020204" pitchFamily="34" charset="0"/>
                <a:cs typeface="Arial" panose="020B0604020202020204" pitchFamily="34" charset="0"/>
              </a:rPr>
              <a:t>subtrees</a:t>
            </a:r>
            <a:r>
              <a:rPr lang="en-US" dirty="0">
                <a:latin typeface="Arial" panose="020B0604020202020204" pitchFamily="34" charset="0"/>
                <a:cs typeface="Arial" panose="020B0604020202020204" pitchFamily="34" charset="0"/>
              </a:rPr>
              <a:t> of R. If T1 is nonempty, then its root is called the left successor of R; similarly, if T2 is nonempty, then its root is called the right successor of R. </a:t>
            </a:r>
            <a:endParaRPr lang="en-US" dirty="0" smtClean="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The above definition of a binary tree T is recursive since T is defined in terms of the binary </a:t>
            </a:r>
            <a:r>
              <a:rPr lang="en-US" dirty="0" err="1">
                <a:latin typeface="Arial" panose="020B0604020202020204" pitchFamily="34" charset="0"/>
                <a:cs typeface="Arial" panose="020B0604020202020204" pitchFamily="34" charset="0"/>
              </a:rPr>
              <a:t>subtrees</a:t>
            </a:r>
            <a:r>
              <a:rPr lang="en-US" dirty="0">
                <a:latin typeface="Arial" panose="020B0604020202020204" pitchFamily="34" charset="0"/>
                <a:cs typeface="Arial" panose="020B0604020202020204" pitchFamily="34" charset="0"/>
              </a:rPr>
              <a:t> T1 and T2. This means, in particular, that every node N of T contains a left and a right </a:t>
            </a:r>
            <a:r>
              <a:rPr lang="en-US" dirty="0" err="1">
                <a:latin typeface="Arial" panose="020B0604020202020204" pitchFamily="34" charset="0"/>
                <a:cs typeface="Arial" panose="020B0604020202020204" pitchFamily="34" charset="0"/>
              </a:rPr>
              <a:t>subtree</a:t>
            </a:r>
            <a:r>
              <a:rPr lang="en-US" dirty="0">
                <a:latin typeface="Arial" panose="020B0604020202020204" pitchFamily="34" charset="0"/>
                <a:cs typeface="Arial" panose="020B0604020202020204" pitchFamily="34" charset="0"/>
              </a:rPr>
              <a:t>, and either </a:t>
            </a:r>
            <a:r>
              <a:rPr lang="en-US" dirty="0" err="1">
                <a:latin typeface="Arial" panose="020B0604020202020204" pitchFamily="34" charset="0"/>
                <a:cs typeface="Arial" panose="020B0604020202020204" pitchFamily="34" charset="0"/>
              </a:rPr>
              <a:t>subtree</a:t>
            </a:r>
            <a:r>
              <a:rPr lang="en-US" dirty="0">
                <a:latin typeface="Arial" panose="020B0604020202020204" pitchFamily="34" charset="0"/>
                <a:cs typeface="Arial" panose="020B0604020202020204" pitchFamily="34" charset="0"/>
              </a:rPr>
              <a:t> or both </a:t>
            </a:r>
            <a:r>
              <a:rPr lang="en-US" dirty="0" err="1">
                <a:latin typeface="Arial" panose="020B0604020202020204" pitchFamily="34" charset="0"/>
                <a:cs typeface="Arial" panose="020B0604020202020204" pitchFamily="34" charset="0"/>
              </a:rPr>
              <a:t>subtrees</a:t>
            </a:r>
            <a:r>
              <a:rPr lang="en-US" dirty="0">
                <a:latin typeface="Arial" panose="020B0604020202020204" pitchFamily="34" charset="0"/>
                <a:cs typeface="Arial" panose="020B0604020202020204" pitchFamily="34" charset="0"/>
              </a:rPr>
              <a:t> may be empty. Thus every node N in T has 0, 1, or 2 successors. A node with no successors is called a terminal node. Thus both </a:t>
            </a:r>
            <a:r>
              <a:rPr lang="en-US" dirty="0" err="1">
                <a:latin typeface="Arial" panose="020B0604020202020204" pitchFamily="34" charset="0"/>
                <a:cs typeface="Arial" panose="020B0604020202020204" pitchFamily="34" charset="0"/>
              </a:rPr>
              <a:t>subtrees</a:t>
            </a:r>
            <a:r>
              <a:rPr lang="en-US" dirty="0">
                <a:latin typeface="Arial" panose="020B0604020202020204" pitchFamily="34" charset="0"/>
                <a:cs typeface="Arial" panose="020B0604020202020204" pitchFamily="34" charset="0"/>
              </a:rPr>
              <a:t> of a terminal node are empty</a:t>
            </a:r>
          </a:p>
        </p:txBody>
      </p:sp>
    </p:spTree>
    <p:extLst>
      <p:ext uri="{BB962C8B-B14F-4D97-AF65-F5344CB8AC3E}">
        <p14:creationId xmlns:p14="http://schemas.microsoft.com/office/powerpoint/2010/main" val="3513314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arn(inVertical)">
                                      <p:cBhvr>
                                        <p:cTn id="10" dur="500"/>
                                        <p:tgtEl>
                                          <p:spTgt spid="5">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arn(inVertical)">
                                      <p:cBhvr>
                                        <p:cTn id="13" dur="500"/>
                                        <p:tgtEl>
                                          <p:spTgt spid="5">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arn(inVertical)">
                                      <p:cBhvr>
                                        <p:cTn id="16" dur="500"/>
                                        <p:tgtEl>
                                          <p:spTgt spid="5">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arn(inVertical)">
                                      <p:cBhvr>
                                        <p:cTn id="1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illar icon">
            <a:extLst>
              <a:ext uri="{FF2B5EF4-FFF2-40B4-BE49-F238E27FC236}">
                <a16:creationId xmlns:a16="http://schemas.microsoft.com/office/drawing/2014/main" xmlns="" id="{FC7E2CCC-C53E-454B-9DE0-F2484BA0FF9D}"/>
              </a:ext>
              <a:ext uri="{C183D7F6-B498-43B3-948B-1728B52AA6E4}">
                <adec:decorative xmlns:adec="http://schemas.microsoft.com/office/drawing/2017/decorative" xmlns="" val="1"/>
              </a:ext>
            </a:extLst>
          </p:cNvPr>
          <p:cNvPicPr>
            <a:picLocks/>
          </p:cNvPicPr>
          <p:nvPr/>
        </p:nvPicPr>
        <p:blipFill>
          <a:blip r:embed="rId2"/>
          <a:stretch>
            <a:fillRect/>
          </a:stretch>
        </p:blipFill>
        <p:spPr>
          <a:xfrm>
            <a:off x="9577705" y="1524000"/>
            <a:ext cx="1905000" cy="1905000"/>
          </a:xfrm>
          <a:prstGeom prst="rect">
            <a:avLst/>
          </a:prstGeom>
          <a:ln>
            <a:noFill/>
          </a:ln>
        </p:spPr>
      </p:pic>
      <p:sp>
        <p:nvSpPr>
          <p:cNvPr id="6" name="Title 5"/>
          <p:cNvSpPr>
            <a:spLocks noGrp="1"/>
          </p:cNvSpPr>
          <p:nvPr>
            <p:ph type="title"/>
          </p:nvPr>
        </p:nvSpPr>
        <p:spPr>
          <a:xfrm>
            <a:off x="281025" y="123771"/>
            <a:ext cx="6238874" cy="1260000"/>
          </a:xfrm>
        </p:spPr>
        <p:txBody>
          <a:bodyPr/>
          <a:lstStyle/>
          <a:p>
            <a:pPr algn="ctr"/>
            <a:r>
              <a:rPr lang="en-US" dirty="0"/>
              <a:t/>
            </a:r>
            <a:br>
              <a:rPr lang="en-US" dirty="0"/>
            </a:br>
            <a:r>
              <a:rPr lang="en-US" sz="3600" dirty="0" smtClean="0">
                <a:latin typeface="Algerian" panose="04020705040A02060702" pitchFamily="82" charset="0"/>
              </a:rPr>
              <a:t>Example of binary tree</a:t>
            </a:r>
            <a:endParaRPr lang="en-US" sz="3600" dirty="0">
              <a:latin typeface="Algerian" panose="04020705040A02060702" pitchFamily="82" charset="0"/>
            </a:endParaRPr>
          </a:p>
        </p:txBody>
      </p:sp>
      <p:sp>
        <p:nvSpPr>
          <p:cNvPr id="8" name="Text Placeholder 7"/>
          <p:cNvSpPr>
            <a:spLocks noGrp="1"/>
          </p:cNvSpPr>
          <p:nvPr>
            <p:ph type="body" sz="half" idx="2"/>
          </p:nvPr>
        </p:nvSpPr>
        <p:spPr>
          <a:xfrm>
            <a:off x="695547" y="2115290"/>
            <a:ext cx="5409831" cy="3476618"/>
          </a:xfrm>
        </p:spPr>
        <p:txBody>
          <a:bodyPr/>
          <a:lstStyle/>
          <a:p>
            <a:pPr algn="l"/>
            <a:r>
              <a:rPr lang="en-US" dirty="0">
                <a:latin typeface="Arial" panose="020B0604020202020204" pitchFamily="34" charset="0"/>
                <a:cs typeface="Arial" panose="020B0604020202020204" pitchFamily="34" charset="0"/>
              </a:rPr>
              <a:t>Accordingly, in Fig. 10-1(a</a:t>
            </a:r>
            <a:r>
              <a:rPr lang="en-US" dirty="0" smtClean="0">
                <a:latin typeface="Arial" panose="020B0604020202020204" pitchFamily="34" charset="0"/>
                <a:cs typeface="Arial" panose="020B0604020202020204" pitchFamily="34" charset="0"/>
              </a:rPr>
              <a:t>):</a:t>
            </a:r>
          </a:p>
          <a:p>
            <a:pPr algn="l"/>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 B is a left successor and C is a right successor of the root A</a:t>
            </a:r>
            <a:r>
              <a:rPr lang="en-US" dirty="0" smtClean="0">
                <a:latin typeface="Arial" panose="020B0604020202020204" pitchFamily="34" charset="0"/>
                <a:cs typeface="Arial" panose="020B0604020202020204" pitchFamily="34" charset="0"/>
              </a:rPr>
              <a:t>.</a:t>
            </a:r>
          </a:p>
          <a:p>
            <a:pPr algn="l"/>
            <a:r>
              <a:rPr lang="en-US" dirty="0" smtClean="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b</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 left </a:t>
            </a:r>
            <a:r>
              <a:rPr lang="en-US" dirty="0" err="1">
                <a:latin typeface="Arial" panose="020B0604020202020204" pitchFamily="34" charset="0"/>
                <a:cs typeface="Arial" panose="020B0604020202020204" pitchFamily="34" charset="0"/>
              </a:rPr>
              <a:t>subtree</a:t>
            </a:r>
            <a:r>
              <a:rPr lang="en-US" dirty="0">
                <a:latin typeface="Arial" panose="020B0604020202020204" pitchFamily="34" charset="0"/>
                <a:cs typeface="Arial" panose="020B0604020202020204" pitchFamily="34" charset="0"/>
              </a:rPr>
              <a:t> of the root A consists of the nodes B, D, E, and F, and the right </a:t>
            </a:r>
            <a:r>
              <a:rPr lang="en-US" dirty="0" err="1">
                <a:latin typeface="Arial" panose="020B0604020202020204" pitchFamily="34" charset="0"/>
                <a:cs typeface="Arial" panose="020B0604020202020204" pitchFamily="34" charset="0"/>
              </a:rPr>
              <a:t>subtree</a:t>
            </a:r>
            <a:r>
              <a:rPr lang="en-US" dirty="0">
                <a:latin typeface="Arial" panose="020B0604020202020204" pitchFamily="34" charset="0"/>
                <a:cs typeface="Arial" panose="020B0604020202020204" pitchFamily="34" charset="0"/>
              </a:rPr>
              <a:t> of A consists of the nodes C, G, H, J, K, and L</a:t>
            </a:r>
            <a:r>
              <a:rPr lang="en-US" dirty="0" smtClean="0">
                <a:latin typeface="Arial" panose="020B0604020202020204" pitchFamily="34" charset="0"/>
                <a:cs typeface="Arial" panose="020B0604020202020204" pitchFamily="34" charset="0"/>
              </a:rPr>
              <a:t>.</a:t>
            </a:r>
          </a:p>
          <a:p>
            <a:pPr algn="l"/>
            <a:r>
              <a:rPr lang="en-US" dirty="0" smtClean="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c) The nodes A, B, C, and H have two successors, the nodes E and J have only one successor, and the nodes D, F , G, L, and K have no successors, i.e., they are terminal nodes.</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726" y="1623870"/>
            <a:ext cx="5791274" cy="3610260"/>
          </a:xfrm>
          <a:prstGeom prst="rect">
            <a:avLst/>
          </a:prstGeom>
        </p:spPr>
      </p:pic>
    </p:spTree>
    <p:extLst>
      <p:ext uri="{BB962C8B-B14F-4D97-AF65-F5344CB8AC3E}">
        <p14:creationId xmlns:p14="http://schemas.microsoft.com/office/powerpoint/2010/main" val="235274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wipe(down)">
                                      <p:cBhvr>
                                        <p:cTn id="10" dur="500"/>
                                        <p:tgtEl>
                                          <p:spTgt spid="8">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wipe(down)">
                                      <p:cBhvr>
                                        <p:cTn id="13" dur="500"/>
                                        <p:tgtEl>
                                          <p:spTgt spid="8">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wipe(down)">
                                      <p:cBhvr>
                                        <p:cTn id="16" dur="500"/>
                                        <p:tgtEl>
                                          <p:spTgt spid="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arn(inVertical)">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3600" dirty="0" smtClean="0">
                <a:latin typeface="Algerian" panose="04020705040A02060702" pitchFamily="82" charset="0"/>
              </a:rPr>
              <a:t>What is terminology?</a:t>
            </a:r>
            <a:endParaRPr lang="en-US" sz="3600" dirty="0">
              <a:latin typeface="Algerian" panose="04020705040A02060702" pitchFamily="82" charset="0"/>
            </a:endParaRPr>
          </a:p>
        </p:txBody>
      </p:sp>
      <p:sp>
        <p:nvSpPr>
          <p:cNvPr id="6" name="Content Placeholder 5"/>
          <p:cNvSpPr>
            <a:spLocks noGrp="1"/>
          </p:cNvSpPr>
          <p:nvPr>
            <p:ph idx="1"/>
          </p:nvPr>
        </p:nvSpPr>
        <p:spPr/>
        <p:txBody>
          <a:bodyPr/>
          <a:lstStyle/>
          <a:p>
            <a:r>
              <a:rPr lang="en-US" dirty="0">
                <a:latin typeface="Arial" panose="020B0604020202020204" pitchFamily="34" charset="0"/>
                <a:cs typeface="Arial" panose="020B0604020202020204" pitchFamily="34" charset="0"/>
              </a:rPr>
              <a:t>Terminology describing family relationships is frequently used to describe relationships between the nodes of a tree T . Specifically, suppose N is a node in T with left successor S1 and right successor S2. Then N is called the parent (or father) of S1 and S2. Analogously, S1 is called the left child (or left son) of N, and S2 is called the right child (or right son) of N. Furthermore, S1 and S2 are said to be siblings (or brothers). Every node N in a binary tree T , except the root, has a unique parent, called the predecessor of N. The terms descendant and ancestor have their usual meaning. That is, a node L is called a descendant of a node N (and N is called an ancestor of L) if there is a succession of children from N to L. In particular, L is called a left or right descendant of N according to whether L belongs to the left or right </a:t>
            </a:r>
            <a:r>
              <a:rPr lang="en-US" dirty="0" err="1">
                <a:latin typeface="Arial" panose="020B0604020202020204" pitchFamily="34" charset="0"/>
                <a:cs typeface="Arial" panose="020B0604020202020204" pitchFamily="34" charset="0"/>
              </a:rPr>
              <a:t>subtree</a:t>
            </a:r>
            <a:r>
              <a:rPr lang="en-US" dirty="0">
                <a:latin typeface="Arial" panose="020B0604020202020204" pitchFamily="34" charset="0"/>
                <a:cs typeface="Arial" panose="020B0604020202020204" pitchFamily="34" charset="0"/>
              </a:rPr>
              <a:t> of N. Terminology from graph theory and horticulture are also used with a binary tree T . Specifically, the line drawn from a node N of T to a successor is called an edge, and a sequence of consecutive edges is called a path. A terminal node is called a leaf, and a path ending in a leaf is called a branch.</a:t>
            </a:r>
          </a:p>
        </p:txBody>
      </p:sp>
    </p:spTree>
    <p:extLst>
      <p:ext uri="{BB962C8B-B14F-4D97-AF65-F5344CB8AC3E}">
        <p14:creationId xmlns:p14="http://schemas.microsoft.com/office/powerpoint/2010/main" val="1771721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urled page">
            <a:extLst>
              <a:ext uri="{FF2B5EF4-FFF2-40B4-BE49-F238E27FC236}">
                <a16:creationId xmlns:a16="http://schemas.microsoft.com/office/drawing/2014/main" xmlns="" id="{F54CE4C8-2431-43FB-87C3-391A3BFF806C}"/>
              </a:ext>
              <a:ext uri="{C183D7F6-B498-43B3-948B-1728B52AA6E4}">
                <adec:decorative xmlns:adec="http://schemas.microsoft.com/office/drawing/2017/decorative" xmlns="" val="1"/>
              </a:ext>
            </a:extLst>
          </p:cNvPr>
          <p:cNvPicPr>
            <a:picLocks noChangeAspect="1"/>
          </p:cNvPicPr>
          <p:nvPr/>
        </p:nvPicPr>
        <p:blipFill>
          <a:blip r:embed="rId2"/>
          <a:stretch>
            <a:fillRect/>
          </a:stretch>
        </p:blipFill>
        <p:spPr>
          <a:xfrm>
            <a:off x="2965527" y="549804"/>
            <a:ext cx="1157288" cy="1157288"/>
          </a:xfrm>
          <a:prstGeom prst="rect">
            <a:avLst/>
          </a:prstGeom>
        </p:spPr>
      </p:pic>
      <p:sp>
        <p:nvSpPr>
          <p:cNvPr id="2" name="Title 1">
            <a:extLst>
              <a:ext uri="{FF2B5EF4-FFF2-40B4-BE49-F238E27FC236}">
                <a16:creationId xmlns:a16="http://schemas.microsoft.com/office/drawing/2014/main" xmlns="" id="{DFF32E04-E3CE-4175-B0D3-33D69BCB059A}"/>
              </a:ext>
            </a:extLst>
          </p:cNvPr>
          <p:cNvSpPr>
            <a:spLocks noGrp="1"/>
          </p:cNvSpPr>
          <p:nvPr>
            <p:ph type="title"/>
          </p:nvPr>
        </p:nvSpPr>
        <p:spPr>
          <a:xfrm>
            <a:off x="552450" y="819231"/>
            <a:ext cx="3814235" cy="1260000"/>
          </a:xfrm>
        </p:spPr>
        <p:txBody>
          <a:bodyPr/>
          <a:lstStyle/>
          <a:p>
            <a:pPr algn="l"/>
            <a:r>
              <a:rPr lang="en-US" sz="3600" dirty="0" smtClean="0">
                <a:latin typeface="Algerian" panose="04020705040A02060702" pitchFamily="82" charset="0"/>
              </a:rPr>
              <a:t>Complete binary tree</a:t>
            </a:r>
            <a:endParaRPr lang="en-US" sz="3600" dirty="0">
              <a:latin typeface="Algerian" panose="04020705040A02060702" pitchFamily="82" charset="0"/>
            </a:endParaRPr>
          </a:p>
        </p:txBody>
      </p:sp>
      <p:sp>
        <p:nvSpPr>
          <p:cNvPr id="4" name="Text Placeholder 3">
            <a:extLst>
              <a:ext uri="{FF2B5EF4-FFF2-40B4-BE49-F238E27FC236}">
                <a16:creationId xmlns:a16="http://schemas.microsoft.com/office/drawing/2014/main" xmlns="" id="{5BA0452F-E4D7-4ED7-A292-A7A5A20AC516}"/>
              </a:ext>
            </a:extLst>
          </p:cNvPr>
          <p:cNvSpPr>
            <a:spLocks noGrp="1"/>
          </p:cNvSpPr>
          <p:nvPr>
            <p:ph type="body" sz="half" idx="2"/>
          </p:nvPr>
        </p:nvSpPr>
        <p:spPr>
          <a:xfrm>
            <a:off x="552450" y="2348658"/>
            <a:ext cx="4568190" cy="2954862"/>
          </a:xfrm>
        </p:spPr>
        <p:txBody>
          <a:bodyPr>
            <a:normAutofit fontScale="92500" lnSpcReduction="10000"/>
          </a:bodyPr>
          <a:lstStyle/>
          <a:p>
            <a:pPr algn="l"/>
            <a:r>
              <a:rPr lang="en-US" dirty="0">
                <a:latin typeface="Arial" panose="020B0604020202020204" pitchFamily="34" charset="0"/>
                <a:cs typeface="Arial" panose="020B0604020202020204" pitchFamily="34" charset="0"/>
              </a:rPr>
              <a:t>Consider any binary tree T . Each node of T can have at most two children. Accordingly, one can show that level r of T can have at most 2r nodes. The tree T is said to be complete if all its levels, except possibly the last, have the maximum number of possible nodes, and if all the nodes at the last level appear as far left as possible. Thus there is a unique complete tree </a:t>
            </a:r>
            <a:r>
              <a:rPr lang="en-US" dirty="0" err="1">
                <a:latin typeface="Arial" panose="020B0604020202020204" pitchFamily="34" charset="0"/>
                <a:cs typeface="Arial" panose="020B0604020202020204" pitchFamily="34" charset="0"/>
              </a:rPr>
              <a:t>Tn</a:t>
            </a:r>
            <a:r>
              <a:rPr lang="en-US" dirty="0">
                <a:latin typeface="Arial" panose="020B0604020202020204" pitchFamily="34" charset="0"/>
                <a:cs typeface="Arial" panose="020B0604020202020204" pitchFamily="34" charset="0"/>
              </a:rPr>
              <a:t> with exactly n nodes (where we ignore the contents of the nodes). The complete tree T26 with 26 nodes appears in Fig. 10-2.</a:t>
            </a:r>
          </a:p>
        </p:txBody>
      </p:sp>
      <p:pic>
        <p:nvPicPr>
          <p:cNvPr id="6" name="Content Placeholder 5">
            <a:extLst>
              <a:ext uri="{FF2B5EF4-FFF2-40B4-BE49-F238E27FC236}">
                <a16:creationId xmlns:a16="http://schemas.microsoft.com/office/drawing/2014/main" xmlns="" id="{E4523323-1EB5-4AAF-95C6-A31523B3F69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blackGray">
          <a:xfrm>
            <a:off x="5401994" y="1620485"/>
            <a:ext cx="6790006" cy="3683035"/>
          </a:xfrm>
        </p:spPr>
      </p:pic>
    </p:spTree>
    <p:extLst>
      <p:ext uri="{BB962C8B-B14F-4D97-AF65-F5344CB8AC3E}">
        <p14:creationId xmlns:p14="http://schemas.microsoft.com/office/powerpoint/2010/main" val="2342962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299" y="594148"/>
            <a:ext cx="4334901" cy="1260000"/>
          </a:xfrm>
        </p:spPr>
        <p:txBody>
          <a:bodyPr/>
          <a:lstStyle/>
          <a:p>
            <a:pPr algn="ctr"/>
            <a:r>
              <a:rPr lang="en-US" sz="3600" dirty="0" smtClean="0">
                <a:latin typeface="Algerian" panose="04020705040A02060702" pitchFamily="82" charset="0"/>
              </a:rPr>
              <a:t>Extended binary tree</a:t>
            </a:r>
            <a:endParaRPr lang="en-US" sz="3600" dirty="0">
              <a:latin typeface="Algerian" panose="04020705040A02060702" pitchFamily="82"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91224" y="1463040"/>
            <a:ext cx="6200776" cy="3770142"/>
          </a:xfrm>
        </p:spPr>
      </p:pic>
      <p:sp>
        <p:nvSpPr>
          <p:cNvPr id="4" name="Text Placeholder 3"/>
          <p:cNvSpPr>
            <a:spLocks noGrp="1"/>
          </p:cNvSpPr>
          <p:nvPr>
            <p:ph type="body" sz="half" idx="2"/>
          </p:nvPr>
        </p:nvSpPr>
        <p:spPr>
          <a:xfrm>
            <a:off x="552450" y="2152357"/>
            <a:ext cx="4095750" cy="3277772"/>
          </a:xfrm>
        </p:spPr>
        <p:txBody>
          <a:bodyPr>
            <a:normAutofit fontScale="92500" lnSpcReduction="20000"/>
          </a:bodyPr>
          <a:lstStyle/>
          <a:p>
            <a:pPr algn="l"/>
            <a:r>
              <a:rPr lang="en-US" dirty="0">
                <a:latin typeface="Arial" panose="020B0604020202020204" pitchFamily="34" charset="0"/>
                <a:cs typeface="Arial" panose="020B0604020202020204" pitchFamily="34" charset="0"/>
              </a:rPr>
              <a:t>The term “extended binary tree” comes from the following operation. Consider any binary tree T , such as the tree in Fig. 10-3(a). Then T may be “converted” into a 2-tree by replacing each empty </a:t>
            </a:r>
            <a:r>
              <a:rPr lang="en-US" dirty="0" err="1">
                <a:latin typeface="Arial" panose="020B0604020202020204" pitchFamily="34" charset="0"/>
                <a:cs typeface="Arial" panose="020B0604020202020204" pitchFamily="34" charset="0"/>
              </a:rPr>
              <a:t>subtree</a:t>
            </a:r>
            <a:r>
              <a:rPr lang="en-US" dirty="0">
                <a:latin typeface="Arial" panose="020B0604020202020204" pitchFamily="34" charset="0"/>
                <a:cs typeface="Arial" panose="020B0604020202020204" pitchFamily="34" charset="0"/>
              </a:rPr>
              <a:t> by a new node, as pictured in Fig. 10-3(b). Observe that the new tree is, indeed, a 2-tree. Furthermore, the nodes in the original tree T are now the internal nodes in the extended tree, and the new nodes are the external nodes in the extended tree. We note that if a 2-tree has n internal nodes, then it will have n + 1 external nodes.</a:t>
            </a:r>
          </a:p>
        </p:txBody>
      </p:sp>
    </p:spTree>
    <p:extLst>
      <p:ext uri="{BB962C8B-B14F-4D97-AF65-F5344CB8AC3E}">
        <p14:creationId xmlns:p14="http://schemas.microsoft.com/office/powerpoint/2010/main" val="422853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Algerian" panose="04020705040A02060702" pitchFamily="82" charset="0"/>
              </a:rPr>
              <a:t>REPRESENTING BINARY TREES IN MEMORY</a:t>
            </a:r>
          </a:p>
        </p:txBody>
      </p:sp>
      <p:sp>
        <p:nvSpPr>
          <p:cNvPr id="3" name="Content Placeholder 2"/>
          <p:cNvSpPr>
            <a:spLocks noGrp="1"/>
          </p:cNvSpPr>
          <p:nvPr>
            <p:ph idx="1"/>
          </p:nvPr>
        </p:nvSpPr>
        <p:spPr>
          <a:xfrm>
            <a:off x="685801" y="1869600"/>
            <a:ext cx="10840914" cy="4151371"/>
          </a:xfrm>
        </p:spPr>
        <p:txBody>
          <a:bodyPr/>
          <a:lstStyle/>
          <a:p>
            <a:pPr marL="0" indent="0">
              <a:buNone/>
            </a:pPr>
            <a:r>
              <a:rPr lang="en-US" dirty="0">
                <a:latin typeface="Arial" panose="020B0604020202020204" pitchFamily="34" charset="0"/>
                <a:cs typeface="Arial" panose="020B0604020202020204" pitchFamily="34" charset="0"/>
              </a:rPr>
              <a:t>Consider a binary tree T . Unless otherwise stated or implied, T will be maintained in memory by means of a linked representation which uses three parallel arrays, INFO, LEFT, and RIGHT, and a pointer variable ROOT as follows. First of all, each node N of T will correspond to a location K such that: (1) INFO[K] contains the data at the node N. (2) LEFT[K] contains the location of the left child of node N. (3) RIGHT[K] contains the location of the right child of node N. Furthermore, ROOT will contain the location of the root R of T . If any </a:t>
            </a:r>
            <a:r>
              <a:rPr lang="en-US" dirty="0" err="1">
                <a:latin typeface="Arial" panose="020B0604020202020204" pitchFamily="34" charset="0"/>
                <a:cs typeface="Arial" panose="020B0604020202020204" pitchFamily="34" charset="0"/>
              </a:rPr>
              <a:t>subtree</a:t>
            </a:r>
            <a:r>
              <a:rPr lang="en-US" dirty="0">
                <a:latin typeface="Arial" panose="020B0604020202020204" pitchFamily="34" charset="0"/>
                <a:cs typeface="Arial" panose="020B0604020202020204" pitchFamily="34" charset="0"/>
              </a:rPr>
              <a:t> is empty, then the corresponding pointer will contain the null value; if the </a:t>
            </a:r>
            <a:r>
              <a:rPr lang="en-US" dirty="0" smtClean="0">
                <a:latin typeface="Arial" panose="020B0604020202020204" pitchFamily="34" charset="0"/>
                <a:cs typeface="Arial" panose="020B0604020202020204" pitchFamily="34" charset="0"/>
              </a:rPr>
              <a:t>tree </a:t>
            </a:r>
            <a:r>
              <a:rPr lang="en-US" dirty="0">
                <a:latin typeface="Arial" panose="020B0604020202020204" pitchFamily="34" charset="0"/>
                <a:cs typeface="Arial" panose="020B0604020202020204" pitchFamily="34" charset="0"/>
              </a:rPr>
              <a:t>T itself is empty, then ROOT will contain the null </a:t>
            </a:r>
            <a:r>
              <a:rPr lang="en-US" dirty="0" smtClean="0">
                <a:latin typeface="Arial" panose="020B0604020202020204" pitchFamily="34" charset="0"/>
                <a:cs typeface="Arial" panose="020B0604020202020204" pitchFamily="34" charset="0"/>
              </a:rPr>
              <a:t>value</a:t>
            </a:r>
          </a:p>
          <a:p>
            <a:pPr marL="0" indent="0">
              <a:buNone/>
            </a:pPr>
            <a:r>
              <a:rPr lang="en-US" b="1" dirty="0">
                <a:latin typeface="Arial" panose="020B0604020202020204" pitchFamily="34" charset="0"/>
                <a:cs typeface="Arial" panose="020B0604020202020204" pitchFamily="34" charset="0"/>
              </a:rPr>
              <a:t>Remark 1</a:t>
            </a:r>
            <a:r>
              <a:rPr lang="en-US" dirty="0">
                <a:latin typeface="Arial" panose="020B0604020202020204" pitchFamily="34" charset="0"/>
                <a:cs typeface="Arial" panose="020B0604020202020204" pitchFamily="34" charset="0"/>
              </a:rPr>
              <a:t>: Most of our examples will show a single item of information at each node N of a binary tree T . In actual practice, an entire record may be stored at the node N. In other words, INFO may actually be a linear array of records or a collection of parallel arrays</a:t>
            </a:r>
            <a:r>
              <a:rPr lang="en-US" dirty="0" smtClean="0">
                <a:latin typeface="Arial" panose="020B0604020202020204" pitchFamily="34" charset="0"/>
                <a:cs typeface="Arial" panose="020B0604020202020204" pitchFamily="34" charset="0"/>
              </a:rPr>
              <a:t>.</a:t>
            </a:r>
          </a:p>
          <a:p>
            <a:pPr marL="0" indent="0">
              <a:buNone/>
            </a:pPr>
            <a:r>
              <a:rPr lang="en-US" b="1" dirty="0" smtClean="0">
                <a:latin typeface="Arial" panose="020B0604020202020204" pitchFamily="34" charset="0"/>
                <a:cs typeface="Arial" panose="020B0604020202020204" pitchFamily="34" charset="0"/>
              </a:rPr>
              <a:t>Remark </a:t>
            </a:r>
            <a:r>
              <a:rPr lang="en-US" b="1"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 Any invalid address may be chosen for the null pointer denoted by NULL. In actual practice, 0 or a negative number is used for NULL.</a:t>
            </a:r>
          </a:p>
        </p:txBody>
      </p:sp>
    </p:spTree>
    <p:extLst>
      <p:ext uri="{BB962C8B-B14F-4D97-AF65-F5344CB8AC3E}">
        <p14:creationId xmlns:p14="http://schemas.microsoft.com/office/powerpoint/2010/main" val="692763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a:latin typeface="Algerian" panose="04020705040A02060702" pitchFamily="82" charset="0"/>
              </a:rPr>
              <a:t>TRAVERSING BINARY TREES </a:t>
            </a:r>
          </a:p>
        </p:txBody>
      </p:sp>
      <p:sp>
        <p:nvSpPr>
          <p:cNvPr id="5" name="Content Placeholder 4"/>
          <p:cNvSpPr>
            <a:spLocks noGrp="1"/>
          </p:cNvSpPr>
          <p:nvPr>
            <p:ph idx="1"/>
          </p:nvPr>
        </p:nvSpPr>
        <p:spPr>
          <a:xfrm>
            <a:off x="685801" y="1869600"/>
            <a:ext cx="10840914" cy="4798485"/>
          </a:xfrm>
        </p:spPr>
        <p:txBody>
          <a:bodyPr/>
          <a:lstStyle/>
          <a:p>
            <a:pPr marL="0" indent="0">
              <a:buNone/>
            </a:pPr>
            <a:r>
              <a:rPr lang="en-US" dirty="0">
                <a:latin typeface="Arial" panose="020B0604020202020204" pitchFamily="34" charset="0"/>
                <a:cs typeface="Arial" panose="020B0604020202020204" pitchFamily="34" charset="0"/>
              </a:rPr>
              <a:t>There are three standard ways of traversing a binary tree T with root R. These three algorithms, called preorder, </a:t>
            </a:r>
            <a:r>
              <a:rPr lang="en-US" dirty="0" err="1">
                <a:latin typeface="Arial" panose="020B0604020202020204" pitchFamily="34" charset="0"/>
                <a:cs typeface="Arial" panose="020B0604020202020204" pitchFamily="34" charset="0"/>
              </a:rPr>
              <a:t>inorder</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postorder</a:t>
            </a:r>
            <a:r>
              <a:rPr lang="en-US" dirty="0">
                <a:latin typeface="Arial" panose="020B0604020202020204" pitchFamily="34" charset="0"/>
                <a:cs typeface="Arial" panose="020B0604020202020204" pitchFamily="34" charset="0"/>
              </a:rPr>
              <a:t>, are as follows</a:t>
            </a:r>
            <a:r>
              <a:rPr lang="en-US" dirty="0" smtClean="0">
                <a:latin typeface="Arial" panose="020B0604020202020204" pitchFamily="34" charset="0"/>
                <a:cs typeface="Arial" panose="020B0604020202020204" pitchFamily="34" charset="0"/>
              </a:rPr>
              <a:t>:</a:t>
            </a:r>
          </a:p>
          <a:p>
            <a:pPr marL="0" indent="0">
              <a:buNone/>
            </a:pP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Preorder</a:t>
            </a:r>
            <a:r>
              <a:rPr lang="en-US" dirty="0" smtClean="0">
                <a:latin typeface="Arial" panose="020B0604020202020204" pitchFamily="34" charset="0"/>
                <a:cs typeface="Arial" panose="020B0604020202020204" pitchFamily="34" charset="0"/>
              </a:rPr>
              <a:t>:</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(1) Process the root R. </a:t>
            </a:r>
            <a:br>
              <a:rPr lang="en-US" dirty="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2) Traverse the left </a:t>
            </a:r>
            <a:r>
              <a:rPr lang="en-US" dirty="0" err="1">
                <a:latin typeface="Arial" panose="020B0604020202020204" pitchFamily="34" charset="0"/>
                <a:cs typeface="Arial" panose="020B0604020202020204" pitchFamily="34" charset="0"/>
              </a:rPr>
              <a:t>subtree</a:t>
            </a:r>
            <a:r>
              <a:rPr lang="en-US" dirty="0">
                <a:latin typeface="Arial" panose="020B0604020202020204" pitchFamily="34" charset="0"/>
                <a:cs typeface="Arial" panose="020B0604020202020204" pitchFamily="34" charset="0"/>
              </a:rPr>
              <a:t> of R in preorder</a:t>
            </a:r>
            <a:r>
              <a:rPr lang="en-US" dirty="0" smtClean="0">
                <a:latin typeface="Arial" panose="020B0604020202020204" pitchFamily="34" charset="0"/>
                <a:cs typeface="Arial" panose="020B0604020202020204" pitchFamily="34" charset="0"/>
              </a:rPr>
              <a:t>.</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(3) Traverse the right </a:t>
            </a:r>
            <a:r>
              <a:rPr lang="en-US" dirty="0" err="1">
                <a:latin typeface="Arial" panose="020B0604020202020204" pitchFamily="34" charset="0"/>
                <a:cs typeface="Arial" panose="020B0604020202020204" pitchFamily="34" charset="0"/>
              </a:rPr>
              <a:t>subtree</a:t>
            </a:r>
            <a:r>
              <a:rPr lang="en-US" dirty="0">
                <a:latin typeface="Arial" panose="020B0604020202020204" pitchFamily="34" charset="0"/>
                <a:cs typeface="Arial" panose="020B0604020202020204" pitchFamily="34" charset="0"/>
              </a:rPr>
              <a:t> of R in </a:t>
            </a:r>
            <a:r>
              <a:rPr lang="en-US" dirty="0" smtClean="0">
                <a:latin typeface="Arial" panose="020B0604020202020204" pitchFamily="34" charset="0"/>
                <a:cs typeface="Arial" panose="020B0604020202020204" pitchFamily="34" charset="0"/>
              </a:rPr>
              <a:t>preorder.</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Inorder</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1) Traverse the left </a:t>
            </a:r>
            <a:r>
              <a:rPr lang="en-US" dirty="0" err="1">
                <a:latin typeface="Arial" panose="020B0604020202020204" pitchFamily="34" charset="0"/>
                <a:cs typeface="Arial" panose="020B0604020202020204" pitchFamily="34" charset="0"/>
              </a:rPr>
              <a:t>subtree</a:t>
            </a:r>
            <a:r>
              <a:rPr lang="en-US" dirty="0">
                <a:latin typeface="Arial" panose="020B0604020202020204" pitchFamily="34" charset="0"/>
                <a:cs typeface="Arial" panose="020B0604020202020204" pitchFamily="34" charset="0"/>
              </a:rPr>
              <a:t> of R in </a:t>
            </a:r>
            <a:r>
              <a:rPr lang="en-US" dirty="0" err="1">
                <a:latin typeface="Arial" panose="020B0604020202020204" pitchFamily="34" charset="0"/>
                <a:cs typeface="Arial" panose="020B0604020202020204" pitchFamily="34" charset="0"/>
              </a:rPr>
              <a:t>inorder</a:t>
            </a:r>
            <a:r>
              <a:rPr lang="en-US" dirty="0" smtClean="0">
                <a:latin typeface="Arial" panose="020B0604020202020204" pitchFamily="34" charset="0"/>
                <a:cs typeface="Arial" panose="020B0604020202020204" pitchFamily="34" charset="0"/>
              </a:rPr>
              <a:t>.</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(2) Process the root R. </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3) Traverse the right </a:t>
            </a:r>
            <a:r>
              <a:rPr lang="en-US" dirty="0" err="1">
                <a:latin typeface="Arial" panose="020B0604020202020204" pitchFamily="34" charset="0"/>
                <a:cs typeface="Arial" panose="020B0604020202020204" pitchFamily="34" charset="0"/>
              </a:rPr>
              <a:t>subtree</a:t>
            </a:r>
            <a:r>
              <a:rPr lang="en-US" dirty="0">
                <a:latin typeface="Arial" panose="020B0604020202020204" pitchFamily="34" charset="0"/>
                <a:cs typeface="Arial" panose="020B0604020202020204" pitchFamily="34" charset="0"/>
              </a:rPr>
              <a:t> of R in </a:t>
            </a:r>
            <a:r>
              <a:rPr lang="en-US" dirty="0" err="1">
                <a:latin typeface="Arial" panose="020B0604020202020204" pitchFamily="34" charset="0"/>
                <a:cs typeface="Arial" panose="020B0604020202020204" pitchFamily="34" charset="0"/>
              </a:rPr>
              <a:t>inorder</a:t>
            </a:r>
            <a:r>
              <a:rPr lang="en-US" dirty="0" smtClean="0">
                <a:latin typeface="Arial" panose="020B0604020202020204" pitchFamily="34" charset="0"/>
                <a:cs typeface="Arial" panose="020B0604020202020204" pitchFamily="34" charset="0"/>
              </a:rPr>
              <a:t>.</a:t>
            </a:r>
          </a:p>
          <a:p>
            <a:pPr marL="0" indent="0">
              <a:buNone/>
            </a:pP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Postorder</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1) Traverse the left </a:t>
            </a:r>
            <a:r>
              <a:rPr lang="en-US" dirty="0" err="1">
                <a:latin typeface="Arial" panose="020B0604020202020204" pitchFamily="34" charset="0"/>
                <a:cs typeface="Arial" panose="020B0604020202020204" pitchFamily="34" charset="0"/>
              </a:rPr>
              <a:t>subtree</a:t>
            </a:r>
            <a:r>
              <a:rPr lang="en-US" dirty="0">
                <a:latin typeface="Arial" panose="020B0604020202020204" pitchFamily="34" charset="0"/>
                <a:cs typeface="Arial" panose="020B0604020202020204" pitchFamily="34" charset="0"/>
              </a:rPr>
              <a:t> of R in </a:t>
            </a:r>
            <a:r>
              <a:rPr lang="en-US" dirty="0" err="1">
                <a:latin typeface="Arial" panose="020B0604020202020204" pitchFamily="34" charset="0"/>
                <a:cs typeface="Arial" panose="020B0604020202020204" pitchFamily="34" charset="0"/>
              </a:rPr>
              <a:t>postorder</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2) Traverse the right </a:t>
            </a:r>
            <a:r>
              <a:rPr lang="en-US" dirty="0" err="1">
                <a:latin typeface="Arial" panose="020B0604020202020204" pitchFamily="34" charset="0"/>
                <a:cs typeface="Arial" panose="020B0604020202020204" pitchFamily="34" charset="0"/>
              </a:rPr>
              <a:t>subtree</a:t>
            </a:r>
            <a:r>
              <a:rPr lang="en-US" dirty="0">
                <a:latin typeface="Arial" panose="020B0604020202020204" pitchFamily="34" charset="0"/>
                <a:cs typeface="Arial" panose="020B0604020202020204" pitchFamily="34" charset="0"/>
              </a:rPr>
              <a:t> of R in </a:t>
            </a:r>
            <a:r>
              <a:rPr lang="en-US" dirty="0" err="1">
                <a:latin typeface="Arial" panose="020B0604020202020204" pitchFamily="34" charset="0"/>
                <a:cs typeface="Arial" panose="020B0604020202020204" pitchFamily="34" charset="0"/>
              </a:rPr>
              <a:t>postorder</a:t>
            </a:r>
            <a:r>
              <a:rPr lang="en-US" dirty="0" smtClean="0">
                <a:latin typeface="Arial" panose="020B0604020202020204" pitchFamily="34" charset="0"/>
                <a:cs typeface="Arial" panose="020B0604020202020204" pitchFamily="34" charset="0"/>
              </a:rPr>
              <a:t>.</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3) Process the root R.</a:t>
            </a:r>
          </a:p>
        </p:txBody>
      </p:sp>
    </p:spTree>
    <p:extLst>
      <p:ext uri="{BB962C8B-B14F-4D97-AF65-F5344CB8AC3E}">
        <p14:creationId xmlns:p14="http://schemas.microsoft.com/office/powerpoint/2010/main" val="294814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circle(in)">
                                      <p:cBhvr>
                                        <p:cTn id="21" dur="2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Famous event in history presentation_AAS_v4" id="{885A6F1E-651B-4F15-A7C5-F8866BEBEDBA}" vid="{A424914B-CB64-4CFE-A131-6ACB64D36A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38C25A74-1E0C-4362-AFA3-6197BD285F3A}">
  <ds:schemaRefs>
    <ds:schemaRef ds:uri="http://schemas.microsoft.com/sharepoint/v3/contenttype/forms"/>
  </ds:schemaRefs>
</ds:datastoreItem>
</file>

<file path=customXml/itemProps2.xml><?xml version="1.0" encoding="utf-8"?>
<ds:datastoreItem xmlns:ds="http://schemas.openxmlformats.org/officeDocument/2006/customXml" ds:itemID="{096277B9-27DA-47CA-9593-62E4BB44AB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C94942-C689-461B-8649-1FD863C6BA2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Famous event in history presentation</Template>
  <TotalTime>0</TotalTime>
  <Words>2081</Words>
  <Application>Microsoft Office PowerPoint</Application>
  <PresentationFormat>Widescreen</PresentationFormat>
  <Paragraphs>61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Algerian</vt:lpstr>
      <vt:lpstr>Arial</vt:lpstr>
      <vt:lpstr>Calibri</vt:lpstr>
      <vt:lpstr>Corbel</vt:lpstr>
      <vt:lpstr>Celestial</vt:lpstr>
      <vt:lpstr>A presentation on binary tree</vt:lpstr>
      <vt:lpstr>INTRODUCTION </vt:lpstr>
      <vt:lpstr>Binary tree</vt:lpstr>
      <vt:lpstr> Example of binary tree</vt:lpstr>
      <vt:lpstr>What is terminology?</vt:lpstr>
      <vt:lpstr>Complete binary tree</vt:lpstr>
      <vt:lpstr>Extended binary tree</vt:lpstr>
      <vt:lpstr>REPRESENTING BINARY TREES IN MEMORY</vt:lpstr>
      <vt:lpstr>TRAVERSING BINARY TREES </vt:lpstr>
      <vt:lpstr>BINARY SEARCH TREES</vt:lpstr>
      <vt:lpstr>example</vt:lpstr>
      <vt:lpstr>Searching and Inserting in a Binary Search Tree   A search and insertion algorithm in a binary search tree T appears in Fig. 10-9.</vt:lpstr>
      <vt:lpstr>PRIORITY QUEUES, HEAPS</vt:lpstr>
      <vt:lpstr>Complexity of the Heap Algorithms</vt:lpstr>
      <vt:lpstr>Huffman’s Algorithm</vt:lpstr>
      <vt:lpstr>Huffman coding algorithm</vt:lpstr>
      <vt:lpstr>Problem</vt:lpstr>
      <vt:lpstr>solution</vt:lpstr>
      <vt:lpstr>PowerPoint Presentation</vt:lpstr>
      <vt:lpstr>PowerPoint Presentation</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2020-09-19T16:44:42Z</dcterms:created>
  <dcterms:modified xsi:type="dcterms:W3CDTF">2020-09-22T07:45:18Z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