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4" r:id="rId16"/>
    <p:sldId id="270" r:id="rId17"/>
    <p:sldId id="275" r:id="rId18"/>
    <p:sldId id="271" r:id="rId19"/>
    <p:sldId id="272" r:id="rId20"/>
    <p:sldId id="276"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0DF9AA-830D-4B0D-86D8-8070FF1C4FA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0EE15-AA18-4C1D-9359-C407B8ED9E03}" type="slidenum">
              <a:rPr lang="en-US" smtClean="0"/>
              <a:t>‹#›</a:t>
            </a:fld>
            <a:endParaRPr lang="en-US"/>
          </a:p>
        </p:txBody>
      </p:sp>
    </p:spTree>
    <p:extLst>
      <p:ext uri="{BB962C8B-B14F-4D97-AF65-F5344CB8AC3E}">
        <p14:creationId xmlns:p14="http://schemas.microsoft.com/office/powerpoint/2010/main" val="230614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0DF9AA-830D-4B0D-86D8-8070FF1C4FA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0EE15-AA18-4C1D-9359-C407B8ED9E03}" type="slidenum">
              <a:rPr lang="en-US" smtClean="0"/>
              <a:t>‹#›</a:t>
            </a:fld>
            <a:endParaRPr lang="en-US"/>
          </a:p>
        </p:txBody>
      </p:sp>
    </p:spTree>
    <p:extLst>
      <p:ext uri="{BB962C8B-B14F-4D97-AF65-F5344CB8AC3E}">
        <p14:creationId xmlns:p14="http://schemas.microsoft.com/office/powerpoint/2010/main" val="888506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0DF9AA-830D-4B0D-86D8-8070FF1C4FA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0EE15-AA18-4C1D-9359-C407B8ED9E03}" type="slidenum">
              <a:rPr lang="en-US" smtClean="0"/>
              <a:t>‹#›</a:t>
            </a:fld>
            <a:endParaRPr lang="en-US"/>
          </a:p>
        </p:txBody>
      </p:sp>
    </p:spTree>
    <p:extLst>
      <p:ext uri="{BB962C8B-B14F-4D97-AF65-F5344CB8AC3E}">
        <p14:creationId xmlns:p14="http://schemas.microsoft.com/office/powerpoint/2010/main" val="390384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0DF9AA-830D-4B0D-86D8-8070FF1C4FA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0EE15-AA18-4C1D-9359-C407B8ED9E03}" type="slidenum">
              <a:rPr lang="en-US" smtClean="0"/>
              <a:t>‹#›</a:t>
            </a:fld>
            <a:endParaRPr lang="en-US"/>
          </a:p>
        </p:txBody>
      </p:sp>
    </p:spTree>
    <p:extLst>
      <p:ext uri="{BB962C8B-B14F-4D97-AF65-F5344CB8AC3E}">
        <p14:creationId xmlns:p14="http://schemas.microsoft.com/office/powerpoint/2010/main" val="3307471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0DF9AA-830D-4B0D-86D8-8070FF1C4FA6}" type="datetimeFigureOut">
              <a:rPr lang="en-US" smtClean="0"/>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50EE15-AA18-4C1D-9359-C407B8ED9E03}" type="slidenum">
              <a:rPr lang="en-US" smtClean="0"/>
              <a:t>‹#›</a:t>
            </a:fld>
            <a:endParaRPr lang="en-US"/>
          </a:p>
        </p:txBody>
      </p:sp>
    </p:spTree>
    <p:extLst>
      <p:ext uri="{BB962C8B-B14F-4D97-AF65-F5344CB8AC3E}">
        <p14:creationId xmlns:p14="http://schemas.microsoft.com/office/powerpoint/2010/main" val="309957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0DF9AA-830D-4B0D-86D8-8070FF1C4FA6}"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0EE15-AA18-4C1D-9359-C407B8ED9E03}" type="slidenum">
              <a:rPr lang="en-US" smtClean="0"/>
              <a:t>‹#›</a:t>
            </a:fld>
            <a:endParaRPr lang="en-US"/>
          </a:p>
        </p:txBody>
      </p:sp>
    </p:spTree>
    <p:extLst>
      <p:ext uri="{BB962C8B-B14F-4D97-AF65-F5344CB8AC3E}">
        <p14:creationId xmlns:p14="http://schemas.microsoft.com/office/powerpoint/2010/main" val="3227984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0DF9AA-830D-4B0D-86D8-8070FF1C4FA6}" type="datetimeFigureOut">
              <a:rPr lang="en-US" smtClean="0"/>
              <a:t>10/10/2020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50EE15-AA18-4C1D-9359-C407B8ED9E03}" type="slidenum">
              <a:rPr lang="en-US" smtClean="0"/>
              <a:t>‹#›</a:t>
            </a:fld>
            <a:endParaRPr lang="en-US"/>
          </a:p>
        </p:txBody>
      </p:sp>
    </p:spTree>
    <p:extLst>
      <p:ext uri="{BB962C8B-B14F-4D97-AF65-F5344CB8AC3E}">
        <p14:creationId xmlns:p14="http://schemas.microsoft.com/office/powerpoint/2010/main" val="2723456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0DF9AA-830D-4B0D-86D8-8070FF1C4FA6}" type="datetimeFigureOut">
              <a:rPr lang="en-US" smtClean="0"/>
              <a:t>10/10/2020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50EE15-AA18-4C1D-9359-C407B8ED9E03}" type="slidenum">
              <a:rPr lang="en-US" smtClean="0"/>
              <a:t>‹#›</a:t>
            </a:fld>
            <a:endParaRPr lang="en-US"/>
          </a:p>
        </p:txBody>
      </p:sp>
    </p:spTree>
    <p:extLst>
      <p:ext uri="{BB962C8B-B14F-4D97-AF65-F5344CB8AC3E}">
        <p14:creationId xmlns:p14="http://schemas.microsoft.com/office/powerpoint/2010/main" val="205456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0DF9AA-830D-4B0D-86D8-8070FF1C4FA6}" type="datetimeFigureOut">
              <a:rPr lang="en-US" smtClean="0"/>
              <a:t>10/10/2020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50EE15-AA18-4C1D-9359-C407B8ED9E03}" type="slidenum">
              <a:rPr lang="en-US" smtClean="0"/>
              <a:t>‹#›</a:t>
            </a:fld>
            <a:endParaRPr lang="en-US"/>
          </a:p>
        </p:txBody>
      </p:sp>
    </p:spTree>
    <p:extLst>
      <p:ext uri="{BB962C8B-B14F-4D97-AF65-F5344CB8AC3E}">
        <p14:creationId xmlns:p14="http://schemas.microsoft.com/office/powerpoint/2010/main" val="1288115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0DF9AA-830D-4B0D-86D8-8070FF1C4FA6}"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0EE15-AA18-4C1D-9359-C407B8ED9E03}" type="slidenum">
              <a:rPr lang="en-US" smtClean="0"/>
              <a:t>‹#›</a:t>
            </a:fld>
            <a:endParaRPr lang="en-US"/>
          </a:p>
        </p:txBody>
      </p:sp>
    </p:spTree>
    <p:extLst>
      <p:ext uri="{BB962C8B-B14F-4D97-AF65-F5344CB8AC3E}">
        <p14:creationId xmlns:p14="http://schemas.microsoft.com/office/powerpoint/2010/main" val="3188252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0DF9AA-830D-4B0D-86D8-8070FF1C4FA6}" type="datetimeFigureOut">
              <a:rPr lang="en-US" smtClean="0"/>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50EE15-AA18-4C1D-9359-C407B8ED9E03}" type="slidenum">
              <a:rPr lang="en-US" smtClean="0"/>
              <a:t>‹#›</a:t>
            </a:fld>
            <a:endParaRPr lang="en-US"/>
          </a:p>
        </p:txBody>
      </p:sp>
    </p:spTree>
    <p:extLst>
      <p:ext uri="{BB962C8B-B14F-4D97-AF65-F5344CB8AC3E}">
        <p14:creationId xmlns:p14="http://schemas.microsoft.com/office/powerpoint/2010/main" val="338491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DF9AA-830D-4B0D-86D8-8070FF1C4FA6}" type="datetimeFigureOut">
              <a:rPr lang="en-US" smtClean="0"/>
              <a:t>10/10/2020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0EE15-AA18-4C1D-9359-C407B8ED9E03}" type="slidenum">
              <a:rPr lang="en-US" smtClean="0"/>
              <a:t>‹#›</a:t>
            </a:fld>
            <a:endParaRPr lang="en-US"/>
          </a:p>
        </p:txBody>
      </p:sp>
    </p:spTree>
    <p:extLst>
      <p:ext uri="{BB962C8B-B14F-4D97-AF65-F5344CB8AC3E}">
        <p14:creationId xmlns:p14="http://schemas.microsoft.com/office/powerpoint/2010/main" val="1783666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393700"/>
            <a:ext cx="10528300" cy="1828800"/>
          </a:xfrm>
        </p:spPr>
        <p:style>
          <a:lnRef idx="0">
            <a:schemeClr val="accent3"/>
          </a:lnRef>
          <a:fillRef idx="3">
            <a:schemeClr val="accent3"/>
          </a:fillRef>
          <a:effectRef idx="3">
            <a:schemeClr val="accent3"/>
          </a:effectRef>
          <a:fontRef idx="minor">
            <a:schemeClr val="lt1"/>
          </a:fontRef>
        </p:style>
        <p:txBody>
          <a:bodyPr anchor="ctr">
            <a:normAutofit/>
          </a:bodyPr>
          <a:lstStyle/>
          <a:p>
            <a:r>
              <a:rPr lang="en-US" sz="4800" dirty="0" smtClean="0">
                <a:latin typeface="Algerian" panose="04020705040A02060702" pitchFamily="82" charset="0"/>
              </a:rPr>
              <a:t>Welcome to my presentation</a:t>
            </a:r>
            <a:endParaRPr lang="en-US" sz="4800" dirty="0">
              <a:latin typeface="Algerian" panose="04020705040A02060702" pitchFamily="82" charset="0"/>
            </a:endParaRPr>
          </a:p>
        </p:txBody>
      </p:sp>
      <p:sp>
        <p:nvSpPr>
          <p:cNvPr id="3" name="Subtitle 2"/>
          <p:cNvSpPr>
            <a:spLocks noGrp="1"/>
          </p:cNvSpPr>
          <p:nvPr>
            <p:ph type="subTitle" idx="1"/>
          </p:nvPr>
        </p:nvSpPr>
        <p:spPr>
          <a:xfrm>
            <a:off x="1803400" y="3136900"/>
            <a:ext cx="8610600" cy="2247900"/>
          </a:xfrm>
        </p:spPr>
        <p:style>
          <a:lnRef idx="1">
            <a:schemeClr val="accent3"/>
          </a:lnRef>
          <a:fillRef idx="2">
            <a:schemeClr val="accent3"/>
          </a:fillRef>
          <a:effectRef idx="1">
            <a:schemeClr val="accent3"/>
          </a:effectRef>
          <a:fontRef idx="minor">
            <a:schemeClr val="dk1"/>
          </a:fontRef>
        </p:style>
        <p:txBody>
          <a:bodyPr>
            <a:normAutofit/>
          </a:bodyPr>
          <a:lstStyle/>
          <a:p>
            <a:endParaRPr lang="en-US" sz="32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r>
              <a:rPr lang="en-US" sz="32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Name: Sagor Ray</a:t>
            </a:r>
          </a:p>
          <a:p>
            <a:r>
              <a:rPr lang="en-US" sz="32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ID: 20191135010</a:t>
            </a:r>
            <a:endParaRPr lang="en-US"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3560524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sndAc>
          <p:stSnd>
            <p:snd r:embed="rId2" name="whoosh.wav"/>
          </p:stSnd>
        </p:sndAc>
      </p:transition>
    </mc:Choice>
    <mc:Fallback xmlns="">
      <p:transition spd="slow">
        <p:fade/>
        <p:sndAc>
          <p:stSnd>
            <p:snd r:embed="rId3"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wipe(down)">
                                      <p:cBhvr>
                                        <p:cTn id="12" dur="580">
                                          <p:stCondLst>
                                            <p:cond delay="0"/>
                                          </p:stCondLst>
                                        </p:cTn>
                                        <p:tgtEl>
                                          <p:spTgt spid="3">
                                            <p:bg/>
                                          </p:spTgt>
                                        </p:tgtEl>
                                      </p:cBhvr>
                                    </p:animEffect>
                                    <p:anim calcmode="lin" valueType="num">
                                      <p:cBhvr>
                                        <p:cTn id="13" dur="1822" tmFilter="0,0; 0.14,0.36; 0.43,0.73; 0.71,0.91; 1.0,1.0">
                                          <p:stCondLst>
                                            <p:cond delay="0"/>
                                          </p:stCondLst>
                                        </p:cTn>
                                        <p:tgtEl>
                                          <p:spTgt spid="3">
                                            <p:bg/>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bg/>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bg/>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bg/>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bg/>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bg/>
                                          </p:spTgt>
                                        </p:tgtEl>
                                      </p:cBhvr>
                                      <p:to x="100000" y="60000"/>
                                    </p:animScale>
                                    <p:animScale>
                                      <p:cBhvr>
                                        <p:cTn id="19" dur="166" decel="50000">
                                          <p:stCondLst>
                                            <p:cond delay="676"/>
                                          </p:stCondLst>
                                        </p:cTn>
                                        <p:tgtEl>
                                          <p:spTgt spid="3">
                                            <p:bg/>
                                          </p:spTgt>
                                        </p:tgtEl>
                                      </p:cBhvr>
                                      <p:to x="100000" y="100000"/>
                                    </p:animScale>
                                    <p:animScale>
                                      <p:cBhvr>
                                        <p:cTn id="20" dur="26">
                                          <p:stCondLst>
                                            <p:cond delay="1312"/>
                                          </p:stCondLst>
                                        </p:cTn>
                                        <p:tgtEl>
                                          <p:spTgt spid="3">
                                            <p:bg/>
                                          </p:spTgt>
                                        </p:tgtEl>
                                      </p:cBhvr>
                                      <p:to x="100000" y="80000"/>
                                    </p:animScale>
                                    <p:animScale>
                                      <p:cBhvr>
                                        <p:cTn id="21" dur="166" decel="50000">
                                          <p:stCondLst>
                                            <p:cond delay="1338"/>
                                          </p:stCondLst>
                                        </p:cTn>
                                        <p:tgtEl>
                                          <p:spTgt spid="3">
                                            <p:bg/>
                                          </p:spTgt>
                                        </p:tgtEl>
                                      </p:cBhvr>
                                      <p:to x="100000" y="100000"/>
                                    </p:animScale>
                                    <p:animScale>
                                      <p:cBhvr>
                                        <p:cTn id="22" dur="26">
                                          <p:stCondLst>
                                            <p:cond delay="1642"/>
                                          </p:stCondLst>
                                        </p:cTn>
                                        <p:tgtEl>
                                          <p:spTgt spid="3">
                                            <p:bg/>
                                          </p:spTgt>
                                        </p:tgtEl>
                                      </p:cBhvr>
                                      <p:to x="100000" y="90000"/>
                                    </p:animScale>
                                    <p:animScale>
                                      <p:cBhvr>
                                        <p:cTn id="23" dur="166" decel="50000">
                                          <p:stCondLst>
                                            <p:cond delay="1668"/>
                                          </p:stCondLst>
                                        </p:cTn>
                                        <p:tgtEl>
                                          <p:spTgt spid="3">
                                            <p:bg/>
                                          </p:spTgt>
                                        </p:tgtEl>
                                      </p:cBhvr>
                                      <p:to x="100000" y="100000"/>
                                    </p:animScale>
                                    <p:animScale>
                                      <p:cBhvr>
                                        <p:cTn id="24" dur="26">
                                          <p:stCondLst>
                                            <p:cond delay="1808"/>
                                          </p:stCondLst>
                                        </p:cTn>
                                        <p:tgtEl>
                                          <p:spTgt spid="3">
                                            <p:bg/>
                                          </p:spTgt>
                                        </p:tgtEl>
                                      </p:cBhvr>
                                      <p:to x="100000" y="95000"/>
                                    </p:animScale>
                                    <p:animScale>
                                      <p:cBhvr>
                                        <p:cTn id="25" dur="166" decel="50000">
                                          <p:stCondLst>
                                            <p:cond delay="1834"/>
                                          </p:stCondLst>
                                        </p:cTn>
                                        <p:tgtEl>
                                          <p:spTgt spid="3">
                                            <p:bg/>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7025"/>
            <a:ext cx="10515600" cy="1692275"/>
          </a:xfrm>
        </p:spPr>
        <p:style>
          <a:lnRef idx="0">
            <a:schemeClr val="accent3"/>
          </a:lnRef>
          <a:fillRef idx="3">
            <a:schemeClr val="accent3"/>
          </a:fillRef>
          <a:effectRef idx="3">
            <a:schemeClr val="accent3"/>
          </a:effectRef>
          <a:fontRef idx="minor">
            <a:schemeClr val="lt1"/>
          </a:fontRef>
        </p:style>
        <p:txBody>
          <a:bodyPr>
            <a:noAutofit/>
          </a:bodyPr>
          <a:lstStyle/>
          <a:p>
            <a:pPr algn="ctr"/>
            <a:r>
              <a:rPr lang="en-GB" sz="4800" b="1" dirty="0" smtClean="0">
                <a:solidFill>
                  <a:schemeClr val="bg1"/>
                </a:solidFill>
                <a:latin typeface="Algerian" panose="04020705040A02060702" pitchFamily="82" charset="0"/>
              </a:rPr>
              <a:t>Imperfect or Monopolistic Competition</a:t>
            </a:r>
            <a:endParaRPr lang="en-US" sz="4800" dirty="0">
              <a:solidFill>
                <a:schemeClr val="bg1"/>
              </a:solidFill>
              <a:latin typeface="Algerian" panose="04020705040A02060702" pitchFamily="82" charset="0"/>
            </a:endParaRPr>
          </a:p>
        </p:txBody>
      </p:sp>
      <p:sp>
        <p:nvSpPr>
          <p:cNvPr id="3" name="Content Placeholder 2"/>
          <p:cNvSpPr>
            <a:spLocks noGrp="1"/>
          </p:cNvSpPr>
          <p:nvPr>
            <p:ph idx="1"/>
          </p:nvPr>
        </p:nvSpPr>
        <p:spPr>
          <a:xfrm>
            <a:off x="838200" y="2349499"/>
            <a:ext cx="10515600" cy="3827463"/>
          </a:xfrm>
        </p:spPr>
        <p:txBody>
          <a:bodyPr/>
          <a:lstStyle/>
          <a:p>
            <a:pPr lvl="1">
              <a:lnSpc>
                <a:spcPct val="80000"/>
              </a:lnSpc>
              <a:buFont typeface="Wingdings" panose="05000000000000000000" pitchFamily="2" charset="2"/>
              <a:buChar char="Ø"/>
            </a:pPr>
            <a:r>
              <a:rPr lang="en-GB" dirty="0">
                <a:latin typeface="Arial" panose="020B0604020202020204" pitchFamily="34" charset="0"/>
                <a:cs typeface="Arial" panose="020B0604020202020204" pitchFamily="34" charset="0"/>
              </a:rPr>
              <a:t>Many buyers and sellers</a:t>
            </a:r>
          </a:p>
          <a:p>
            <a:pPr lvl="1">
              <a:lnSpc>
                <a:spcPct val="80000"/>
              </a:lnSpc>
              <a:buFont typeface="Wingdings" panose="05000000000000000000" pitchFamily="2" charset="2"/>
              <a:buChar char="Ø"/>
            </a:pPr>
            <a:r>
              <a:rPr lang="en-GB" dirty="0">
                <a:latin typeface="Arial" panose="020B0604020202020204" pitchFamily="34" charset="0"/>
                <a:cs typeface="Arial" panose="020B0604020202020204" pitchFamily="34" charset="0"/>
              </a:rPr>
              <a:t>Products differentiated</a:t>
            </a:r>
          </a:p>
          <a:p>
            <a:pPr lvl="1">
              <a:lnSpc>
                <a:spcPct val="80000"/>
              </a:lnSpc>
              <a:buFont typeface="Wingdings" panose="05000000000000000000" pitchFamily="2" charset="2"/>
              <a:buChar char="Ø"/>
            </a:pPr>
            <a:r>
              <a:rPr lang="en-GB" dirty="0">
                <a:latin typeface="Arial" panose="020B0604020202020204" pitchFamily="34" charset="0"/>
                <a:cs typeface="Arial" panose="020B0604020202020204" pitchFamily="34" charset="0"/>
              </a:rPr>
              <a:t>Relatively free entry and exit</a:t>
            </a:r>
          </a:p>
          <a:p>
            <a:pPr lvl="1">
              <a:lnSpc>
                <a:spcPct val="80000"/>
              </a:lnSpc>
              <a:buFont typeface="Wingdings" panose="05000000000000000000" pitchFamily="2" charset="2"/>
              <a:buChar char="Ø"/>
            </a:pPr>
            <a:r>
              <a:rPr lang="en-GB" dirty="0">
                <a:latin typeface="Arial" panose="020B0604020202020204" pitchFamily="34" charset="0"/>
                <a:cs typeface="Arial" panose="020B0604020202020204" pitchFamily="34" charset="0"/>
              </a:rPr>
              <a:t>Each firm may have a tiny ‘monopoly’ because of the differentiation of their product</a:t>
            </a:r>
          </a:p>
          <a:p>
            <a:pPr lvl="1">
              <a:lnSpc>
                <a:spcPct val="80000"/>
              </a:lnSpc>
              <a:buFont typeface="Wingdings" panose="05000000000000000000" pitchFamily="2" charset="2"/>
              <a:buChar char="Ø"/>
            </a:pPr>
            <a:r>
              <a:rPr lang="en-GB" dirty="0">
                <a:latin typeface="Arial" panose="020B0604020202020204" pitchFamily="34" charset="0"/>
                <a:cs typeface="Arial" panose="020B0604020202020204" pitchFamily="34" charset="0"/>
              </a:rPr>
              <a:t>Firm has some control over price</a:t>
            </a:r>
          </a:p>
          <a:p>
            <a:pPr lvl="1">
              <a:lnSpc>
                <a:spcPct val="80000"/>
              </a:lnSpc>
              <a:buFont typeface="Wingdings" panose="05000000000000000000" pitchFamily="2" charset="2"/>
              <a:buChar char="Ø"/>
            </a:pPr>
            <a:r>
              <a:rPr lang="en-GB" dirty="0">
                <a:latin typeface="Arial" panose="020B0604020202020204" pitchFamily="34" charset="0"/>
                <a:cs typeface="Arial" panose="020B0604020202020204" pitchFamily="34" charset="0"/>
              </a:rPr>
              <a:t>Examples – restaurants, professions – solicitors, etc., building firms – plasterers, plumbers, etc.</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176289636"/>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whoosh.wav"/>
          </p:stSnd>
        </p:sndAc>
      </p:transition>
    </mc:Choice>
    <mc:Fallback xmlns="">
      <p:transition spd="slow">
        <p:fade/>
        <p:sndAc>
          <p:stSnd>
            <p:snd r:embed="rId3"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heel(1)">
                                      <p:cBhvr>
                                        <p:cTn id="15" dur="2000"/>
                                        <p:tgtEl>
                                          <p:spTgt spid="3">
                                            <p:txEl>
                                              <p:pRg st="0" end="0"/>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heel(1)">
                                      <p:cBhvr>
                                        <p:cTn id="18" dur="2000"/>
                                        <p:tgtEl>
                                          <p:spTgt spid="3">
                                            <p:txEl>
                                              <p:pRg st="1" end="1"/>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heel(1)">
                                      <p:cBhvr>
                                        <p:cTn id="21" dur="2000"/>
                                        <p:tgtEl>
                                          <p:spTgt spid="3">
                                            <p:txEl>
                                              <p:pRg st="2" end="2"/>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heel(1)">
                                      <p:cBhvr>
                                        <p:cTn id="24" dur="2000"/>
                                        <p:tgtEl>
                                          <p:spTgt spid="3">
                                            <p:txEl>
                                              <p:pRg st="3" end="3"/>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par>
                                <p:cTn id="28" presetID="21" presetClass="entr" presetSubtype="1"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heel(1)">
                                      <p:cBhvr>
                                        <p:cTn id="30"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03375"/>
          </a:xfrm>
        </p:spPr>
        <p:style>
          <a:lnRef idx="0">
            <a:schemeClr val="accent3"/>
          </a:lnRef>
          <a:fillRef idx="3">
            <a:schemeClr val="accent3"/>
          </a:fillRef>
          <a:effectRef idx="3">
            <a:schemeClr val="accent3"/>
          </a:effectRef>
          <a:fontRef idx="minor">
            <a:schemeClr val="lt1"/>
          </a:fontRef>
        </p:style>
        <p:txBody>
          <a:bodyPr>
            <a:normAutofit/>
          </a:bodyPr>
          <a:lstStyle/>
          <a:p>
            <a:pPr algn="ctr"/>
            <a:r>
              <a:rPr lang="en-US" sz="4800" dirty="0" smtClean="0">
                <a:latin typeface="Algerian" panose="04020705040A02060702" pitchFamily="82" charset="0"/>
              </a:rPr>
              <a:t>Monopoly- </a:t>
            </a:r>
            <a:r>
              <a:rPr lang="en-US" sz="3200" dirty="0" smtClean="0">
                <a:latin typeface="Algerian" panose="04020705040A02060702" pitchFamily="82" charset="0"/>
              </a:rPr>
              <a:t>Market Structure</a:t>
            </a:r>
            <a:endParaRPr lang="en-US" sz="3200" dirty="0">
              <a:latin typeface="Algerian" panose="04020705040A02060702" pitchFamily="82" charset="0"/>
            </a:endParaRPr>
          </a:p>
        </p:txBody>
      </p:sp>
      <p:sp>
        <p:nvSpPr>
          <p:cNvPr id="3" name="Content Placeholder 2"/>
          <p:cNvSpPr>
            <a:spLocks noGrp="1"/>
          </p:cNvSpPr>
          <p:nvPr>
            <p:ph idx="1"/>
          </p:nvPr>
        </p:nvSpPr>
        <p:spPr>
          <a:xfrm>
            <a:off x="838200" y="2311399"/>
            <a:ext cx="10515600" cy="3865563"/>
          </a:xfrm>
        </p:spPr>
        <p:txBody>
          <a:bodyPr/>
          <a:lstStyle/>
          <a:p>
            <a:pPr lvl="1">
              <a:buFont typeface="Wingdings" panose="05000000000000000000" pitchFamily="2" charset="2"/>
              <a:buChar char="Ø"/>
            </a:pPr>
            <a:r>
              <a:rPr lang="en-GB" dirty="0" smtClean="0">
                <a:latin typeface="Arial" panose="020B0604020202020204" pitchFamily="34" charset="0"/>
                <a:cs typeface="Arial" panose="020B0604020202020204" pitchFamily="34" charset="0"/>
              </a:rPr>
              <a:t>High barriers to entry</a:t>
            </a:r>
          </a:p>
          <a:p>
            <a:pPr lvl="1">
              <a:buFont typeface="Wingdings" panose="05000000000000000000" pitchFamily="2" charset="2"/>
              <a:buChar char="Ø"/>
            </a:pPr>
            <a:r>
              <a:rPr lang="en-GB" dirty="0" smtClean="0">
                <a:latin typeface="Arial" panose="020B0604020202020204" pitchFamily="34" charset="0"/>
                <a:cs typeface="Arial" panose="020B0604020202020204" pitchFamily="34" charset="0"/>
              </a:rPr>
              <a:t>Firm controls price OR output/supply</a:t>
            </a:r>
          </a:p>
          <a:p>
            <a:pPr lvl="1">
              <a:buFont typeface="Wingdings" panose="05000000000000000000" pitchFamily="2" charset="2"/>
              <a:buChar char="Ø"/>
            </a:pPr>
            <a:r>
              <a:rPr lang="en-GB" dirty="0" smtClean="0">
                <a:latin typeface="Arial" panose="020B0604020202020204" pitchFamily="34" charset="0"/>
                <a:cs typeface="Arial" panose="020B0604020202020204" pitchFamily="34" charset="0"/>
              </a:rPr>
              <a:t>Abnormal profits in long run</a:t>
            </a:r>
          </a:p>
          <a:p>
            <a:pPr lvl="1">
              <a:buFont typeface="Wingdings" panose="05000000000000000000" pitchFamily="2" charset="2"/>
              <a:buChar char="Ø"/>
            </a:pPr>
            <a:r>
              <a:rPr lang="en-GB" dirty="0" smtClean="0">
                <a:latin typeface="Arial" panose="020B0604020202020204" pitchFamily="34" charset="0"/>
                <a:cs typeface="Arial" panose="020B0604020202020204" pitchFamily="34" charset="0"/>
              </a:rPr>
              <a:t>Possibility of price discrimination</a:t>
            </a:r>
          </a:p>
          <a:p>
            <a:pPr lvl="1">
              <a:buFont typeface="Wingdings" panose="05000000000000000000" pitchFamily="2" charset="2"/>
              <a:buChar char="Ø"/>
            </a:pPr>
            <a:r>
              <a:rPr lang="en-GB" dirty="0" smtClean="0">
                <a:latin typeface="Arial" panose="020B0604020202020204" pitchFamily="34" charset="0"/>
                <a:cs typeface="Arial" panose="020B0604020202020204" pitchFamily="34" charset="0"/>
              </a:rPr>
              <a:t>Consumer choice limited</a:t>
            </a:r>
          </a:p>
          <a:p>
            <a:pPr lvl="1">
              <a:buFont typeface="Wingdings" panose="05000000000000000000" pitchFamily="2" charset="2"/>
              <a:buChar char="Ø"/>
            </a:pPr>
            <a:r>
              <a:rPr lang="en-GB" dirty="0" smtClean="0">
                <a:latin typeface="Arial" panose="020B0604020202020204" pitchFamily="34" charset="0"/>
                <a:cs typeface="Arial" panose="020B0604020202020204" pitchFamily="34" charset="0"/>
              </a:rPr>
              <a:t>Prices in excess of MC</a:t>
            </a:r>
          </a:p>
        </p:txBody>
      </p:sp>
    </p:spTree>
    <p:extLst>
      <p:ext uri="{BB962C8B-B14F-4D97-AF65-F5344CB8AC3E}">
        <p14:creationId xmlns:p14="http://schemas.microsoft.com/office/powerpoint/2010/main" val="32799284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sndAc>
          <p:stSnd>
            <p:snd r:embed="rId2" name="whoosh.wav"/>
          </p:stSnd>
        </p:sndAc>
      </p:transition>
    </mc:Choice>
    <mc:Fallback xmlns="">
      <p:transition spd="slow">
        <p:fade/>
        <p:sndAc>
          <p:stSnd>
            <p:snd r:embed="rId3"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0" end="0"/>
                                            </p:txEl>
                                          </p:spTgt>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1" end="1"/>
                                            </p:txEl>
                                          </p:spTgt>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5"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6" dur="1000"/>
                                        <p:tgtEl>
                                          <p:spTgt spid="3">
                                            <p:txEl>
                                              <p:pRg st="2" end="2"/>
                                            </p:txEl>
                                          </p:spTgt>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p:cTn id="29"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30"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1" dur="1000"/>
                                        <p:tgtEl>
                                          <p:spTgt spid="3">
                                            <p:txEl>
                                              <p:pRg st="3" end="3"/>
                                            </p:txEl>
                                          </p:spTgt>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5"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6" dur="1000"/>
                                        <p:tgtEl>
                                          <p:spTgt spid="3">
                                            <p:txEl>
                                              <p:pRg st="4" end="4"/>
                                            </p:txEl>
                                          </p:spTgt>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p:cTn id="39"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40"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79575"/>
          </a:xfrm>
        </p:spPr>
        <p:style>
          <a:lnRef idx="0">
            <a:schemeClr val="accent3"/>
          </a:lnRef>
          <a:fillRef idx="3">
            <a:schemeClr val="accent3"/>
          </a:fillRef>
          <a:effectRef idx="3">
            <a:schemeClr val="accent3"/>
          </a:effectRef>
          <a:fontRef idx="minor">
            <a:schemeClr val="lt1"/>
          </a:fontRef>
        </p:style>
        <p:txBody>
          <a:bodyPr>
            <a:normAutofit/>
          </a:bodyPr>
          <a:lstStyle/>
          <a:p>
            <a:pPr algn="ctr"/>
            <a:r>
              <a:rPr lang="en-US" sz="5400" dirty="0" smtClean="0">
                <a:latin typeface="Algerian" panose="04020705040A02060702" pitchFamily="82" charset="0"/>
              </a:rPr>
              <a:t>Advantage of monopoly</a:t>
            </a:r>
            <a:endParaRPr lang="en-US" sz="5400" dirty="0">
              <a:latin typeface="Algerian" panose="04020705040A02060702" pitchFamily="82" charset="0"/>
            </a:endParaRPr>
          </a:p>
        </p:txBody>
      </p:sp>
      <p:sp>
        <p:nvSpPr>
          <p:cNvPr id="3" name="Content Placeholder 2"/>
          <p:cNvSpPr>
            <a:spLocks noGrp="1"/>
          </p:cNvSpPr>
          <p:nvPr>
            <p:ph idx="1"/>
          </p:nvPr>
        </p:nvSpPr>
        <p:spPr>
          <a:xfrm>
            <a:off x="838200" y="2222499"/>
            <a:ext cx="10515600" cy="3954463"/>
          </a:xfrm>
        </p:spPr>
        <p:txBody>
          <a:bodyPr/>
          <a:lstStyle/>
          <a:p>
            <a:pPr lvl="1">
              <a:lnSpc>
                <a:spcPct val="80000"/>
              </a:lnSpc>
              <a:buFont typeface="Wingdings" panose="05000000000000000000" pitchFamily="2" charset="2"/>
              <a:buChar char="Ø"/>
            </a:pPr>
            <a:r>
              <a:rPr lang="en-GB" dirty="0">
                <a:latin typeface="Arial" panose="020B0604020202020204" pitchFamily="34" charset="0"/>
                <a:cs typeface="Arial" panose="020B0604020202020204" pitchFamily="34" charset="0"/>
              </a:rPr>
              <a:t>May be appropriate if natural monopoly</a:t>
            </a:r>
          </a:p>
          <a:p>
            <a:pPr lvl="1">
              <a:lnSpc>
                <a:spcPct val="80000"/>
              </a:lnSpc>
              <a:buFont typeface="Wingdings" panose="05000000000000000000" pitchFamily="2" charset="2"/>
              <a:buChar char="Ø"/>
            </a:pPr>
            <a:r>
              <a:rPr lang="en-GB" dirty="0">
                <a:latin typeface="Arial" panose="020B0604020202020204" pitchFamily="34" charset="0"/>
                <a:cs typeface="Arial" panose="020B0604020202020204" pitchFamily="34" charset="0"/>
              </a:rPr>
              <a:t>Encourages R&amp;D</a:t>
            </a:r>
          </a:p>
          <a:p>
            <a:pPr lvl="1">
              <a:lnSpc>
                <a:spcPct val="80000"/>
              </a:lnSpc>
              <a:buFont typeface="Wingdings" panose="05000000000000000000" pitchFamily="2" charset="2"/>
              <a:buChar char="Ø"/>
            </a:pPr>
            <a:r>
              <a:rPr lang="en-GB" dirty="0">
                <a:latin typeface="Arial" panose="020B0604020202020204" pitchFamily="34" charset="0"/>
                <a:cs typeface="Arial" panose="020B0604020202020204" pitchFamily="34" charset="0"/>
              </a:rPr>
              <a:t>Encourages innovation</a:t>
            </a:r>
          </a:p>
          <a:p>
            <a:pPr lvl="1">
              <a:lnSpc>
                <a:spcPct val="80000"/>
              </a:lnSpc>
              <a:buFont typeface="Wingdings" panose="05000000000000000000" pitchFamily="2" charset="2"/>
              <a:buChar char="Ø"/>
            </a:pPr>
            <a:r>
              <a:rPr lang="en-GB" dirty="0">
                <a:latin typeface="Arial" panose="020B0604020202020204" pitchFamily="34" charset="0"/>
                <a:cs typeface="Arial" panose="020B0604020202020204" pitchFamily="34" charset="0"/>
              </a:rPr>
              <a:t>Development of some products not likely without some guarantee of monopoly in production</a:t>
            </a:r>
          </a:p>
          <a:p>
            <a:pPr lvl="1">
              <a:lnSpc>
                <a:spcPct val="80000"/>
              </a:lnSpc>
              <a:buFont typeface="Wingdings" panose="05000000000000000000" pitchFamily="2" charset="2"/>
              <a:buChar char="Ø"/>
            </a:pPr>
            <a:r>
              <a:rPr lang="en-GB" dirty="0">
                <a:latin typeface="Arial" panose="020B0604020202020204" pitchFamily="34" charset="0"/>
                <a:cs typeface="Arial" panose="020B0604020202020204" pitchFamily="34" charset="0"/>
              </a:rPr>
              <a:t>Economies of scale can be gained – consumer may benefit</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0067564"/>
      </p:ext>
    </p:extLst>
  </p:cSld>
  <p:clrMapOvr>
    <a:masterClrMapping/>
  </p:clrMapOvr>
  <mc:AlternateContent xmlns:mc="http://schemas.openxmlformats.org/markup-compatibility/2006" xmlns:p14="http://schemas.microsoft.com/office/powerpoint/2010/main">
    <mc:Choice Requires="p14">
      <p:transition spd="slow" p14:dur="1250">
        <p14:switch dir="r"/>
        <p:sndAc>
          <p:stSnd>
            <p:snd r:embed="rId2" name="whoosh.wav"/>
          </p:stSnd>
        </p:sndAc>
      </p:transition>
    </mc:Choice>
    <mc:Fallback xmlns="">
      <p:transition spd="slow">
        <p:fade/>
        <p:sndAc>
          <p:stSnd>
            <p:snd r:embed="rId3"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1" end="1"/>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2" end="2"/>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8"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3" end="3"/>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3"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81175"/>
          </a:xfrm>
        </p:spPr>
        <p:style>
          <a:lnRef idx="0">
            <a:schemeClr val="accent3"/>
          </a:lnRef>
          <a:fillRef idx="3">
            <a:schemeClr val="accent3"/>
          </a:fillRef>
          <a:effectRef idx="3">
            <a:schemeClr val="accent3"/>
          </a:effectRef>
          <a:fontRef idx="minor">
            <a:schemeClr val="lt1"/>
          </a:fontRef>
        </p:style>
        <p:txBody>
          <a:bodyPr>
            <a:normAutofit/>
          </a:bodyPr>
          <a:lstStyle/>
          <a:p>
            <a:pPr algn="ctr"/>
            <a:r>
              <a:rPr lang="en-US" sz="5400" dirty="0" smtClean="0">
                <a:latin typeface="Algerian" panose="04020705040A02060702" pitchFamily="82" charset="0"/>
              </a:rPr>
              <a:t>Disadvantage of monopoly</a:t>
            </a:r>
            <a:endParaRPr lang="en-US" sz="5400" dirty="0">
              <a:latin typeface="Algerian" panose="04020705040A02060702" pitchFamily="82" charset="0"/>
            </a:endParaRPr>
          </a:p>
        </p:txBody>
      </p:sp>
      <p:sp>
        <p:nvSpPr>
          <p:cNvPr id="3" name="Content Placeholder 2"/>
          <p:cNvSpPr>
            <a:spLocks noGrp="1"/>
          </p:cNvSpPr>
          <p:nvPr>
            <p:ph idx="1"/>
          </p:nvPr>
        </p:nvSpPr>
        <p:spPr>
          <a:xfrm>
            <a:off x="838200" y="2298699"/>
            <a:ext cx="10515600" cy="3878263"/>
          </a:xfrm>
        </p:spPr>
        <p:txBody>
          <a:bodyPr/>
          <a:lstStyle/>
          <a:p>
            <a:pPr lvl="1">
              <a:buFont typeface="Wingdings" panose="05000000000000000000" pitchFamily="2" charset="2"/>
              <a:buChar char="Ø"/>
            </a:pPr>
            <a:r>
              <a:rPr lang="en-GB" dirty="0" smtClean="0">
                <a:latin typeface="Arial" panose="020B0604020202020204" pitchFamily="34" charset="0"/>
                <a:cs typeface="Arial" panose="020B0604020202020204" pitchFamily="34" charset="0"/>
              </a:rPr>
              <a:t>Exploitation of consumer – higher prices</a:t>
            </a:r>
          </a:p>
          <a:p>
            <a:pPr lvl="1">
              <a:buFont typeface="Wingdings" panose="05000000000000000000" pitchFamily="2" charset="2"/>
              <a:buChar char="Ø"/>
            </a:pPr>
            <a:r>
              <a:rPr lang="en-GB" dirty="0" smtClean="0">
                <a:latin typeface="Arial" panose="020B0604020202020204" pitchFamily="34" charset="0"/>
                <a:cs typeface="Arial" panose="020B0604020202020204" pitchFamily="34" charset="0"/>
              </a:rPr>
              <a:t>Potential for supply to be limited - less choice</a:t>
            </a:r>
          </a:p>
          <a:p>
            <a:pPr lvl="1">
              <a:buFont typeface="Wingdings" panose="05000000000000000000" pitchFamily="2" charset="2"/>
              <a:buChar char="Ø"/>
            </a:pPr>
            <a:r>
              <a:rPr lang="en-GB" dirty="0" smtClean="0">
                <a:latin typeface="Arial" panose="020B0604020202020204" pitchFamily="34" charset="0"/>
                <a:cs typeface="Arial" panose="020B0604020202020204" pitchFamily="34" charset="0"/>
              </a:rPr>
              <a:t>Potential for inefficiency – </a:t>
            </a:r>
            <a:r>
              <a:rPr lang="en-GB" sz="2400" dirty="0" smtClean="0">
                <a:latin typeface="Arial" panose="020B0604020202020204" pitchFamily="34" charset="0"/>
                <a:cs typeface="Arial" panose="020B0604020202020204" pitchFamily="34" charset="0"/>
              </a:rPr>
              <a:t>X-inefficiency </a:t>
            </a:r>
            <a:br>
              <a:rPr lang="en-GB" sz="2400" dirty="0" smtClean="0">
                <a:latin typeface="Arial" panose="020B0604020202020204" pitchFamily="34" charset="0"/>
                <a:cs typeface="Arial" panose="020B0604020202020204" pitchFamily="34" charset="0"/>
              </a:rPr>
            </a:br>
            <a:r>
              <a:rPr lang="en-GB" sz="2400" dirty="0" smtClean="0">
                <a:latin typeface="Arial" panose="020B0604020202020204" pitchFamily="34" charset="0"/>
                <a:cs typeface="Arial" panose="020B0604020202020204" pitchFamily="34" charset="0"/>
              </a:rPr>
              <a:t>	</a:t>
            </a:r>
            <a:r>
              <a:rPr lang="en-GB" dirty="0" smtClean="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complacency </a:t>
            </a:r>
            <a:r>
              <a:rPr lang="en-GB" dirty="0" smtClean="0">
                <a:latin typeface="Arial" panose="020B0604020202020204" pitchFamily="34" charset="0"/>
                <a:cs typeface="Arial" panose="020B0604020202020204" pitchFamily="34" charset="0"/>
              </a:rPr>
              <a:t>over </a:t>
            </a:r>
            <a:r>
              <a:rPr lang="en-GB" dirty="0">
                <a:latin typeface="Arial" panose="020B0604020202020204" pitchFamily="34" charset="0"/>
                <a:cs typeface="Arial" panose="020B0604020202020204" pitchFamily="34" charset="0"/>
              </a:rPr>
              <a:t>controls on costs</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3681769"/>
      </p:ext>
    </p:extLst>
  </p:cSld>
  <p:clrMapOvr>
    <a:masterClrMapping/>
  </p:clrMapOvr>
  <mc:AlternateContent xmlns:mc="http://schemas.openxmlformats.org/markup-compatibility/2006" xmlns:p14="http://schemas.microsoft.com/office/powerpoint/2010/main">
    <mc:Choice Requires="p14">
      <p:transition spd="slow" p14:dur="1250">
        <p14:switch dir="r"/>
        <p:sndAc>
          <p:stSnd>
            <p:snd r:embed="rId2" name="whoosh.wav"/>
          </p:stSnd>
        </p:sndAc>
      </p:transition>
    </mc:Choice>
    <mc:Fallback xmlns="">
      <p:transition spd="slow">
        <p:fade/>
        <p:sndAc>
          <p:stSnd>
            <p:snd r:embed="rId3"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6845300" y="1766888"/>
            <a:ext cx="3028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b="1" dirty="0">
                <a:latin typeface="Verdana" panose="020B0604030504040204" pitchFamily="34" charset="0"/>
              </a:rPr>
              <a:t>Kinked Demand Curve</a:t>
            </a:r>
            <a:endParaRPr lang="en-US" sz="1800" b="1" dirty="0">
              <a:latin typeface="Verdana" panose="020B0604030504040204" pitchFamily="34" charset="0"/>
            </a:endParaRPr>
          </a:p>
        </p:txBody>
      </p:sp>
      <p:sp>
        <p:nvSpPr>
          <p:cNvPr id="5" name="Line 5"/>
          <p:cNvSpPr>
            <a:spLocks noChangeShapeType="1"/>
          </p:cNvSpPr>
          <p:nvPr/>
        </p:nvSpPr>
        <p:spPr bwMode="auto">
          <a:xfrm>
            <a:off x="2309813" y="2133600"/>
            <a:ext cx="0" cy="37433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Freeform 7"/>
          <p:cNvSpPr>
            <a:spLocks/>
          </p:cNvSpPr>
          <p:nvPr/>
        </p:nvSpPr>
        <p:spPr bwMode="auto">
          <a:xfrm>
            <a:off x="2308225" y="5868988"/>
            <a:ext cx="5834063" cy="6350"/>
          </a:xfrm>
          <a:custGeom>
            <a:avLst/>
            <a:gdLst>
              <a:gd name="T0" fmla="*/ 0 w 3675"/>
              <a:gd name="T1" fmla="*/ 4 h 4"/>
              <a:gd name="T2" fmla="*/ 3675 w 3675"/>
              <a:gd name="T3" fmla="*/ 0 h 4"/>
            </a:gdLst>
            <a:ahLst/>
            <a:cxnLst>
              <a:cxn ang="0">
                <a:pos x="T0" y="T1"/>
              </a:cxn>
              <a:cxn ang="0">
                <a:pos x="T2" y="T3"/>
              </a:cxn>
            </a:cxnLst>
            <a:rect l="0" t="0" r="r" b="b"/>
            <a:pathLst>
              <a:path w="3675" h="4">
                <a:moveTo>
                  <a:pt x="0" y="4"/>
                </a:moveTo>
                <a:lnTo>
                  <a:pt x="3675" y="0"/>
                </a:lnTo>
              </a:path>
            </a:pathLst>
          </a:custGeom>
          <a:noFill/>
          <a:ln w="571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9"/>
          <p:cNvSpPr>
            <a:spLocks noChangeShapeType="1"/>
          </p:cNvSpPr>
          <p:nvPr/>
        </p:nvSpPr>
        <p:spPr bwMode="auto">
          <a:xfrm>
            <a:off x="2741613" y="2205038"/>
            <a:ext cx="5545137" cy="2808287"/>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 Box 10"/>
          <p:cNvSpPr txBox="1">
            <a:spLocks noChangeArrowheads="1"/>
          </p:cNvSpPr>
          <p:nvPr/>
        </p:nvSpPr>
        <p:spPr bwMode="auto">
          <a:xfrm>
            <a:off x="8337550" y="4740275"/>
            <a:ext cx="1438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latin typeface="Verdana" panose="020B0604030504040204" pitchFamily="34" charset="0"/>
              </a:rPr>
              <a:t>D = elastic</a:t>
            </a:r>
            <a:endParaRPr lang="en-US" sz="1800">
              <a:latin typeface="Verdana" panose="020B0604030504040204" pitchFamily="34" charset="0"/>
            </a:endParaRPr>
          </a:p>
        </p:txBody>
      </p:sp>
      <p:sp>
        <p:nvSpPr>
          <p:cNvPr id="9" name="Line 11"/>
          <p:cNvSpPr>
            <a:spLocks noChangeShapeType="1"/>
          </p:cNvSpPr>
          <p:nvPr/>
        </p:nvSpPr>
        <p:spPr bwMode="auto">
          <a:xfrm>
            <a:off x="4470400" y="1844675"/>
            <a:ext cx="1943100" cy="3744913"/>
          </a:xfrm>
          <a:prstGeom prst="line">
            <a:avLst/>
          </a:prstGeom>
          <a:noFill/>
          <a:ln w="3810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12"/>
          <p:cNvSpPr txBox="1">
            <a:spLocks noChangeArrowheads="1"/>
          </p:cNvSpPr>
          <p:nvPr/>
        </p:nvSpPr>
        <p:spPr bwMode="auto">
          <a:xfrm>
            <a:off x="6465888" y="5334000"/>
            <a:ext cx="1679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dirty="0">
                <a:latin typeface="Verdana" panose="020B0604030504040204" pitchFamily="34" charset="0"/>
              </a:rPr>
              <a:t>D = Inelastic</a:t>
            </a:r>
            <a:endParaRPr lang="en-US" sz="1800" dirty="0">
              <a:latin typeface="Verdana" panose="020B0604030504040204" pitchFamily="34" charset="0"/>
            </a:endParaRPr>
          </a:p>
        </p:txBody>
      </p:sp>
      <p:sp>
        <p:nvSpPr>
          <p:cNvPr id="11" name="Line 13"/>
          <p:cNvSpPr>
            <a:spLocks noChangeShapeType="1"/>
          </p:cNvSpPr>
          <p:nvPr/>
        </p:nvSpPr>
        <p:spPr bwMode="auto">
          <a:xfrm flipH="1">
            <a:off x="2309813" y="3500438"/>
            <a:ext cx="30241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14"/>
          <p:cNvSpPr txBox="1">
            <a:spLocks noChangeArrowheads="1"/>
          </p:cNvSpPr>
          <p:nvPr/>
        </p:nvSpPr>
        <p:spPr bwMode="auto">
          <a:xfrm>
            <a:off x="1908970" y="3411538"/>
            <a:ext cx="409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400">
                <a:latin typeface="Verdana" panose="020B0604030504040204" pitchFamily="34" charset="0"/>
              </a:rPr>
              <a:t>£5</a:t>
            </a:r>
            <a:endParaRPr lang="en-US" sz="1400">
              <a:latin typeface="Verdana" panose="020B0604030504040204" pitchFamily="34" charset="0"/>
            </a:endParaRPr>
          </a:p>
        </p:txBody>
      </p:sp>
      <p:sp>
        <p:nvSpPr>
          <p:cNvPr id="13" name="Line 15"/>
          <p:cNvSpPr>
            <a:spLocks noChangeShapeType="1"/>
          </p:cNvSpPr>
          <p:nvPr/>
        </p:nvSpPr>
        <p:spPr bwMode="auto">
          <a:xfrm>
            <a:off x="2309813" y="2636838"/>
            <a:ext cx="122396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6"/>
          <p:cNvSpPr>
            <a:spLocks/>
          </p:cNvSpPr>
          <p:nvPr/>
        </p:nvSpPr>
        <p:spPr bwMode="auto">
          <a:xfrm>
            <a:off x="3533775" y="2636838"/>
            <a:ext cx="3175" cy="3238500"/>
          </a:xfrm>
          <a:custGeom>
            <a:avLst/>
            <a:gdLst>
              <a:gd name="T0" fmla="*/ 0 w 2"/>
              <a:gd name="T1" fmla="*/ 0 h 2040"/>
              <a:gd name="T2" fmla="*/ 2 w 2"/>
              <a:gd name="T3" fmla="*/ 2040 h 2040"/>
            </a:gdLst>
            <a:ahLst/>
            <a:cxnLst>
              <a:cxn ang="0">
                <a:pos x="T0" y="T1"/>
              </a:cxn>
              <a:cxn ang="0">
                <a:pos x="T2" y="T3"/>
              </a:cxn>
            </a:cxnLst>
            <a:rect l="0" t="0" r="r" b="b"/>
            <a:pathLst>
              <a:path w="2" h="2040">
                <a:moveTo>
                  <a:pt x="0" y="0"/>
                </a:moveTo>
                <a:lnTo>
                  <a:pt x="2" y="2040"/>
                </a:lnTo>
              </a:path>
            </a:pathLst>
          </a:custGeom>
          <a:noFill/>
          <a:ln w="9525">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7"/>
          <p:cNvSpPr>
            <a:spLocks/>
          </p:cNvSpPr>
          <p:nvPr/>
        </p:nvSpPr>
        <p:spPr bwMode="auto">
          <a:xfrm>
            <a:off x="5314950" y="3482975"/>
            <a:ext cx="1588" cy="2384425"/>
          </a:xfrm>
          <a:custGeom>
            <a:avLst/>
            <a:gdLst>
              <a:gd name="T0" fmla="*/ 0 w 1"/>
              <a:gd name="T1" fmla="*/ 0 h 1502"/>
              <a:gd name="T2" fmla="*/ 0 w 1"/>
              <a:gd name="T3" fmla="*/ 1502 h 1502"/>
            </a:gdLst>
            <a:ahLst/>
            <a:cxnLst>
              <a:cxn ang="0">
                <a:pos x="T0" y="T1"/>
              </a:cxn>
              <a:cxn ang="0">
                <a:pos x="T2" y="T3"/>
              </a:cxn>
            </a:cxnLst>
            <a:rect l="0" t="0" r="r" b="b"/>
            <a:pathLst>
              <a:path w="1" h="1502">
                <a:moveTo>
                  <a:pt x="0" y="0"/>
                </a:moveTo>
                <a:lnTo>
                  <a:pt x="0" y="1502"/>
                </a:lnTo>
              </a:path>
            </a:pathLst>
          </a:cu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9"/>
          <p:cNvSpPr>
            <a:spLocks noChangeShapeType="1"/>
          </p:cNvSpPr>
          <p:nvPr/>
        </p:nvSpPr>
        <p:spPr bwMode="auto">
          <a:xfrm flipH="1">
            <a:off x="3533775" y="6092825"/>
            <a:ext cx="15113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20"/>
          <p:cNvSpPr>
            <a:spLocks noChangeShapeType="1"/>
          </p:cNvSpPr>
          <p:nvPr/>
        </p:nvSpPr>
        <p:spPr bwMode="auto">
          <a:xfrm flipV="1">
            <a:off x="2020888" y="2636838"/>
            <a:ext cx="0" cy="6477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21"/>
          <p:cNvSpPr>
            <a:spLocks noChangeShapeType="1"/>
          </p:cNvSpPr>
          <p:nvPr/>
        </p:nvSpPr>
        <p:spPr bwMode="auto">
          <a:xfrm>
            <a:off x="2309813" y="4437063"/>
            <a:ext cx="3455987"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2"/>
          <p:cNvSpPr>
            <a:spLocks noChangeShapeType="1"/>
          </p:cNvSpPr>
          <p:nvPr/>
        </p:nvSpPr>
        <p:spPr bwMode="auto">
          <a:xfrm>
            <a:off x="5765800" y="4437063"/>
            <a:ext cx="0" cy="1439862"/>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23"/>
          <p:cNvSpPr>
            <a:spLocks noChangeShapeType="1"/>
          </p:cNvSpPr>
          <p:nvPr/>
        </p:nvSpPr>
        <p:spPr bwMode="auto">
          <a:xfrm>
            <a:off x="5260975" y="5943600"/>
            <a:ext cx="5048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24"/>
          <p:cNvSpPr>
            <a:spLocks noChangeShapeType="1"/>
          </p:cNvSpPr>
          <p:nvPr/>
        </p:nvSpPr>
        <p:spPr bwMode="auto">
          <a:xfrm>
            <a:off x="2741613" y="2205038"/>
            <a:ext cx="2592387" cy="129540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5"/>
          <p:cNvSpPr>
            <a:spLocks noChangeShapeType="1"/>
          </p:cNvSpPr>
          <p:nvPr/>
        </p:nvSpPr>
        <p:spPr bwMode="auto">
          <a:xfrm>
            <a:off x="5334000" y="3500438"/>
            <a:ext cx="1079500" cy="2089150"/>
          </a:xfrm>
          <a:prstGeom prst="line">
            <a:avLst/>
          </a:prstGeom>
          <a:noFill/>
          <a:ln w="571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Text Box 26"/>
          <p:cNvSpPr txBox="1">
            <a:spLocks noChangeArrowheads="1"/>
          </p:cNvSpPr>
          <p:nvPr/>
        </p:nvSpPr>
        <p:spPr bwMode="auto">
          <a:xfrm>
            <a:off x="6394450" y="4956175"/>
            <a:ext cx="19764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1800">
                <a:latin typeface="Verdana" panose="020B0604030504040204" pitchFamily="34" charset="0"/>
              </a:rPr>
              <a:t>Kinked D Curve</a:t>
            </a:r>
            <a:endParaRPr lang="en-US" sz="1800">
              <a:latin typeface="Verdana" panose="020B0604030504040204" pitchFamily="34" charset="0"/>
            </a:endParaRPr>
          </a:p>
        </p:txBody>
      </p:sp>
      <p:sp>
        <p:nvSpPr>
          <p:cNvPr id="24" name="Line 27"/>
          <p:cNvSpPr>
            <a:spLocks noChangeShapeType="1"/>
          </p:cNvSpPr>
          <p:nvPr/>
        </p:nvSpPr>
        <p:spPr bwMode="auto">
          <a:xfrm>
            <a:off x="2020888" y="3716338"/>
            <a:ext cx="0" cy="7207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Text Box 6"/>
          <p:cNvSpPr txBox="1">
            <a:spLocks noGrp="1" noChangeArrowheads="1"/>
          </p:cNvSpPr>
          <p:nvPr>
            <p:ph idx="1"/>
          </p:nvPr>
        </p:nvSpPr>
        <p:spPr bwMode="auto">
          <a:xfrm>
            <a:off x="838200" y="1538288"/>
            <a:ext cx="744114"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indent="0">
              <a:buNone/>
            </a:pPr>
            <a:r>
              <a:rPr lang="en-GB" sz="1800" dirty="0">
                <a:latin typeface="Verdana" panose="020B0604030504040204" pitchFamily="34" charset="0"/>
              </a:rPr>
              <a:t>Price</a:t>
            </a:r>
            <a:endParaRPr lang="en-US" sz="1800" dirty="0">
              <a:latin typeface="Verdana" panose="020B0604030504040204" pitchFamily="34" charset="0"/>
            </a:endParaRPr>
          </a:p>
        </p:txBody>
      </p:sp>
      <p:sp>
        <p:nvSpPr>
          <p:cNvPr id="28" name="Text Box 6"/>
          <p:cNvSpPr txBox="1">
            <a:spLocks noChangeArrowheads="1"/>
          </p:cNvSpPr>
          <p:nvPr/>
        </p:nvSpPr>
        <p:spPr bwMode="auto">
          <a:xfrm>
            <a:off x="5129636" y="5956300"/>
            <a:ext cx="627095"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dirty="0" smtClean="0">
                <a:latin typeface="Verdana" panose="020B0604030504040204" pitchFamily="34" charset="0"/>
              </a:rPr>
              <a:t>100</a:t>
            </a:r>
            <a:endParaRPr lang="en-US" sz="1800" dirty="0">
              <a:latin typeface="Verdana" panose="020B0604030504040204" pitchFamily="34" charset="0"/>
            </a:endParaRPr>
          </a:p>
        </p:txBody>
      </p:sp>
    </p:spTree>
    <p:extLst>
      <p:ext uri="{BB962C8B-B14F-4D97-AF65-F5344CB8AC3E}">
        <p14:creationId xmlns:p14="http://schemas.microsoft.com/office/powerpoint/2010/main" val="3681555231"/>
      </p:ext>
    </p:extLst>
  </p:cSld>
  <p:clrMapOvr>
    <a:masterClrMapping/>
  </p:clrMapOvr>
  <mc:AlternateContent xmlns:mc="http://schemas.openxmlformats.org/markup-compatibility/2006" xmlns:p14="http://schemas.microsoft.com/office/powerpoint/2010/main">
    <mc:Choice Requires="p14">
      <p:transition spd="slow" p14:dur="1250">
        <p14:switch dir="r"/>
        <p:sndAc>
          <p:stSnd>
            <p:snd r:embed="rId2" name="whoosh.wav"/>
          </p:stSnd>
        </p:sndAc>
      </p:transition>
    </mc:Choice>
    <mc:Fallback xmlns="">
      <p:transition spd="slow">
        <p:fade/>
        <p:sndAc>
          <p:stSnd>
            <p:snd r:embed="rId3"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heel(1)">
                                      <p:cBhvr>
                                        <p:cTn id="16" dur="2000"/>
                                        <p:tgtEl>
                                          <p:spTgt spid="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1)">
                                      <p:cBhvr>
                                        <p:cTn id="19" dur="2000"/>
                                        <p:tgtEl>
                                          <p:spTgt spid="11"/>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heel(1)">
                                      <p:cBhvr>
                                        <p:cTn id="22" dur="2000"/>
                                        <p:tgtEl>
                                          <p:spTgt spid="12"/>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heel(1)">
                                      <p:cBhvr>
                                        <p:cTn id="25" dur="2000"/>
                                        <p:tgtEl>
                                          <p:spTgt spid="15"/>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heel(1)">
                                      <p:cBhvr>
                                        <p:cTn id="28" dur="2000"/>
                                        <p:tgtEl>
                                          <p:spTgt spid="17"/>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heel(1)">
                                      <p:cBhvr>
                                        <p:cTn id="31" dur="2000"/>
                                        <p:tgtEl>
                                          <p:spTgt spid="13"/>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heel(1)">
                                      <p:cBhvr>
                                        <p:cTn id="34" dur="2000"/>
                                        <p:tgtEl>
                                          <p:spTgt spid="14"/>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heel(1)">
                                      <p:cBhvr>
                                        <p:cTn id="37" dur="2000"/>
                                        <p:tgtEl>
                                          <p:spTgt spid="16"/>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heel(1)">
                                      <p:cBhvr>
                                        <p:cTn id="40" dur="2000"/>
                                        <p:tgtEl>
                                          <p:spTgt spid="9"/>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heel(1)">
                                      <p:cBhvr>
                                        <p:cTn id="43" dur="2000"/>
                                        <p:tgtEl>
                                          <p:spTgt spid="10"/>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wheel(1)">
                                      <p:cBhvr>
                                        <p:cTn id="46" dur="2000"/>
                                        <p:tgtEl>
                                          <p:spTgt spid="24"/>
                                        </p:tgtEl>
                                      </p:cBhvr>
                                    </p:animEffect>
                                  </p:childTnLst>
                                </p:cTn>
                              </p:par>
                              <p:par>
                                <p:cTn id="47" presetID="21" presetClass="entr" presetSubtype="1"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heel(1)">
                                      <p:cBhvr>
                                        <p:cTn id="49" dur="2000"/>
                                        <p:tgtEl>
                                          <p:spTgt spid="18"/>
                                        </p:tgtEl>
                                      </p:cBhvr>
                                    </p:animEffect>
                                  </p:childTnLst>
                                </p:cTn>
                              </p:par>
                              <p:par>
                                <p:cTn id="50" presetID="21" presetClass="entr" presetSubtype="1"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heel(1)">
                                      <p:cBhvr>
                                        <p:cTn id="52" dur="2000"/>
                                        <p:tgtEl>
                                          <p:spTgt spid="19"/>
                                        </p:tgtEl>
                                      </p:cBhvr>
                                    </p:animEffect>
                                  </p:childTnLst>
                                </p:cTn>
                              </p:par>
                              <p:par>
                                <p:cTn id="53" presetID="21" presetClass="entr" presetSubtype="1"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heel(1)">
                                      <p:cBhvr>
                                        <p:cTn id="55" dur="2000"/>
                                        <p:tgtEl>
                                          <p:spTgt spid="20"/>
                                        </p:tgtEl>
                                      </p:cBhvr>
                                    </p:animEffect>
                                  </p:childTnLst>
                                </p:cTn>
                              </p:par>
                              <p:par>
                                <p:cTn id="56" presetID="21" presetClass="entr" presetSubtype="1"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heel(1)">
                                      <p:cBhvr>
                                        <p:cTn id="58" dur="2000"/>
                                        <p:tgtEl>
                                          <p:spTgt spid="21"/>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heel(1)">
                                      <p:cBhvr>
                                        <p:cTn id="61" dur="2000"/>
                                        <p:tgtEl>
                                          <p:spTgt spid="22"/>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heel(1)">
                                      <p:cBhvr>
                                        <p:cTn id="64" dur="2000"/>
                                        <p:tgtEl>
                                          <p:spTgt spid="23"/>
                                        </p:tgtEl>
                                      </p:cBhvr>
                                    </p:animEffect>
                                  </p:childTnLst>
                                </p:cTn>
                              </p:par>
                              <p:par>
                                <p:cTn id="65" presetID="21" presetClass="entr" presetSubtype="1" fill="hold" grpId="0" nodeType="withEffect">
                                  <p:stCondLst>
                                    <p:cond delay="0"/>
                                  </p:stCondLst>
                                  <p:childTnLst>
                                    <p:set>
                                      <p:cBhvr>
                                        <p:cTn id="66" dur="1" fill="hold">
                                          <p:stCondLst>
                                            <p:cond delay="0"/>
                                          </p:stCondLst>
                                        </p:cTn>
                                        <p:tgtEl>
                                          <p:spTgt spid="25">
                                            <p:txEl>
                                              <p:pRg st="0" end="0"/>
                                            </p:txEl>
                                          </p:spTgt>
                                        </p:tgtEl>
                                        <p:attrNameLst>
                                          <p:attrName>style.visibility</p:attrName>
                                        </p:attrNameLst>
                                      </p:cBhvr>
                                      <p:to>
                                        <p:strVal val="visible"/>
                                      </p:to>
                                    </p:set>
                                    <p:animEffect transition="in" filter="wheel(1)">
                                      <p:cBhvr>
                                        <p:cTn id="67" dur="2000"/>
                                        <p:tgtEl>
                                          <p:spTgt spid="25">
                                            <p:txEl>
                                              <p:pRg st="0" end="0"/>
                                            </p:txEl>
                                          </p:spTgt>
                                        </p:tgtEl>
                                      </p:cBhvr>
                                    </p:animEffect>
                                  </p:childTnLst>
                                </p:cTn>
                              </p:par>
                              <p:par>
                                <p:cTn id="68" presetID="21" presetClass="entr" presetSubtype="1"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heel(1)">
                                      <p:cBhvr>
                                        <p:cTn id="70" dur="2000"/>
                                        <p:tgtEl>
                                          <p:spTgt spid="28"/>
                                        </p:tgtEl>
                                      </p:cBhvr>
                                    </p:animEffect>
                                  </p:childTnLst>
                                </p:cTn>
                              </p:par>
                              <p:par>
                                <p:cTn id="71" presetID="21" presetClass="entr" presetSubtype="1" fill="hold" grpId="0" nodeType="with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wheel(1)">
                                      <p:cBhvr>
                                        <p:cTn id="7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p:bldP spid="9" grpId="0" animBg="1"/>
      <p:bldP spid="10" grpId="0"/>
      <p:bldP spid="11" grpId="0" animBg="1"/>
      <p:bldP spid="12" grpId="0"/>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animBg="1"/>
      <p:bldP spid="25" grpId="0" build="p"/>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30375"/>
          </a:xfrm>
        </p:spPr>
        <p:style>
          <a:lnRef idx="0">
            <a:schemeClr val="accent3"/>
          </a:lnRef>
          <a:fillRef idx="3">
            <a:schemeClr val="accent3"/>
          </a:fillRef>
          <a:effectRef idx="3">
            <a:schemeClr val="accent3"/>
          </a:effectRef>
          <a:fontRef idx="minor">
            <a:schemeClr val="lt1"/>
          </a:fontRef>
        </p:style>
        <p:txBody>
          <a:bodyPr>
            <a:normAutofit/>
          </a:bodyPr>
          <a:lstStyle/>
          <a:p>
            <a:pPr algn="ctr"/>
            <a:r>
              <a:rPr lang="en-US" sz="5400" dirty="0" smtClean="0">
                <a:latin typeface="Algerian" panose="04020705040A02060702" pitchFamily="82" charset="0"/>
              </a:rPr>
              <a:t>What Is a Duopoly?</a:t>
            </a:r>
            <a:endParaRPr lang="en-US" sz="5400" dirty="0">
              <a:latin typeface="Algerian" panose="04020705040A02060702" pitchFamily="82" charset="0"/>
            </a:endParaRPr>
          </a:p>
        </p:txBody>
      </p:sp>
      <p:sp>
        <p:nvSpPr>
          <p:cNvPr id="3" name="Content Placeholder 2"/>
          <p:cNvSpPr>
            <a:spLocks noGrp="1"/>
          </p:cNvSpPr>
          <p:nvPr>
            <p:ph idx="1"/>
          </p:nvPr>
        </p:nvSpPr>
        <p:spPr>
          <a:xfrm>
            <a:off x="838200" y="2298699"/>
            <a:ext cx="10515600" cy="3878263"/>
          </a:xfrm>
        </p:spPr>
        <p:txBody>
          <a:bodyPr>
            <a:normAutofit/>
          </a:bodyPr>
          <a:lstStyle/>
          <a:p>
            <a:pPr marL="0" indent="0">
              <a:buNone/>
            </a:pPr>
            <a:r>
              <a:rPr lang="en-US" dirty="0" smtClean="0">
                <a:latin typeface="Arial" panose="020B0604020202020204" pitchFamily="34" charset="0"/>
                <a:cs typeface="Arial" panose="020B0604020202020204" pitchFamily="34" charset="0"/>
              </a:rPr>
              <a:t>A duopoly is a situation where two companies together own all, or nearly all, of the market for a given product or service. A duopoly is the most basic form of oligopoly, a market dominated by a small number of companies. A duopoly can have the same impact on the market as a monopoly if the two players collude on prices or output.</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5884203"/>
      </p:ext>
    </p:extLst>
  </p:cSld>
  <p:clrMapOvr>
    <a:masterClrMapping/>
  </p:clrMapOvr>
  <mc:AlternateContent xmlns:mc="http://schemas.openxmlformats.org/markup-compatibility/2006" xmlns:p14="http://schemas.microsoft.com/office/powerpoint/2010/main">
    <mc:Choice Requires="p14">
      <p:transition spd="slow" p14:dur="3900">
        <p14:glitter pattern="hexagon"/>
        <p:sndAc>
          <p:stSnd>
            <p:snd r:embed="rId2" name="whoosh.wav"/>
          </p:stSnd>
        </p:sndAc>
      </p:transition>
    </mc:Choice>
    <mc:Fallback xmlns="">
      <p:transition spd="slow">
        <p:fade/>
        <p:sndAc>
          <p:stSnd>
            <p:snd r:embed="rId3"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16075"/>
          </a:xfrm>
        </p:spPr>
        <p:style>
          <a:lnRef idx="0">
            <a:schemeClr val="accent3"/>
          </a:lnRef>
          <a:fillRef idx="3">
            <a:schemeClr val="accent3"/>
          </a:fillRef>
          <a:effectRef idx="3">
            <a:schemeClr val="accent3"/>
          </a:effectRef>
          <a:fontRef idx="minor">
            <a:schemeClr val="lt1"/>
          </a:fontRef>
        </p:style>
        <p:txBody>
          <a:bodyPr>
            <a:normAutofit/>
          </a:bodyPr>
          <a:lstStyle/>
          <a:p>
            <a:pPr algn="ctr"/>
            <a:r>
              <a:rPr lang="en-US" sz="5400" dirty="0" smtClean="0">
                <a:latin typeface="Algerian" panose="04020705040A02060702" pitchFamily="82" charset="0"/>
              </a:rPr>
              <a:t>Duopoly- </a:t>
            </a:r>
            <a:r>
              <a:rPr lang="en-US" sz="3200" dirty="0" smtClean="0">
                <a:latin typeface="Algerian" panose="04020705040A02060702" pitchFamily="82" charset="0"/>
              </a:rPr>
              <a:t>market structure</a:t>
            </a:r>
            <a:endParaRPr lang="en-US" sz="3200" dirty="0">
              <a:latin typeface="Algerian" panose="04020705040A02060702" pitchFamily="82" charset="0"/>
            </a:endParaRPr>
          </a:p>
        </p:txBody>
      </p:sp>
      <p:sp>
        <p:nvSpPr>
          <p:cNvPr id="3" name="Content Placeholder 2"/>
          <p:cNvSpPr>
            <a:spLocks noGrp="1"/>
          </p:cNvSpPr>
          <p:nvPr>
            <p:ph idx="1"/>
          </p:nvPr>
        </p:nvSpPr>
        <p:spPr>
          <a:xfrm>
            <a:off x="1358900" y="2209799"/>
            <a:ext cx="9994900" cy="3967163"/>
          </a:xfrm>
        </p:spPr>
        <p:txBody>
          <a:bodyPr/>
          <a:lstStyle/>
          <a:p>
            <a:r>
              <a:rPr lang="en-GB" sz="2400" dirty="0" smtClean="0">
                <a:latin typeface="Arial" panose="020B0604020202020204" pitchFamily="34" charset="0"/>
                <a:cs typeface="Arial" panose="020B0604020202020204" pitchFamily="34" charset="0"/>
              </a:rPr>
              <a:t>Industry dominated by two large firms</a:t>
            </a:r>
          </a:p>
          <a:p>
            <a:r>
              <a:rPr lang="en-GB" sz="2400" dirty="0" smtClean="0">
                <a:latin typeface="Arial" panose="020B0604020202020204" pitchFamily="34" charset="0"/>
                <a:cs typeface="Arial" panose="020B0604020202020204" pitchFamily="34" charset="0"/>
              </a:rPr>
              <a:t>Possibility of price leader emerging – rival will follow price leaders pricing decisions</a:t>
            </a:r>
          </a:p>
          <a:p>
            <a:r>
              <a:rPr lang="en-GB" sz="2400" dirty="0" smtClean="0">
                <a:latin typeface="Arial" panose="020B0604020202020204" pitchFamily="34" charset="0"/>
                <a:cs typeface="Arial" panose="020B0604020202020204" pitchFamily="34" charset="0"/>
              </a:rPr>
              <a:t>High barriers to entry</a:t>
            </a:r>
          </a:p>
          <a:p>
            <a:r>
              <a:rPr lang="en-GB" sz="2400" dirty="0" smtClean="0">
                <a:latin typeface="Arial" panose="020B0604020202020204" pitchFamily="34" charset="0"/>
                <a:cs typeface="Arial" panose="020B0604020202020204" pitchFamily="34" charset="0"/>
              </a:rPr>
              <a:t>Abnormal profits likely</a:t>
            </a:r>
          </a:p>
          <a:p>
            <a:pPr marL="0" indent="0">
              <a:buNone/>
            </a:pPr>
            <a:endParaRPr lang="en-US" dirty="0"/>
          </a:p>
        </p:txBody>
      </p:sp>
    </p:spTree>
    <p:extLst>
      <p:ext uri="{BB962C8B-B14F-4D97-AF65-F5344CB8AC3E}">
        <p14:creationId xmlns:p14="http://schemas.microsoft.com/office/powerpoint/2010/main" val="2453272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whoosh.wav"/>
          </p:stSnd>
        </p:sndAc>
      </p:transition>
    </mc:Choice>
    <mc:Fallback xmlns="">
      <p:transition spd="slow">
        <p:fade/>
        <p:sndAc>
          <p:stSnd>
            <p:snd r:embed="rId3"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4 Types of Duopoly Models (With Diagra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54400" y="919321"/>
            <a:ext cx="4775199" cy="4918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584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sndAc>
          <p:stSnd>
            <p:snd r:embed="rId2" name="whoosh.wav"/>
          </p:stSnd>
        </p:sndAc>
      </p:transition>
    </mc:Choice>
    <mc:Fallback xmlns="">
      <p:transition spd="slow">
        <p:fade/>
        <p:sndAc>
          <p:stSnd>
            <p:snd r:embed="rId4"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65275"/>
          </a:xfrm>
        </p:spPr>
        <p:style>
          <a:lnRef idx="0">
            <a:schemeClr val="accent3"/>
          </a:lnRef>
          <a:fillRef idx="3">
            <a:schemeClr val="accent3"/>
          </a:fillRef>
          <a:effectRef idx="3">
            <a:schemeClr val="accent3"/>
          </a:effectRef>
          <a:fontRef idx="minor">
            <a:schemeClr val="lt1"/>
          </a:fontRef>
        </p:style>
        <p:txBody>
          <a:bodyPr>
            <a:normAutofit/>
          </a:bodyPr>
          <a:lstStyle/>
          <a:p>
            <a:pPr algn="ctr"/>
            <a:r>
              <a:rPr lang="en-US" sz="4800" dirty="0" smtClean="0">
                <a:latin typeface="Algerian" panose="04020705040A02060702" pitchFamily="82" charset="0"/>
              </a:rPr>
              <a:t>Oligopoly- </a:t>
            </a:r>
            <a:r>
              <a:rPr lang="en-US" sz="3200" dirty="0" smtClean="0">
                <a:latin typeface="Algerian" panose="04020705040A02060702" pitchFamily="82" charset="0"/>
              </a:rPr>
              <a:t>market structure</a:t>
            </a:r>
            <a:endParaRPr lang="en-US" sz="3200" dirty="0">
              <a:latin typeface="Algerian" panose="04020705040A02060702" pitchFamily="82" charset="0"/>
            </a:endParaRPr>
          </a:p>
        </p:txBody>
      </p:sp>
      <p:sp>
        <p:nvSpPr>
          <p:cNvPr id="3" name="Content Placeholder 2"/>
          <p:cNvSpPr>
            <a:spLocks noGrp="1"/>
          </p:cNvSpPr>
          <p:nvPr>
            <p:ph idx="1"/>
          </p:nvPr>
        </p:nvSpPr>
        <p:spPr>
          <a:xfrm>
            <a:off x="838200" y="2070099"/>
            <a:ext cx="10515600" cy="4106863"/>
          </a:xfrm>
        </p:spPr>
        <p:txBody>
          <a:bodyPr/>
          <a:lstStyle/>
          <a:p>
            <a:pPr marL="0" indent="0">
              <a:buNone/>
            </a:pPr>
            <a:r>
              <a:rPr lang="en-GB" b="1" dirty="0" smtClean="0"/>
              <a:t>Examples of oligopolistic structures:</a:t>
            </a:r>
          </a:p>
          <a:p>
            <a:pPr lvl="1">
              <a:buFont typeface="Wingdings" panose="05000000000000000000" pitchFamily="2" charset="2"/>
              <a:buChar char="ü"/>
            </a:pPr>
            <a:r>
              <a:rPr lang="en-GB" dirty="0" smtClean="0"/>
              <a:t>Supermarkets</a:t>
            </a:r>
          </a:p>
          <a:p>
            <a:pPr lvl="1">
              <a:buFont typeface="Wingdings" panose="05000000000000000000" pitchFamily="2" charset="2"/>
              <a:buChar char="ü"/>
            </a:pPr>
            <a:r>
              <a:rPr lang="en-GB" dirty="0" smtClean="0"/>
              <a:t>Banking industry</a:t>
            </a:r>
          </a:p>
          <a:p>
            <a:pPr lvl="1">
              <a:buFont typeface="Wingdings" panose="05000000000000000000" pitchFamily="2" charset="2"/>
              <a:buChar char="ü"/>
            </a:pPr>
            <a:r>
              <a:rPr lang="en-GB" dirty="0" smtClean="0"/>
              <a:t>Chemicals</a:t>
            </a:r>
          </a:p>
          <a:p>
            <a:pPr lvl="1">
              <a:buFont typeface="Wingdings" panose="05000000000000000000" pitchFamily="2" charset="2"/>
              <a:buChar char="ü"/>
            </a:pPr>
            <a:r>
              <a:rPr lang="en-GB" dirty="0" smtClean="0"/>
              <a:t>Oil</a:t>
            </a:r>
          </a:p>
          <a:p>
            <a:pPr lvl="1">
              <a:buFont typeface="Wingdings" panose="05000000000000000000" pitchFamily="2" charset="2"/>
              <a:buChar char="ü"/>
            </a:pPr>
            <a:r>
              <a:rPr lang="en-GB" dirty="0" smtClean="0"/>
              <a:t>Medicinal drugs</a:t>
            </a:r>
          </a:p>
          <a:p>
            <a:pPr lvl="1">
              <a:buFont typeface="Wingdings" panose="05000000000000000000" pitchFamily="2" charset="2"/>
              <a:buChar char="ü"/>
            </a:pPr>
            <a:r>
              <a:rPr lang="en-GB" dirty="0" smtClean="0"/>
              <a:t>Broadcasting</a:t>
            </a:r>
            <a:endParaRPr lang="en-US" dirty="0" smtClean="0"/>
          </a:p>
          <a:p>
            <a:pPr marL="0" indent="0">
              <a:buNone/>
            </a:pPr>
            <a:endParaRPr lang="en-US" dirty="0"/>
          </a:p>
        </p:txBody>
      </p:sp>
    </p:spTree>
    <p:extLst>
      <p:ext uri="{BB962C8B-B14F-4D97-AF65-F5344CB8AC3E}">
        <p14:creationId xmlns:p14="http://schemas.microsoft.com/office/powerpoint/2010/main" val="2734319349"/>
      </p:ext>
    </p:extLst>
  </p:cSld>
  <p:clrMapOvr>
    <a:masterClrMapping/>
  </p:clrMapOvr>
  <mc:AlternateContent xmlns:mc="http://schemas.openxmlformats.org/markup-compatibility/2006" xmlns:p14="http://schemas.microsoft.com/office/powerpoint/2010/main">
    <mc:Choice Requires="p14">
      <p:transition spd="slow" p14:dur="4000">
        <p14:vortex dir="r"/>
        <p:sndAc>
          <p:stSnd>
            <p:snd r:embed="rId2" name="whoosh.wav"/>
          </p:stSnd>
        </p:sndAc>
      </p:transition>
    </mc:Choice>
    <mc:Fallback xmlns="">
      <p:transition spd="slow">
        <p:fade/>
        <p:sndAc>
          <p:stSnd>
            <p:snd r:embed="rId3"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par>
                                <p:cTn id="15" presetID="50" presetClass="entr" presetSubtype="0" decel="10000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8"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1" end="1"/>
                                            </p:txEl>
                                          </p:spTgt>
                                        </p:tgtEl>
                                      </p:cBhvr>
                                    </p:animEffect>
                                  </p:childTnLst>
                                </p:cTn>
                              </p:par>
                              <p:par>
                                <p:cTn id="20" presetID="50" presetClass="entr" presetSubtype="0" decel="10000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23"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2" end="2"/>
                                            </p:txEl>
                                          </p:spTgt>
                                        </p:tgtEl>
                                      </p:cBhvr>
                                    </p:animEffect>
                                  </p:childTnLst>
                                </p:cTn>
                              </p:par>
                              <p:par>
                                <p:cTn id="25" presetID="50" presetClass="entr" presetSubtype="0" decel="10000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8"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3" end="3"/>
                                            </p:txEl>
                                          </p:spTgt>
                                        </p:tgtEl>
                                      </p:cBhvr>
                                    </p:animEffect>
                                  </p:childTnLst>
                                </p:cTn>
                              </p:par>
                              <p:par>
                                <p:cTn id="30" presetID="50" presetClass="entr" presetSubtype="0" decel="10000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33"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3">
                                            <p:txEl>
                                              <p:pRg st="4" end="4"/>
                                            </p:txEl>
                                          </p:spTgt>
                                        </p:tgtEl>
                                      </p:cBhvr>
                                    </p:animEffect>
                                  </p:childTnLst>
                                </p:cTn>
                              </p:par>
                              <p:par>
                                <p:cTn id="35" presetID="50" presetClass="entr" presetSubtype="0" decel="10000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38"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3">
                                            <p:txEl>
                                              <p:pRg st="5" end="5"/>
                                            </p:txEl>
                                          </p:spTgt>
                                        </p:tgtEl>
                                      </p:cBhvr>
                                    </p:animEffect>
                                  </p:childTnLst>
                                </p:cTn>
                              </p:par>
                              <p:par>
                                <p:cTn id="40" presetID="50" presetClass="entr" presetSubtype="0" decel="10000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1000" fill="hold"/>
                                        <p:tgtEl>
                                          <p:spTgt spid="3">
                                            <p:txEl>
                                              <p:pRg st="6" end="6"/>
                                            </p:txEl>
                                          </p:spTgt>
                                        </p:tgtEl>
                                        <p:attrNameLst>
                                          <p:attrName>ppt_w</p:attrName>
                                        </p:attrNameLst>
                                      </p:cBhvr>
                                      <p:tavLst>
                                        <p:tav tm="0">
                                          <p:val>
                                            <p:strVal val="#ppt_w+.3"/>
                                          </p:val>
                                        </p:tav>
                                        <p:tav tm="100000">
                                          <p:val>
                                            <p:strVal val="#ppt_w"/>
                                          </p:val>
                                        </p:tav>
                                      </p:tavLst>
                                    </p:anim>
                                    <p:anim calcmode="lin" valueType="num">
                                      <p:cBhvr>
                                        <p:cTn id="43"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55775"/>
          </a:xfrm>
        </p:spPr>
        <p:style>
          <a:lnRef idx="0">
            <a:schemeClr val="accent3"/>
          </a:lnRef>
          <a:fillRef idx="3">
            <a:schemeClr val="accent3"/>
          </a:fillRef>
          <a:effectRef idx="3">
            <a:schemeClr val="accent3"/>
          </a:effectRef>
          <a:fontRef idx="minor">
            <a:schemeClr val="lt1"/>
          </a:fontRef>
        </p:style>
        <p:txBody>
          <a:bodyPr>
            <a:normAutofit/>
          </a:bodyPr>
          <a:lstStyle/>
          <a:p>
            <a:pPr algn="ctr"/>
            <a:r>
              <a:rPr lang="en-GB" sz="5400" dirty="0" smtClean="0">
                <a:solidFill>
                  <a:schemeClr val="bg1"/>
                </a:solidFill>
                <a:latin typeface="Algerian" panose="04020705040A02060702" pitchFamily="82" charset="0"/>
              </a:rPr>
              <a:t>Measuring Oligopoly</a:t>
            </a:r>
            <a:endParaRPr lang="en-US" sz="5400" dirty="0">
              <a:solidFill>
                <a:schemeClr val="bg1"/>
              </a:solidFill>
              <a:latin typeface="Algerian" panose="04020705040A02060702" pitchFamily="82" charset="0"/>
            </a:endParaRPr>
          </a:p>
        </p:txBody>
      </p:sp>
      <p:sp>
        <p:nvSpPr>
          <p:cNvPr id="3" name="Content Placeholder 2"/>
          <p:cNvSpPr>
            <a:spLocks noGrp="1"/>
          </p:cNvSpPr>
          <p:nvPr>
            <p:ph idx="1"/>
          </p:nvPr>
        </p:nvSpPr>
        <p:spPr>
          <a:xfrm>
            <a:off x="1066800" y="2324099"/>
            <a:ext cx="10287000" cy="3852863"/>
          </a:xfrm>
        </p:spPr>
        <p:txBody>
          <a:bodyPr/>
          <a:lstStyle/>
          <a:p>
            <a:pPr marL="0" indent="0">
              <a:buNone/>
            </a:pPr>
            <a:r>
              <a:rPr lang="en-GB" b="1" dirty="0" smtClean="0"/>
              <a:t>Concentration ratio</a:t>
            </a:r>
            <a:r>
              <a:rPr lang="en-GB" dirty="0" smtClean="0"/>
              <a:t> – the proportion of market share accounted for by top X number of firms:</a:t>
            </a:r>
          </a:p>
          <a:p>
            <a:pPr lvl="1"/>
            <a:r>
              <a:rPr lang="en-GB" dirty="0" smtClean="0"/>
              <a:t>E.g. 5 firm concentration ratio of 80% - means top 5 five firms account for 80% of market share</a:t>
            </a:r>
          </a:p>
          <a:p>
            <a:pPr lvl="1"/>
            <a:r>
              <a:rPr lang="en-GB" dirty="0" smtClean="0"/>
              <a:t>3 firm CR of 72% - top 3 firms account for 72% of market share</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079544709"/>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3"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5" dur="500"/>
                                        <p:tgtEl>
                                          <p:spTgt spid="3">
                                            <p:txEl>
                                              <p:pRg st="0" end="0"/>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8" dur="500"/>
                                        <p:tgtEl>
                                          <p:spTgt spid="3">
                                            <p:txEl>
                                              <p:pRg st="1" end="1"/>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3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5600"/>
            <a:ext cx="10706100" cy="1638300"/>
          </a:xfrm>
        </p:spPr>
        <p:style>
          <a:lnRef idx="0">
            <a:schemeClr val="accent3"/>
          </a:lnRef>
          <a:fillRef idx="3">
            <a:schemeClr val="accent3"/>
          </a:fillRef>
          <a:effectRef idx="3">
            <a:schemeClr val="accent3"/>
          </a:effectRef>
          <a:fontRef idx="minor">
            <a:schemeClr val="lt1"/>
          </a:fontRef>
        </p:style>
        <p:txBody>
          <a:bodyPr anchor="ctr"/>
          <a:lstStyle/>
          <a:p>
            <a:r>
              <a:rPr lang="en-US" dirty="0" smtClean="0">
                <a:latin typeface="Algerian" panose="04020705040A02060702" pitchFamily="82" charset="0"/>
              </a:rPr>
              <a:t>Topics</a:t>
            </a:r>
            <a:endParaRPr lang="en-US" dirty="0">
              <a:latin typeface="Algerian" panose="04020705040A02060702" pitchFamily="82" charset="0"/>
            </a:endParaRPr>
          </a:p>
        </p:txBody>
      </p:sp>
      <p:sp>
        <p:nvSpPr>
          <p:cNvPr id="3" name="Subtitle 2"/>
          <p:cNvSpPr>
            <a:spLocks noGrp="1"/>
          </p:cNvSpPr>
          <p:nvPr>
            <p:ph type="subTitle" idx="1"/>
          </p:nvPr>
        </p:nvSpPr>
        <p:spPr>
          <a:xfrm>
            <a:off x="1003300" y="2286000"/>
            <a:ext cx="9664700" cy="3987800"/>
          </a:xfrm>
        </p:spPr>
        <p:txBody>
          <a:bodyPr/>
          <a:lstStyle/>
          <a:p>
            <a:pPr marL="342900" indent="-342900" algn="l">
              <a:buFont typeface="Wingdings" panose="05000000000000000000" pitchFamily="2" charset="2"/>
              <a:buChar char="q"/>
            </a:pPr>
            <a:r>
              <a:rPr lang="en-US" sz="2800" dirty="0" smtClean="0">
                <a:latin typeface="Arial Black" panose="020B0A04020102020204" pitchFamily="34" charset="0"/>
              </a:rPr>
              <a:t>Market Structure</a:t>
            </a:r>
          </a:p>
          <a:p>
            <a:pPr marL="342900" lvl="1" indent="-342900" algn="l">
              <a:spcBef>
                <a:spcPts val="1000"/>
              </a:spcBef>
              <a:buFont typeface="Wingdings" panose="05000000000000000000" pitchFamily="2" charset="2"/>
              <a:buChar char="§"/>
            </a:pPr>
            <a:r>
              <a:rPr lang="en-GB" sz="2400" dirty="0" smtClean="0">
                <a:solidFill>
                  <a:schemeClr val="bg2">
                    <a:lumMod val="25000"/>
                  </a:schemeClr>
                </a:solidFill>
                <a:latin typeface="Arial" panose="020B0604020202020204" pitchFamily="34" charset="0"/>
                <a:cs typeface="Arial" panose="020B0604020202020204" pitchFamily="34" charset="0"/>
              </a:rPr>
              <a:t>Perfect Competition</a:t>
            </a:r>
          </a:p>
          <a:p>
            <a:pPr marL="342900" lvl="1" indent="-342900" algn="l">
              <a:spcBef>
                <a:spcPts val="1000"/>
              </a:spcBef>
              <a:buFont typeface="Wingdings" panose="05000000000000000000" pitchFamily="2" charset="2"/>
              <a:buChar char="§"/>
            </a:pPr>
            <a:r>
              <a:rPr lang="en-GB" sz="2400" dirty="0" smtClean="0">
                <a:solidFill>
                  <a:schemeClr val="bg2">
                    <a:lumMod val="25000"/>
                  </a:schemeClr>
                </a:solidFill>
                <a:latin typeface="Arial" panose="020B0604020202020204" pitchFamily="34" charset="0"/>
                <a:cs typeface="Arial" panose="020B0604020202020204" pitchFamily="34" charset="0"/>
              </a:rPr>
              <a:t>Monopoly Structure</a:t>
            </a:r>
          </a:p>
          <a:p>
            <a:pPr marL="342900" lvl="1" indent="-342900" algn="l">
              <a:spcBef>
                <a:spcPts val="1000"/>
              </a:spcBef>
              <a:buFont typeface="Wingdings" panose="05000000000000000000" pitchFamily="2" charset="2"/>
              <a:buChar char="§"/>
            </a:pPr>
            <a:r>
              <a:rPr lang="en-GB" sz="2400" dirty="0" smtClean="0">
                <a:solidFill>
                  <a:schemeClr val="bg2">
                    <a:lumMod val="25000"/>
                  </a:schemeClr>
                </a:solidFill>
                <a:latin typeface="Arial" panose="020B0604020202020204" pitchFamily="34" charset="0"/>
                <a:cs typeface="Arial" panose="020B0604020202020204" pitchFamily="34" charset="0"/>
              </a:rPr>
              <a:t>Duopoly Structure</a:t>
            </a:r>
          </a:p>
          <a:p>
            <a:pPr marL="342900" lvl="1" indent="-342900" algn="l">
              <a:spcBef>
                <a:spcPts val="1000"/>
              </a:spcBef>
              <a:buFont typeface="Wingdings" panose="05000000000000000000" pitchFamily="2" charset="2"/>
              <a:buChar char="§"/>
            </a:pPr>
            <a:r>
              <a:rPr lang="en-GB" sz="2400" dirty="0" smtClean="0">
                <a:solidFill>
                  <a:schemeClr val="bg2">
                    <a:lumMod val="25000"/>
                  </a:schemeClr>
                </a:solidFill>
                <a:latin typeface="Arial" panose="020B0604020202020204" pitchFamily="34" charset="0"/>
                <a:cs typeface="Arial" panose="020B0604020202020204" pitchFamily="34" charset="0"/>
              </a:rPr>
              <a:t>Oligopoly Structure</a:t>
            </a:r>
          </a:p>
          <a:p>
            <a:pPr algn="l"/>
            <a:endParaRPr lang="en-US" dirty="0"/>
          </a:p>
        </p:txBody>
      </p:sp>
    </p:spTree>
    <p:extLst>
      <p:ext uri="{BB962C8B-B14F-4D97-AF65-F5344CB8AC3E}">
        <p14:creationId xmlns:p14="http://schemas.microsoft.com/office/powerpoint/2010/main" val="8134298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sndAc>
          <p:stSnd>
            <p:snd r:embed="rId2" name="whoosh.wav"/>
          </p:stSnd>
        </p:sndAc>
      </p:transition>
    </mc:Choice>
    <mc:Fallback xmlns="">
      <p:transition spd="slow">
        <p:fade/>
        <p:sndAc>
          <p:stSnd>
            <p:snd r:embed="rId3"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16"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2000" fill="hold"/>
                                        <p:tgtEl>
                                          <p:spTgt spid="3">
                                            <p:txEl>
                                              <p:pRg st="0" end="0"/>
                                            </p:txEl>
                                          </p:spTgt>
                                        </p:tgtEl>
                                        <p:attrNameLst>
                                          <p:attrName>ppt_w</p:attrName>
                                        </p:attrNameLst>
                                      </p:cBhvr>
                                      <p:tavLst>
                                        <p:tav tm="0">
                                          <p:val>
                                            <p:fltVal val="0"/>
                                          </p:val>
                                        </p:tav>
                                        <p:tav tm="100000">
                                          <p:val>
                                            <p:strVal val="#ppt_w"/>
                                          </p:val>
                                        </p:tav>
                                      </p:tavLst>
                                    </p:anim>
                                  </p:childTnLst>
                                </p:cTn>
                              </p:par>
                              <p:par>
                                <p:cTn id="18" presetID="35"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2000"/>
                                        <p:tgtEl>
                                          <p:spTgt spid="3">
                                            <p:txEl>
                                              <p:pRg st="1" end="1"/>
                                            </p:txEl>
                                          </p:spTgt>
                                        </p:tgtEl>
                                      </p:cBhvr>
                                    </p:animEffect>
                                    <p:anim calcmode="lin" valueType="num">
                                      <p:cBhvr>
                                        <p:cTn id="21" dur="2000" fill="hold"/>
                                        <p:tgtEl>
                                          <p:spTgt spid="3">
                                            <p:txEl>
                                              <p:pRg st="1" end="1"/>
                                            </p:txEl>
                                          </p:spTgt>
                                        </p:tgtEl>
                                        <p:attrNameLst>
                                          <p:attrName>style.rotation</p:attrName>
                                        </p:attrNameLst>
                                      </p:cBhvr>
                                      <p:tavLst>
                                        <p:tav tm="0">
                                          <p:val>
                                            <p:fltVal val="720"/>
                                          </p:val>
                                        </p:tav>
                                        <p:tav tm="100000">
                                          <p:val>
                                            <p:fltVal val="0"/>
                                          </p:val>
                                        </p:tav>
                                      </p:tavLst>
                                    </p:anim>
                                    <p:anim calcmode="lin" valueType="num">
                                      <p:cBhvr>
                                        <p:cTn id="22" dur="2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2000" fill="hold"/>
                                        <p:tgtEl>
                                          <p:spTgt spid="3">
                                            <p:txEl>
                                              <p:pRg st="1" end="1"/>
                                            </p:txEl>
                                          </p:spTgt>
                                        </p:tgtEl>
                                        <p:attrNameLst>
                                          <p:attrName>ppt_w</p:attrName>
                                        </p:attrNameLst>
                                      </p:cBhvr>
                                      <p:tavLst>
                                        <p:tav tm="0">
                                          <p:val>
                                            <p:fltVal val="0"/>
                                          </p:val>
                                        </p:tav>
                                        <p:tav tm="100000">
                                          <p:val>
                                            <p:strVal val="#ppt_w"/>
                                          </p:val>
                                        </p:tav>
                                      </p:tavLst>
                                    </p:anim>
                                  </p:childTnLst>
                                </p:cTn>
                              </p:par>
                              <p:par>
                                <p:cTn id="24" presetID="35"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2000"/>
                                        <p:tgtEl>
                                          <p:spTgt spid="3">
                                            <p:txEl>
                                              <p:pRg st="2" end="2"/>
                                            </p:txEl>
                                          </p:spTgt>
                                        </p:tgtEl>
                                      </p:cBhvr>
                                    </p:animEffect>
                                    <p:anim calcmode="lin" valueType="num">
                                      <p:cBhvr>
                                        <p:cTn id="27" dur="2000" fill="hold"/>
                                        <p:tgtEl>
                                          <p:spTgt spid="3">
                                            <p:txEl>
                                              <p:pRg st="2" end="2"/>
                                            </p:txEl>
                                          </p:spTgt>
                                        </p:tgtEl>
                                        <p:attrNameLst>
                                          <p:attrName>style.rotation</p:attrName>
                                        </p:attrNameLst>
                                      </p:cBhvr>
                                      <p:tavLst>
                                        <p:tav tm="0">
                                          <p:val>
                                            <p:fltVal val="720"/>
                                          </p:val>
                                        </p:tav>
                                        <p:tav tm="100000">
                                          <p:val>
                                            <p:fltVal val="0"/>
                                          </p:val>
                                        </p:tav>
                                      </p:tavLst>
                                    </p:anim>
                                    <p:anim calcmode="lin" valueType="num">
                                      <p:cBhvr>
                                        <p:cTn id="28"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9" dur="2000" fill="hold"/>
                                        <p:tgtEl>
                                          <p:spTgt spid="3">
                                            <p:txEl>
                                              <p:pRg st="2" end="2"/>
                                            </p:txEl>
                                          </p:spTgt>
                                        </p:tgtEl>
                                        <p:attrNameLst>
                                          <p:attrName>ppt_w</p:attrName>
                                        </p:attrNameLst>
                                      </p:cBhvr>
                                      <p:tavLst>
                                        <p:tav tm="0">
                                          <p:val>
                                            <p:fltVal val="0"/>
                                          </p:val>
                                        </p:tav>
                                        <p:tav tm="100000">
                                          <p:val>
                                            <p:strVal val="#ppt_w"/>
                                          </p:val>
                                        </p:tav>
                                      </p:tavLst>
                                    </p:anim>
                                  </p:childTnLst>
                                </p:cTn>
                              </p:par>
                              <p:par>
                                <p:cTn id="30" presetID="35"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2000"/>
                                        <p:tgtEl>
                                          <p:spTgt spid="3">
                                            <p:txEl>
                                              <p:pRg st="3" end="3"/>
                                            </p:txEl>
                                          </p:spTgt>
                                        </p:tgtEl>
                                      </p:cBhvr>
                                    </p:animEffect>
                                    <p:anim calcmode="lin" valueType="num">
                                      <p:cBhvr>
                                        <p:cTn id="33" dur="2000" fill="hold"/>
                                        <p:tgtEl>
                                          <p:spTgt spid="3">
                                            <p:txEl>
                                              <p:pRg st="3" end="3"/>
                                            </p:txEl>
                                          </p:spTgt>
                                        </p:tgtEl>
                                        <p:attrNameLst>
                                          <p:attrName>style.rotation</p:attrName>
                                        </p:attrNameLst>
                                      </p:cBhvr>
                                      <p:tavLst>
                                        <p:tav tm="0">
                                          <p:val>
                                            <p:fltVal val="720"/>
                                          </p:val>
                                        </p:tav>
                                        <p:tav tm="100000">
                                          <p:val>
                                            <p:fltVal val="0"/>
                                          </p:val>
                                        </p:tav>
                                      </p:tavLst>
                                    </p:anim>
                                    <p:anim calcmode="lin" valueType="num">
                                      <p:cBhvr>
                                        <p:cTn id="34"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5" dur="2000" fill="hold"/>
                                        <p:tgtEl>
                                          <p:spTgt spid="3">
                                            <p:txEl>
                                              <p:pRg st="3" end="3"/>
                                            </p:txEl>
                                          </p:spTgt>
                                        </p:tgtEl>
                                        <p:attrNameLst>
                                          <p:attrName>ppt_w</p:attrName>
                                        </p:attrNameLst>
                                      </p:cBhvr>
                                      <p:tavLst>
                                        <p:tav tm="0">
                                          <p:val>
                                            <p:fltVal val="0"/>
                                          </p:val>
                                        </p:tav>
                                        <p:tav tm="100000">
                                          <p:val>
                                            <p:strVal val="#ppt_w"/>
                                          </p:val>
                                        </p:tav>
                                      </p:tavLst>
                                    </p:anim>
                                  </p:childTnLst>
                                </p:cTn>
                              </p:par>
                              <p:par>
                                <p:cTn id="36" presetID="35"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2000"/>
                                        <p:tgtEl>
                                          <p:spTgt spid="3">
                                            <p:txEl>
                                              <p:pRg st="4" end="4"/>
                                            </p:txEl>
                                          </p:spTgt>
                                        </p:tgtEl>
                                      </p:cBhvr>
                                    </p:animEffect>
                                    <p:anim calcmode="lin" valueType="num">
                                      <p:cBhvr>
                                        <p:cTn id="39" dur="2000" fill="hold"/>
                                        <p:tgtEl>
                                          <p:spTgt spid="3">
                                            <p:txEl>
                                              <p:pRg st="4" end="4"/>
                                            </p:txEl>
                                          </p:spTgt>
                                        </p:tgtEl>
                                        <p:attrNameLst>
                                          <p:attrName>style.rotation</p:attrName>
                                        </p:attrNameLst>
                                      </p:cBhvr>
                                      <p:tavLst>
                                        <p:tav tm="0">
                                          <p:val>
                                            <p:fltVal val="720"/>
                                          </p:val>
                                        </p:tav>
                                        <p:tav tm="100000">
                                          <p:val>
                                            <p:fltVal val="0"/>
                                          </p:val>
                                        </p:tav>
                                      </p:tavLst>
                                    </p:anim>
                                    <p:anim calcmode="lin" valueType="num">
                                      <p:cBhvr>
                                        <p:cTn id="40"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1" dur="2000" fill="hold"/>
                                        <p:tgtEl>
                                          <p:spTgt spid="3">
                                            <p:txEl>
                                              <p:pRg st="4" end="4"/>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01775"/>
          </a:xfrm>
        </p:spPr>
        <p:style>
          <a:lnRef idx="0">
            <a:schemeClr val="accent3"/>
          </a:lnRef>
          <a:fillRef idx="3">
            <a:schemeClr val="accent3"/>
          </a:fillRef>
          <a:effectRef idx="3">
            <a:schemeClr val="accent3"/>
          </a:effectRef>
          <a:fontRef idx="minor">
            <a:schemeClr val="lt1"/>
          </a:fontRef>
        </p:style>
        <p:txBody>
          <a:bodyPr>
            <a:noAutofit/>
          </a:bodyPr>
          <a:lstStyle/>
          <a:p>
            <a:pPr algn="ctr"/>
            <a:r>
              <a:rPr lang="en-US" sz="4800" dirty="0" smtClean="0">
                <a:latin typeface="Algerian" panose="04020705040A02060702" pitchFamily="82" charset="0"/>
              </a:rPr>
              <a:t>Graph for oligopoly market structure</a:t>
            </a:r>
            <a:endParaRPr lang="en-US" sz="4800" dirty="0">
              <a:latin typeface="Algerian" panose="04020705040A02060702" pitchFamily="82" charset="0"/>
            </a:endParaRPr>
          </a:p>
        </p:txBody>
      </p:sp>
      <p:sp>
        <p:nvSpPr>
          <p:cNvPr id="3" name="Content Placeholder 2"/>
          <p:cNvSpPr>
            <a:spLocks noGrp="1"/>
          </p:cNvSpPr>
          <p:nvPr>
            <p:ph idx="1"/>
          </p:nvPr>
        </p:nvSpPr>
        <p:spPr>
          <a:xfrm>
            <a:off x="838200" y="1993900"/>
            <a:ext cx="10515600" cy="4610100"/>
          </a:xfrm>
        </p:spPr>
        <p:txBody>
          <a:bodyPr/>
          <a:lstStyle/>
          <a:p>
            <a:endParaRPr lang="en-US" dirty="0"/>
          </a:p>
        </p:txBody>
      </p:sp>
      <p:pic>
        <p:nvPicPr>
          <p:cNvPr id="4098" name="Picture 2" descr="Oligopoly Market Structure | Intelligent Econom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8462" y="2057400"/>
            <a:ext cx="6061075" cy="448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2790"/>
      </p:ext>
    </p:extLst>
  </p:cSld>
  <p:clrMapOvr>
    <a:masterClrMapping/>
  </p:clrMapOvr>
  <mc:AlternateContent xmlns:mc="http://schemas.openxmlformats.org/markup-compatibility/2006" xmlns:p14="http://schemas.microsoft.com/office/powerpoint/2010/main">
    <mc:Choice Requires="p14">
      <p:transition spd="slow" p14:dur="1250">
        <p14:flip dir="r"/>
        <p:sndAc>
          <p:stSnd>
            <p:snd r:embed="rId2" name="whoosh.wav"/>
          </p:stSnd>
        </p:sndAc>
      </p:transition>
    </mc:Choice>
    <mc:Fallback xmlns="">
      <p:transition spd="slow">
        <p:fade/>
        <p:sndAc>
          <p:stSnd>
            <p:snd r:embed="rId4"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wipe(down)">
                                      <p:cBhvr>
                                        <p:cTn id="1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70100" y="1138238"/>
            <a:ext cx="7696200" cy="2852737"/>
          </a:xfrm>
        </p:spPr>
        <p:style>
          <a:lnRef idx="1">
            <a:schemeClr val="dk1"/>
          </a:lnRef>
          <a:fillRef idx="2">
            <a:schemeClr val="dk1"/>
          </a:fillRef>
          <a:effectRef idx="1">
            <a:schemeClr val="dk1"/>
          </a:effectRef>
          <a:fontRef idx="minor">
            <a:schemeClr val="dk1"/>
          </a:fontRef>
        </p:style>
        <p:txBody>
          <a:bodyPr anchor="ctr"/>
          <a:lstStyle/>
          <a:p>
            <a:pPr algn="ctr"/>
            <a:r>
              <a:rPr lang="en-US" dirty="0" smtClean="0">
                <a:latin typeface="Algerian" panose="04020705040A02060702" pitchFamily="82" charset="0"/>
              </a:rPr>
              <a:t>The end</a:t>
            </a:r>
            <a:endParaRPr lang="en-US" dirty="0">
              <a:latin typeface="Algerian" panose="04020705040A02060702" pitchFamily="82" charset="0"/>
            </a:endParaRPr>
          </a:p>
        </p:txBody>
      </p:sp>
      <p:sp>
        <p:nvSpPr>
          <p:cNvPr id="5" name="Text Placeholder 4"/>
          <p:cNvSpPr>
            <a:spLocks noGrp="1"/>
          </p:cNvSpPr>
          <p:nvPr>
            <p:ph type="body" idx="1"/>
          </p:nvPr>
        </p:nvSpPr>
        <p:spPr>
          <a:xfrm>
            <a:off x="6692900" y="4602163"/>
            <a:ext cx="4133850" cy="1500187"/>
          </a:xfrm>
        </p:spPr>
        <p:txBody>
          <a:bodyPr anchor="ctr">
            <a:normAutofit/>
          </a:bodyPr>
          <a:lstStyle/>
          <a:p>
            <a:r>
              <a:rPr lang="en-US" sz="4400" dirty="0" smtClean="0">
                <a:solidFill>
                  <a:schemeClr val="tx1"/>
                </a:solidFill>
                <a:latin typeface="Algerian" panose="04020705040A02060702" pitchFamily="82" charset="0"/>
              </a:rPr>
              <a:t>Thank you</a:t>
            </a:r>
            <a:endParaRPr lang="en-US" sz="44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1581493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sndAc>
          <p:stSnd>
            <p:snd r:embed="rId2" name="whoosh.wav"/>
          </p:stSnd>
        </p:sndAc>
      </p:transition>
    </mc:Choice>
    <mc:Fallback xmlns="">
      <p:transition spd="slow">
        <p:fade/>
        <p:sndAc>
          <p:stSnd>
            <p:snd r:embed="rId3"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anim calcmode="lin" valueType="num">
                                      <p:cBhvr>
                                        <p:cTn id="13"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0" y="279400"/>
            <a:ext cx="10515600" cy="1562100"/>
          </a:xfrm>
        </p:spPr>
        <p:style>
          <a:lnRef idx="0">
            <a:schemeClr val="accent3"/>
          </a:lnRef>
          <a:fillRef idx="3">
            <a:schemeClr val="accent3"/>
          </a:fillRef>
          <a:effectRef idx="3">
            <a:schemeClr val="accent3"/>
          </a:effectRef>
          <a:fontRef idx="minor">
            <a:schemeClr val="lt1"/>
          </a:fontRef>
        </p:style>
        <p:txBody>
          <a:bodyPr>
            <a:normAutofit/>
          </a:bodyPr>
          <a:lstStyle/>
          <a:p>
            <a:pPr algn="ctr"/>
            <a:r>
              <a:rPr lang="en-US" sz="4800" dirty="0" smtClean="0">
                <a:latin typeface="Algerian" panose="04020705040A02060702" pitchFamily="82" charset="0"/>
              </a:rPr>
              <a:t>What is Market Structure?</a:t>
            </a:r>
            <a:endParaRPr lang="en-US" sz="4800" dirty="0">
              <a:latin typeface="Algerian" panose="04020705040A02060702" pitchFamily="82" charset="0"/>
            </a:endParaRPr>
          </a:p>
        </p:txBody>
      </p:sp>
      <p:sp>
        <p:nvSpPr>
          <p:cNvPr id="3" name="Content Placeholder 2"/>
          <p:cNvSpPr>
            <a:spLocks noGrp="1"/>
          </p:cNvSpPr>
          <p:nvPr>
            <p:ph idx="1"/>
          </p:nvPr>
        </p:nvSpPr>
        <p:spPr>
          <a:xfrm>
            <a:off x="1066800" y="2120899"/>
            <a:ext cx="9982200" cy="4056063"/>
          </a:xfrm>
        </p:spPr>
        <p:txBody>
          <a:bodyPr>
            <a:normAutofit/>
          </a:bodyPr>
          <a:lstStyle/>
          <a:p>
            <a:pPr marL="0" indent="0">
              <a:buNone/>
            </a:pPr>
            <a:r>
              <a:rPr lang="en-US" sz="2400" dirty="0" smtClean="0">
                <a:latin typeface="Arial" panose="020B0604020202020204" pitchFamily="34" charset="0"/>
                <a:cs typeface="Arial" panose="020B0604020202020204" pitchFamily="34" charset="0"/>
              </a:rPr>
              <a:t>The </a:t>
            </a:r>
            <a:r>
              <a:rPr lang="en-US" sz="2400" b="1" dirty="0" smtClean="0">
                <a:latin typeface="Arial" panose="020B0604020202020204" pitchFamily="34" charset="0"/>
                <a:cs typeface="Arial" panose="020B0604020202020204" pitchFamily="34" charset="0"/>
              </a:rPr>
              <a:t>Market Structure</a:t>
            </a:r>
            <a:r>
              <a:rPr lang="en-US" sz="2400" dirty="0" smtClean="0">
                <a:latin typeface="Arial" panose="020B0604020202020204" pitchFamily="34" charset="0"/>
                <a:cs typeface="Arial" panose="020B0604020202020204" pitchFamily="34" charset="0"/>
              </a:rPr>
              <a:t> refers to the characteristics of the market either organizational or competitive, that describes the nature of competition and the pricing policy followed in the market.</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Thus, the market structure can be defined as, the number of firms producing the identical goods and services in the market and whose structure is determined on the basis of the competition prevailing in that market.</a:t>
            </a:r>
          </a:p>
          <a:p>
            <a:pPr marL="0"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6667347"/>
      </p:ext>
    </p:extLst>
  </p:cSld>
  <p:clrMapOvr>
    <a:masterClrMapping/>
  </p:clrMapOvr>
  <mc:AlternateContent xmlns:mc="http://schemas.openxmlformats.org/markup-compatibility/2006" xmlns:p14="http://schemas.microsoft.com/office/powerpoint/2010/main">
    <mc:Choice Requires="p14">
      <p:transition p14:dur="0">
        <p:sndAc>
          <p:stSnd>
            <p:snd r:embed="rId2" name="whoosh.wav"/>
          </p:stSnd>
        </p:sndAc>
      </p:transition>
    </mc:Choice>
    <mc:Fallback xmlns="">
      <p:transition>
        <p:sndAc>
          <p:stSnd>
            <p:snd r:embed="rId3"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28775"/>
          </a:xfrm>
        </p:spPr>
        <p:style>
          <a:lnRef idx="0">
            <a:schemeClr val="accent3"/>
          </a:lnRef>
          <a:fillRef idx="3">
            <a:schemeClr val="accent3"/>
          </a:fillRef>
          <a:effectRef idx="3">
            <a:schemeClr val="accent3"/>
          </a:effectRef>
          <a:fontRef idx="minor">
            <a:schemeClr val="lt1"/>
          </a:fontRef>
        </p:style>
        <p:txBody>
          <a:bodyPr/>
          <a:lstStyle/>
          <a:p>
            <a:pPr algn="ctr"/>
            <a:r>
              <a:rPr lang="en-GB" dirty="0" smtClean="0">
                <a:latin typeface="Algerian" panose="04020705040A02060702" pitchFamily="82" charset="0"/>
                <a:cs typeface="Arial" panose="020B0604020202020204" pitchFamily="34" charset="0"/>
              </a:rPr>
              <a:t>Type of market structure influences how a firm behaves</a:t>
            </a:r>
            <a:endParaRPr lang="en-US" dirty="0">
              <a:latin typeface="Algerian" panose="04020705040A02060702" pitchFamily="82" charset="0"/>
            </a:endParaRPr>
          </a:p>
        </p:txBody>
      </p:sp>
      <p:sp>
        <p:nvSpPr>
          <p:cNvPr id="3" name="Content Placeholder 2"/>
          <p:cNvSpPr>
            <a:spLocks noGrp="1"/>
          </p:cNvSpPr>
          <p:nvPr>
            <p:ph idx="1"/>
          </p:nvPr>
        </p:nvSpPr>
        <p:spPr>
          <a:xfrm>
            <a:off x="1968500" y="2108199"/>
            <a:ext cx="8013700" cy="4068763"/>
          </a:xfrm>
        </p:spPr>
        <p:txBody>
          <a:bodyPr>
            <a:normAutofit/>
          </a:bodyPr>
          <a:lstStyle/>
          <a:p>
            <a:pPr marL="0" indent="0">
              <a:buNone/>
            </a:pPr>
            <a:endParaRPr lang="en-GB" sz="2400" dirty="0" smtClean="0">
              <a:latin typeface="Arial" panose="020B0604020202020204" pitchFamily="34" charset="0"/>
              <a:cs typeface="Arial" panose="020B0604020202020204" pitchFamily="34" charset="0"/>
            </a:endParaRPr>
          </a:p>
          <a:p>
            <a:pPr lvl="1">
              <a:buFont typeface="Wingdings" panose="05000000000000000000" pitchFamily="2" charset="2"/>
              <a:buChar char="Ø"/>
            </a:pPr>
            <a:r>
              <a:rPr lang="en-GB" dirty="0" smtClean="0">
                <a:latin typeface="Arial" panose="020B0604020202020204" pitchFamily="34" charset="0"/>
                <a:cs typeface="Arial" panose="020B0604020202020204" pitchFamily="34" charset="0"/>
              </a:rPr>
              <a:t>Pricing</a:t>
            </a:r>
          </a:p>
          <a:p>
            <a:pPr lvl="1">
              <a:buFont typeface="Wingdings" panose="05000000000000000000" pitchFamily="2" charset="2"/>
              <a:buChar char="Ø"/>
            </a:pPr>
            <a:r>
              <a:rPr lang="en-GB" dirty="0" smtClean="0">
                <a:latin typeface="Arial" panose="020B0604020202020204" pitchFamily="34" charset="0"/>
                <a:cs typeface="Arial" panose="020B0604020202020204" pitchFamily="34" charset="0"/>
              </a:rPr>
              <a:t>Supply</a:t>
            </a:r>
          </a:p>
          <a:p>
            <a:pPr lvl="1">
              <a:buFont typeface="Wingdings" panose="05000000000000000000" pitchFamily="2" charset="2"/>
              <a:buChar char="Ø"/>
            </a:pPr>
            <a:r>
              <a:rPr lang="en-GB" dirty="0" smtClean="0">
                <a:latin typeface="Arial" panose="020B0604020202020204" pitchFamily="34" charset="0"/>
                <a:cs typeface="Arial" panose="020B0604020202020204" pitchFamily="34" charset="0"/>
              </a:rPr>
              <a:t>Barriers to Entry</a:t>
            </a:r>
          </a:p>
          <a:p>
            <a:pPr lvl="1">
              <a:buFont typeface="Wingdings" panose="05000000000000000000" pitchFamily="2" charset="2"/>
              <a:buChar char="Ø"/>
            </a:pPr>
            <a:r>
              <a:rPr lang="en-GB" dirty="0" smtClean="0">
                <a:latin typeface="Arial" panose="020B0604020202020204" pitchFamily="34" charset="0"/>
                <a:cs typeface="Arial" panose="020B0604020202020204" pitchFamily="34" charset="0"/>
              </a:rPr>
              <a:t>Efficiency</a:t>
            </a:r>
          </a:p>
          <a:p>
            <a:pPr lvl="1">
              <a:buFont typeface="Wingdings" panose="05000000000000000000" pitchFamily="2" charset="2"/>
              <a:buChar char="Ø"/>
            </a:pPr>
            <a:r>
              <a:rPr lang="en-GB" dirty="0" smtClean="0">
                <a:latin typeface="Arial" panose="020B0604020202020204" pitchFamily="34" charset="0"/>
                <a:cs typeface="Arial" panose="020B0604020202020204" pitchFamily="34" charset="0"/>
              </a:rPr>
              <a:t>Competition</a:t>
            </a:r>
          </a:p>
          <a:p>
            <a:pPr marL="0" indent="0">
              <a:buNone/>
            </a:pPr>
            <a:endParaRPr lang="en-GB"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8240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sndAc>
          <p:stSnd>
            <p:snd r:embed="rId2" name="whoosh.wav"/>
          </p:stSnd>
        </p:sndAc>
      </p:transition>
    </mc:Choice>
    <mc:Fallback xmlns="">
      <p:transition spd="slow">
        <p:fade/>
        <p:sndAc>
          <p:stSnd>
            <p:snd r:embed="rId3"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66874"/>
          </a:xfrm>
        </p:spPr>
        <p:style>
          <a:lnRef idx="0">
            <a:schemeClr val="accent3"/>
          </a:lnRef>
          <a:fillRef idx="3">
            <a:schemeClr val="accent3"/>
          </a:fillRef>
          <a:effectRef idx="3">
            <a:schemeClr val="accent3"/>
          </a:effectRef>
          <a:fontRef idx="minor">
            <a:schemeClr val="lt1"/>
          </a:fontRef>
        </p:style>
        <p:txBody>
          <a:bodyPr>
            <a:normAutofit/>
          </a:bodyPr>
          <a:lstStyle/>
          <a:p>
            <a:pPr algn="ctr"/>
            <a:r>
              <a:rPr lang="en-GB" sz="5400" dirty="0" smtClean="0">
                <a:latin typeface="Algerian" panose="04020705040A02060702" pitchFamily="82" charset="0"/>
              </a:rPr>
              <a:t>Perfect Competition</a:t>
            </a:r>
            <a:endParaRPr lang="en-US" sz="5400" dirty="0">
              <a:latin typeface="Algerian" panose="04020705040A02060702" pitchFamily="82" charset="0"/>
            </a:endParaRPr>
          </a:p>
        </p:txBody>
      </p:sp>
      <p:sp>
        <p:nvSpPr>
          <p:cNvPr id="3" name="Content Placeholder 2"/>
          <p:cNvSpPr>
            <a:spLocks noGrp="1"/>
          </p:cNvSpPr>
          <p:nvPr>
            <p:ph idx="1"/>
          </p:nvPr>
        </p:nvSpPr>
        <p:spPr>
          <a:xfrm>
            <a:off x="838200" y="2311400"/>
            <a:ext cx="10515600" cy="3865562"/>
          </a:xfrm>
        </p:spPr>
        <p:txBody>
          <a:bodyPr/>
          <a:lstStyle/>
          <a:p>
            <a:pPr lvl="2">
              <a:buFont typeface="Wingdings" panose="05000000000000000000" pitchFamily="2" charset="2"/>
              <a:buChar char="Ø"/>
            </a:pPr>
            <a:r>
              <a:rPr lang="en-GB" sz="2400" dirty="0" smtClean="0">
                <a:latin typeface="Arial" panose="020B0604020202020204" pitchFamily="34" charset="0"/>
                <a:cs typeface="Arial" panose="020B0604020202020204" pitchFamily="34" charset="0"/>
              </a:rPr>
              <a:t>Free entry and exit to industry</a:t>
            </a:r>
          </a:p>
          <a:p>
            <a:pPr lvl="2">
              <a:buFont typeface="Wingdings" panose="05000000000000000000" pitchFamily="2" charset="2"/>
              <a:buChar char="Ø"/>
            </a:pPr>
            <a:r>
              <a:rPr lang="en-GB" sz="2400" dirty="0" smtClean="0">
                <a:latin typeface="Arial" panose="020B0604020202020204" pitchFamily="34" charset="0"/>
                <a:cs typeface="Arial" panose="020B0604020202020204" pitchFamily="34" charset="0"/>
              </a:rPr>
              <a:t>Homogenous product – identical so no consumer preference</a:t>
            </a:r>
          </a:p>
          <a:p>
            <a:pPr lvl="2">
              <a:buFont typeface="Wingdings" panose="05000000000000000000" pitchFamily="2" charset="2"/>
              <a:buChar char="Ø"/>
            </a:pPr>
            <a:r>
              <a:rPr lang="en-GB" sz="2400" dirty="0" smtClean="0">
                <a:latin typeface="Arial" panose="020B0604020202020204" pitchFamily="34" charset="0"/>
                <a:cs typeface="Arial" panose="020B0604020202020204" pitchFamily="34" charset="0"/>
              </a:rPr>
              <a:t>Large number of buyers and sellers – no individual seller can influence price</a:t>
            </a:r>
          </a:p>
          <a:p>
            <a:pPr lvl="2">
              <a:buFont typeface="Wingdings" panose="05000000000000000000" pitchFamily="2" charset="2"/>
              <a:buChar char="Ø"/>
            </a:pPr>
            <a:r>
              <a:rPr lang="en-GB" sz="2400" dirty="0" smtClean="0">
                <a:latin typeface="Arial" panose="020B0604020202020204" pitchFamily="34" charset="0"/>
                <a:cs typeface="Arial" panose="020B0604020202020204" pitchFamily="34" charset="0"/>
              </a:rPr>
              <a:t>Sellers are price takers – have to accept the market price</a:t>
            </a:r>
          </a:p>
          <a:p>
            <a:pPr lvl="2">
              <a:buFont typeface="Wingdings" panose="05000000000000000000" pitchFamily="2" charset="2"/>
              <a:buChar char="Ø"/>
            </a:pPr>
            <a:r>
              <a:rPr lang="en-GB" sz="2400" dirty="0" smtClean="0">
                <a:latin typeface="Arial" panose="020B0604020202020204" pitchFamily="34" charset="0"/>
                <a:cs typeface="Arial" panose="020B0604020202020204" pitchFamily="34" charset="0"/>
              </a:rPr>
              <a:t>Perfect information available to buyers and sellers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261184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sndAc>
          <p:stSnd>
            <p:snd r:embed="rId2" name="whoosh.wav"/>
          </p:stSnd>
        </p:sndAc>
      </p:transition>
    </mc:Choice>
    <mc:Fallback xmlns="">
      <p:transition spd="slow">
        <p:fade/>
        <p:sndAc>
          <p:stSnd>
            <p:snd r:embed="rId3"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4325"/>
            <a:ext cx="10515600" cy="1539875"/>
          </a:xfrm>
        </p:spPr>
        <p:style>
          <a:lnRef idx="0">
            <a:schemeClr val="accent3"/>
          </a:lnRef>
          <a:fillRef idx="3">
            <a:schemeClr val="accent3"/>
          </a:fillRef>
          <a:effectRef idx="3">
            <a:schemeClr val="accent3"/>
          </a:effectRef>
          <a:fontRef idx="minor">
            <a:schemeClr val="lt1"/>
          </a:fontRef>
        </p:style>
        <p:txBody>
          <a:bodyPr>
            <a:normAutofit/>
          </a:bodyPr>
          <a:lstStyle/>
          <a:p>
            <a:pPr algn="ctr"/>
            <a:r>
              <a:rPr lang="en-US" altLang="en-US" sz="4800" dirty="0" smtClean="0">
                <a:latin typeface="Algerian" panose="04020705040A02060702" pitchFamily="82" charset="0"/>
              </a:rPr>
              <a:t>Conditions for Perfect Competition</a:t>
            </a:r>
            <a:endParaRPr lang="en-US" sz="4800" dirty="0">
              <a:latin typeface="Algerian" panose="04020705040A02060702" pitchFamily="82" charset="0"/>
            </a:endParaRPr>
          </a:p>
        </p:txBody>
      </p:sp>
      <p:sp>
        <p:nvSpPr>
          <p:cNvPr id="3" name="Content Placeholder 2"/>
          <p:cNvSpPr>
            <a:spLocks noGrp="1"/>
          </p:cNvSpPr>
          <p:nvPr>
            <p:ph idx="1"/>
          </p:nvPr>
        </p:nvSpPr>
        <p:spPr>
          <a:xfrm>
            <a:off x="838200" y="2184399"/>
            <a:ext cx="10515600" cy="3992563"/>
          </a:xfrm>
        </p:spPr>
        <p:txBody>
          <a:bodyPr/>
          <a:lstStyle/>
          <a:p>
            <a:pPr marL="0" indent="0">
              <a:buNone/>
            </a:pPr>
            <a:r>
              <a:rPr lang="en-US" b="1" dirty="0" smtClean="0">
                <a:latin typeface="Arial" panose="020B0604020202020204" pitchFamily="34" charset="0"/>
                <a:cs typeface="Arial" panose="020B0604020202020204" pitchFamily="34" charset="0"/>
              </a:rPr>
              <a:t>There are four condition for perfect competition:</a:t>
            </a:r>
          </a:p>
          <a:p>
            <a:pPr>
              <a:buFont typeface="Wingdings" panose="05000000000000000000" pitchFamily="2" charset="2"/>
              <a:buChar char="Ø"/>
            </a:pPr>
            <a:r>
              <a:rPr kumimoji="1" lang="en-US" altLang="en-US" dirty="0" smtClean="0">
                <a:latin typeface="Arial" panose="020B0604020202020204" pitchFamily="34" charset="0"/>
                <a:cs typeface="Arial" panose="020B0604020202020204" pitchFamily="34" charset="0"/>
              </a:rPr>
              <a:t>Many Buyers and Sellers</a:t>
            </a:r>
          </a:p>
          <a:p>
            <a:pPr>
              <a:buFont typeface="Wingdings" panose="05000000000000000000" pitchFamily="2" charset="2"/>
              <a:buChar char="Ø"/>
            </a:pPr>
            <a:r>
              <a:rPr kumimoji="1" lang="en-US" altLang="en-US" dirty="0" smtClean="0">
                <a:latin typeface="Arial" panose="020B0604020202020204" pitchFamily="34" charset="0"/>
                <a:cs typeface="Arial" panose="020B0604020202020204" pitchFamily="34" charset="0"/>
              </a:rPr>
              <a:t>Identical Products</a:t>
            </a:r>
          </a:p>
          <a:p>
            <a:pPr>
              <a:buFont typeface="Wingdings" panose="05000000000000000000" pitchFamily="2" charset="2"/>
              <a:buChar char="Ø"/>
            </a:pPr>
            <a:r>
              <a:rPr kumimoji="1" lang="en-US" altLang="en-US" dirty="0" smtClean="0">
                <a:latin typeface="Arial" panose="020B0604020202020204" pitchFamily="34" charset="0"/>
                <a:cs typeface="Arial" panose="020B0604020202020204" pitchFamily="34" charset="0"/>
              </a:rPr>
              <a:t>Informed Buyers and Sellers</a:t>
            </a:r>
          </a:p>
          <a:p>
            <a:pPr>
              <a:buFont typeface="Wingdings" panose="05000000000000000000" pitchFamily="2" charset="2"/>
              <a:buChar char="Ø"/>
            </a:pPr>
            <a:r>
              <a:rPr kumimoji="1" lang="en-US" altLang="en-US" dirty="0" smtClean="0">
                <a:latin typeface="Arial" panose="020B0604020202020204" pitchFamily="34" charset="0"/>
                <a:cs typeface="Arial" panose="020B0604020202020204" pitchFamily="34" charset="0"/>
              </a:rPr>
              <a:t>Free Market Entry and Exit</a:t>
            </a:r>
          </a:p>
          <a:p>
            <a:pPr marL="0" indent="0">
              <a:buNone/>
            </a:pPr>
            <a:endParaRPr lang="en-US" b="1" dirty="0" smtClean="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4091731"/>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whoosh.wav"/>
          </p:stSnd>
        </p:sndAc>
      </p:transition>
    </mc:Choice>
    <mc:Fallback xmlns="">
      <p:transition spd="slow">
        <p:fade/>
        <p:sndAc>
          <p:stSnd>
            <p:snd r:embed="rId3"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28775"/>
          </a:xfrm>
        </p:spPr>
        <p:style>
          <a:lnRef idx="0">
            <a:schemeClr val="accent3"/>
          </a:lnRef>
          <a:fillRef idx="3">
            <a:schemeClr val="accent3"/>
          </a:fillRef>
          <a:effectRef idx="3">
            <a:schemeClr val="accent3"/>
          </a:effectRef>
          <a:fontRef idx="minor">
            <a:schemeClr val="lt1"/>
          </a:fontRef>
        </p:style>
        <p:txBody>
          <a:bodyPr>
            <a:noAutofit/>
          </a:bodyPr>
          <a:lstStyle/>
          <a:p>
            <a:pPr algn="ctr"/>
            <a:r>
              <a:rPr lang="en-GB" sz="4800" dirty="0" smtClean="0">
                <a:latin typeface="Algerian" panose="04020705040A02060702" pitchFamily="82" charset="0"/>
              </a:rPr>
              <a:t>Advantages of Perfect Competition</a:t>
            </a:r>
            <a:endParaRPr lang="en-US" sz="4800" dirty="0">
              <a:latin typeface="Algerian" panose="04020705040A02060702" pitchFamily="82" charset="0"/>
            </a:endParaRPr>
          </a:p>
        </p:txBody>
      </p:sp>
      <p:sp>
        <p:nvSpPr>
          <p:cNvPr id="3" name="Content Placeholder 2"/>
          <p:cNvSpPr>
            <a:spLocks noGrp="1"/>
          </p:cNvSpPr>
          <p:nvPr>
            <p:ph idx="1"/>
          </p:nvPr>
        </p:nvSpPr>
        <p:spPr>
          <a:xfrm>
            <a:off x="838200" y="2425699"/>
            <a:ext cx="10515600" cy="4043363"/>
          </a:xfrm>
        </p:spPr>
        <p:txBody>
          <a:bodyPr/>
          <a:lstStyle/>
          <a:p>
            <a:r>
              <a:rPr lang="en-GB" sz="2400" dirty="0">
                <a:latin typeface="Arial" panose="020B0604020202020204" pitchFamily="34" charset="0"/>
                <a:cs typeface="Arial" panose="020B0604020202020204" pitchFamily="34" charset="0"/>
              </a:rPr>
              <a:t>High degree of competition helps allocate resources to most efficient use</a:t>
            </a:r>
          </a:p>
          <a:p>
            <a:r>
              <a:rPr lang="en-GB" sz="2400" dirty="0">
                <a:latin typeface="Arial" panose="020B0604020202020204" pitchFamily="34" charset="0"/>
                <a:cs typeface="Arial" panose="020B0604020202020204" pitchFamily="34" charset="0"/>
              </a:rPr>
              <a:t>Price = marginal costs</a:t>
            </a:r>
          </a:p>
          <a:p>
            <a:r>
              <a:rPr lang="en-GB" sz="2400" dirty="0">
                <a:latin typeface="Arial" panose="020B0604020202020204" pitchFamily="34" charset="0"/>
                <a:cs typeface="Arial" panose="020B0604020202020204" pitchFamily="34" charset="0"/>
              </a:rPr>
              <a:t>Normal profit made in the long run</a:t>
            </a:r>
          </a:p>
          <a:p>
            <a:r>
              <a:rPr lang="en-GB" sz="2400" dirty="0">
                <a:latin typeface="Arial" panose="020B0604020202020204" pitchFamily="34" charset="0"/>
                <a:cs typeface="Arial" panose="020B0604020202020204" pitchFamily="34" charset="0"/>
              </a:rPr>
              <a:t>Firms operate at maximum efficiency</a:t>
            </a:r>
          </a:p>
          <a:p>
            <a:r>
              <a:rPr lang="en-GB" sz="2400" dirty="0">
                <a:latin typeface="Arial" panose="020B0604020202020204" pitchFamily="34" charset="0"/>
                <a:cs typeface="Arial" panose="020B0604020202020204" pitchFamily="34" charset="0"/>
              </a:rPr>
              <a:t>Consumers benefit</a:t>
            </a:r>
            <a:endParaRPr lang="en-US"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256808042"/>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whoosh.wav"/>
          </p:stSnd>
        </p:sndAc>
      </p:transition>
    </mc:Choice>
    <mc:Fallback xmlns="">
      <p:transition spd="slow">
        <p:fade/>
        <p:sndAc>
          <p:stSnd>
            <p:snd r:embed="rId3"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90675"/>
          </a:xfrm>
        </p:spPr>
        <p:style>
          <a:lnRef idx="0">
            <a:schemeClr val="accent3"/>
          </a:lnRef>
          <a:fillRef idx="3">
            <a:schemeClr val="accent3"/>
          </a:fillRef>
          <a:effectRef idx="3">
            <a:schemeClr val="accent3"/>
          </a:effectRef>
          <a:fontRef idx="minor">
            <a:schemeClr val="lt1"/>
          </a:fontRef>
        </p:style>
        <p:txBody>
          <a:bodyPr anchor="t">
            <a:noAutofit/>
          </a:bodyPr>
          <a:lstStyle/>
          <a:p>
            <a:pPr algn="ctr"/>
            <a:r>
              <a:rPr lang="en-GB" sz="4800" b="1" dirty="0" smtClean="0">
                <a:latin typeface="Algerian" panose="04020705040A02060702" pitchFamily="82" charset="0"/>
              </a:rPr>
              <a:t>What happens in a competitive environment?</a:t>
            </a:r>
            <a:r>
              <a:rPr lang="en-GB" sz="4800" b="1" dirty="0" smtClean="0">
                <a:solidFill>
                  <a:srgbClr val="003366"/>
                </a:solidFill>
              </a:rPr>
              <a:t/>
            </a:r>
            <a:br>
              <a:rPr lang="en-GB" sz="4800" b="1" dirty="0" smtClean="0">
                <a:solidFill>
                  <a:srgbClr val="003366"/>
                </a:solidFill>
              </a:rPr>
            </a:br>
            <a:endParaRPr lang="en-US" sz="4800" dirty="0"/>
          </a:p>
        </p:txBody>
      </p:sp>
      <p:sp>
        <p:nvSpPr>
          <p:cNvPr id="3" name="Content Placeholder 2"/>
          <p:cNvSpPr>
            <a:spLocks noGrp="1"/>
          </p:cNvSpPr>
          <p:nvPr>
            <p:ph idx="1"/>
          </p:nvPr>
        </p:nvSpPr>
        <p:spPr>
          <a:xfrm>
            <a:off x="838200" y="2260599"/>
            <a:ext cx="10515600" cy="3916363"/>
          </a:xfrm>
        </p:spPr>
        <p:txBody>
          <a:bodyPr/>
          <a:lstStyle/>
          <a:p>
            <a:pPr lvl="1">
              <a:lnSpc>
                <a:spcPct val="80000"/>
              </a:lnSpc>
              <a:buFont typeface="Wingdings" panose="05000000000000000000" pitchFamily="2" charset="2"/>
              <a:buChar char="Ø"/>
            </a:pPr>
            <a:r>
              <a:rPr lang="en-GB" dirty="0">
                <a:latin typeface="Arial" panose="020B0604020202020204" pitchFamily="34" charset="0"/>
                <a:cs typeface="Arial" panose="020B0604020202020204" pitchFamily="34" charset="0"/>
              </a:rPr>
              <a:t>New idea? – firm makes short term abnormal profit</a:t>
            </a:r>
          </a:p>
          <a:p>
            <a:pPr lvl="1">
              <a:lnSpc>
                <a:spcPct val="80000"/>
              </a:lnSpc>
              <a:buFont typeface="Wingdings" panose="05000000000000000000" pitchFamily="2" charset="2"/>
              <a:buChar char="Ø"/>
            </a:pPr>
            <a:r>
              <a:rPr lang="en-GB" dirty="0">
                <a:latin typeface="Arial" panose="020B0604020202020204" pitchFamily="34" charset="0"/>
                <a:cs typeface="Arial" panose="020B0604020202020204" pitchFamily="34" charset="0"/>
              </a:rPr>
              <a:t>Other firms enter the industry to take advantage of abnormal profit</a:t>
            </a:r>
          </a:p>
          <a:p>
            <a:pPr lvl="1">
              <a:lnSpc>
                <a:spcPct val="80000"/>
              </a:lnSpc>
              <a:buFont typeface="Wingdings" panose="05000000000000000000" pitchFamily="2" charset="2"/>
              <a:buChar char="Ø"/>
            </a:pPr>
            <a:r>
              <a:rPr lang="en-GB" dirty="0">
                <a:latin typeface="Arial" panose="020B0604020202020204" pitchFamily="34" charset="0"/>
                <a:cs typeface="Arial" panose="020B0604020202020204" pitchFamily="34" charset="0"/>
              </a:rPr>
              <a:t>Supply increases – price falls</a:t>
            </a:r>
          </a:p>
          <a:p>
            <a:pPr lvl="1">
              <a:lnSpc>
                <a:spcPct val="80000"/>
              </a:lnSpc>
              <a:buFont typeface="Wingdings" panose="05000000000000000000" pitchFamily="2" charset="2"/>
              <a:buChar char="Ø"/>
            </a:pPr>
            <a:r>
              <a:rPr lang="en-GB" dirty="0">
                <a:latin typeface="Arial" panose="020B0604020202020204" pitchFamily="34" charset="0"/>
                <a:cs typeface="Arial" panose="020B0604020202020204" pitchFamily="34" charset="0"/>
              </a:rPr>
              <a:t>Long run – normal profit made</a:t>
            </a:r>
          </a:p>
          <a:p>
            <a:pPr lvl="1">
              <a:lnSpc>
                <a:spcPct val="80000"/>
              </a:lnSpc>
              <a:buFont typeface="Wingdings" panose="05000000000000000000" pitchFamily="2" charset="2"/>
              <a:buChar char="Ø"/>
            </a:pPr>
            <a:r>
              <a:rPr lang="en-GB" dirty="0">
                <a:latin typeface="Arial" panose="020B0604020202020204" pitchFamily="34" charset="0"/>
                <a:cs typeface="Arial" panose="020B0604020202020204" pitchFamily="34" charset="0"/>
              </a:rPr>
              <a:t>Choice for consumer</a:t>
            </a:r>
          </a:p>
          <a:p>
            <a:pPr lvl="1">
              <a:lnSpc>
                <a:spcPct val="80000"/>
              </a:lnSpc>
              <a:buFont typeface="Wingdings" panose="05000000000000000000" pitchFamily="2" charset="2"/>
              <a:buChar char="Ø"/>
            </a:pPr>
            <a:r>
              <a:rPr lang="en-GB" dirty="0">
                <a:latin typeface="Arial" panose="020B0604020202020204" pitchFamily="34" charset="0"/>
                <a:cs typeface="Arial" panose="020B0604020202020204" pitchFamily="34" charset="0"/>
              </a:rPr>
              <a:t>Price sufficient for normal profit to be made but no more!</a:t>
            </a: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7491864"/>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whoosh.wav"/>
          </p:stSnd>
        </p:sndAc>
      </p:transition>
    </mc:Choice>
    <mc:Fallback xmlns="">
      <p:transition spd="slow">
        <p:fade/>
        <p:sndAc>
          <p:stSnd>
            <p:snd r:embed="rId3"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strVal val="#ppt_h"/>
                                          </p:val>
                                        </p:tav>
                                        <p:tav tm="100000">
                                          <p:val>
                                            <p:strVal val="#ppt_h"/>
                                          </p:val>
                                        </p:tav>
                                      </p:tavLst>
                                    </p:anim>
                                  </p:childTnLst>
                                </p:cTn>
                              </p:par>
                              <p:par>
                                <p:cTn id="16" presetID="17" presetClass="entr" presetSubtype="1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1" end="1"/>
                                            </p:txEl>
                                          </p:spTgt>
                                        </p:tgtEl>
                                        <p:attrNameLst>
                                          <p:attrName>ppt_h</p:attrName>
                                        </p:attrNameLst>
                                      </p:cBhvr>
                                      <p:tavLst>
                                        <p:tav tm="0">
                                          <p:val>
                                            <p:strVal val="#ppt_h"/>
                                          </p:val>
                                        </p:tav>
                                        <p:tav tm="100000">
                                          <p:val>
                                            <p:strVal val="#ppt_h"/>
                                          </p:val>
                                        </p:tav>
                                      </p:tavLst>
                                    </p:anim>
                                  </p:childTnLst>
                                </p:cTn>
                              </p:par>
                              <p:par>
                                <p:cTn id="20" presetID="17" presetClass="entr" presetSubtype="1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2" end="2"/>
                                            </p:txEl>
                                          </p:spTgt>
                                        </p:tgtEl>
                                        <p:attrNameLst>
                                          <p:attrName>ppt_h</p:attrName>
                                        </p:attrNameLst>
                                      </p:cBhvr>
                                      <p:tavLst>
                                        <p:tav tm="0">
                                          <p:val>
                                            <p:strVal val="#ppt_h"/>
                                          </p:val>
                                        </p:tav>
                                        <p:tav tm="100000">
                                          <p:val>
                                            <p:strVal val="#ppt_h"/>
                                          </p:val>
                                        </p:tav>
                                      </p:tavLst>
                                    </p:anim>
                                  </p:childTnLst>
                                </p:cTn>
                              </p:par>
                              <p:par>
                                <p:cTn id="24" presetID="17" presetClass="entr" presetSubtype="1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p:cTn id="26"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3" end="3"/>
                                            </p:txEl>
                                          </p:spTgt>
                                        </p:tgtEl>
                                        <p:attrNameLst>
                                          <p:attrName>ppt_h</p:attrName>
                                        </p:attrNameLst>
                                      </p:cBhvr>
                                      <p:tavLst>
                                        <p:tav tm="0">
                                          <p:val>
                                            <p:strVal val="#ppt_h"/>
                                          </p:val>
                                        </p:tav>
                                        <p:tav tm="100000">
                                          <p:val>
                                            <p:strVal val="#ppt_h"/>
                                          </p:val>
                                        </p:tav>
                                      </p:tavLst>
                                    </p:anim>
                                  </p:childTnLst>
                                </p:cTn>
                              </p:par>
                              <p:par>
                                <p:cTn id="28" presetID="17" presetClass="entr" presetSubtype="1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4" end="4"/>
                                            </p:txEl>
                                          </p:spTgt>
                                        </p:tgtEl>
                                        <p:attrNameLst>
                                          <p:attrName>ppt_h</p:attrName>
                                        </p:attrNameLst>
                                      </p:cBhvr>
                                      <p:tavLst>
                                        <p:tav tm="0">
                                          <p:val>
                                            <p:strVal val="#ppt_h"/>
                                          </p:val>
                                        </p:tav>
                                        <p:tav tm="100000">
                                          <p:val>
                                            <p:strVal val="#ppt_h"/>
                                          </p:val>
                                        </p:tav>
                                      </p:tavLst>
                                    </p:anim>
                                  </p:childTnLst>
                                </p:cTn>
                              </p:par>
                              <p:par>
                                <p:cTn id="32" presetID="17" presetClass="entr" presetSubtype="1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 calcmode="lin" valueType="num">
                                      <p:cBhvr>
                                        <p:cTn id="34"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13433"/>
          </a:xfrm>
        </p:spPr>
        <p:style>
          <a:lnRef idx="0">
            <a:schemeClr val="accent3"/>
          </a:lnRef>
          <a:fillRef idx="3">
            <a:schemeClr val="accent3"/>
          </a:fillRef>
          <a:effectRef idx="3">
            <a:schemeClr val="accent3"/>
          </a:effectRef>
          <a:fontRef idx="minor">
            <a:schemeClr val="lt1"/>
          </a:fontRef>
        </p:style>
        <p:txBody>
          <a:bodyPr>
            <a:normAutofit/>
          </a:bodyPr>
          <a:lstStyle/>
          <a:p>
            <a:pPr algn="ctr"/>
            <a:r>
              <a:rPr lang="en-US" dirty="0" smtClean="0">
                <a:latin typeface="Algerian" panose="04020705040A02060702" pitchFamily="82" charset="0"/>
              </a:rPr>
              <a:t>Market equilibrium in perfect competition</a:t>
            </a:r>
            <a:endParaRPr lang="en-US" dirty="0">
              <a:latin typeface="Algerian" panose="04020705040A02060702" pitchFamily="82" charset="0"/>
            </a:endParaRPr>
          </a:p>
        </p:txBody>
      </p:sp>
      <p:sp>
        <p:nvSpPr>
          <p:cNvPr id="3" name="Content Placeholder 2"/>
          <p:cNvSpPr>
            <a:spLocks noGrp="1"/>
          </p:cNvSpPr>
          <p:nvPr>
            <p:ph idx="1"/>
          </p:nvPr>
        </p:nvSpPr>
        <p:spPr>
          <a:xfrm>
            <a:off x="3170076" y="1935980"/>
            <a:ext cx="5887943" cy="4549025"/>
          </a:xfrm>
        </p:spPr>
        <p:style>
          <a:lnRef idx="0">
            <a:schemeClr val="accent3"/>
          </a:lnRef>
          <a:fillRef idx="3">
            <a:schemeClr val="accent3"/>
          </a:fillRef>
          <a:effectRef idx="3">
            <a:schemeClr val="accent3"/>
          </a:effectRef>
          <a:fontRef idx="minor">
            <a:schemeClr val="lt1"/>
          </a:fontRef>
        </p:style>
        <p:txBody>
          <a:bodyPr/>
          <a:lstStyle/>
          <a:p>
            <a:pPr marL="0" indent="0">
              <a:buNone/>
            </a:pPr>
            <a:endParaRPr lang="en-US" dirty="0"/>
          </a:p>
        </p:txBody>
      </p:sp>
      <p:grpSp>
        <p:nvGrpSpPr>
          <p:cNvPr id="4" name="Group 27"/>
          <p:cNvGrpSpPr>
            <a:grpSpLocks/>
          </p:cNvGrpSpPr>
          <p:nvPr/>
        </p:nvGrpSpPr>
        <p:grpSpPr bwMode="auto">
          <a:xfrm>
            <a:off x="3170076" y="2094558"/>
            <a:ext cx="5135238" cy="4231868"/>
            <a:chOff x="1689" y="1933"/>
            <a:chExt cx="2284" cy="1841"/>
          </a:xfrm>
        </p:grpSpPr>
        <p:grpSp>
          <p:nvGrpSpPr>
            <p:cNvPr id="5" name="Group 2"/>
            <p:cNvGrpSpPr>
              <a:grpSpLocks/>
            </p:cNvGrpSpPr>
            <p:nvPr/>
          </p:nvGrpSpPr>
          <p:grpSpPr bwMode="auto">
            <a:xfrm>
              <a:off x="1689" y="2444"/>
              <a:ext cx="1511" cy="1330"/>
              <a:chOff x="1689" y="2444"/>
              <a:chExt cx="1511" cy="1330"/>
            </a:xfrm>
          </p:grpSpPr>
          <p:sp>
            <p:nvSpPr>
              <p:cNvPr id="18" name="Text Box 5"/>
              <p:cNvSpPr txBox="1">
                <a:spLocks noChangeArrowheads="1"/>
              </p:cNvSpPr>
              <p:nvPr/>
            </p:nvSpPr>
            <p:spPr bwMode="auto">
              <a:xfrm>
                <a:off x="2672" y="3651"/>
                <a:ext cx="528" cy="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spcBef>
                    <a:spcPct val="50000"/>
                  </a:spcBef>
                </a:pPr>
                <a:r>
                  <a:rPr lang="en-US" altLang="en-US" sz="1200" b="1">
                    <a:latin typeface="Arial" panose="020B0604020202020204" pitchFamily="34" charset="0"/>
                  </a:rPr>
                  <a:t>Quantity</a:t>
                </a:r>
                <a:endParaRPr lang="en-US" altLang="en-US" sz="2600">
                  <a:latin typeface="Arial" panose="020B0604020202020204" pitchFamily="34" charset="0"/>
                </a:endParaRPr>
              </a:p>
            </p:txBody>
          </p:sp>
          <p:sp>
            <p:nvSpPr>
              <p:cNvPr id="19" name="Text Box 6"/>
              <p:cNvSpPr txBox="1">
                <a:spLocks noChangeArrowheads="1"/>
              </p:cNvSpPr>
              <p:nvPr/>
            </p:nvSpPr>
            <p:spPr bwMode="auto">
              <a:xfrm rot="-5400000">
                <a:off x="1484" y="2649"/>
                <a:ext cx="528"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spcBef>
                    <a:spcPct val="50000"/>
                  </a:spcBef>
                </a:pPr>
                <a:r>
                  <a:rPr lang="en-US" altLang="en-US" sz="1200" b="1">
                    <a:latin typeface="Arial" panose="020B0604020202020204" pitchFamily="34" charset="0"/>
                  </a:rPr>
                  <a:t>Price</a:t>
                </a:r>
                <a:endParaRPr lang="en-US" altLang="en-US" sz="2600">
                  <a:latin typeface="Arial" panose="020B0604020202020204" pitchFamily="34" charset="0"/>
                </a:endParaRPr>
              </a:p>
            </p:txBody>
          </p:sp>
        </p:grpSp>
        <p:grpSp>
          <p:nvGrpSpPr>
            <p:cNvPr id="6" name="Group 8"/>
            <p:cNvGrpSpPr>
              <a:grpSpLocks/>
            </p:cNvGrpSpPr>
            <p:nvPr/>
          </p:nvGrpSpPr>
          <p:grpSpPr bwMode="auto">
            <a:xfrm>
              <a:off x="1968" y="1968"/>
              <a:ext cx="1968" cy="1578"/>
              <a:chOff x="1968" y="1968"/>
              <a:chExt cx="1968" cy="1578"/>
            </a:xfrm>
          </p:grpSpPr>
          <p:pic>
            <p:nvPicPr>
              <p:cNvPr id="14"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8" y="1968"/>
                <a:ext cx="1584" cy="1578"/>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10"/>
              <p:cNvSpPr txBox="1">
                <a:spLocks noChangeArrowheads="1"/>
              </p:cNvSpPr>
              <p:nvPr/>
            </p:nvSpPr>
            <p:spPr bwMode="auto">
              <a:xfrm>
                <a:off x="3408" y="1968"/>
                <a:ext cx="528" cy="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en-US" sz="1200">
                    <a:latin typeface="Arial" panose="020B0604020202020204" pitchFamily="34" charset="0"/>
                  </a:rPr>
                  <a:t>Supply</a:t>
                </a:r>
                <a:endParaRPr lang="en-US" altLang="en-US" sz="2600">
                  <a:latin typeface="Arial" panose="020B0604020202020204" pitchFamily="34" charset="0"/>
                </a:endParaRPr>
              </a:p>
            </p:txBody>
          </p:sp>
        </p:grpSp>
        <p:grpSp>
          <p:nvGrpSpPr>
            <p:cNvPr id="7" name="Group 11"/>
            <p:cNvGrpSpPr>
              <a:grpSpLocks/>
            </p:cNvGrpSpPr>
            <p:nvPr/>
          </p:nvGrpSpPr>
          <p:grpSpPr bwMode="auto">
            <a:xfrm>
              <a:off x="1924" y="1933"/>
              <a:ext cx="2049" cy="1657"/>
              <a:chOff x="1924" y="1933"/>
              <a:chExt cx="2049" cy="1657"/>
            </a:xfrm>
          </p:grpSpPr>
          <p:pic>
            <p:nvPicPr>
              <p:cNvPr id="8"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68" y="1933"/>
                <a:ext cx="1626" cy="1632"/>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13"/>
              <p:cNvSpPr txBox="1">
                <a:spLocks noChangeArrowheads="1"/>
              </p:cNvSpPr>
              <p:nvPr/>
            </p:nvSpPr>
            <p:spPr bwMode="auto">
              <a:xfrm>
                <a:off x="3445" y="3381"/>
                <a:ext cx="528" cy="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lang="en-US" altLang="en-US" sz="1200">
                    <a:latin typeface="Arial" panose="020B0604020202020204" pitchFamily="34" charset="0"/>
                  </a:rPr>
                  <a:t>Demand</a:t>
                </a:r>
                <a:endParaRPr lang="en-US" altLang="en-US" sz="2600">
                  <a:latin typeface="Arial" panose="020B0604020202020204" pitchFamily="34" charset="0"/>
                </a:endParaRPr>
              </a:p>
            </p:txBody>
          </p:sp>
          <p:sp>
            <p:nvSpPr>
              <p:cNvPr id="10" name="Line 14"/>
              <p:cNvSpPr>
                <a:spLocks noChangeShapeType="1"/>
              </p:cNvSpPr>
              <p:nvPr/>
            </p:nvSpPr>
            <p:spPr bwMode="auto">
              <a:xfrm flipH="1">
                <a:off x="1924" y="2743"/>
                <a:ext cx="781" cy="0"/>
              </a:xfrm>
              <a:prstGeom prst="line">
                <a:avLst/>
              </a:prstGeom>
              <a:noFill/>
              <a:ln w="19050">
                <a:solidFill>
                  <a:srgbClr val="CC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 name="Line 15"/>
              <p:cNvSpPr>
                <a:spLocks noChangeShapeType="1"/>
              </p:cNvSpPr>
              <p:nvPr/>
            </p:nvSpPr>
            <p:spPr bwMode="auto">
              <a:xfrm rot="16200000" flipH="1">
                <a:off x="2370" y="3200"/>
                <a:ext cx="781" cy="0"/>
              </a:xfrm>
              <a:prstGeom prst="line">
                <a:avLst/>
              </a:prstGeom>
              <a:noFill/>
              <a:ln w="19050">
                <a:solidFill>
                  <a:srgbClr val="CC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 name="Text Box 16"/>
              <p:cNvSpPr txBox="1">
                <a:spLocks noChangeArrowheads="1"/>
              </p:cNvSpPr>
              <p:nvPr/>
            </p:nvSpPr>
            <p:spPr bwMode="auto">
              <a:xfrm>
                <a:off x="1965" y="2589"/>
                <a:ext cx="617" cy="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spcBef>
                    <a:spcPct val="50000"/>
                  </a:spcBef>
                </a:pPr>
                <a:r>
                  <a:rPr lang="en-US" altLang="en-US" sz="1200">
                    <a:latin typeface="Arial" panose="020B0604020202020204" pitchFamily="34" charset="0"/>
                  </a:rPr>
                  <a:t>Equilibrium Price</a:t>
                </a:r>
                <a:endParaRPr lang="en-US" altLang="en-US" sz="2600">
                  <a:latin typeface="Arial" panose="020B0604020202020204" pitchFamily="34" charset="0"/>
                </a:endParaRPr>
              </a:p>
            </p:txBody>
          </p:sp>
          <p:sp>
            <p:nvSpPr>
              <p:cNvPr id="13" name="Text Box 17"/>
              <p:cNvSpPr txBox="1">
                <a:spLocks noChangeArrowheads="1"/>
              </p:cNvSpPr>
              <p:nvPr/>
            </p:nvSpPr>
            <p:spPr bwMode="auto">
              <a:xfrm rot="16200000">
                <a:off x="2347" y="3138"/>
                <a:ext cx="617"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spcBef>
                    <a:spcPct val="50000"/>
                  </a:spcBef>
                </a:pPr>
                <a:r>
                  <a:rPr lang="en-US" altLang="en-US" sz="1200" dirty="0">
                    <a:latin typeface="Arial" panose="020B0604020202020204" pitchFamily="34" charset="0"/>
                  </a:rPr>
                  <a:t>Equilibrium Quantity</a:t>
                </a:r>
                <a:endParaRPr lang="en-US" altLang="en-US" sz="2600" dirty="0">
                  <a:latin typeface="Arial" panose="020B0604020202020204" pitchFamily="34" charset="0"/>
                </a:endParaRPr>
              </a:p>
            </p:txBody>
          </p:sp>
        </p:grpSp>
      </p:grpSp>
      <p:sp>
        <p:nvSpPr>
          <p:cNvPr id="20" name="Rectangle 19"/>
          <p:cNvSpPr/>
          <p:nvPr/>
        </p:nvSpPr>
        <p:spPr>
          <a:xfrm>
            <a:off x="3708803" y="2113780"/>
            <a:ext cx="4596511" cy="3810060"/>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5946675"/>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whoosh.wav"/>
          </p:stSnd>
        </p:sndAc>
      </p:transition>
    </mc:Choice>
    <mc:Fallback xmlns="">
      <p:transition spd="slow">
        <p:fade/>
        <p:sndAc>
          <p:stSnd>
            <p:snd r:embed="rId5"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1000"/>
                                        <p:tgtEl>
                                          <p:spTgt spid="3">
                                            <p:bg/>
                                          </p:spTgt>
                                        </p:tgtEl>
                                      </p:cBhvr>
                                    </p:animEffect>
                                    <p:anim calcmode="lin" valueType="num">
                                      <p:cBhvr>
                                        <p:cTn id="13" dur="1000" fill="hold"/>
                                        <p:tgtEl>
                                          <p:spTgt spid="3">
                                            <p:bg/>
                                          </p:spTgt>
                                        </p:tgtEl>
                                        <p:attrNameLst>
                                          <p:attrName>ppt_x</p:attrName>
                                        </p:attrNameLst>
                                      </p:cBhvr>
                                      <p:tavLst>
                                        <p:tav tm="0">
                                          <p:val>
                                            <p:strVal val="#ppt_x"/>
                                          </p:val>
                                        </p:tav>
                                        <p:tav tm="100000">
                                          <p:val>
                                            <p:strVal val="#ppt_x"/>
                                          </p:val>
                                        </p:tav>
                                      </p:tavLst>
                                    </p:anim>
                                    <p:anim calcmode="lin" valueType="num">
                                      <p:cBhvr>
                                        <p:cTn id="14"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nodePh="1">
                                  <p:stCondLst>
                                    <p:cond delay="0"/>
                                  </p:stCondLst>
                                  <p:endCondLst>
                                    <p:cond evt="begin" delay="0">
                                      <p:tn val="17"/>
                                    </p:cond>
                                  </p:end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P spid="2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501</Words>
  <Application>Microsoft Office PowerPoint</Application>
  <PresentationFormat>Widescreen</PresentationFormat>
  <Paragraphs>104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Arial</vt:lpstr>
      <vt:lpstr>Arial Black</vt:lpstr>
      <vt:lpstr>Calibri</vt:lpstr>
      <vt:lpstr>Calibri Light</vt:lpstr>
      <vt:lpstr>Verdana</vt:lpstr>
      <vt:lpstr>Wingdings</vt:lpstr>
      <vt:lpstr>Office Theme</vt:lpstr>
      <vt:lpstr>Welcome to my presentation</vt:lpstr>
      <vt:lpstr>Topics</vt:lpstr>
      <vt:lpstr>What is Market Structure?</vt:lpstr>
      <vt:lpstr>Type of market structure influences how a firm behaves</vt:lpstr>
      <vt:lpstr>Perfect Competition</vt:lpstr>
      <vt:lpstr>Conditions for Perfect Competition</vt:lpstr>
      <vt:lpstr>Advantages of Perfect Competition</vt:lpstr>
      <vt:lpstr>What happens in a competitive environment? </vt:lpstr>
      <vt:lpstr>Market equilibrium in perfect competition</vt:lpstr>
      <vt:lpstr>Imperfect or Monopolistic Competition</vt:lpstr>
      <vt:lpstr>Monopoly- Market Structure</vt:lpstr>
      <vt:lpstr>Advantage of monopoly</vt:lpstr>
      <vt:lpstr>Disadvantage of monopoly</vt:lpstr>
      <vt:lpstr>PowerPoint Presentation</vt:lpstr>
      <vt:lpstr>What Is a Duopoly?</vt:lpstr>
      <vt:lpstr>Duopoly- market structure</vt:lpstr>
      <vt:lpstr>PowerPoint Presentation</vt:lpstr>
      <vt:lpstr>Oligopoly- market structure</vt:lpstr>
      <vt:lpstr>Measuring Oligopoly</vt:lpstr>
      <vt:lpstr>Graph for oligopoly market structure</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Sagor Ray</dc:creator>
  <cp:lastModifiedBy>Sagor Ray</cp:lastModifiedBy>
  <cp:revision>26</cp:revision>
  <dcterms:created xsi:type="dcterms:W3CDTF">2020-10-07T06:22:11Z</dcterms:created>
  <dcterms:modified xsi:type="dcterms:W3CDTF">2020-10-10T19:07:13Z</dcterms:modified>
</cp:coreProperties>
</file>