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1"/>
    <p:sldId id="257" r:id="rId42"/>
    <p:sldId id="258" r:id="rId43"/>
    <p:sldId id="259" r:id="rId44"/>
    <p:sldId id="260" r:id="rId45"/>
    <p:sldId id="261" r:id="rId46"/>
    <p:sldId id="262" r:id="rId47"/>
    <p:sldId id="263" r:id="rId48"/>
    <p:sldId id="264" r:id="rId49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Bukhari Script" charset="1" panose="00000500000000000000"/>
      <p:regular r:id="rId10"/>
    </p:embeddedFont>
    <p:embeddedFont>
      <p:font typeface="Baskerville Display PT" charset="1" panose="02030602080406020203"/>
      <p:regular r:id="rId11"/>
    </p:embeddedFont>
    <p:embeddedFont>
      <p:font typeface="Baskerville Display PT Bold" charset="1" panose="02030702080406020203"/>
      <p:regular r:id="rId12"/>
    </p:embeddedFont>
    <p:embeddedFont>
      <p:font typeface="Baskerville Display PT Italics" charset="1" panose="02030602080406090203"/>
      <p:regular r:id="rId13"/>
    </p:embeddedFont>
    <p:embeddedFont>
      <p:font typeface="Baskerville Display PT Bold Italics" charset="1" panose="02030702080406090203"/>
      <p:regular r:id="rId14"/>
    </p:embeddedFont>
    <p:embeddedFont>
      <p:font typeface="Cooper BT Bold" charset="1" panose="0208080404030B020404"/>
      <p:regular r:id="rId15"/>
    </p:embeddedFont>
    <p:embeddedFont>
      <p:font typeface="Cooper BT Bold Italics" charset="1" panose="0208080405030B090404"/>
      <p:regular r:id="rId16"/>
    </p:embeddedFont>
    <p:embeddedFont>
      <p:font typeface="Cooper BT Light" charset="1" panose="0208050304030B020404"/>
      <p:regular r:id="rId17"/>
    </p:embeddedFont>
    <p:embeddedFont>
      <p:font typeface="Cooper BT Light Italics" charset="1" panose="0208050304030B090404"/>
      <p:regular r:id="rId18"/>
    </p:embeddedFont>
    <p:embeddedFont>
      <p:font typeface="Cooper BT Medium" charset="1" panose="0208060305030B020404"/>
      <p:regular r:id="rId19"/>
    </p:embeddedFont>
    <p:embeddedFont>
      <p:font typeface="Cooper BT Medium Italics" charset="1" panose="0208060305030B090404"/>
      <p:regular r:id="rId20"/>
    </p:embeddedFont>
    <p:embeddedFont>
      <p:font typeface="Cooper BT Heavy" charset="1" panose="0208090404030B020404"/>
      <p:regular r:id="rId21"/>
    </p:embeddedFont>
    <p:embeddedFont>
      <p:font typeface="Cooper BT Heavy Italics" charset="1" panose="0208090405030B090404"/>
      <p:regular r:id="rId22"/>
    </p:embeddedFont>
    <p:embeddedFont>
      <p:font typeface="ITC Franklin Gothic LT" charset="1" panose="020B0504030503020204"/>
      <p:regular r:id="rId23"/>
    </p:embeddedFont>
    <p:embeddedFont>
      <p:font typeface="ITC Franklin Gothic LT Italics" charset="1" panose="020B0504030503090204"/>
      <p:regular r:id="rId24"/>
    </p:embeddedFont>
    <p:embeddedFont>
      <p:font typeface="ITC Franklin Gothic LT Semi-Bold" charset="1" panose="020B0704030502020204"/>
      <p:regular r:id="rId25"/>
    </p:embeddedFont>
    <p:embeddedFont>
      <p:font typeface="ITC Franklin Gothic LT Semi-Bold Italics" charset="1" panose="020B0704030502090204"/>
      <p:regular r:id="rId26"/>
    </p:embeddedFont>
    <p:embeddedFont>
      <p:font typeface="ITC Franklin Gothic LT Ultra-Bold" charset="1" panose="020B0904030502020204"/>
      <p:regular r:id="rId27"/>
    </p:embeddedFont>
    <p:embeddedFont>
      <p:font typeface="ITC Franklin Gothic LT Ultra-Bold Italics" charset="1" panose="020B0904030502090204"/>
      <p:regular r:id="rId28"/>
    </p:embeddedFont>
    <p:embeddedFont>
      <p:font typeface="Open Sauce" charset="1" panose="00000500000000000000"/>
      <p:regular r:id="rId29"/>
    </p:embeddedFont>
    <p:embeddedFont>
      <p:font typeface="Open Sauce Bold" charset="1" panose="00000800000000000000"/>
      <p:regular r:id="rId30"/>
    </p:embeddedFont>
    <p:embeddedFont>
      <p:font typeface="Open Sauce Italics" charset="1" panose="00000500000000000000"/>
      <p:regular r:id="rId31"/>
    </p:embeddedFont>
    <p:embeddedFont>
      <p:font typeface="Open Sauce Bold Italics" charset="1" panose="00000800000000000000"/>
      <p:regular r:id="rId32"/>
    </p:embeddedFont>
    <p:embeddedFont>
      <p:font typeface="Open Sauce Light" charset="1" panose="00000400000000000000"/>
      <p:regular r:id="rId33"/>
    </p:embeddedFont>
    <p:embeddedFont>
      <p:font typeface="Open Sauce Light Italics" charset="1" panose="00000400000000000000"/>
      <p:regular r:id="rId34"/>
    </p:embeddedFont>
    <p:embeddedFont>
      <p:font typeface="Open Sauce Medium" charset="1" panose="00000600000000000000"/>
      <p:regular r:id="rId35"/>
    </p:embeddedFont>
    <p:embeddedFont>
      <p:font typeface="Open Sauce Medium Italics" charset="1" panose="00000600000000000000"/>
      <p:regular r:id="rId36"/>
    </p:embeddedFont>
    <p:embeddedFont>
      <p:font typeface="Open Sauce Semi-Bold" charset="1" panose="00000700000000000000"/>
      <p:regular r:id="rId37"/>
    </p:embeddedFont>
    <p:embeddedFont>
      <p:font typeface="Open Sauce Semi-Bold Italics" charset="1" panose="00000700000000000000"/>
      <p:regular r:id="rId38"/>
    </p:embeddedFont>
    <p:embeddedFont>
      <p:font typeface="Open Sauce Heavy" charset="1" panose="00000A00000000000000"/>
      <p:regular r:id="rId39"/>
    </p:embeddedFont>
    <p:embeddedFont>
      <p:font typeface="Open Sauce Heavy Italics" charset="1" panose="00000A0000000000000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slides/slide1.xml" Type="http://schemas.openxmlformats.org/officeDocument/2006/relationships/slide"/><Relationship Id="rId42" Target="slides/slide2.xml" Type="http://schemas.openxmlformats.org/officeDocument/2006/relationships/slide"/><Relationship Id="rId43" Target="slides/slide3.xml" Type="http://schemas.openxmlformats.org/officeDocument/2006/relationships/slide"/><Relationship Id="rId44" Target="slides/slide4.xml" Type="http://schemas.openxmlformats.org/officeDocument/2006/relationships/slide"/><Relationship Id="rId45" Target="slides/slide5.xml" Type="http://schemas.openxmlformats.org/officeDocument/2006/relationships/slide"/><Relationship Id="rId46" Target="slides/slide6.xml" Type="http://schemas.openxmlformats.org/officeDocument/2006/relationships/slide"/><Relationship Id="rId47" Target="slides/slide7.xml" Type="http://schemas.openxmlformats.org/officeDocument/2006/relationships/slide"/><Relationship Id="rId48" Target="slides/slide8.xml" Type="http://schemas.openxmlformats.org/officeDocument/2006/relationships/slide"/><Relationship Id="rId49" Target="slides/slide9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7D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8942" y="375067"/>
            <a:ext cx="17490116" cy="9536866"/>
            <a:chOff x="0" y="0"/>
            <a:chExt cx="4606450" cy="2511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6450" cy="2511767"/>
            </a:xfrm>
            <a:custGeom>
              <a:avLst/>
              <a:gdLst/>
              <a:ahLst/>
              <a:cxnLst/>
              <a:rect r="r" b="b" t="t" l="l"/>
              <a:pathLst>
                <a:path h="2511767" w="4606450">
                  <a:moveTo>
                    <a:pt x="22132" y="0"/>
                  </a:moveTo>
                  <a:lnTo>
                    <a:pt x="4584318" y="0"/>
                  </a:lnTo>
                  <a:cubicBezTo>
                    <a:pt x="4590188" y="0"/>
                    <a:pt x="4595817" y="2332"/>
                    <a:pt x="4599968" y="6482"/>
                  </a:cubicBezTo>
                  <a:cubicBezTo>
                    <a:pt x="4604119" y="10633"/>
                    <a:pt x="4606450" y="16262"/>
                    <a:pt x="4606450" y="22132"/>
                  </a:cubicBezTo>
                  <a:lnTo>
                    <a:pt x="4606450" y="2489635"/>
                  </a:lnTo>
                  <a:cubicBezTo>
                    <a:pt x="4606450" y="2501858"/>
                    <a:pt x="4596541" y="2511767"/>
                    <a:pt x="4584318" y="2511767"/>
                  </a:cubicBezTo>
                  <a:lnTo>
                    <a:pt x="22132" y="2511767"/>
                  </a:lnTo>
                  <a:cubicBezTo>
                    <a:pt x="16262" y="2511767"/>
                    <a:pt x="10633" y="2509435"/>
                    <a:pt x="6482" y="2505285"/>
                  </a:cubicBezTo>
                  <a:cubicBezTo>
                    <a:pt x="2332" y="2501134"/>
                    <a:pt x="0" y="2495505"/>
                    <a:pt x="0" y="2489635"/>
                  </a:cubicBezTo>
                  <a:lnTo>
                    <a:pt x="0" y="22132"/>
                  </a:lnTo>
                  <a:cubicBezTo>
                    <a:pt x="0" y="16262"/>
                    <a:pt x="2332" y="10633"/>
                    <a:pt x="6482" y="6482"/>
                  </a:cubicBezTo>
                  <a:cubicBezTo>
                    <a:pt x="10633" y="2332"/>
                    <a:pt x="16262" y="0"/>
                    <a:pt x="22132" y="0"/>
                  </a:cubicBezTo>
                  <a:close/>
                </a:path>
              </a:pathLst>
            </a:custGeom>
            <a:solidFill>
              <a:srgbClr val="F1EA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606450" cy="2597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102602"/>
            <a:ext cx="16230600" cy="1014413"/>
            <a:chOff x="0" y="0"/>
            <a:chExt cx="21640800" cy="135255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676275" cy="67627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6275" y="676275"/>
              <a:ext cx="676275" cy="676275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352550" y="0"/>
              <a:ext cx="676275" cy="6762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028825" y="676275"/>
              <a:ext cx="676275" cy="6762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705100" y="0"/>
              <a:ext cx="676275" cy="6762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3381375" y="676275"/>
              <a:ext cx="676275" cy="676275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4057650" y="0"/>
              <a:ext cx="676275" cy="676275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4733925" y="676275"/>
              <a:ext cx="676275" cy="67627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5410200" y="0"/>
              <a:ext cx="676275" cy="67627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6086475" y="676275"/>
              <a:ext cx="676275" cy="67627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6762750" y="0"/>
              <a:ext cx="676275" cy="676275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7439025" y="676275"/>
              <a:ext cx="676275" cy="676275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8115300" y="0"/>
              <a:ext cx="676275" cy="676275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8791575" y="676275"/>
              <a:ext cx="676275" cy="676275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9467850" y="0"/>
              <a:ext cx="676275" cy="676275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10144125" y="676275"/>
              <a:ext cx="676275" cy="676275"/>
              <a:chOff x="0" y="0"/>
              <a:chExt cx="812800" cy="8128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4" id="54"/>
            <p:cNvGrpSpPr/>
            <p:nvPr/>
          </p:nvGrpSpPr>
          <p:grpSpPr>
            <a:xfrm rot="0">
              <a:off x="10820400" y="0"/>
              <a:ext cx="676275" cy="676275"/>
              <a:chOff x="0" y="0"/>
              <a:chExt cx="812800" cy="8128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7" id="57"/>
            <p:cNvGrpSpPr/>
            <p:nvPr/>
          </p:nvGrpSpPr>
          <p:grpSpPr>
            <a:xfrm rot="0">
              <a:off x="11496675" y="676275"/>
              <a:ext cx="676275" cy="676275"/>
              <a:chOff x="0" y="0"/>
              <a:chExt cx="812800" cy="812800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0" id="60"/>
            <p:cNvGrpSpPr/>
            <p:nvPr/>
          </p:nvGrpSpPr>
          <p:grpSpPr>
            <a:xfrm rot="0">
              <a:off x="12172950" y="0"/>
              <a:ext cx="676275" cy="676275"/>
              <a:chOff x="0" y="0"/>
              <a:chExt cx="812800" cy="81280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3" id="63"/>
            <p:cNvGrpSpPr/>
            <p:nvPr/>
          </p:nvGrpSpPr>
          <p:grpSpPr>
            <a:xfrm rot="0">
              <a:off x="12849225" y="676275"/>
              <a:ext cx="676275" cy="676275"/>
              <a:chOff x="0" y="0"/>
              <a:chExt cx="812800" cy="812800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6" id="66"/>
            <p:cNvGrpSpPr/>
            <p:nvPr/>
          </p:nvGrpSpPr>
          <p:grpSpPr>
            <a:xfrm rot="0">
              <a:off x="13525500" y="0"/>
              <a:ext cx="676275" cy="676275"/>
              <a:chOff x="0" y="0"/>
              <a:chExt cx="812800" cy="812800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9" id="69"/>
            <p:cNvGrpSpPr/>
            <p:nvPr/>
          </p:nvGrpSpPr>
          <p:grpSpPr>
            <a:xfrm rot="0">
              <a:off x="14201775" y="676275"/>
              <a:ext cx="676275" cy="676275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0">
              <a:off x="14878050" y="0"/>
              <a:ext cx="676275" cy="676275"/>
              <a:chOff x="0" y="0"/>
              <a:chExt cx="812800" cy="812800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75" id="75"/>
            <p:cNvGrpSpPr/>
            <p:nvPr/>
          </p:nvGrpSpPr>
          <p:grpSpPr>
            <a:xfrm rot="0">
              <a:off x="15554325" y="676275"/>
              <a:ext cx="676275" cy="676275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0">
              <a:off x="16230600" y="0"/>
              <a:ext cx="676275" cy="676275"/>
              <a:chOff x="0" y="0"/>
              <a:chExt cx="812800" cy="812800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81" id="81"/>
            <p:cNvGrpSpPr/>
            <p:nvPr/>
          </p:nvGrpSpPr>
          <p:grpSpPr>
            <a:xfrm rot="0">
              <a:off x="16906875" y="676275"/>
              <a:ext cx="676275" cy="676275"/>
              <a:chOff x="0" y="0"/>
              <a:chExt cx="812800" cy="812800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3" id="8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84" id="84"/>
            <p:cNvGrpSpPr/>
            <p:nvPr/>
          </p:nvGrpSpPr>
          <p:grpSpPr>
            <a:xfrm rot="0">
              <a:off x="17583150" y="0"/>
              <a:ext cx="676275" cy="676275"/>
              <a:chOff x="0" y="0"/>
              <a:chExt cx="812800" cy="812800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87" id="87"/>
            <p:cNvGrpSpPr/>
            <p:nvPr/>
          </p:nvGrpSpPr>
          <p:grpSpPr>
            <a:xfrm rot="0">
              <a:off x="18259425" y="676275"/>
              <a:ext cx="676275" cy="676275"/>
              <a:chOff x="0" y="0"/>
              <a:chExt cx="812800" cy="812800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9" id="8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0" id="90"/>
            <p:cNvGrpSpPr/>
            <p:nvPr/>
          </p:nvGrpSpPr>
          <p:grpSpPr>
            <a:xfrm rot="0">
              <a:off x="18935700" y="0"/>
              <a:ext cx="676275" cy="676275"/>
              <a:chOff x="0" y="0"/>
              <a:chExt cx="812800" cy="812800"/>
            </a:xfrm>
          </p:grpSpPr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92" id="9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3" id="93"/>
            <p:cNvGrpSpPr/>
            <p:nvPr/>
          </p:nvGrpSpPr>
          <p:grpSpPr>
            <a:xfrm rot="0">
              <a:off x="19611975" y="676275"/>
              <a:ext cx="676275" cy="676275"/>
              <a:chOff x="0" y="0"/>
              <a:chExt cx="812800" cy="812800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95" id="9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6" id="96"/>
            <p:cNvGrpSpPr/>
            <p:nvPr/>
          </p:nvGrpSpPr>
          <p:grpSpPr>
            <a:xfrm rot="0">
              <a:off x="20288250" y="0"/>
              <a:ext cx="676275" cy="676275"/>
              <a:chOff x="0" y="0"/>
              <a:chExt cx="812800" cy="812800"/>
            </a:xfrm>
          </p:grpSpPr>
          <p:sp>
            <p:nvSpPr>
              <p:cNvPr name="Freeform 97" id="9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98" id="9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9" id="99"/>
            <p:cNvGrpSpPr/>
            <p:nvPr/>
          </p:nvGrpSpPr>
          <p:grpSpPr>
            <a:xfrm rot="0">
              <a:off x="20964525" y="676275"/>
              <a:ext cx="676275" cy="676275"/>
              <a:chOff x="0" y="0"/>
              <a:chExt cx="812800" cy="812800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01" id="10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sp>
        <p:nvSpPr>
          <p:cNvPr name="TextBox 102" id="102"/>
          <p:cNvSpPr txBox="true"/>
          <p:nvPr/>
        </p:nvSpPr>
        <p:spPr>
          <a:xfrm rot="0">
            <a:off x="1511424" y="2513027"/>
            <a:ext cx="11027744" cy="4367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97D4C"/>
                </a:solidFill>
                <a:latin typeface="Cooper BT Light"/>
              </a:rPr>
              <a:t>Problem ID: 2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97D4C"/>
                </a:solidFill>
                <a:latin typeface="Cooper BT Light"/>
              </a:rPr>
              <a:t>Burger Buddies </a:t>
            </a:r>
          </a:p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97D4C"/>
                </a:solidFill>
                <a:latin typeface="Cooper BT Light"/>
              </a:rPr>
              <a:t>Problem</a:t>
            </a:r>
          </a:p>
        </p:txBody>
      </p:sp>
      <p:grpSp>
        <p:nvGrpSpPr>
          <p:cNvPr name="Group 103" id="103"/>
          <p:cNvGrpSpPr/>
          <p:nvPr/>
        </p:nvGrpSpPr>
        <p:grpSpPr>
          <a:xfrm rot="0">
            <a:off x="12857291" y="7160085"/>
            <a:ext cx="3999429" cy="344770"/>
            <a:chOff x="0" y="0"/>
            <a:chExt cx="351599" cy="3031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351599" cy="30310"/>
            </a:xfrm>
            <a:custGeom>
              <a:avLst/>
              <a:gdLst/>
              <a:ahLst/>
              <a:cxnLst/>
              <a:rect r="r" b="b" t="t" l="l"/>
              <a:pathLst>
                <a:path h="30310" w="351599">
                  <a:moveTo>
                    <a:pt x="175800" y="0"/>
                  </a:moveTo>
                  <a:cubicBezTo>
                    <a:pt x="78708" y="0"/>
                    <a:pt x="0" y="6785"/>
                    <a:pt x="0" y="15155"/>
                  </a:cubicBezTo>
                  <a:cubicBezTo>
                    <a:pt x="0" y="23525"/>
                    <a:pt x="78708" y="30310"/>
                    <a:pt x="175800" y="30310"/>
                  </a:cubicBezTo>
                  <a:cubicBezTo>
                    <a:pt x="272891" y="30310"/>
                    <a:pt x="351599" y="23525"/>
                    <a:pt x="351599" y="15155"/>
                  </a:cubicBezTo>
                  <a:cubicBezTo>
                    <a:pt x="351599" y="6785"/>
                    <a:pt x="272891" y="0"/>
                    <a:pt x="175800" y="0"/>
                  </a:cubicBezTo>
                  <a:close/>
                </a:path>
              </a:pathLst>
            </a:custGeom>
            <a:solidFill>
              <a:srgbClr val="097D4C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32962" y="-73358"/>
              <a:ext cx="285674" cy="100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06" id="106"/>
          <p:cNvSpPr/>
          <p:nvPr/>
        </p:nvSpPr>
        <p:spPr>
          <a:xfrm flipH="false" flipV="false" rot="3183200">
            <a:off x="13292875" y="730944"/>
            <a:ext cx="738914" cy="1492755"/>
          </a:xfrm>
          <a:custGeom>
            <a:avLst/>
            <a:gdLst/>
            <a:ahLst/>
            <a:cxnLst/>
            <a:rect r="r" b="b" t="t" l="l"/>
            <a:pathLst>
              <a:path h="1492755" w="738914">
                <a:moveTo>
                  <a:pt x="0" y="0"/>
                </a:moveTo>
                <a:lnTo>
                  <a:pt x="738913" y="0"/>
                </a:lnTo>
                <a:lnTo>
                  <a:pt x="738913" y="1492755"/>
                </a:lnTo>
                <a:lnTo>
                  <a:pt x="0" y="149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7" id="107"/>
          <p:cNvSpPr/>
          <p:nvPr/>
        </p:nvSpPr>
        <p:spPr>
          <a:xfrm flipH="false" flipV="false" rot="0">
            <a:off x="12539169" y="1670591"/>
            <a:ext cx="5059897" cy="5834263"/>
          </a:xfrm>
          <a:custGeom>
            <a:avLst/>
            <a:gdLst/>
            <a:ahLst/>
            <a:cxnLst/>
            <a:rect r="r" b="b" t="t" l="l"/>
            <a:pathLst>
              <a:path h="5834263" w="5059897">
                <a:moveTo>
                  <a:pt x="0" y="0"/>
                </a:moveTo>
                <a:lnTo>
                  <a:pt x="5059897" y="0"/>
                </a:lnTo>
                <a:lnTo>
                  <a:pt x="5059897" y="5834264"/>
                </a:lnTo>
                <a:lnTo>
                  <a:pt x="0" y="5834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8" id="108"/>
          <p:cNvSpPr/>
          <p:nvPr/>
        </p:nvSpPr>
        <p:spPr>
          <a:xfrm flipH="false" flipV="false" rot="2997849">
            <a:off x="16528991" y="5669263"/>
            <a:ext cx="1027893" cy="995771"/>
          </a:xfrm>
          <a:custGeom>
            <a:avLst/>
            <a:gdLst/>
            <a:ahLst/>
            <a:cxnLst/>
            <a:rect r="r" b="b" t="t" l="l"/>
            <a:pathLst>
              <a:path h="995771" w="1027893">
                <a:moveTo>
                  <a:pt x="0" y="0"/>
                </a:moveTo>
                <a:lnTo>
                  <a:pt x="1027893" y="0"/>
                </a:lnTo>
                <a:lnTo>
                  <a:pt x="1027893" y="995772"/>
                </a:lnTo>
                <a:lnTo>
                  <a:pt x="0" y="995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9" id="109"/>
          <p:cNvSpPr/>
          <p:nvPr/>
        </p:nvSpPr>
        <p:spPr>
          <a:xfrm flipH="false" flipV="false" rot="-590439">
            <a:off x="11882743" y="2280317"/>
            <a:ext cx="754534" cy="730955"/>
          </a:xfrm>
          <a:custGeom>
            <a:avLst/>
            <a:gdLst/>
            <a:ahLst/>
            <a:cxnLst/>
            <a:rect r="r" b="b" t="t" l="l"/>
            <a:pathLst>
              <a:path h="730955" w="754534">
                <a:moveTo>
                  <a:pt x="0" y="0"/>
                </a:moveTo>
                <a:lnTo>
                  <a:pt x="754533" y="0"/>
                </a:lnTo>
                <a:lnTo>
                  <a:pt x="754533" y="730955"/>
                </a:lnTo>
                <a:lnTo>
                  <a:pt x="0" y="730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-180610">
            <a:off x="16237500" y="987198"/>
            <a:ext cx="461228" cy="507541"/>
          </a:xfrm>
          <a:custGeom>
            <a:avLst/>
            <a:gdLst/>
            <a:ahLst/>
            <a:cxnLst/>
            <a:rect r="r" b="b" t="t" l="l"/>
            <a:pathLst>
              <a:path h="507541" w="461228">
                <a:moveTo>
                  <a:pt x="0" y="0"/>
                </a:moveTo>
                <a:lnTo>
                  <a:pt x="461228" y="0"/>
                </a:lnTo>
                <a:lnTo>
                  <a:pt x="461228" y="507541"/>
                </a:lnTo>
                <a:lnTo>
                  <a:pt x="0" y="5075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1" id="111"/>
          <p:cNvSpPr/>
          <p:nvPr/>
        </p:nvSpPr>
        <p:spPr>
          <a:xfrm flipH="false" flipV="false" rot="484340">
            <a:off x="11825830" y="7251084"/>
            <a:ext cx="461228" cy="507541"/>
          </a:xfrm>
          <a:custGeom>
            <a:avLst/>
            <a:gdLst/>
            <a:ahLst/>
            <a:cxnLst/>
            <a:rect r="r" b="b" t="t" l="l"/>
            <a:pathLst>
              <a:path h="507541" w="461228">
                <a:moveTo>
                  <a:pt x="0" y="0"/>
                </a:moveTo>
                <a:lnTo>
                  <a:pt x="461228" y="0"/>
                </a:lnTo>
                <a:lnTo>
                  <a:pt x="461228" y="507541"/>
                </a:lnTo>
                <a:lnTo>
                  <a:pt x="0" y="5075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2" id="112"/>
          <p:cNvSpPr/>
          <p:nvPr/>
        </p:nvSpPr>
        <p:spPr>
          <a:xfrm flipH="false" flipV="false" rot="356107">
            <a:off x="15711911" y="733427"/>
            <a:ext cx="461228" cy="507541"/>
          </a:xfrm>
          <a:custGeom>
            <a:avLst/>
            <a:gdLst/>
            <a:ahLst/>
            <a:cxnLst/>
            <a:rect r="r" b="b" t="t" l="l"/>
            <a:pathLst>
              <a:path h="507541" w="461228">
                <a:moveTo>
                  <a:pt x="0" y="0"/>
                </a:moveTo>
                <a:lnTo>
                  <a:pt x="461228" y="0"/>
                </a:lnTo>
                <a:lnTo>
                  <a:pt x="461228" y="507542"/>
                </a:lnTo>
                <a:lnTo>
                  <a:pt x="0" y="5075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7D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8942" y="438473"/>
            <a:ext cx="17490116" cy="9536866"/>
            <a:chOff x="0" y="0"/>
            <a:chExt cx="4606450" cy="2511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6450" cy="2511767"/>
            </a:xfrm>
            <a:custGeom>
              <a:avLst/>
              <a:gdLst/>
              <a:ahLst/>
              <a:cxnLst/>
              <a:rect r="r" b="b" t="t" l="l"/>
              <a:pathLst>
                <a:path h="2511767" w="4606450">
                  <a:moveTo>
                    <a:pt x="22132" y="0"/>
                  </a:moveTo>
                  <a:lnTo>
                    <a:pt x="4584318" y="0"/>
                  </a:lnTo>
                  <a:cubicBezTo>
                    <a:pt x="4590188" y="0"/>
                    <a:pt x="4595817" y="2332"/>
                    <a:pt x="4599968" y="6482"/>
                  </a:cubicBezTo>
                  <a:cubicBezTo>
                    <a:pt x="4604119" y="10633"/>
                    <a:pt x="4606450" y="16262"/>
                    <a:pt x="4606450" y="22132"/>
                  </a:cubicBezTo>
                  <a:lnTo>
                    <a:pt x="4606450" y="2489635"/>
                  </a:lnTo>
                  <a:cubicBezTo>
                    <a:pt x="4606450" y="2501858"/>
                    <a:pt x="4596541" y="2511767"/>
                    <a:pt x="4584318" y="2511767"/>
                  </a:cubicBezTo>
                  <a:lnTo>
                    <a:pt x="22132" y="2511767"/>
                  </a:lnTo>
                  <a:cubicBezTo>
                    <a:pt x="16262" y="2511767"/>
                    <a:pt x="10633" y="2509435"/>
                    <a:pt x="6482" y="2505285"/>
                  </a:cubicBezTo>
                  <a:cubicBezTo>
                    <a:pt x="2332" y="2501134"/>
                    <a:pt x="0" y="2495505"/>
                    <a:pt x="0" y="2489635"/>
                  </a:cubicBezTo>
                  <a:lnTo>
                    <a:pt x="0" y="22132"/>
                  </a:lnTo>
                  <a:cubicBezTo>
                    <a:pt x="0" y="16262"/>
                    <a:pt x="2332" y="10633"/>
                    <a:pt x="6482" y="6482"/>
                  </a:cubicBezTo>
                  <a:cubicBezTo>
                    <a:pt x="10633" y="2332"/>
                    <a:pt x="16262" y="0"/>
                    <a:pt x="22132" y="0"/>
                  </a:cubicBezTo>
                  <a:close/>
                </a:path>
              </a:pathLst>
            </a:custGeom>
            <a:solidFill>
              <a:srgbClr val="F1EA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606450" cy="2597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102602"/>
            <a:ext cx="16230600" cy="1014413"/>
            <a:chOff x="0" y="0"/>
            <a:chExt cx="21640800" cy="135255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676275" cy="67627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6275" y="676275"/>
              <a:ext cx="676275" cy="676275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352550" y="0"/>
              <a:ext cx="676275" cy="6762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028825" y="676275"/>
              <a:ext cx="676275" cy="6762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705100" y="0"/>
              <a:ext cx="676275" cy="6762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3381375" y="676275"/>
              <a:ext cx="676275" cy="676275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4057650" y="0"/>
              <a:ext cx="676275" cy="676275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4733925" y="676275"/>
              <a:ext cx="676275" cy="67627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5410200" y="0"/>
              <a:ext cx="676275" cy="67627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6086475" y="676275"/>
              <a:ext cx="676275" cy="67627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6762750" y="0"/>
              <a:ext cx="676275" cy="676275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7439025" y="676275"/>
              <a:ext cx="676275" cy="676275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8115300" y="0"/>
              <a:ext cx="676275" cy="676275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8791575" y="676275"/>
              <a:ext cx="676275" cy="676275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9467850" y="0"/>
              <a:ext cx="676275" cy="676275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10144125" y="676275"/>
              <a:ext cx="676275" cy="676275"/>
              <a:chOff x="0" y="0"/>
              <a:chExt cx="812800" cy="8128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4" id="54"/>
            <p:cNvGrpSpPr/>
            <p:nvPr/>
          </p:nvGrpSpPr>
          <p:grpSpPr>
            <a:xfrm rot="0">
              <a:off x="10820400" y="0"/>
              <a:ext cx="676275" cy="676275"/>
              <a:chOff x="0" y="0"/>
              <a:chExt cx="812800" cy="8128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7" id="57"/>
            <p:cNvGrpSpPr/>
            <p:nvPr/>
          </p:nvGrpSpPr>
          <p:grpSpPr>
            <a:xfrm rot="0">
              <a:off x="11496675" y="676275"/>
              <a:ext cx="676275" cy="676275"/>
              <a:chOff x="0" y="0"/>
              <a:chExt cx="812800" cy="812800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0" id="60"/>
            <p:cNvGrpSpPr/>
            <p:nvPr/>
          </p:nvGrpSpPr>
          <p:grpSpPr>
            <a:xfrm rot="0">
              <a:off x="12172950" y="0"/>
              <a:ext cx="676275" cy="676275"/>
              <a:chOff x="0" y="0"/>
              <a:chExt cx="812800" cy="81280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3" id="63"/>
            <p:cNvGrpSpPr/>
            <p:nvPr/>
          </p:nvGrpSpPr>
          <p:grpSpPr>
            <a:xfrm rot="0">
              <a:off x="12849225" y="676275"/>
              <a:ext cx="676275" cy="676275"/>
              <a:chOff x="0" y="0"/>
              <a:chExt cx="812800" cy="812800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6" id="66"/>
            <p:cNvGrpSpPr/>
            <p:nvPr/>
          </p:nvGrpSpPr>
          <p:grpSpPr>
            <a:xfrm rot="0">
              <a:off x="13525500" y="0"/>
              <a:ext cx="676275" cy="676275"/>
              <a:chOff x="0" y="0"/>
              <a:chExt cx="812800" cy="812800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9" id="69"/>
            <p:cNvGrpSpPr/>
            <p:nvPr/>
          </p:nvGrpSpPr>
          <p:grpSpPr>
            <a:xfrm rot="0">
              <a:off x="14201775" y="676275"/>
              <a:ext cx="676275" cy="676275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0">
              <a:off x="14878050" y="0"/>
              <a:ext cx="676275" cy="676275"/>
              <a:chOff x="0" y="0"/>
              <a:chExt cx="812800" cy="812800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75" id="75"/>
            <p:cNvGrpSpPr/>
            <p:nvPr/>
          </p:nvGrpSpPr>
          <p:grpSpPr>
            <a:xfrm rot="0">
              <a:off x="15554325" y="676275"/>
              <a:ext cx="676275" cy="676275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0">
              <a:off x="16230600" y="0"/>
              <a:ext cx="676275" cy="676275"/>
              <a:chOff x="0" y="0"/>
              <a:chExt cx="812800" cy="812800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81" id="81"/>
            <p:cNvGrpSpPr/>
            <p:nvPr/>
          </p:nvGrpSpPr>
          <p:grpSpPr>
            <a:xfrm rot="0">
              <a:off x="16906875" y="676275"/>
              <a:ext cx="676275" cy="676275"/>
              <a:chOff x="0" y="0"/>
              <a:chExt cx="812800" cy="812800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3" id="8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84" id="84"/>
            <p:cNvGrpSpPr/>
            <p:nvPr/>
          </p:nvGrpSpPr>
          <p:grpSpPr>
            <a:xfrm rot="0">
              <a:off x="17583150" y="0"/>
              <a:ext cx="676275" cy="676275"/>
              <a:chOff x="0" y="0"/>
              <a:chExt cx="812800" cy="812800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87" id="87"/>
            <p:cNvGrpSpPr/>
            <p:nvPr/>
          </p:nvGrpSpPr>
          <p:grpSpPr>
            <a:xfrm rot="0">
              <a:off x="18259425" y="676275"/>
              <a:ext cx="676275" cy="676275"/>
              <a:chOff x="0" y="0"/>
              <a:chExt cx="812800" cy="812800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9" id="8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0" id="90"/>
            <p:cNvGrpSpPr/>
            <p:nvPr/>
          </p:nvGrpSpPr>
          <p:grpSpPr>
            <a:xfrm rot="0">
              <a:off x="18935700" y="0"/>
              <a:ext cx="676275" cy="676275"/>
              <a:chOff x="0" y="0"/>
              <a:chExt cx="812800" cy="812800"/>
            </a:xfrm>
          </p:grpSpPr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92" id="9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3" id="93"/>
            <p:cNvGrpSpPr/>
            <p:nvPr/>
          </p:nvGrpSpPr>
          <p:grpSpPr>
            <a:xfrm rot="0">
              <a:off x="19611975" y="676275"/>
              <a:ext cx="676275" cy="676275"/>
              <a:chOff x="0" y="0"/>
              <a:chExt cx="812800" cy="812800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95" id="9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6" id="96"/>
            <p:cNvGrpSpPr/>
            <p:nvPr/>
          </p:nvGrpSpPr>
          <p:grpSpPr>
            <a:xfrm rot="0">
              <a:off x="20288250" y="0"/>
              <a:ext cx="676275" cy="676275"/>
              <a:chOff x="0" y="0"/>
              <a:chExt cx="812800" cy="812800"/>
            </a:xfrm>
          </p:grpSpPr>
          <p:sp>
            <p:nvSpPr>
              <p:cNvPr name="Freeform 97" id="9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98" id="9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9" id="99"/>
            <p:cNvGrpSpPr/>
            <p:nvPr/>
          </p:nvGrpSpPr>
          <p:grpSpPr>
            <a:xfrm rot="0">
              <a:off x="20964525" y="676275"/>
              <a:ext cx="676275" cy="676275"/>
              <a:chOff x="0" y="0"/>
              <a:chExt cx="812800" cy="812800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01" id="10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02" id="102"/>
          <p:cNvGrpSpPr/>
          <p:nvPr/>
        </p:nvGrpSpPr>
        <p:grpSpPr>
          <a:xfrm rot="0">
            <a:off x="12932389" y="6730462"/>
            <a:ext cx="3999429" cy="344770"/>
            <a:chOff x="0" y="0"/>
            <a:chExt cx="351599" cy="3031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351599" cy="30310"/>
            </a:xfrm>
            <a:custGeom>
              <a:avLst/>
              <a:gdLst/>
              <a:ahLst/>
              <a:cxnLst/>
              <a:rect r="r" b="b" t="t" l="l"/>
              <a:pathLst>
                <a:path h="30310" w="351599">
                  <a:moveTo>
                    <a:pt x="175800" y="0"/>
                  </a:moveTo>
                  <a:cubicBezTo>
                    <a:pt x="78708" y="0"/>
                    <a:pt x="0" y="6785"/>
                    <a:pt x="0" y="15155"/>
                  </a:cubicBezTo>
                  <a:cubicBezTo>
                    <a:pt x="0" y="23525"/>
                    <a:pt x="78708" y="30310"/>
                    <a:pt x="175800" y="30310"/>
                  </a:cubicBezTo>
                  <a:cubicBezTo>
                    <a:pt x="272891" y="30310"/>
                    <a:pt x="351599" y="23525"/>
                    <a:pt x="351599" y="15155"/>
                  </a:cubicBezTo>
                  <a:cubicBezTo>
                    <a:pt x="351599" y="6785"/>
                    <a:pt x="272891" y="0"/>
                    <a:pt x="175800" y="0"/>
                  </a:cubicBezTo>
                  <a:close/>
                </a:path>
              </a:pathLst>
            </a:custGeom>
            <a:solidFill>
              <a:srgbClr val="097D4C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32962" y="-73358"/>
              <a:ext cx="285674" cy="100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05" id="105"/>
          <p:cNvSpPr/>
          <p:nvPr/>
        </p:nvSpPr>
        <p:spPr>
          <a:xfrm flipH="false" flipV="false" rot="3183200">
            <a:off x="13292875" y="730944"/>
            <a:ext cx="738914" cy="1492755"/>
          </a:xfrm>
          <a:custGeom>
            <a:avLst/>
            <a:gdLst/>
            <a:ahLst/>
            <a:cxnLst/>
            <a:rect r="r" b="b" t="t" l="l"/>
            <a:pathLst>
              <a:path h="1492755" w="738914">
                <a:moveTo>
                  <a:pt x="0" y="0"/>
                </a:moveTo>
                <a:lnTo>
                  <a:pt x="738913" y="0"/>
                </a:lnTo>
                <a:lnTo>
                  <a:pt x="738913" y="1492755"/>
                </a:lnTo>
                <a:lnTo>
                  <a:pt x="0" y="149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6" id="106"/>
          <p:cNvSpPr/>
          <p:nvPr/>
        </p:nvSpPr>
        <p:spPr>
          <a:xfrm flipH="false" flipV="false" rot="0">
            <a:off x="12526885" y="1240969"/>
            <a:ext cx="5059897" cy="5834263"/>
          </a:xfrm>
          <a:custGeom>
            <a:avLst/>
            <a:gdLst/>
            <a:ahLst/>
            <a:cxnLst/>
            <a:rect r="r" b="b" t="t" l="l"/>
            <a:pathLst>
              <a:path h="5834263" w="5059897">
                <a:moveTo>
                  <a:pt x="0" y="0"/>
                </a:moveTo>
                <a:lnTo>
                  <a:pt x="5059898" y="0"/>
                </a:lnTo>
                <a:lnTo>
                  <a:pt x="5059898" y="5834263"/>
                </a:lnTo>
                <a:lnTo>
                  <a:pt x="0" y="583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7" id="107"/>
          <p:cNvSpPr/>
          <p:nvPr/>
        </p:nvSpPr>
        <p:spPr>
          <a:xfrm flipH="false" flipV="false" rot="2997849">
            <a:off x="16528991" y="5669263"/>
            <a:ext cx="1027893" cy="995771"/>
          </a:xfrm>
          <a:custGeom>
            <a:avLst/>
            <a:gdLst/>
            <a:ahLst/>
            <a:cxnLst/>
            <a:rect r="r" b="b" t="t" l="l"/>
            <a:pathLst>
              <a:path h="995771" w="1027893">
                <a:moveTo>
                  <a:pt x="0" y="0"/>
                </a:moveTo>
                <a:lnTo>
                  <a:pt x="1027893" y="0"/>
                </a:lnTo>
                <a:lnTo>
                  <a:pt x="1027893" y="995772"/>
                </a:lnTo>
                <a:lnTo>
                  <a:pt x="0" y="995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8" id="108"/>
          <p:cNvSpPr/>
          <p:nvPr/>
        </p:nvSpPr>
        <p:spPr>
          <a:xfrm flipH="false" flipV="false" rot="-590439">
            <a:off x="11882743" y="2280317"/>
            <a:ext cx="754534" cy="730955"/>
          </a:xfrm>
          <a:custGeom>
            <a:avLst/>
            <a:gdLst/>
            <a:ahLst/>
            <a:cxnLst/>
            <a:rect r="r" b="b" t="t" l="l"/>
            <a:pathLst>
              <a:path h="730955" w="754534">
                <a:moveTo>
                  <a:pt x="0" y="0"/>
                </a:moveTo>
                <a:lnTo>
                  <a:pt x="754533" y="0"/>
                </a:lnTo>
                <a:lnTo>
                  <a:pt x="754533" y="730955"/>
                </a:lnTo>
                <a:lnTo>
                  <a:pt x="0" y="730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9" id="109"/>
          <p:cNvSpPr/>
          <p:nvPr/>
        </p:nvSpPr>
        <p:spPr>
          <a:xfrm flipH="false" flipV="false" rot="-180610">
            <a:off x="16237500" y="987198"/>
            <a:ext cx="461228" cy="507541"/>
          </a:xfrm>
          <a:custGeom>
            <a:avLst/>
            <a:gdLst/>
            <a:ahLst/>
            <a:cxnLst/>
            <a:rect r="r" b="b" t="t" l="l"/>
            <a:pathLst>
              <a:path h="507541" w="461228">
                <a:moveTo>
                  <a:pt x="0" y="0"/>
                </a:moveTo>
                <a:lnTo>
                  <a:pt x="461228" y="0"/>
                </a:lnTo>
                <a:lnTo>
                  <a:pt x="461228" y="507541"/>
                </a:lnTo>
                <a:lnTo>
                  <a:pt x="0" y="5075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356107">
            <a:off x="15711911" y="733427"/>
            <a:ext cx="461228" cy="507541"/>
          </a:xfrm>
          <a:custGeom>
            <a:avLst/>
            <a:gdLst/>
            <a:ahLst/>
            <a:cxnLst/>
            <a:rect r="r" b="b" t="t" l="l"/>
            <a:pathLst>
              <a:path h="507541" w="461228">
                <a:moveTo>
                  <a:pt x="0" y="0"/>
                </a:moveTo>
                <a:lnTo>
                  <a:pt x="461228" y="0"/>
                </a:lnTo>
                <a:lnTo>
                  <a:pt x="461228" y="507542"/>
                </a:lnTo>
                <a:lnTo>
                  <a:pt x="0" y="5075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1" id="111"/>
          <p:cNvSpPr txBox="true"/>
          <p:nvPr/>
        </p:nvSpPr>
        <p:spPr>
          <a:xfrm rot="0">
            <a:off x="1220589" y="1124545"/>
            <a:ext cx="10835855" cy="4082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 spc="64">
                <a:solidFill>
                  <a:srgbClr val="004AAD"/>
                </a:solidFill>
                <a:latin typeface="Baskerville Display PT Bold"/>
              </a:rPr>
              <a:t>Submitted by –</a:t>
            </a:r>
            <a:r>
              <a:rPr lang="en-US" sz="4299" spc="64">
                <a:solidFill>
                  <a:srgbClr val="004AAD"/>
                </a:solidFill>
                <a:latin typeface="Baskerville Display PT Bold"/>
              </a:rPr>
              <a:t> </a:t>
            </a:r>
          </a:p>
          <a:p>
            <a:pPr>
              <a:lnSpc>
                <a:spcPts val="1960"/>
              </a:lnSpc>
            </a:pPr>
          </a:p>
          <a:p>
            <a:pPr>
              <a:lnSpc>
                <a:spcPts val="4900"/>
              </a:lnSpc>
            </a:pPr>
            <a:r>
              <a:rPr lang="en-US" sz="3500" spc="52">
                <a:solidFill>
                  <a:srgbClr val="000000"/>
                </a:solidFill>
                <a:latin typeface="Baskerville Display PT Bold"/>
              </a:rPr>
              <a:t> Rakibul Islam - 2021-3-60-030</a:t>
            </a:r>
          </a:p>
          <a:p>
            <a:pPr>
              <a:lnSpc>
                <a:spcPts val="4900"/>
              </a:lnSpc>
            </a:pPr>
            <a:r>
              <a:rPr lang="en-US" sz="3500" spc="52">
                <a:solidFill>
                  <a:srgbClr val="000000"/>
                </a:solidFill>
                <a:latin typeface="Baskerville Display PT Bold"/>
              </a:rPr>
              <a:t> Sagor Ahmed - 2021-3-60-117</a:t>
            </a:r>
          </a:p>
          <a:p>
            <a:pPr>
              <a:lnSpc>
                <a:spcPts val="4900"/>
              </a:lnSpc>
            </a:pPr>
            <a:r>
              <a:rPr lang="en-US" sz="3500" spc="52">
                <a:solidFill>
                  <a:srgbClr val="000000"/>
                </a:solidFill>
                <a:latin typeface="Baskerville Display PT Bold"/>
              </a:rPr>
              <a:t> Syeda Tasmiah Chowdhury Orpa - 2021-3-60-185</a:t>
            </a:r>
          </a:p>
          <a:p>
            <a:pPr>
              <a:lnSpc>
                <a:spcPts val="4900"/>
              </a:lnSpc>
            </a:pPr>
            <a:r>
              <a:rPr lang="en-US" sz="3500" spc="52">
                <a:solidFill>
                  <a:srgbClr val="000000"/>
                </a:solidFill>
                <a:latin typeface="Baskerville Display PT Bold"/>
              </a:rPr>
              <a:t> Nushrat Zahan - 2021-3-60-213</a:t>
            </a:r>
          </a:p>
          <a:p>
            <a:pPr>
              <a:lnSpc>
                <a:spcPts val="4900"/>
              </a:lnSpc>
            </a:pPr>
          </a:p>
        </p:txBody>
      </p:sp>
      <p:sp>
        <p:nvSpPr>
          <p:cNvPr name="TextBox 112" id="112"/>
          <p:cNvSpPr txBox="true"/>
          <p:nvPr/>
        </p:nvSpPr>
        <p:spPr>
          <a:xfrm rot="0">
            <a:off x="2674586" y="5442244"/>
            <a:ext cx="12938828" cy="4701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19"/>
              </a:lnSpc>
            </a:pPr>
            <a:r>
              <a:rPr lang="en-US" sz="4299" spc="64">
                <a:solidFill>
                  <a:srgbClr val="004AAD"/>
                </a:solidFill>
                <a:latin typeface="Baskerville Display PT Bold"/>
              </a:rPr>
              <a:t>Submitted to –</a:t>
            </a:r>
          </a:p>
          <a:p>
            <a:pPr>
              <a:lnSpc>
                <a:spcPts val="1960"/>
              </a:lnSpc>
            </a:pPr>
            <a:r>
              <a:rPr lang="en-US" sz="1400" spc="21">
                <a:solidFill>
                  <a:srgbClr val="004AAD"/>
                </a:solidFill>
                <a:latin typeface="Baskerville Display PT Bold"/>
              </a:rPr>
              <a:t> </a:t>
            </a:r>
          </a:p>
          <a:p>
            <a:pPr>
              <a:lnSpc>
                <a:spcPts val="4900"/>
              </a:lnSpc>
            </a:pPr>
            <a:r>
              <a:rPr lang="en-US" sz="3500" spc="52">
                <a:solidFill>
                  <a:srgbClr val="000000"/>
                </a:solidFill>
                <a:latin typeface="Baskerville Display PT Bold"/>
              </a:rPr>
              <a:t>Dr. Md. Nawab Yousuf Ali  </a:t>
            </a:r>
          </a:p>
          <a:p>
            <a:pPr>
              <a:lnSpc>
                <a:spcPts val="4900"/>
              </a:lnSpc>
            </a:pPr>
            <a:r>
              <a:rPr lang="en-US" sz="3500" spc="52">
                <a:solidFill>
                  <a:srgbClr val="000000"/>
                </a:solidFill>
                <a:latin typeface="Baskerville Display PT Bold"/>
              </a:rPr>
              <a:t>Professor, Department of Computer Science and Engineering  </a:t>
            </a:r>
          </a:p>
          <a:p>
            <a:pPr>
              <a:lnSpc>
                <a:spcPts val="4900"/>
              </a:lnSpc>
            </a:pPr>
            <a:r>
              <a:rPr lang="en-US" sz="3500" spc="52">
                <a:solidFill>
                  <a:srgbClr val="000000"/>
                </a:solidFill>
                <a:latin typeface="Baskerville Display PT Bold"/>
              </a:rPr>
              <a:t>East West University</a:t>
            </a: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97D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8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4091" y="283961"/>
            <a:ext cx="17490116" cy="8781566"/>
            <a:chOff x="0" y="0"/>
            <a:chExt cx="4606450" cy="2312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6450" cy="2312840"/>
            </a:xfrm>
            <a:custGeom>
              <a:avLst/>
              <a:gdLst/>
              <a:ahLst/>
              <a:cxnLst/>
              <a:rect r="r" b="b" t="t" l="l"/>
              <a:pathLst>
                <a:path h="2312840" w="4606450">
                  <a:moveTo>
                    <a:pt x="22132" y="0"/>
                  </a:moveTo>
                  <a:lnTo>
                    <a:pt x="4584318" y="0"/>
                  </a:lnTo>
                  <a:cubicBezTo>
                    <a:pt x="4590188" y="0"/>
                    <a:pt x="4595817" y="2332"/>
                    <a:pt x="4599968" y="6482"/>
                  </a:cubicBezTo>
                  <a:cubicBezTo>
                    <a:pt x="4604119" y="10633"/>
                    <a:pt x="4606450" y="16262"/>
                    <a:pt x="4606450" y="22132"/>
                  </a:cubicBezTo>
                  <a:lnTo>
                    <a:pt x="4606450" y="2290708"/>
                  </a:lnTo>
                  <a:cubicBezTo>
                    <a:pt x="4606450" y="2302932"/>
                    <a:pt x="4596541" y="2312840"/>
                    <a:pt x="4584318" y="2312840"/>
                  </a:cubicBezTo>
                  <a:lnTo>
                    <a:pt x="22132" y="2312840"/>
                  </a:lnTo>
                  <a:cubicBezTo>
                    <a:pt x="16262" y="2312840"/>
                    <a:pt x="10633" y="2310509"/>
                    <a:pt x="6482" y="2306358"/>
                  </a:cubicBezTo>
                  <a:cubicBezTo>
                    <a:pt x="2332" y="2302207"/>
                    <a:pt x="0" y="2296578"/>
                    <a:pt x="0" y="2290708"/>
                  </a:cubicBezTo>
                  <a:lnTo>
                    <a:pt x="0" y="22132"/>
                  </a:lnTo>
                  <a:cubicBezTo>
                    <a:pt x="0" y="16262"/>
                    <a:pt x="2332" y="10633"/>
                    <a:pt x="6482" y="6482"/>
                  </a:cubicBezTo>
                  <a:cubicBezTo>
                    <a:pt x="10633" y="2332"/>
                    <a:pt x="16262" y="0"/>
                    <a:pt x="22132" y="0"/>
                  </a:cubicBezTo>
                  <a:close/>
                </a:path>
              </a:pathLst>
            </a:custGeom>
            <a:solidFill>
              <a:srgbClr val="F1EAD1"/>
            </a:solidFill>
            <a:ln w="28575" cap="rnd">
              <a:solidFill>
                <a:srgbClr val="097D4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606450" cy="2398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28081">
            <a:off x="15486371" y="920207"/>
            <a:ext cx="1649099" cy="1514173"/>
          </a:xfrm>
          <a:custGeom>
            <a:avLst/>
            <a:gdLst/>
            <a:ahLst/>
            <a:cxnLst/>
            <a:rect r="r" b="b" t="t" l="l"/>
            <a:pathLst>
              <a:path h="1514173" w="1649099">
                <a:moveTo>
                  <a:pt x="0" y="0"/>
                </a:moveTo>
                <a:lnTo>
                  <a:pt x="1649100" y="0"/>
                </a:lnTo>
                <a:lnTo>
                  <a:pt x="1649100" y="1514173"/>
                </a:lnTo>
                <a:lnTo>
                  <a:pt x="0" y="1514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200150"/>
            <a:ext cx="10446341" cy="73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</a:pPr>
            <a:r>
              <a:rPr lang="en-US" sz="5999">
                <a:solidFill>
                  <a:srgbClr val="097D4C"/>
                </a:solidFill>
                <a:latin typeface="Cooper BT Bold"/>
              </a:rPr>
              <a:t>Problem Description: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16151" y="2436616"/>
            <a:ext cx="12746392" cy="682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61341" indent="-280670" lvl="1">
              <a:lnSpc>
                <a:spcPts val="46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Cooks, Cashiers, and Customers are each modeled as a thread</a:t>
            </a:r>
          </a:p>
          <a:p>
            <a:pPr marL="561341" indent="-280670" lvl="1">
              <a:lnSpc>
                <a:spcPts val="46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Cashiers sleep until a customer is present</a:t>
            </a:r>
          </a:p>
          <a:p>
            <a:pPr marL="561341" indent="-280670" lvl="1">
              <a:lnSpc>
                <a:spcPts val="46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A Customer approaching a cashier can start the order process</a:t>
            </a:r>
          </a:p>
          <a:p>
            <a:pPr marL="561341" indent="-280670" lvl="1">
              <a:lnSpc>
                <a:spcPts val="46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A Customer cannot order until the cashier is ready</a:t>
            </a:r>
          </a:p>
          <a:p>
            <a:pPr marL="561341" indent="-280670" lvl="1">
              <a:lnSpc>
                <a:spcPts val="46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Once the order is placed, a cashier has to get a burger from the rack</a:t>
            </a:r>
          </a:p>
          <a:p>
            <a:pPr marL="561341" indent="-280670" lvl="1">
              <a:lnSpc>
                <a:spcPts val="46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If a burger is not available, a cashier must wait until one is made</a:t>
            </a:r>
          </a:p>
          <a:p>
            <a:pPr marL="561341" indent="-280670" lvl="1">
              <a:lnSpc>
                <a:spcPts val="46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The cook will always make burgers and place them on the rack</a:t>
            </a:r>
          </a:p>
          <a:p>
            <a:pPr marL="561341" indent="-280670" lvl="1">
              <a:lnSpc>
                <a:spcPts val="46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The cook will wait if the rack is full</a:t>
            </a:r>
          </a:p>
          <a:p>
            <a:pPr marL="561341" indent="-280670" lvl="1">
              <a:lnSpc>
                <a:spcPts val="4654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uce"/>
              </a:rPr>
              <a:t>There are NO synchronization constraints for a cashier presenting food to the customer.</a:t>
            </a:r>
          </a:p>
          <a:p>
            <a:pPr algn="l">
              <a:lnSpc>
                <a:spcPts val="3640"/>
              </a:lnSpc>
            </a:pPr>
          </a:p>
          <a:p>
            <a:pPr algn="ctr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97D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8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8932" y="354335"/>
            <a:ext cx="17490116" cy="8781566"/>
            <a:chOff x="0" y="0"/>
            <a:chExt cx="4606450" cy="2312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6450" cy="2312840"/>
            </a:xfrm>
            <a:custGeom>
              <a:avLst/>
              <a:gdLst/>
              <a:ahLst/>
              <a:cxnLst/>
              <a:rect r="r" b="b" t="t" l="l"/>
              <a:pathLst>
                <a:path h="2312840" w="4606450">
                  <a:moveTo>
                    <a:pt x="22132" y="0"/>
                  </a:moveTo>
                  <a:lnTo>
                    <a:pt x="4584318" y="0"/>
                  </a:lnTo>
                  <a:cubicBezTo>
                    <a:pt x="4590188" y="0"/>
                    <a:pt x="4595817" y="2332"/>
                    <a:pt x="4599968" y="6482"/>
                  </a:cubicBezTo>
                  <a:cubicBezTo>
                    <a:pt x="4604119" y="10633"/>
                    <a:pt x="4606450" y="16262"/>
                    <a:pt x="4606450" y="22132"/>
                  </a:cubicBezTo>
                  <a:lnTo>
                    <a:pt x="4606450" y="2290708"/>
                  </a:lnTo>
                  <a:cubicBezTo>
                    <a:pt x="4606450" y="2302932"/>
                    <a:pt x="4596541" y="2312840"/>
                    <a:pt x="4584318" y="2312840"/>
                  </a:cubicBezTo>
                  <a:lnTo>
                    <a:pt x="22132" y="2312840"/>
                  </a:lnTo>
                  <a:cubicBezTo>
                    <a:pt x="16262" y="2312840"/>
                    <a:pt x="10633" y="2310509"/>
                    <a:pt x="6482" y="2306358"/>
                  </a:cubicBezTo>
                  <a:cubicBezTo>
                    <a:pt x="2332" y="2302207"/>
                    <a:pt x="0" y="2296578"/>
                    <a:pt x="0" y="2290708"/>
                  </a:cubicBezTo>
                  <a:lnTo>
                    <a:pt x="0" y="22132"/>
                  </a:lnTo>
                  <a:cubicBezTo>
                    <a:pt x="0" y="16262"/>
                    <a:pt x="2332" y="10633"/>
                    <a:pt x="6482" y="6482"/>
                  </a:cubicBezTo>
                  <a:cubicBezTo>
                    <a:pt x="10633" y="2332"/>
                    <a:pt x="16262" y="0"/>
                    <a:pt x="22132" y="0"/>
                  </a:cubicBezTo>
                  <a:close/>
                </a:path>
              </a:pathLst>
            </a:custGeom>
            <a:solidFill>
              <a:srgbClr val="F1EAD1"/>
            </a:solidFill>
            <a:ln w="28575" cap="rnd">
              <a:solidFill>
                <a:srgbClr val="097D4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606450" cy="2398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28081">
            <a:off x="15486371" y="920207"/>
            <a:ext cx="1649099" cy="1514173"/>
          </a:xfrm>
          <a:custGeom>
            <a:avLst/>
            <a:gdLst/>
            <a:ahLst/>
            <a:cxnLst/>
            <a:rect r="r" b="b" t="t" l="l"/>
            <a:pathLst>
              <a:path h="1514173" w="1649099">
                <a:moveTo>
                  <a:pt x="0" y="0"/>
                </a:moveTo>
                <a:lnTo>
                  <a:pt x="1649100" y="0"/>
                </a:lnTo>
                <a:lnTo>
                  <a:pt x="1649100" y="1514173"/>
                </a:lnTo>
                <a:lnTo>
                  <a:pt x="0" y="1514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96333"/>
            <a:ext cx="10446341" cy="73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</a:pPr>
            <a:r>
              <a:rPr lang="en-US" sz="5999">
                <a:solidFill>
                  <a:srgbClr val="097D4C"/>
                </a:solidFill>
                <a:latin typeface="Cooper BT Bold"/>
              </a:rPr>
              <a:t>Introduction: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69742" y="2611962"/>
            <a:ext cx="13148497" cy="5361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79049" indent="-289524" lvl="1">
              <a:lnSpc>
                <a:spcPts val="4800"/>
              </a:lnSpc>
              <a:buFont typeface="Arial"/>
              <a:buChar char="•"/>
            </a:pPr>
            <a:r>
              <a:rPr lang="en-US" sz="2682">
                <a:solidFill>
                  <a:srgbClr val="000000"/>
                </a:solidFill>
                <a:latin typeface="Open Sauce"/>
              </a:rPr>
              <a:t>The simulated scenario involves a restaurant-like setting with interactions between customers, cashiers, and cooks in a multithreaded system. </a:t>
            </a:r>
          </a:p>
          <a:p>
            <a:pPr marL="579049" indent="-289524" lvl="1">
              <a:lnSpc>
                <a:spcPts val="4800"/>
              </a:lnSpc>
              <a:buFont typeface="Arial"/>
              <a:buChar char="•"/>
            </a:pPr>
            <a:r>
              <a:rPr lang="en-US" sz="2682">
                <a:solidFill>
                  <a:srgbClr val="000000"/>
                </a:solidFill>
                <a:latin typeface="Open Sauce"/>
              </a:rPr>
              <a:t>The goal is to ensure smooth cooperation and avoid issues like overloading or deadlocks. </a:t>
            </a:r>
          </a:p>
          <a:p>
            <a:pPr marL="579049" indent="-289524" lvl="1">
              <a:lnSpc>
                <a:spcPts val="4800"/>
              </a:lnSpc>
              <a:buFont typeface="Arial"/>
              <a:buChar char="•"/>
            </a:pPr>
            <a:r>
              <a:rPr lang="en-US" sz="2682">
                <a:solidFill>
                  <a:srgbClr val="000000"/>
                </a:solidFill>
                <a:latin typeface="Open Sauce"/>
              </a:rPr>
              <a:t>Synchronization techniques like mutexes, condition variables, and threads are used to simulate a realistic restaurant environment. </a:t>
            </a:r>
          </a:p>
          <a:p>
            <a:pPr marL="579049" indent="-289524" lvl="1">
              <a:lnSpc>
                <a:spcPts val="4800"/>
              </a:lnSpc>
              <a:buFont typeface="Arial"/>
              <a:buChar char="•"/>
            </a:pPr>
            <a:r>
              <a:rPr lang="en-US" sz="2682">
                <a:solidFill>
                  <a:srgbClr val="000000"/>
                </a:solidFill>
                <a:latin typeface="Open Sauce"/>
              </a:rPr>
              <a:t>This challenge explores thread synchronization and inter-process communication (IPC) techniques for creating a reliable method.</a:t>
            </a:r>
          </a:p>
          <a:p>
            <a:pPr algn="ctr">
              <a:lnSpc>
                <a:spcPts val="37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97D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8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8942" y="376269"/>
            <a:ext cx="17490116" cy="9396381"/>
            <a:chOff x="0" y="0"/>
            <a:chExt cx="4606450" cy="24747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6450" cy="2474767"/>
            </a:xfrm>
            <a:custGeom>
              <a:avLst/>
              <a:gdLst/>
              <a:ahLst/>
              <a:cxnLst/>
              <a:rect r="r" b="b" t="t" l="l"/>
              <a:pathLst>
                <a:path h="2474767" w="4606450">
                  <a:moveTo>
                    <a:pt x="22132" y="0"/>
                  </a:moveTo>
                  <a:lnTo>
                    <a:pt x="4584318" y="0"/>
                  </a:lnTo>
                  <a:cubicBezTo>
                    <a:pt x="4590188" y="0"/>
                    <a:pt x="4595817" y="2332"/>
                    <a:pt x="4599968" y="6482"/>
                  </a:cubicBezTo>
                  <a:cubicBezTo>
                    <a:pt x="4604119" y="10633"/>
                    <a:pt x="4606450" y="16262"/>
                    <a:pt x="4606450" y="22132"/>
                  </a:cubicBezTo>
                  <a:lnTo>
                    <a:pt x="4606450" y="2452635"/>
                  </a:lnTo>
                  <a:cubicBezTo>
                    <a:pt x="4606450" y="2464858"/>
                    <a:pt x="4596541" y="2474767"/>
                    <a:pt x="4584318" y="2474767"/>
                  </a:cubicBezTo>
                  <a:lnTo>
                    <a:pt x="22132" y="2474767"/>
                  </a:lnTo>
                  <a:cubicBezTo>
                    <a:pt x="16262" y="2474767"/>
                    <a:pt x="10633" y="2472435"/>
                    <a:pt x="6482" y="2468285"/>
                  </a:cubicBezTo>
                  <a:cubicBezTo>
                    <a:pt x="2332" y="2464134"/>
                    <a:pt x="0" y="2458505"/>
                    <a:pt x="0" y="2452635"/>
                  </a:cubicBezTo>
                  <a:lnTo>
                    <a:pt x="0" y="22132"/>
                  </a:lnTo>
                  <a:cubicBezTo>
                    <a:pt x="0" y="16262"/>
                    <a:pt x="2332" y="10633"/>
                    <a:pt x="6482" y="6482"/>
                  </a:cubicBezTo>
                  <a:cubicBezTo>
                    <a:pt x="10633" y="2332"/>
                    <a:pt x="16262" y="0"/>
                    <a:pt x="22132" y="0"/>
                  </a:cubicBezTo>
                  <a:close/>
                </a:path>
              </a:pathLst>
            </a:custGeom>
            <a:solidFill>
              <a:srgbClr val="F1EAD1"/>
            </a:solidFill>
            <a:ln w="28575" cap="rnd">
              <a:solidFill>
                <a:srgbClr val="097D4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606450" cy="2560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28081">
            <a:off x="15486371" y="920207"/>
            <a:ext cx="1649099" cy="1514173"/>
          </a:xfrm>
          <a:custGeom>
            <a:avLst/>
            <a:gdLst/>
            <a:ahLst/>
            <a:cxnLst/>
            <a:rect r="r" b="b" t="t" l="l"/>
            <a:pathLst>
              <a:path h="1514173" w="1649099">
                <a:moveTo>
                  <a:pt x="0" y="0"/>
                </a:moveTo>
                <a:lnTo>
                  <a:pt x="1649100" y="0"/>
                </a:lnTo>
                <a:lnTo>
                  <a:pt x="1649100" y="1514173"/>
                </a:lnTo>
                <a:lnTo>
                  <a:pt x="0" y="1514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96333"/>
            <a:ext cx="10446341" cy="73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</a:pPr>
            <a:r>
              <a:rPr lang="en-US" sz="5999">
                <a:solidFill>
                  <a:srgbClr val="097D4C"/>
                </a:solidFill>
                <a:latin typeface="Cooper BT Bold"/>
              </a:rPr>
              <a:t>Cook’s Functionality: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30571" y="2927132"/>
            <a:ext cx="13063214" cy="533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9412" indent="-359706" lvl="1">
              <a:lnSpc>
                <a:spcPts val="6097"/>
              </a:lnSpc>
              <a:buFont typeface="Arial"/>
              <a:buChar char="•"/>
            </a:pPr>
            <a:r>
              <a:rPr lang="en-US" sz="3332" spc="-23">
                <a:solidFill>
                  <a:srgbClr val="000000"/>
                </a:solidFill>
                <a:latin typeface="Open Sauce"/>
              </a:rPr>
              <a:t>The cook_func simulates the continuous activity of a cook in a restaurant. </a:t>
            </a:r>
          </a:p>
          <a:p>
            <a:pPr marL="719412" indent="-359706" lvl="1">
              <a:lnSpc>
                <a:spcPts val="6097"/>
              </a:lnSpc>
              <a:buFont typeface="Arial"/>
              <a:buChar char="•"/>
            </a:pPr>
            <a:r>
              <a:rPr lang="en-US" sz="3332" spc="-23">
                <a:solidFill>
                  <a:srgbClr val="000000"/>
                </a:solidFill>
                <a:latin typeface="Open Sauce"/>
              </a:rPr>
              <a:t>It prepares burgers by sleeping for a random duration, then checks and increments the burger count on the rack, ensuring the rack doesn't exceed its capacity. </a:t>
            </a:r>
          </a:p>
          <a:p>
            <a:pPr marL="719412" indent="-359706" lvl="1">
              <a:lnSpc>
                <a:spcPts val="6097"/>
              </a:lnSpc>
              <a:buFont typeface="Arial"/>
              <a:buChar char="•"/>
            </a:pPr>
            <a:r>
              <a:rPr lang="en-US" sz="3332" spc="-23">
                <a:solidFill>
                  <a:srgbClr val="000000"/>
                </a:solidFill>
                <a:latin typeface="Open Sauce"/>
              </a:rPr>
              <a:t>This process repeats indefinitely, representing ongoing cooking activity in the kitchen.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97D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8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8932" y="354335"/>
            <a:ext cx="17490116" cy="9418315"/>
            <a:chOff x="0" y="0"/>
            <a:chExt cx="4606450" cy="24805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6450" cy="2480544"/>
            </a:xfrm>
            <a:custGeom>
              <a:avLst/>
              <a:gdLst/>
              <a:ahLst/>
              <a:cxnLst/>
              <a:rect r="r" b="b" t="t" l="l"/>
              <a:pathLst>
                <a:path h="2480544" w="4606450">
                  <a:moveTo>
                    <a:pt x="22132" y="0"/>
                  </a:moveTo>
                  <a:lnTo>
                    <a:pt x="4584318" y="0"/>
                  </a:lnTo>
                  <a:cubicBezTo>
                    <a:pt x="4590188" y="0"/>
                    <a:pt x="4595817" y="2332"/>
                    <a:pt x="4599968" y="6482"/>
                  </a:cubicBezTo>
                  <a:cubicBezTo>
                    <a:pt x="4604119" y="10633"/>
                    <a:pt x="4606450" y="16262"/>
                    <a:pt x="4606450" y="22132"/>
                  </a:cubicBezTo>
                  <a:lnTo>
                    <a:pt x="4606450" y="2458412"/>
                  </a:lnTo>
                  <a:cubicBezTo>
                    <a:pt x="4606450" y="2470635"/>
                    <a:pt x="4596541" y="2480544"/>
                    <a:pt x="4584318" y="2480544"/>
                  </a:cubicBezTo>
                  <a:lnTo>
                    <a:pt x="22132" y="2480544"/>
                  </a:lnTo>
                  <a:cubicBezTo>
                    <a:pt x="16262" y="2480544"/>
                    <a:pt x="10633" y="2478212"/>
                    <a:pt x="6482" y="2474062"/>
                  </a:cubicBezTo>
                  <a:cubicBezTo>
                    <a:pt x="2332" y="2469911"/>
                    <a:pt x="0" y="2464282"/>
                    <a:pt x="0" y="2458412"/>
                  </a:cubicBezTo>
                  <a:lnTo>
                    <a:pt x="0" y="22132"/>
                  </a:lnTo>
                  <a:cubicBezTo>
                    <a:pt x="0" y="16262"/>
                    <a:pt x="2332" y="10633"/>
                    <a:pt x="6482" y="6482"/>
                  </a:cubicBezTo>
                  <a:cubicBezTo>
                    <a:pt x="10633" y="2332"/>
                    <a:pt x="16262" y="0"/>
                    <a:pt x="22132" y="0"/>
                  </a:cubicBezTo>
                  <a:close/>
                </a:path>
              </a:pathLst>
            </a:custGeom>
            <a:solidFill>
              <a:srgbClr val="F1EAD1"/>
            </a:solidFill>
            <a:ln w="28575" cap="rnd">
              <a:solidFill>
                <a:srgbClr val="097D4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606450" cy="256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28081">
            <a:off x="15486371" y="920207"/>
            <a:ext cx="1649099" cy="1514173"/>
          </a:xfrm>
          <a:custGeom>
            <a:avLst/>
            <a:gdLst/>
            <a:ahLst/>
            <a:cxnLst/>
            <a:rect r="r" b="b" t="t" l="l"/>
            <a:pathLst>
              <a:path h="1514173" w="1649099">
                <a:moveTo>
                  <a:pt x="0" y="0"/>
                </a:moveTo>
                <a:lnTo>
                  <a:pt x="1649100" y="0"/>
                </a:lnTo>
                <a:lnTo>
                  <a:pt x="1649100" y="1514173"/>
                </a:lnTo>
                <a:lnTo>
                  <a:pt x="0" y="1514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96333"/>
            <a:ext cx="10446341" cy="73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</a:pPr>
            <a:r>
              <a:rPr lang="en-US" sz="5999">
                <a:solidFill>
                  <a:srgbClr val="097D4C"/>
                </a:solidFill>
                <a:latin typeface="Cooper BT Bold"/>
              </a:rPr>
              <a:t>Cashier’s Functionality: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3469" y="2884024"/>
            <a:ext cx="12909074" cy="5817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5775"/>
              </a:lnSpc>
              <a:buFont typeface="Arial"/>
              <a:buChar char="•"/>
            </a:pPr>
            <a:r>
              <a:rPr lang="en-US" sz="3300" spc="-23">
                <a:solidFill>
                  <a:srgbClr val="000000"/>
                </a:solidFill>
                <a:latin typeface="Open Sauce"/>
              </a:rPr>
              <a:t>The cashier_func simulates continuous cashier activity in a restaurant. </a:t>
            </a:r>
          </a:p>
          <a:p>
            <a:pPr marL="712470" indent="-356235" lvl="1">
              <a:lnSpc>
                <a:spcPts val="5775"/>
              </a:lnSpc>
              <a:buFont typeface="Arial"/>
              <a:buChar char="•"/>
            </a:pPr>
            <a:r>
              <a:rPr lang="en-US" sz="3300" spc="-23">
                <a:solidFill>
                  <a:srgbClr val="000000"/>
                </a:solidFill>
                <a:latin typeface="Open Sauce"/>
              </a:rPr>
              <a:t>It waits for customers, takes orders, retrieves burgers from the rack, and serves customers. </a:t>
            </a:r>
          </a:p>
          <a:p>
            <a:pPr marL="712470" indent="-356235" lvl="1">
              <a:lnSpc>
                <a:spcPts val="5775"/>
              </a:lnSpc>
              <a:buFont typeface="Arial"/>
              <a:buChar char="•"/>
            </a:pPr>
            <a:r>
              <a:rPr lang="en-US" sz="3300" spc="-23">
                <a:solidFill>
                  <a:srgbClr val="000000"/>
                </a:solidFill>
                <a:latin typeface="Open Sauce"/>
              </a:rPr>
              <a:t>The cashier interacts with the shared rack, ensuring proper synchronization using semaphores. </a:t>
            </a:r>
          </a:p>
          <a:p>
            <a:pPr marL="712470" indent="-356235" lvl="1">
              <a:lnSpc>
                <a:spcPts val="5775"/>
              </a:lnSpc>
              <a:buFont typeface="Arial"/>
              <a:buChar char="•"/>
            </a:pPr>
            <a:r>
              <a:rPr lang="en-US" sz="3300" spc="-23">
                <a:solidFill>
                  <a:srgbClr val="000000"/>
                </a:solidFill>
                <a:latin typeface="Open Sauce"/>
              </a:rPr>
              <a:t>This process repeats indefinitely, representing ongoing cashier-customer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97D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8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8932" y="354335"/>
            <a:ext cx="17490116" cy="9418315"/>
            <a:chOff x="0" y="0"/>
            <a:chExt cx="4606450" cy="24805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6450" cy="2480544"/>
            </a:xfrm>
            <a:custGeom>
              <a:avLst/>
              <a:gdLst/>
              <a:ahLst/>
              <a:cxnLst/>
              <a:rect r="r" b="b" t="t" l="l"/>
              <a:pathLst>
                <a:path h="2480544" w="4606450">
                  <a:moveTo>
                    <a:pt x="22132" y="0"/>
                  </a:moveTo>
                  <a:lnTo>
                    <a:pt x="4584318" y="0"/>
                  </a:lnTo>
                  <a:cubicBezTo>
                    <a:pt x="4590188" y="0"/>
                    <a:pt x="4595817" y="2332"/>
                    <a:pt x="4599968" y="6482"/>
                  </a:cubicBezTo>
                  <a:cubicBezTo>
                    <a:pt x="4604119" y="10633"/>
                    <a:pt x="4606450" y="16262"/>
                    <a:pt x="4606450" y="22132"/>
                  </a:cubicBezTo>
                  <a:lnTo>
                    <a:pt x="4606450" y="2458412"/>
                  </a:lnTo>
                  <a:cubicBezTo>
                    <a:pt x="4606450" y="2470635"/>
                    <a:pt x="4596541" y="2480544"/>
                    <a:pt x="4584318" y="2480544"/>
                  </a:cubicBezTo>
                  <a:lnTo>
                    <a:pt x="22132" y="2480544"/>
                  </a:lnTo>
                  <a:cubicBezTo>
                    <a:pt x="16262" y="2480544"/>
                    <a:pt x="10633" y="2478212"/>
                    <a:pt x="6482" y="2474062"/>
                  </a:cubicBezTo>
                  <a:cubicBezTo>
                    <a:pt x="2332" y="2469911"/>
                    <a:pt x="0" y="2464282"/>
                    <a:pt x="0" y="2458412"/>
                  </a:cubicBezTo>
                  <a:lnTo>
                    <a:pt x="0" y="22132"/>
                  </a:lnTo>
                  <a:cubicBezTo>
                    <a:pt x="0" y="16262"/>
                    <a:pt x="2332" y="10633"/>
                    <a:pt x="6482" y="6482"/>
                  </a:cubicBezTo>
                  <a:cubicBezTo>
                    <a:pt x="10633" y="2332"/>
                    <a:pt x="16262" y="0"/>
                    <a:pt x="22132" y="0"/>
                  </a:cubicBezTo>
                  <a:close/>
                </a:path>
              </a:pathLst>
            </a:custGeom>
            <a:solidFill>
              <a:srgbClr val="F1EAD1"/>
            </a:solidFill>
            <a:ln w="28575" cap="rnd">
              <a:solidFill>
                <a:srgbClr val="097D4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606450" cy="256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28081">
            <a:off x="15486371" y="920207"/>
            <a:ext cx="1649099" cy="1514173"/>
          </a:xfrm>
          <a:custGeom>
            <a:avLst/>
            <a:gdLst/>
            <a:ahLst/>
            <a:cxnLst/>
            <a:rect r="r" b="b" t="t" l="l"/>
            <a:pathLst>
              <a:path h="1514173" w="1649099">
                <a:moveTo>
                  <a:pt x="0" y="0"/>
                </a:moveTo>
                <a:lnTo>
                  <a:pt x="1649100" y="0"/>
                </a:lnTo>
                <a:lnTo>
                  <a:pt x="1649100" y="1514173"/>
                </a:lnTo>
                <a:lnTo>
                  <a:pt x="0" y="1514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396333"/>
            <a:ext cx="10446341" cy="733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99"/>
              </a:lnSpc>
            </a:pPr>
            <a:r>
              <a:rPr lang="en-US" sz="5999">
                <a:solidFill>
                  <a:srgbClr val="097D4C"/>
                </a:solidFill>
                <a:latin typeface="Cooper BT Bold"/>
              </a:rPr>
              <a:t>Customer’s Functionality: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3469" y="2884024"/>
            <a:ext cx="12909074" cy="5817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12470" indent="-356235" lvl="1">
              <a:lnSpc>
                <a:spcPts val="5775"/>
              </a:lnSpc>
              <a:buFont typeface="Arial"/>
              <a:buChar char="•"/>
            </a:pPr>
            <a:r>
              <a:rPr lang="en-US" sz="3300" spc="-23">
                <a:solidFill>
                  <a:srgbClr val="000000"/>
                </a:solidFill>
                <a:latin typeface="Open Sauce"/>
              </a:rPr>
              <a:t>The customer_func simulates continuous customer activity in a restaurant. </a:t>
            </a:r>
          </a:p>
          <a:p>
            <a:pPr marL="712470" indent="-356235" lvl="1">
              <a:lnSpc>
                <a:spcPts val="5775"/>
              </a:lnSpc>
              <a:buFont typeface="Arial"/>
              <a:buChar char="•"/>
            </a:pPr>
            <a:r>
              <a:rPr lang="en-US" sz="3300" spc="-23">
                <a:solidFill>
                  <a:srgbClr val="000000"/>
                </a:solidFill>
                <a:latin typeface="Open Sauce"/>
              </a:rPr>
              <a:t>It signals cashiers when ready to order, waits for a cashier to take the order, simulates order placement, receives burgers, and repeats the process. </a:t>
            </a:r>
          </a:p>
          <a:p>
            <a:pPr marL="712470" indent="-356235" lvl="1">
              <a:lnSpc>
                <a:spcPts val="5775"/>
              </a:lnSpc>
              <a:buFont typeface="Arial"/>
              <a:buChar char="•"/>
            </a:pPr>
            <a:r>
              <a:rPr lang="en-US" sz="3300" spc="-23">
                <a:solidFill>
                  <a:srgbClr val="000000"/>
                </a:solidFill>
                <a:latin typeface="Open Sauce"/>
              </a:rPr>
              <a:t>Proper synchronization using semaphores ensures orderly interactions between customers and cashiers in a concurrent environment.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7D4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4091" y="375067"/>
            <a:ext cx="17490116" cy="9536866"/>
            <a:chOff x="0" y="0"/>
            <a:chExt cx="4606450" cy="2511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6450" cy="2511767"/>
            </a:xfrm>
            <a:custGeom>
              <a:avLst/>
              <a:gdLst/>
              <a:ahLst/>
              <a:cxnLst/>
              <a:rect r="r" b="b" t="t" l="l"/>
              <a:pathLst>
                <a:path h="2511767" w="4606450">
                  <a:moveTo>
                    <a:pt x="22132" y="0"/>
                  </a:moveTo>
                  <a:lnTo>
                    <a:pt x="4584318" y="0"/>
                  </a:lnTo>
                  <a:cubicBezTo>
                    <a:pt x="4590188" y="0"/>
                    <a:pt x="4595817" y="2332"/>
                    <a:pt x="4599968" y="6482"/>
                  </a:cubicBezTo>
                  <a:cubicBezTo>
                    <a:pt x="4604119" y="10633"/>
                    <a:pt x="4606450" y="16262"/>
                    <a:pt x="4606450" y="22132"/>
                  </a:cubicBezTo>
                  <a:lnTo>
                    <a:pt x="4606450" y="2489635"/>
                  </a:lnTo>
                  <a:cubicBezTo>
                    <a:pt x="4606450" y="2501858"/>
                    <a:pt x="4596541" y="2511767"/>
                    <a:pt x="4584318" y="2511767"/>
                  </a:cubicBezTo>
                  <a:lnTo>
                    <a:pt x="22132" y="2511767"/>
                  </a:lnTo>
                  <a:cubicBezTo>
                    <a:pt x="16262" y="2511767"/>
                    <a:pt x="10633" y="2509435"/>
                    <a:pt x="6482" y="2505285"/>
                  </a:cubicBezTo>
                  <a:cubicBezTo>
                    <a:pt x="2332" y="2501134"/>
                    <a:pt x="0" y="2495505"/>
                    <a:pt x="0" y="2489635"/>
                  </a:cubicBezTo>
                  <a:lnTo>
                    <a:pt x="0" y="22132"/>
                  </a:lnTo>
                  <a:cubicBezTo>
                    <a:pt x="0" y="16262"/>
                    <a:pt x="2332" y="10633"/>
                    <a:pt x="6482" y="6482"/>
                  </a:cubicBezTo>
                  <a:cubicBezTo>
                    <a:pt x="10633" y="2332"/>
                    <a:pt x="16262" y="0"/>
                    <a:pt x="22132" y="0"/>
                  </a:cubicBezTo>
                  <a:close/>
                </a:path>
              </a:pathLst>
            </a:custGeom>
            <a:solidFill>
              <a:srgbClr val="F1EA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606450" cy="2597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897520"/>
            <a:ext cx="16230600" cy="1014413"/>
            <a:chOff x="0" y="0"/>
            <a:chExt cx="21640800" cy="135255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676275" cy="67627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6275" y="676275"/>
              <a:ext cx="676275" cy="676275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352550" y="0"/>
              <a:ext cx="676275" cy="67627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028825" y="676275"/>
              <a:ext cx="676275" cy="676275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2705100" y="0"/>
              <a:ext cx="676275" cy="67627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3381375" y="676275"/>
              <a:ext cx="676275" cy="676275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4057650" y="0"/>
              <a:ext cx="676275" cy="676275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4733925" y="676275"/>
              <a:ext cx="676275" cy="67627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5410200" y="0"/>
              <a:ext cx="676275" cy="676275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85725"/>
                <a:ext cx="812800" cy="8985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6086475" y="676275"/>
              <a:ext cx="676275" cy="67627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6762750" y="0"/>
              <a:ext cx="676275" cy="676275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7439025" y="676275"/>
              <a:ext cx="676275" cy="676275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8115300" y="0"/>
              <a:ext cx="676275" cy="676275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8791575" y="676275"/>
              <a:ext cx="676275" cy="676275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9467850" y="0"/>
              <a:ext cx="676275" cy="676275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10144125" y="676275"/>
              <a:ext cx="676275" cy="676275"/>
              <a:chOff x="0" y="0"/>
              <a:chExt cx="812800" cy="8128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4" id="54"/>
            <p:cNvGrpSpPr/>
            <p:nvPr/>
          </p:nvGrpSpPr>
          <p:grpSpPr>
            <a:xfrm rot="0">
              <a:off x="10820400" y="0"/>
              <a:ext cx="676275" cy="676275"/>
              <a:chOff x="0" y="0"/>
              <a:chExt cx="812800" cy="8128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7" id="57"/>
            <p:cNvGrpSpPr/>
            <p:nvPr/>
          </p:nvGrpSpPr>
          <p:grpSpPr>
            <a:xfrm rot="0">
              <a:off x="11496675" y="676275"/>
              <a:ext cx="676275" cy="676275"/>
              <a:chOff x="0" y="0"/>
              <a:chExt cx="812800" cy="812800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0" id="60"/>
            <p:cNvGrpSpPr/>
            <p:nvPr/>
          </p:nvGrpSpPr>
          <p:grpSpPr>
            <a:xfrm rot="0">
              <a:off x="12172950" y="0"/>
              <a:ext cx="676275" cy="676275"/>
              <a:chOff x="0" y="0"/>
              <a:chExt cx="812800" cy="81280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3" id="63"/>
            <p:cNvGrpSpPr/>
            <p:nvPr/>
          </p:nvGrpSpPr>
          <p:grpSpPr>
            <a:xfrm rot="0">
              <a:off x="12849225" y="676275"/>
              <a:ext cx="676275" cy="676275"/>
              <a:chOff x="0" y="0"/>
              <a:chExt cx="812800" cy="812800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6" id="66"/>
            <p:cNvGrpSpPr/>
            <p:nvPr/>
          </p:nvGrpSpPr>
          <p:grpSpPr>
            <a:xfrm rot="0">
              <a:off x="13525500" y="0"/>
              <a:ext cx="676275" cy="676275"/>
              <a:chOff x="0" y="0"/>
              <a:chExt cx="812800" cy="812800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69" id="69"/>
            <p:cNvGrpSpPr/>
            <p:nvPr/>
          </p:nvGrpSpPr>
          <p:grpSpPr>
            <a:xfrm rot="0">
              <a:off x="14201775" y="676275"/>
              <a:ext cx="676275" cy="676275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0">
              <a:off x="14878050" y="0"/>
              <a:ext cx="676275" cy="676275"/>
              <a:chOff x="0" y="0"/>
              <a:chExt cx="812800" cy="812800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75" id="75"/>
            <p:cNvGrpSpPr/>
            <p:nvPr/>
          </p:nvGrpSpPr>
          <p:grpSpPr>
            <a:xfrm rot="0">
              <a:off x="15554325" y="676275"/>
              <a:ext cx="676275" cy="676275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0">
              <a:off x="16230600" y="0"/>
              <a:ext cx="676275" cy="676275"/>
              <a:chOff x="0" y="0"/>
              <a:chExt cx="812800" cy="812800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81" id="81"/>
            <p:cNvGrpSpPr/>
            <p:nvPr/>
          </p:nvGrpSpPr>
          <p:grpSpPr>
            <a:xfrm rot="0">
              <a:off x="16906875" y="676275"/>
              <a:ext cx="676275" cy="676275"/>
              <a:chOff x="0" y="0"/>
              <a:chExt cx="812800" cy="812800"/>
            </a:xfrm>
          </p:grpSpPr>
          <p:sp>
            <p:nvSpPr>
              <p:cNvPr name="Freeform 82" id="8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3" id="83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84" id="84"/>
            <p:cNvGrpSpPr/>
            <p:nvPr/>
          </p:nvGrpSpPr>
          <p:grpSpPr>
            <a:xfrm rot="0">
              <a:off x="17583150" y="0"/>
              <a:ext cx="676275" cy="676275"/>
              <a:chOff x="0" y="0"/>
              <a:chExt cx="812800" cy="812800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87" id="87"/>
            <p:cNvGrpSpPr/>
            <p:nvPr/>
          </p:nvGrpSpPr>
          <p:grpSpPr>
            <a:xfrm rot="0">
              <a:off x="18259425" y="676275"/>
              <a:ext cx="676275" cy="676275"/>
              <a:chOff x="0" y="0"/>
              <a:chExt cx="812800" cy="812800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89" id="89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0" id="90"/>
            <p:cNvGrpSpPr/>
            <p:nvPr/>
          </p:nvGrpSpPr>
          <p:grpSpPr>
            <a:xfrm rot="0">
              <a:off x="18935700" y="0"/>
              <a:ext cx="676275" cy="676275"/>
              <a:chOff x="0" y="0"/>
              <a:chExt cx="812800" cy="812800"/>
            </a:xfrm>
          </p:grpSpPr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92" id="92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3" id="93"/>
            <p:cNvGrpSpPr/>
            <p:nvPr/>
          </p:nvGrpSpPr>
          <p:grpSpPr>
            <a:xfrm rot="0">
              <a:off x="19611975" y="676275"/>
              <a:ext cx="676275" cy="676275"/>
              <a:chOff x="0" y="0"/>
              <a:chExt cx="812800" cy="812800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95" id="95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6" id="96"/>
            <p:cNvGrpSpPr/>
            <p:nvPr/>
          </p:nvGrpSpPr>
          <p:grpSpPr>
            <a:xfrm rot="0">
              <a:off x="20288250" y="0"/>
              <a:ext cx="676275" cy="676275"/>
              <a:chOff x="0" y="0"/>
              <a:chExt cx="812800" cy="812800"/>
            </a:xfrm>
          </p:grpSpPr>
          <p:sp>
            <p:nvSpPr>
              <p:cNvPr name="Freeform 97" id="9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98" id="98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99" id="99"/>
            <p:cNvGrpSpPr/>
            <p:nvPr/>
          </p:nvGrpSpPr>
          <p:grpSpPr>
            <a:xfrm rot="0">
              <a:off x="20964525" y="676275"/>
              <a:ext cx="676275" cy="676275"/>
              <a:chOff x="0" y="0"/>
              <a:chExt cx="812800" cy="812800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97D4C"/>
              </a:solidFill>
            </p:spPr>
          </p:sp>
          <p:sp>
            <p:nvSpPr>
              <p:cNvPr name="TextBox 101" id="101"/>
              <p:cNvSpPr txBox="true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anchor="ctr" rtlCol="false" tIns="51577" lIns="51577" bIns="51577" rIns="51577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02" id="102"/>
          <p:cNvGrpSpPr/>
          <p:nvPr/>
        </p:nvGrpSpPr>
        <p:grpSpPr>
          <a:xfrm rot="0">
            <a:off x="12857291" y="7160085"/>
            <a:ext cx="3999429" cy="344770"/>
            <a:chOff x="0" y="0"/>
            <a:chExt cx="351599" cy="3031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351599" cy="30310"/>
            </a:xfrm>
            <a:custGeom>
              <a:avLst/>
              <a:gdLst/>
              <a:ahLst/>
              <a:cxnLst/>
              <a:rect r="r" b="b" t="t" l="l"/>
              <a:pathLst>
                <a:path h="30310" w="351599">
                  <a:moveTo>
                    <a:pt x="175800" y="0"/>
                  </a:moveTo>
                  <a:cubicBezTo>
                    <a:pt x="78708" y="0"/>
                    <a:pt x="0" y="6785"/>
                    <a:pt x="0" y="15155"/>
                  </a:cubicBezTo>
                  <a:cubicBezTo>
                    <a:pt x="0" y="23525"/>
                    <a:pt x="78708" y="30310"/>
                    <a:pt x="175800" y="30310"/>
                  </a:cubicBezTo>
                  <a:cubicBezTo>
                    <a:pt x="272891" y="30310"/>
                    <a:pt x="351599" y="23525"/>
                    <a:pt x="351599" y="15155"/>
                  </a:cubicBezTo>
                  <a:cubicBezTo>
                    <a:pt x="351599" y="6785"/>
                    <a:pt x="272891" y="0"/>
                    <a:pt x="175800" y="0"/>
                  </a:cubicBezTo>
                  <a:close/>
                </a:path>
              </a:pathLst>
            </a:custGeom>
            <a:solidFill>
              <a:srgbClr val="097D4C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32962" y="-73358"/>
              <a:ext cx="285674" cy="100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05" id="105"/>
          <p:cNvSpPr/>
          <p:nvPr/>
        </p:nvSpPr>
        <p:spPr>
          <a:xfrm flipH="false" flipV="false" rot="3183200">
            <a:off x="13292875" y="730944"/>
            <a:ext cx="738914" cy="1492755"/>
          </a:xfrm>
          <a:custGeom>
            <a:avLst/>
            <a:gdLst/>
            <a:ahLst/>
            <a:cxnLst/>
            <a:rect r="r" b="b" t="t" l="l"/>
            <a:pathLst>
              <a:path h="1492755" w="738914">
                <a:moveTo>
                  <a:pt x="0" y="0"/>
                </a:moveTo>
                <a:lnTo>
                  <a:pt x="738913" y="0"/>
                </a:lnTo>
                <a:lnTo>
                  <a:pt x="738913" y="1492755"/>
                </a:lnTo>
                <a:lnTo>
                  <a:pt x="0" y="149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6" id="106"/>
          <p:cNvSpPr/>
          <p:nvPr/>
        </p:nvSpPr>
        <p:spPr>
          <a:xfrm flipH="false" flipV="false" rot="0">
            <a:off x="12539169" y="1670591"/>
            <a:ext cx="5059897" cy="5834263"/>
          </a:xfrm>
          <a:custGeom>
            <a:avLst/>
            <a:gdLst/>
            <a:ahLst/>
            <a:cxnLst/>
            <a:rect r="r" b="b" t="t" l="l"/>
            <a:pathLst>
              <a:path h="5834263" w="5059897">
                <a:moveTo>
                  <a:pt x="0" y="0"/>
                </a:moveTo>
                <a:lnTo>
                  <a:pt x="5059897" y="0"/>
                </a:lnTo>
                <a:lnTo>
                  <a:pt x="5059897" y="5834264"/>
                </a:lnTo>
                <a:lnTo>
                  <a:pt x="0" y="5834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7" id="107"/>
          <p:cNvSpPr/>
          <p:nvPr/>
        </p:nvSpPr>
        <p:spPr>
          <a:xfrm flipH="false" flipV="false" rot="2997849">
            <a:off x="16528991" y="5669263"/>
            <a:ext cx="1027893" cy="995771"/>
          </a:xfrm>
          <a:custGeom>
            <a:avLst/>
            <a:gdLst/>
            <a:ahLst/>
            <a:cxnLst/>
            <a:rect r="r" b="b" t="t" l="l"/>
            <a:pathLst>
              <a:path h="995771" w="1027893">
                <a:moveTo>
                  <a:pt x="0" y="0"/>
                </a:moveTo>
                <a:lnTo>
                  <a:pt x="1027893" y="0"/>
                </a:lnTo>
                <a:lnTo>
                  <a:pt x="1027893" y="995772"/>
                </a:lnTo>
                <a:lnTo>
                  <a:pt x="0" y="9957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8" id="108"/>
          <p:cNvSpPr/>
          <p:nvPr/>
        </p:nvSpPr>
        <p:spPr>
          <a:xfrm flipH="false" flipV="false" rot="-590439">
            <a:off x="11882743" y="2280317"/>
            <a:ext cx="754534" cy="730955"/>
          </a:xfrm>
          <a:custGeom>
            <a:avLst/>
            <a:gdLst/>
            <a:ahLst/>
            <a:cxnLst/>
            <a:rect r="r" b="b" t="t" l="l"/>
            <a:pathLst>
              <a:path h="730955" w="754534">
                <a:moveTo>
                  <a:pt x="0" y="0"/>
                </a:moveTo>
                <a:lnTo>
                  <a:pt x="754533" y="0"/>
                </a:lnTo>
                <a:lnTo>
                  <a:pt x="754533" y="730955"/>
                </a:lnTo>
                <a:lnTo>
                  <a:pt x="0" y="730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9" id="109"/>
          <p:cNvSpPr/>
          <p:nvPr/>
        </p:nvSpPr>
        <p:spPr>
          <a:xfrm flipH="false" flipV="false" rot="-180610">
            <a:off x="16237500" y="987198"/>
            <a:ext cx="461228" cy="507541"/>
          </a:xfrm>
          <a:custGeom>
            <a:avLst/>
            <a:gdLst/>
            <a:ahLst/>
            <a:cxnLst/>
            <a:rect r="r" b="b" t="t" l="l"/>
            <a:pathLst>
              <a:path h="507541" w="461228">
                <a:moveTo>
                  <a:pt x="0" y="0"/>
                </a:moveTo>
                <a:lnTo>
                  <a:pt x="461228" y="0"/>
                </a:lnTo>
                <a:lnTo>
                  <a:pt x="461228" y="507541"/>
                </a:lnTo>
                <a:lnTo>
                  <a:pt x="0" y="5075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484340">
            <a:off x="11825830" y="7251084"/>
            <a:ext cx="461228" cy="507541"/>
          </a:xfrm>
          <a:custGeom>
            <a:avLst/>
            <a:gdLst/>
            <a:ahLst/>
            <a:cxnLst/>
            <a:rect r="r" b="b" t="t" l="l"/>
            <a:pathLst>
              <a:path h="507541" w="461228">
                <a:moveTo>
                  <a:pt x="0" y="0"/>
                </a:moveTo>
                <a:lnTo>
                  <a:pt x="461228" y="0"/>
                </a:lnTo>
                <a:lnTo>
                  <a:pt x="461228" y="507541"/>
                </a:lnTo>
                <a:lnTo>
                  <a:pt x="0" y="5075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1" id="111"/>
          <p:cNvSpPr/>
          <p:nvPr/>
        </p:nvSpPr>
        <p:spPr>
          <a:xfrm flipH="false" flipV="false" rot="356107">
            <a:off x="15711911" y="733427"/>
            <a:ext cx="461228" cy="507541"/>
          </a:xfrm>
          <a:custGeom>
            <a:avLst/>
            <a:gdLst/>
            <a:ahLst/>
            <a:cxnLst/>
            <a:rect r="r" b="b" t="t" l="l"/>
            <a:pathLst>
              <a:path h="507541" w="461228">
                <a:moveTo>
                  <a:pt x="0" y="0"/>
                </a:moveTo>
                <a:lnTo>
                  <a:pt x="461228" y="0"/>
                </a:lnTo>
                <a:lnTo>
                  <a:pt x="461228" y="507542"/>
                </a:lnTo>
                <a:lnTo>
                  <a:pt x="0" y="5075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2" id="112"/>
          <p:cNvSpPr txBox="true"/>
          <p:nvPr/>
        </p:nvSpPr>
        <p:spPr>
          <a:xfrm rot="0">
            <a:off x="2491192" y="4578185"/>
            <a:ext cx="9768817" cy="87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16"/>
              </a:lnSpc>
            </a:pPr>
            <a:r>
              <a:rPr lang="en-US" sz="7129">
                <a:solidFill>
                  <a:srgbClr val="097D4C"/>
                </a:solidFill>
                <a:latin typeface="Cooper BT Bold"/>
              </a:rPr>
              <a:t>Let’s Run The Code!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B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" y="9258300"/>
            <a:ext cx="18288020" cy="1028700"/>
            <a:chOff x="0" y="0"/>
            <a:chExt cx="4816598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97D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816598" cy="347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8932" y="354335"/>
            <a:ext cx="17490116" cy="8781566"/>
            <a:chOff x="0" y="0"/>
            <a:chExt cx="4606450" cy="2312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6450" cy="2312840"/>
            </a:xfrm>
            <a:custGeom>
              <a:avLst/>
              <a:gdLst/>
              <a:ahLst/>
              <a:cxnLst/>
              <a:rect r="r" b="b" t="t" l="l"/>
              <a:pathLst>
                <a:path h="2312840" w="4606450">
                  <a:moveTo>
                    <a:pt x="22132" y="0"/>
                  </a:moveTo>
                  <a:lnTo>
                    <a:pt x="4584318" y="0"/>
                  </a:lnTo>
                  <a:cubicBezTo>
                    <a:pt x="4590188" y="0"/>
                    <a:pt x="4595817" y="2332"/>
                    <a:pt x="4599968" y="6482"/>
                  </a:cubicBezTo>
                  <a:cubicBezTo>
                    <a:pt x="4604119" y="10633"/>
                    <a:pt x="4606450" y="16262"/>
                    <a:pt x="4606450" y="22132"/>
                  </a:cubicBezTo>
                  <a:lnTo>
                    <a:pt x="4606450" y="2290708"/>
                  </a:lnTo>
                  <a:cubicBezTo>
                    <a:pt x="4606450" y="2302932"/>
                    <a:pt x="4596541" y="2312840"/>
                    <a:pt x="4584318" y="2312840"/>
                  </a:cubicBezTo>
                  <a:lnTo>
                    <a:pt x="22132" y="2312840"/>
                  </a:lnTo>
                  <a:cubicBezTo>
                    <a:pt x="16262" y="2312840"/>
                    <a:pt x="10633" y="2310509"/>
                    <a:pt x="6482" y="2306358"/>
                  </a:cubicBezTo>
                  <a:cubicBezTo>
                    <a:pt x="2332" y="2302207"/>
                    <a:pt x="0" y="2296578"/>
                    <a:pt x="0" y="2290708"/>
                  </a:cubicBezTo>
                  <a:lnTo>
                    <a:pt x="0" y="22132"/>
                  </a:lnTo>
                  <a:cubicBezTo>
                    <a:pt x="0" y="16262"/>
                    <a:pt x="2332" y="10633"/>
                    <a:pt x="6482" y="6482"/>
                  </a:cubicBezTo>
                  <a:cubicBezTo>
                    <a:pt x="10633" y="2332"/>
                    <a:pt x="16262" y="0"/>
                    <a:pt x="22132" y="0"/>
                  </a:cubicBezTo>
                  <a:close/>
                </a:path>
              </a:pathLst>
            </a:custGeom>
            <a:solidFill>
              <a:srgbClr val="F1EAD1"/>
            </a:solidFill>
            <a:ln w="28575" cap="rnd">
              <a:solidFill>
                <a:srgbClr val="097D4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4606450" cy="2398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628081">
            <a:off x="15486371" y="920207"/>
            <a:ext cx="1649099" cy="1514173"/>
          </a:xfrm>
          <a:custGeom>
            <a:avLst/>
            <a:gdLst/>
            <a:ahLst/>
            <a:cxnLst/>
            <a:rect r="r" b="b" t="t" l="l"/>
            <a:pathLst>
              <a:path h="1514173" w="1649099">
                <a:moveTo>
                  <a:pt x="0" y="0"/>
                </a:moveTo>
                <a:lnTo>
                  <a:pt x="1649100" y="0"/>
                </a:lnTo>
                <a:lnTo>
                  <a:pt x="1649100" y="1514173"/>
                </a:lnTo>
                <a:lnTo>
                  <a:pt x="0" y="15141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519458" y="782998"/>
            <a:ext cx="10828489" cy="7329165"/>
            <a:chOff x="0" y="0"/>
            <a:chExt cx="14437985" cy="9772219"/>
          </a:xfrm>
        </p:grpSpPr>
        <p:sp>
          <p:nvSpPr>
            <p:cNvPr name="TextBox 10" id="10"/>
            <p:cNvSpPr txBox="true"/>
            <p:nvPr/>
          </p:nvSpPr>
          <p:spPr>
            <a:xfrm rot="-592460">
              <a:off x="321423" y="1551946"/>
              <a:ext cx="13634597" cy="4125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097D4C"/>
                  </a:solidFill>
                  <a:latin typeface="Bukhari Script Bold"/>
                </a:rPr>
                <a:t>Thank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515361">
              <a:off x="1792625" y="5132967"/>
              <a:ext cx="12434519" cy="3731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097D4C"/>
                  </a:solidFill>
                  <a:latin typeface="Bukhari Script Bold"/>
                </a:rPr>
                <a:t>you!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DAF3-m22tCw</dc:identifier>
  <dcterms:modified xsi:type="dcterms:W3CDTF">2011-08-01T06:04:30Z</dcterms:modified>
  <cp:revision>1</cp:revision>
  <dc:title>The Burger Project</dc:title>
</cp:coreProperties>
</file>