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8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DFDFD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tIns="0" rIns="0" bIns="0" anchor="ctr">
            <a:noAutofit/>
          </a:bodyPr>
          <a:lstStyle/>
          <a:p>
            <a:pPr>
              <a:defRPr/>
            </a:pPr>
            <a:endParaRPr lang="en-US">
              <a:latin typeface="Arial" pitchFamily="34" charset="0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32888"/>
            <a:ext cx="7315200" cy="877824"/>
          </a:xfrm>
        </p:spPr>
        <p:txBody>
          <a:bodyPr>
            <a:noAutofit/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defRPr lang="en-US" sz="3200" b="1" cap="all" baseline="0" dirty="0" smtClean="0">
                <a:solidFill>
                  <a:srgbClr val="29292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11880"/>
            <a:ext cx="5943600" cy="1051560"/>
          </a:xfrm>
        </p:spPr>
        <p:txBody>
          <a:bodyPr>
            <a:noAutofit/>
          </a:bodyPr>
          <a:lstStyle>
            <a:lvl1pPr marL="0" indent="0" algn="l" defTabSz="457200" rtl="0" eaLnBrk="1" fontAlgn="base" hangingPunct="1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  <a:defRPr lang="en-US" sz="2000" dirty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2" name="Picture 7" descr="blue-window"/>
          <p:cNvPicPr>
            <a:picLocks noChangeAspect="1" noChangeArrowheads="1"/>
          </p:cNvPicPr>
          <p:nvPr/>
        </p:nvPicPr>
        <p:blipFill>
          <a:blip r:embed="rId2" cstate="print"/>
          <a:srcRect b="37572"/>
          <a:stretch>
            <a:fillRect/>
          </a:stretch>
        </p:blipFill>
        <p:spPr bwMode="auto">
          <a:xfrm>
            <a:off x="450850" y="5468938"/>
            <a:ext cx="82423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juniper_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5898" y="917673"/>
            <a:ext cx="1718044" cy="4685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99CB88-5E1A-4FAC-892A-60949ACB1F6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526"/>
              </a:spcAft>
              <a:defRPr lang="en-US" sz="2400" b="1" cap="all" baseline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366616" y="1134374"/>
            <a:ext cx="8229600" cy="4852358"/>
          </a:xfrm>
        </p:spPr>
        <p:txBody>
          <a:bodyPr/>
          <a:lstStyle>
            <a:lvl1pPr marL="112713" indent="-112713"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 marL="569913" indent="-225425"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 marL="854075" indent="-223838"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 marL="1147763" indent="-233363"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 marL="1431925" indent="-173038"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defRPr lang="en-US" sz="2400" b="1" cap="all" baseline="0" dirty="0" smtClean="0">
                <a:solidFill>
                  <a:srgbClr val="29292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rg-ven-gradient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038725"/>
            <a:ext cx="9144000" cy="1819275"/>
          </a:xfrm>
          <a:prstGeom prst="rect">
            <a:avLst/>
          </a:prstGeom>
        </p:spPr>
      </p:pic>
      <p:sp>
        <p:nvSpPr>
          <p:cNvPr id="4" name="Rectangle 44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BABCBE">
                  <a:alpha val="14999"/>
                </a:srgbClr>
              </a:gs>
              <a:gs pos="100000">
                <a:srgbClr val="565758">
                  <a:alpha val="14999"/>
                </a:srgbClr>
              </a:gs>
            </a:gsLst>
            <a:lin ang="5400000" scaled="1"/>
          </a:gradFill>
          <a:ln w="28575" algn="ctr">
            <a:noFill/>
            <a:miter lim="800000"/>
            <a:headEnd/>
            <a:tailEnd/>
          </a:ln>
          <a:effectLst/>
        </p:spPr>
        <p:txBody>
          <a:bodyPr wrap="none" tIns="0" rIns="0" bIns="0" anchor="ctr">
            <a:spAutoFit/>
          </a:bodyPr>
          <a:lstStyle/>
          <a:p>
            <a:pPr>
              <a:defRPr/>
            </a:pPr>
            <a:endParaRPr lang="en-US">
              <a:latin typeface="Arial" pitchFamily="34" charset="0"/>
              <a:ea typeface="+mn-ea"/>
            </a:endParaRPr>
          </a:p>
        </p:txBody>
      </p:sp>
      <p:pic>
        <p:nvPicPr>
          <p:cNvPr id="6" name="Picture 43" descr="junos_brand_transpar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9200" y="2211388"/>
            <a:ext cx="4483100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99CB88-5E1A-4FAC-892A-60949ACB1F6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99CB88-5E1A-4FAC-892A-60949ACB1F6F}" type="datetimeFigureOut">
              <a:rPr lang="en-US" smtClean="0"/>
              <a:pPr/>
              <a:t>3/7/2014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488" y="256032"/>
            <a:ext cx="8220456" cy="740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050" y="1134036"/>
            <a:ext cx="8220456" cy="477316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black">
          <a:xfrm>
            <a:off x="471488" y="6229350"/>
            <a:ext cx="530225" cy="19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l" eaLnBrk="0" hangingPunct="0">
              <a:spcBef>
                <a:spcPct val="0"/>
              </a:spcBef>
              <a:tabLst>
                <a:tab pos="461963" algn="l"/>
                <a:tab pos="4572000" algn="ctr"/>
                <a:tab pos="8461375" algn="r"/>
                <a:tab pos="8855075" algn="r"/>
              </a:tabLst>
              <a:defRPr/>
            </a:pPr>
            <a:fld id="{E46DE64C-7D15-458B-8CF1-EEE6A14FF4AB}" type="slidenum">
              <a:rPr lang="en-US" sz="1000">
                <a:solidFill>
                  <a:srgbClr val="807F83"/>
                </a:solidFill>
                <a:latin typeface="Arial" pitchFamily="34" charset="0"/>
              </a:rPr>
              <a:pPr algn="l" eaLnBrk="0" hangingPunct="0">
                <a:spcBef>
                  <a:spcPct val="0"/>
                </a:spcBef>
                <a:tabLst>
                  <a:tab pos="461963" algn="l"/>
                  <a:tab pos="4572000" algn="ctr"/>
                  <a:tab pos="8461375" algn="r"/>
                  <a:tab pos="8855075" algn="r"/>
                </a:tabLst>
                <a:defRPr/>
              </a:pPr>
              <a:t>‹#›</a:t>
            </a:fld>
            <a:endParaRPr lang="en-US" sz="1000">
              <a:solidFill>
                <a:srgbClr val="807F83"/>
              </a:solidFill>
              <a:latin typeface="Arial" pitchFamily="34" charset="0"/>
            </a:endParaRP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450850" y="238125"/>
            <a:ext cx="8240713" cy="5994400"/>
            <a:chOff x="284" y="150"/>
            <a:chExt cx="5182" cy="3776"/>
          </a:xfrm>
        </p:grpSpPr>
        <p:sp>
          <p:nvSpPr>
            <p:cNvPr id="19" name="Line 7"/>
            <p:cNvSpPr>
              <a:spLocks noChangeShapeType="1"/>
            </p:cNvSpPr>
            <p:nvPr userDrawn="1"/>
          </p:nvSpPr>
          <p:spPr bwMode="auto">
            <a:xfrm>
              <a:off x="284" y="3926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</a:endParaRPr>
            </a:p>
          </p:txBody>
        </p:sp>
        <p:sp>
          <p:nvSpPr>
            <p:cNvPr id="20" name="Line 8"/>
            <p:cNvSpPr>
              <a:spLocks noChangeShapeType="1"/>
            </p:cNvSpPr>
            <p:nvPr userDrawn="1"/>
          </p:nvSpPr>
          <p:spPr bwMode="auto">
            <a:xfrm>
              <a:off x="284" y="602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 userDrawn="1"/>
          </p:nvSpPr>
          <p:spPr bwMode="auto">
            <a:xfrm>
              <a:off x="284" y="150"/>
              <a:ext cx="5182" cy="0"/>
            </a:xfrm>
            <a:prstGeom prst="line">
              <a:avLst/>
            </a:prstGeom>
            <a:noFill/>
            <a:ln w="12700">
              <a:solidFill>
                <a:srgbClr val="BABCBE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  <a:ea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895600" y="6241145"/>
            <a:ext cx="29722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accent6"/>
                </a:solidFill>
              </a:rPr>
              <a:t>Copyright </a:t>
            </a:r>
            <a:r>
              <a:rPr lang="en-US" sz="800" kern="1200" dirty="0" smtClean="0">
                <a:solidFill>
                  <a:schemeClr val="accent6"/>
                </a:solidFill>
                <a:latin typeface="Arial" charset="0"/>
                <a:ea typeface="ＭＳ Ｐゴシック" charset="-128"/>
                <a:cs typeface="+mn-cs"/>
              </a:rPr>
              <a:t>©</a:t>
            </a:r>
            <a:r>
              <a:rPr lang="en-US" sz="800" kern="1200" baseline="0" dirty="0" smtClean="0">
                <a:solidFill>
                  <a:schemeClr val="accent6"/>
                </a:solidFill>
                <a:latin typeface="Arial" charset="0"/>
                <a:ea typeface="ＭＳ Ｐゴシック" charset="-128"/>
                <a:cs typeface="+mn-cs"/>
              </a:rPr>
              <a:t> 2009 Juniper Networks, Inc.     www.juniper.net </a:t>
            </a:r>
            <a:r>
              <a:rPr lang="en-US" sz="800" baseline="0" dirty="0" smtClean="0">
                <a:solidFill>
                  <a:schemeClr val="accent6"/>
                </a:solidFill>
              </a:rPr>
              <a:t> </a:t>
            </a:r>
            <a:endParaRPr lang="en-US" sz="800" dirty="0">
              <a:solidFill>
                <a:schemeClr val="accent6"/>
              </a:solidFill>
            </a:endParaRPr>
          </a:p>
        </p:txBody>
      </p:sp>
      <p:pic>
        <p:nvPicPr>
          <p:cNvPr id="11" name="Picture 10" descr="juniper_blac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63920" y="6316675"/>
            <a:ext cx="1111452" cy="3031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txStyles>
    <p:titleStyle>
      <a:lvl1pPr algn="l" defTabSz="457200" rtl="0" eaLnBrk="1" fontAlgn="base" latinLnBrk="0" hangingPunct="1">
        <a:lnSpc>
          <a:spcPct val="90000"/>
        </a:lnSpc>
        <a:spcBef>
          <a:spcPct val="0"/>
        </a:spcBef>
        <a:spcAft>
          <a:spcPct val="20000"/>
        </a:spcAft>
        <a:buNone/>
        <a:defRPr lang="en-US" sz="2400" b="1" kern="1200" cap="all" baseline="0" dirty="0" smtClean="0">
          <a:solidFill>
            <a:srgbClr val="292929"/>
          </a:solidFill>
          <a:latin typeface="Arial" pitchFamily="34" charset="0"/>
          <a:ea typeface="+mj-ea"/>
          <a:cs typeface="+mj-cs"/>
        </a:defRPr>
      </a:lvl1pPr>
    </p:titleStyle>
    <p:bodyStyle>
      <a:lvl1pPr marL="112713" indent="-112713" algn="l" defTabSz="914400" rtl="0" eaLnBrk="1" latinLnBrk="0" hangingPunct="1">
        <a:spcBef>
          <a:spcPts val="800"/>
        </a:spcBef>
        <a:spcAft>
          <a:spcPts val="400"/>
        </a:spcAft>
        <a:buClr>
          <a:schemeClr val="tx1"/>
        </a:buClr>
        <a:buSzPct val="25000"/>
        <a:buFont typeface="Arial" pitchFamily="34" charset="0"/>
        <a:buChar char=" "/>
        <a:defRPr lang="en-US" sz="220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569913" indent="-225425" algn="l" defTabSz="914400" rtl="0" eaLnBrk="1" latinLnBrk="0" hangingPunct="1">
        <a:spcBef>
          <a:spcPts val="0"/>
        </a:spcBef>
        <a:spcAft>
          <a:spcPts val="500"/>
        </a:spcAft>
        <a:buClr>
          <a:schemeClr val="tx1"/>
        </a:buClr>
        <a:buSzPct val="90000"/>
        <a:buFont typeface="Wingdings" pitchFamily="2" charset="2"/>
        <a:buChar char="§"/>
        <a:defRPr lang="en-US" sz="200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854075" indent="-223838" algn="l" defTabSz="914400" rtl="0" eaLnBrk="1" latinLnBrk="0" hangingPunct="1">
        <a:spcBef>
          <a:spcPts val="0"/>
        </a:spcBef>
        <a:spcAft>
          <a:spcPts val="500"/>
        </a:spcAft>
        <a:buClr>
          <a:schemeClr val="tx1"/>
        </a:buClr>
        <a:buSzPct val="96000"/>
        <a:buFont typeface="Wingdings" pitchFamily="2" charset="2"/>
        <a:buChar char="§"/>
        <a:defRPr lang="en-US" sz="180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147763" indent="-233363" algn="l" defTabSz="914400" rtl="0" eaLnBrk="1" latinLnBrk="0" hangingPunct="1">
        <a:spcBef>
          <a:spcPts val="0"/>
        </a:spcBef>
        <a:spcAft>
          <a:spcPts val="500"/>
        </a:spcAft>
        <a:buClr>
          <a:schemeClr val="tx1"/>
        </a:buClr>
        <a:buFont typeface="Arial" pitchFamily="34" charset="0"/>
        <a:buChar char="–"/>
        <a:defRPr lang="en-US" sz="160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431925" indent="-173038" algn="l" defTabSz="914400" rtl="0" eaLnBrk="1" latinLnBrk="0" hangingPunct="1">
        <a:spcBef>
          <a:spcPts val="0"/>
        </a:spcBef>
        <a:spcAft>
          <a:spcPts val="500"/>
        </a:spcAft>
        <a:buClr>
          <a:schemeClr val="tx1"/>
        </a:buClr>
        <a:buFont typeface="Arial" pitchFamily="34" charset="0"/>
        <a:buChar char="-"/>
        <a:defRPr lang="en-US" sz="1600" kern="1200" baseline="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3/7/2014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447800"/>
            <a:ext cx="52197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248400" y="2743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Traditional Arabic" pitchFamily="18" charset="-78"/>
              </a:rPr>
              <a:t>Anil Kumar 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rebuchet MS" pitchFamily="34" charset="0"/>
              <a:cs typeface="Traditional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 </a:t>
            </a:r>
            <a:r>
              <a:rPr lang="en-US" i="1" dirty="0" smtClean="0"/>
              <a:t>except</a:t>
            </a:r>
            <a:r>
              <a:rPr lang="en-US" dirty="0" smtClean="0"/>
              <a:t> clause with no exceptions</a:t>
            </a:r>
          </a:p>
          <a:p>
            <a:r>
              <a:rPr lang="en-US" dirty="0" smtClean="0"/>
              <a:t>The </a:t>
            </a:r>
            <a:r>
              <a:rPr lang="en-US" i="1" dirty="0" smtClean="0"/>
              <a:t>except</a:t>
            </a:r>
            <a:r>
              <a:rPr lang="en-US" dirty="0" smtClean="0"/>
              <a:t> clause with multiple exceptions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try-finally</a:t>
            </a:r>
            <a:r>
              <a:rPr lang="en-US" dirty="0" smtClean="0"/>
              <a:t> </a:t>
            </a:r>
            <a:r>
              <a:rPr lang="en-US" dirty="0" smtClean="0"/>
              <a:t>clause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rebuchet MS" pitchFamily="34" charset="0"/>
              </a:rPr>
              <a:t>Exception </a:t>
            </a:r>
            <a:r>
              <a:rPr lang="en-US" dirty="0" smtClean="0">
                <a:latin typeface="Trebuchet MS" pitchFamily="34" charset="0"/>
              </a:rPr>
              <a:t>Handling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057400"/>
            <a:ext cx="4419600" cy="175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latin typeface="Courier (W1)" pitchFamily="49" charset="0"/>
              </a:rPr>
              <a:t>try: </a:t>
            </a:r>
            <a:endParaRPr lang="en-US" sz="1000" dirty="0" smtClean="0">
              <a:latin typeface="Courier (W1)" pitchFamily="49" charset="0"/>
            </a:endParaRPr>
          </a:p>
          <a:p>
            <a:r>
              <a:rPr lang="en-US" sz="1000" dirty="0" smtClean="0">
                <a:latin typeface="Courier (W1)" pitchFamily="49" charset="0"/>
              </a:rPr>
              <a:t>   You </a:t>
            </a:r>
            <a:r>
              <a:rPr lang="en-US" sz="1000" dirty="0" smtClean="0">
                <a:latin typeface="Courier (W1)" pitchFamily="49" charset="0"/>
              </a:rPr>
              <a:t>do your operations here; </a:t>
            </a:r>
            <a:endParaRPr lang="en-US" sz="1000" dirty="0" smtClean="0">
              <a:latin typeface="Courier (W1)" pitchFamily="49" charset="0"/>
            </a:endParaRPr>
          </a:p>
          <a:p>
            <a:r>
              <a:rPr lang="en-US" sz="1000" dirty="0" smtClean="0">
                <a:latin typeface="Courier (W1)" pitchFamily="49" charset="0"/>
              </a:rPr>
              <a:t> </a:t>
            </a:r>
            <a:r>
              <a:rPr lang="en-US" sz="1000" dirty="0" smtClean="0">
                <a:latin typeface="Courier (W1)" pitchFamily="49" charset="0"/>
              </a:rPr>
              <a:t>  ...................... </a:t>
            </a:r>
          </a:p>
          <a:p>
            <a:r>
              <a:rPr lang="en-US" sz="1000" dirty="0" smtClean="0">
                <a:latin typeface="Courier (W1)" pitchFamily="49" charset="0"/>
              </a:rPr>
              <a:t>except </a:t>
            </a:r>
            <a:r>
              <a:rPr lang="en-US" sz="1000" i="1" dirty="0" err="1" smtClean="0">
                <a:latin typeface="Courier (W1)" pitchFamily="49" charset="0"/>
              </a:rPr>
              <a:t>ExceptionI</a:t>
            </a:r>
            <a:r>
              <a:rPr lang="en-US" sz="1000" dirty="0" smtClean="0">
                <a:latin typeface="Courier (W1)" pitchFamily="49" charset="0"/>
              </a:rPr>
              <a:t>: </a:t>
            </a:r>
            <a:endParaRPr lang="en-US" sz="1000" dirty="0" smtClean="0">
              <a:latin typeface="Courier (W1)" pitchFamily="49" charset="0"/>
            </a:endParaRPr>
          </a:p>
          <a:p>
            <a:r>
              <a:rPr lang="en-US" sz="1000" dirty="0" smtClean="0">
                <a:latin typeface="Courier (W1)" pitchFamily="49" charset="0"/>
              </a:rPr>
              <a:t> </a:t>
            </a:r>
            <a:r>
              <a:rPr lang="en-US" sz="1000" dirty="0" smtClean="0">
                <a:latin typeface="Courier (W1)" pitchFamily="49" charset="0"/>
              </a:rPr>
              <a:t>  If </a:t>
            </a:r>
            <a:r>
              <a:rPr lang="en-US" sz="1000" dirty="0" smtClean="0">
                <a:latin typeface="Courier (W1)" pitchFamily="49" charset="0"/>
              </a:rPr>
              <a:t>there is </a:t>
            </a:r>
            <a:r>
              <a:rPr lang="en-US" sz="1000" dirty="0" err="1" smtClean="0">
                <a:latin typeface="Courier (W1)" pitchFamily="49" charset="0"/>
              </a:rPr>
              <a:t>ExceptionI</a:t>
            </a:r>
            <a:r>
              <a:rPr lang="en-US" sz="1000" dirty="0" smtClean="0">
                <a:latin typeface="Courier (W1)" pitchFamily="49" charset="0"/>
              </a:rPr>
              <a:t>, then execute this block. </a:t>
            </a:r>
            <a:endParaRPr lang="en-US" sz="1000" dirty="0" smtClean="0">
              <a:latin typeface="Courier (W1)" pitchFamily="49" charset="0"/>
            </a:endParaRPr>
          </a:p>
          <a:p>
            <a:r>
              <a:rPr lang="en-US" sz="1000" dirty="0" smtClean="0">
                <a:latin typeface="Courier (W1)" pitchFamily="49" charset="0"/>
              </a:rPr>
              <a:t>except </a:t>
            </a:r>
            <a:r>
              <a:rPr lang="en-US" sz="1000" i="1" dirty="0" err="1" smtClean="0">
                <a:latin typeface="Courier (W1)" pitchFamily="49" charset="0"/>
              </a:rPr>
              <a:t>ExceptionII</a:t>
            </a:r>
            <a:r>
              <a:rPr lang="en-US" sz="1000" dirty="0" smtClean="0">
                <a:latin typeface="Courier (W1)" pitchFamily="49" charset="0"/>
              </a:rPr>
              <a:t>: </a:t>
            </a:r>
            <a:endParaRPr lang="en-US" sz="1000" dirty="0" smtClean="0">
              <a:latin typeface="Courier (W1)" pitchFamily="49" charset="0"/>
            </a:endParaRPr>
          </a:p>
          <a:p>
            <a:r>
              <a:rPr lang="en-US" sz="1000" dirty="0" smtClean="0">
                <a:latin typeface="Courier (W1)" pitchFamily="49" charset="0"/>
              </a:rPr>
              <a:t> </a:t>
            </a:r>
            <a:r>
              <a:rPr lang="en-US" sz="1000" dirty="0" smtClean="0">
                <a:latin typeface="Courier (W1)" pitchFamily="49" charset="0"/>
              </a:rPr>
              <a:t>  If </a:t>
            </a:r>
            <a:r>
              <a:rPr lang="en-US" sz="1000" dirty="0" smtClean="0">
                <a:latin typeface="Courier (W1)" pitchFamily="49" charset="0"/>
              </a:rPr>
              <a:t>there is </a:t>
            </a:r>
            <a:r>
              <a:rPr lang="en-US" sz="1000" dirty="0" err="1" smtClean="0">
                <a:latin typeface="Courier (W1)" pitchFamily="49" charset="0"/>
              </a:rPr>
              <a:t>ExceptionII</a:t>
            </a:r>
            <a:r>
              <a:rPr lang="en-US" sz="1000" dirty="0" smtClean="0">
                <a:latin typeface="Courier (W1)" pitchFamily="49" charset="0"/>
              </a:rPr>
              <a:t>, then execute this block. </a:t>
            </a:r>
            <a:endParaRPr lang="en-US" sz="1000" dirty="0" smtClean="0">
              <a:latin typeface="Courier (W1)" pitchFamily="49" charset="0"/>
            </a:endParaRPr>
          </a:p>
          <a:p>
            <a:r>
              <a:rPr lang="en-US" sz="1000" dirty="0" smtClean="0">
                <a:latin typeface="Courier (W1)" pitchFamily="49" charset="0"/>
              </a:rPr>
              <a:t> </a:t>
            </a:r>
            <a:r>
              <a:rPr lang="en-US" sz="1000" dirty="0" smtClean="0">
                <a:latin typeface="Courier (W1)" pitchFamily="49" charset="0"/>
              </a:rPr>
              <a:t>  ...................... </a:t>
            </a:r>
          </a:p>
          <a:p>
            <a:r>
              <a:rPr lang="en-US" sz="1000" dirty="0" smtClean="0">
                <a:latin typeface="Courier (W1)" pitchFamily="49" charset="0"/>
              </a:rPr>
              <a:t>else</a:t>
            </a:r>
            <a:r>
              <a:rPr lang="en-US" sz="1000" dirty="0" smtClean="0">
                <a:latin typeface="Courier (W1)" pitchFamily="49" charset="0"/>
              </a:rPr>
              <a:t>: </a:t>
            </a:r>
            <a:endParaRPr lang="en-US" sz="1000" dirty="0" smtClean="0">
              <a:latin typeface="Courier (W1)" pitchFamily="49" charset="0"/>
            </a:endParaRPr>
          </a:p>
          <a:p>
            <a:r>
              <a:rPr lang="en-US" sz="1000" dirty="0" smtClean="0">
                <a:latin typeface="Courier (W1)" pitchFamily="49" charset="0"/>
              </a:rPr>
              <a:t> </a:t>
            </a:r>
            <a:r>
              <a:rPr lang="en-US" sz="1000" dirty="0" smtClean="0">
                <a:latin typeface="Courier (W1)" pitchFamily="49" charset="0"/>
              </a:rPr>
              <a:t>  If </a:t>
            </a:r>
            <a:r>
              <a:rPr lang="en-US" sz="1000" dirty="0" smtClean="0">
                <a:latin typeface="Courier (W1)" pitchFamily="49" charset="0"/>
              </a:rPr>
              <a:t>there is no exception then execute this block. </a:t>
            </a:r>
            <a:endParaRPr lang="en-US" sz="1000" dirty="0">
              <a:solidFill>
                <a:schemeClr val="tx1"/>
              </a:solidFill>
              <a:latin typeface="Courier (W1)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class</a:t>
            </a:r>
          </a:p>
          <a:p>
            <a:r>
              <a:rPr lang="en-US" dirty="0" smtClean="0"/>
              <a:t>Creating an object</a:t>
            </a:r>
          </a:p>
          <a:p>
            <a:r>
              <a:rPr lang="en-US" dirty="0" smtClean="0"/>
              <a:t>Creating an instance</a:t>
            </a:r>
          </a:p>
          <a:p>
            <a:r>
              <a:rPr lang="en-US" dirty="0" smtClean="0"/>
              <a:t>Accessing an attribute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‘import re’ module</a:t>
            </a:r>
          </a:p>
          <a:p>
            <a:r>
              <a:rPr lang="en-US" dirty="0" smtClean="0"/>
              <a:t>The</a:t>
            </a:r>
            <a:r>
              <a:rPr lang="en-US" dirty="0" smtClean="0"/>
              <a:t> </a:t>
            </a:r>
            <a:r>
              <a:rPr lang="en-US" i="1" dirty="0" smtClean="0"/>
              <a:t>match</a:t>
            </a:r>
            <a:r>
              <a:rPr lang="en-US" dirty="0" smtClean="0"/>
              <a:t> Function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re.match</a:t>
            </a:r>
            <a:r>
              <a:rPr lang="en-US" dirty="0" smtClean="0"/>
              <a:t>(pattern, string, flags=0</a:t>
            </a:r>
            <a:r>
              <a:rPr lang="en-US" dirty="0" smtClean="0"/>
              <a:t>)’</a:t>
            </a:r>
          </a:p>
          <a:p>
            <a:r>
              <a:rPr lang="en-US" dirty="0" smtClean="0"/>
              <a:t>The </a:t>
            </a:r>
            <a:r>
              <a:rPr lang="en-US" i="1" dirty="0" smtClean="0"/>
              <a:t>search</a:t>
            </a:r>
            <a:r>
              <a:rPr lang="en-US" dirty="0" smtClean="0"/>
              <a:t> Function</a:t>
            </a:r>
          </a:p>
          <a:p>
            <a:pPr lvl="1"/>
            <a:r>
              <a:rPr lang="en-US" dirty="0" err="1" smtClean="0"/>
              <a:t>re.search</a:t>
            </a:r>
            <a:r>
              <a:rPr lang="en-US" dirty="0" smtClean="0"/>
              <a:t>(pattern, string, flags=0)</a:t>
            </a:r>
          </a:p>
          <a:p>
            <a:r>
              <a:rPr lang="en-US" dirty="0" smtClean="0"/>
              <a:t>Matching </a:t>
            </a:r>
            <a:r>
              <a:rPr lang="en-US" dirty="0" err="1" smtClean="0"/>
              <a:t>vs</a:t>
            </a:r>
            <a:r>
              <a:rPr lang="en-US" dirty="0" smtClean="0"/>
              <a:t> Searching</a:t>
            </a:r>
          </a:p>
          <a:p>
            <a:r>
              <a:rPr lang="en-US" dirty="0" smtClean="0"/>
              <a:t>Search and Replace</a:t>
            </a:r>
          </a:p>
          <a:p>
            <a:pPr lvl="1"/>
            <a:r>
              <a:rPr lang="en-US" dirty="0" smtClean="0"/>
              <a:t>re.sub(pattern, </a:t>
            </a:r>
            <a:r>
              <a:rPr lang="en-US" dirty="0" err="1" smtClean="0"/>
              <a:t>repl</a:t>
            </a:r>
            <a:r>
              <a:rPr lang="en-US" dirty="0" smtClean="0"/>
              <a:t>, string, max=0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</a:t>
            </a:r>
          </a:p>
          <a:p>
            <a:r>
              <a:rPr lang="en-US" dirty="0" smtClean="0"/>
              <a:t>CGI</a:t>
            </a:r>
          </a:p>
          <a:p>
            <a:r>
              <a:rPr lang="en-US" dirty="0" smtClean="0"/>
              <a:t>DB</a:t>
            </a:r>
          </a:p>
          <a:p>
            <a:r>
              <a:rPr lang="en-US" dirty="0" smtClean="0"/>
              <a:t>Emailing</a:t>
            </a:r>
          </a:p>
          <a:p>
            <a:r>
              <a:rPr lang="en-US" dirty="0" smtClean="0"/>
              <a:t>Multi Threading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GUI</a:t>
            </a:r>
          </a:p>
          <a:p>
            <a:r>
              <a:rPr lang="en-US" dirty="0" smtClean="0"/>
              <a:t>etc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rebuchet MS" pitchFamily="34" charset="0"/>
              </a:rPr>
              <a:t>Introduction to Python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rebuchet MS" pitchFamily="34" charset="0"/>
              </a:rPr>
              <a:t>Data Types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rebuchet MS" pitchFamily="34" charset="0"/>
              </a:rPr>
              <a:t>Documenting Your Code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rebuchet MS" pitchFamily="34" charset="0"/>
              </a:rPr>
              <a:t>Control Flow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rebuchet MS" pitchFamily="34" charset="0"/>
              </a:rPr>
              <a:t>Functions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rebuchet MS" pitchFamily="34" charset="0"/>
              </a:rPr>
              <a:t>Modules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rebuchet MS" pitchFamily="34" charset="0"/>
              </a:rPr>
              <a:t>File </a:t>
            </a:r>
            <a:r>
              <a:rPr lang="en-US" dirty="0" smtClean="0">
                <a:latin typeface="Trebuchet MS" pitchFamily="34" charset="0"/>
              </a:rPr>
              <a:t>Handling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rebuchet MS" pitchFamily="34" charset="0"/>
              </a:rPr>
              <a:t>Exception </a:t>
            </a:r>
            <a:r>
              <a:rPr lang="en-US" dirty="0" smtClean="0">
                <a:latin typeface="Trebuchet MS" pitchFamily="34" charset="0"/>
              </a:rPr>
              <a:t>Handling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rebuchet MS" pitchFamily="34" charset="0"/>
              </a:rPr>
              <a:t>OOP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rebuchet MS" pitchFamily="34" charset="0"/>
              </a:rPr>
              <a:t>Regular-Expressions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rebuchet MS" pitchFamily="34" charset="0"/>
              </a:rPr>
              <a:t>Advanced</a:t>
            </a:r>
            <a:endParaRPr lang="en-US" dirty="0" smtClean="0">
              <a:latin typeface="Trebuchet M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6705600" cy="32430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Dynamically Typed &amp; Strongly Typed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Immutable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C00000"/>
                </a:solidFill>
              </a:rPr>
              <a:t>Mutable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Numbers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Strings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Tuple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List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Dictionary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Files</a:t>
            </a:r>
          </a:p>
          <a:p>
            <a:r>
              <a:rPr lang="en-US" b="1" i="1" dirty="0" smtClean="0"/>
              <a:t>set</a:t>
            </a:r>
            <a:r>
              <a:rPr lang="en-US" dirty="0" smtClean="0"/>
              <a:t> is another data </a:t>
            </a:r>
          </a:p>
          <a:p>
            <a:r>
              <a:rPr lang="en-US" b="1" i="1" dirty="0" smtClean="0"/>
              <a:t>List</a:t>
            </a:r>
            <a:r>
              <a:rPr lang="en-US" dirty="0" smtClean="0"/>
              <a:t> comprehensions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Statements</a:t>
            </a:r>
          </a:p>
          <a:p>
            <a:r>
              <a:rPr lang="en-US" dirty="0" smtClean="0"/>
              <a:t>Rules for Variables – Best Practices</a:t>
            </a:r>
          </a:p>
          <a:p>
            <a:r>
              <a:rPr lang="en-US" dirty="0" smtClean="0"/>
              <a:t>Comments/Documenting</a:t>
            </a:r>
          </a:p>
          <a:p>
            <a:r>
              <a:rPr lang="en-US" dirty="0" smtClean="0"/>
              <a:t>Online-Help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rebuchet MS" pitchFamily="34" charset="0"/>
              </a:rPr>
              <a:t>Documenting Your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smtClean="0"/>
              <a:t>if</a:t>
            </a:r>
            <a:r>
              <a:rPr lang="en-US" dirty="0" smtClean="0"/>
              <a:t> Statement</a:t>
            </a:r>
          </a:p>
          <a:p>
            <a:r>
              <a:rPr lang="en-US" b="1" i="1" dirty="0" smtClean="0"/>
              <a:t>Boolean</a:t>
            </a:r>
            <a:r>
              <a:rPr lang="en-US" dirty="0" smtClean="0"/>
              <a:t> Logic</a:t>
            </a:r>
          </a:p>
          <a:p>
            <a:r>
              <a:rPr lang="en-US" b="1" i="1" dirty="0" smtClean="0"/>
              <a:t>Break</a:t>
            </a:r>
            <a:r>
              <a:rPr lang="en-US" dirty="0" smtClean="0"/>
              <a:t> + </a:t>
            </a:r>
            <a:r>
              <a:rPr lang="en-US" b="1" i="1" dirty="0" smtClean="0"/>
              <a:t>Continue</a:t>
            </a:r>
          </a:p>
          <a:p>
            <a:r>
              <a:rPr lang="en-US" dirty="0" smtClean="0"/>
              <a:t>Counting with </a:t>
            </a:r>
            <a:r>
              <a:rPr lang="en-US" b="1" i="1" dirty="0" smtClean="0"/>
              <a:t>for </a:t>
            </a:r>
            <a:r>
              <a:rPr lang="en-US" dirty="0" smtClean="0"/>
              <a:t>loops</a:t>
            </a:r>
          </a:p>
          <a:p>
            <a:r>
              <a:rPr lang="en-US" dirty="0" smtClean="0"/>
              <a:t>Evaluating with </a:t>
            </a:r>
            <a:r>
              <a:rPr lang="en-US" b="1" i="1" dirty="0" smtClean="0"/>
              <a:t>while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Defining a </a:t>
            </a:r>
            <a:r>
              <a:rPr lang="en-US" b="1" i="1" dirty="0" smtClean="0"/>
              <a:t>function 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Calling a function</a:t>
            </a:r>
          </a:p>
          <a:p>
            <a:r>
              <a:rPr lang="en-US" dirty="0" smtClean="0"/>
              <a:t>Pass by </a:t>
            </a:r>
            <a:r>
              <a:rPr lang="en-US" b="1" i="1" dirty="0" smtClean="0"/>
              <a:t>Reference </a:t>
            </a:r>
            <a:r>
              <a:rPr lang="en-US" dirty="0" smtClean="0"/>
              <a:t> Vs </a:t>
            </a:r>
            <a:r>
              <a:rPr lang="en-US" b="1" i="1" dirty="0" smtClean="0"/>
              <a:t>Value </a:t>
            </a:r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b="1" i="1" dirty="0" smtClean="0"/>
              <a:t>Arguments</a:t>
            </a:r>
            <a:endParaRPr lang="en-US" dirty="0" smtClean="0"/>
          </a:p>
          <a:p>
            <a:r>
              <a:rPr lang="en-US" b="1" i="1" dirty="0" smtClean="0"/>
              <a:t>Required</a:t>
            </a:r>
            <a:r>
              <a:rPr lang="en-US" dirty="0" smtClean="0"/>
              <a:t> Arguments</a:t>
            </a:r>
          </a:p>
          <a:p>
            <a:r>
              <a:rPr lang="en-US" b="1" i="1" dirty="0" smtClean="0"/>
              <a:t>Keyboard </a:t>
            </a:r>
            <a:r>
              <a:rPr lang="en-US" dirty="0" smtClean="0"/>
              <a:t>Arguments</a:t>
            </a:r>
          </a:p>
          <a:p>
            <a:r>
              <a:rPr lang="en-US" b="1" i="1" dirty="0" smtClean="0"/>
              <a:t>Default </a:t>
            </a:r>
            <a:r>
              <a:rPr lang="en-US" dirty="0" smtClean="0"/>
              <a:t>Arguments</a:t>
            </a:r>
          </a:p>
          <a:p>
            <a:r>
              <a:rPr lang="en-US" b="1" i="1" dirty="0" smtClean="0"/>
              <a:t>Variable-Length </a:t>
            </a:r>
            <a:r>
              <a:rPr lang="en-US" dirty="0" smtClean="0"/>
              <a:t>Arguments</a:t>
            </a:r>
            <a:endParaRPr lang="en-US" dirty="0" smtClean="0"/>
          </a:p>
          <a:p>
            <a:r>
              <a:rPr lang="en-US" b="1" i="1" dirty="0" smtClean="0"/>
              <a:t>Return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Scope of variables</a:t>
            </a:r>
          </a:p>
          <a:p>
            <a:pPr lvl="1"/>
            <a:r>
              <a:rPr lang="en-US" dirty="0" smtClean="0"/>
              <a:t>Global</a:t>
            </a:r>
          </a:p>
          <a:p>
            <a:pPr lvl="1"/>
            <a:r>
              <a:rPr lang="en-US" dirty="0" smtClean="0"/>
              <a:t>Local</a:t>
            </a:r>
          </a:p>
          <a:p>
            <a:r>
              <a:rPr lang="en-US" b="1" i="1" dirty="0" smtClean="0"/>
              <a:t>Built-in</a:t>
            </a:r>
            <a:r>
              <a:rPr lang="en-US" dirty="0" smtClean="0"/>
              <a:t> </a:t>
            </a:r>
            <a:r>
              <a:rPr lang="en-US" dirty="0" smtClean="0"/>
              <a:t>functions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source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‘import’</a:t>
            </a:r>
          </a:p>
          <a:p>
            <a:r>
              <a:rPr lang="en-US" dirty="0" smtClean="0"/>
              <a:t>‘from … import’</a:t>
            </a:r>
          </a:p>
          <a:p>
            <a:r>
              <a:rPr lang="en-US" dirty="0" smtClean="0"/>
              <a:t>‘from … import*’</a:t>
            </a:r>
          </a:p>
          <a:p>
            <a:r>
              <a:rPr lang="en-US" dirty="0" smtClean="0"/>
              <a:t>Scoping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3860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Printing to the Screen</a:t>
            </a:r>
          </a:p>
          <a:p>
            <a:r>
              <a:rPr lang="en-US" dirty="0" smtClean="0"/>
              <a:t>Reading Keyboard Input:</a:t>
            </a:r>
          </a:p>
          <a:p>
            <a:pPr lvl="1"/>
            <a:r>
              <a:rPr lang="en-US" dirty="0" smtClean="0"/>
              <a:t>Input</a:t>
            </a:r>
            <a:endParaRPr lang="en-US" dirty="0" smtClean="0"/>
          </a:p>
          <a:p>
            <a:r>
              <a:rPr lang="en-US" dirty="0" smtClean="0"/>
              <a:t>Opening and Closing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Syntax</a:t>
            </a:r>
          </a:p>
          <a:p>
            <a:pPr lvl="2"/>
            <a:r>
              <a:rPr lang="en-US" dirty="0" smtClean="0"/>
              <a:t>‘</a:t>
            </a:r>
            <a:r>
              <a:rPr lang="en-US" dirty="0" smtClean="0"/>
              <a:t>file object = open(</a:t>
            </a:r>
            <a:r>
              <a:rPr lang="en-US" dirty="0" err="1" smtClean="0"/>
              <a:t>file_name</a:t>
            </a:r>
            <a:r>
              <a:rPr lang="en-US" dirty="0" smtClean="0"/>
              <a:t> [, </a:t>
            </a:r>
            <a:r>
              <a:rPr lang="en-US" dirty="0" err="1" smtClean="0"/>
              <a:t>access_mode</a:t>
            </a:r>
            <a:r>
              <a:rPr lang="en-US" dirty="0" smtClean="0"/>
              <a:t>][, buffering</a:t>
            </a:r>
            <a:r>
              <a:rPr lang="en-US" dirty="0" smtClean="0"/>
              <a:t>])’</a:t>
            </a:r>
            <a:endParaRPr lang="en-US" dirty="0" smtClean="0"/>
          </a:p>
          <a:p>
            <a:r>
              <a:rPr lang="en-US" dirty="0" smtClean="0"/>
              <a:t>Reading and Writing </a:t>
            </a:r>
            <a:r>
              <a:rPr lang="en-US" dirty="0" smtClean="0"/>
              <a:t>Files	</a:t>
            </a:r>
            <a:endParaRPr lang="en-US" dirty="0" smtClean="0"/>
          </a:p>
          <a:p>
            <a:r>
              <a:rPr lang="en-US" dirty="0" smtClean="0"/>
              <a:t>File Positions</a:t>
            </a:r>
          </a:p>
          <a:p>
            <a:r>
              <a:rPr lang="en-US" dirty="0" smtClean="0"/>
              <a:t>Renaming and Deleting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Directories and operations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Handling</a:t>
            </a:r>
            <a:endParaRPr lang="en-US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Juniper">
  <a:themeElements>
    <a:clrScheme name="Juniper themes">
      <a:dk1>
        <a:srgbClr val="333333"/>
      </a:dk1>
      <a:lt1>
        <a:srgbClr val="FFFFFF"/>
      </a:lt1>
      <a:dk2>
        <a:srgbClr val="93220B"/>
      </a:dk2>
      <a:lt2>
        <a:srgbClr val="5C852D"/>
      </a:lt2>
      <a:accent1>
        <a:srgbClr val="0067AC"/>
      </a:accent1>
      <a:accent2>
        <a:srgbClr val="BFC16B"/>
      </a:accent2>
      <a:accent3>
        <a:srgbClr val="F26649"/>
      </a:accent3>
      <a:accent4>
        <a:srgbClr val="2F8D7D"/>
      </a:accent4>
      <a:accent5>
        <a:srgbClr val="7EB0CC"/>
      </a:accent5>
      <a:accent6>
        <a:srgbClr val="807F83"/>
      </a:accent6>
      <a:hlink>
        <a:srgbClr val="5D87A1"/>
      </a:hlink>
      <a:folHlink>
        <a:srgbClr val="F79646"/>
      </a:folHlink>
    </a:clrScheme>
    <a:fontScheme name="JuniperTemplate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resenter title">
      <a:srgbClr val="4D4D4D"/>
    </a:custClr>
    <a:custClr name="text title">
      <a:srgbClr val="292929"/>
    </a:custClr>
    <a:custClr name="subtitle blue">
      <a:srgbClr val="5D87A1"/>
    </a:custClr>
    <a:custClr name="axis">
      <a:srgbClr val="807F83"/>
    </a:custClr>
  </a:custClr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Juniper</Template>
  <TotalTime>3363</TotalTime>
  <Words>251</Words>
  <Application>Microsoft Office PowerPoint</Application>
  <PresentationFormat>On-screen Show (4:3)</PresentationFormat>
  <Paragraphs>110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Juniper</vt:lpstr>
      <vt:lpstr>Concourse</vt:lpstr>
      <vt:lpstr>Slide 1</vt:lpstr>
      <vt:lpstr>Index</vt:lpstr>
      <vt:lpstr>Introduction to Python</vt:lpstr>
      <vt:lpstr>Data Types</vt:lpstr>
      <vt:lpstr>Documenting Your Code</vt:lpstr>
      <vt:lpstr>Control Flow</vt:lpstr>
      <vt:lpstr>Functions</vt:lpstr>
      <vt:lpstr>Modules</vt:lpstr>
      <vt:lpstr>File Handling</vt:lpstr>
      <vt:lpstr>Exception Handling</vt:lpstr>
      <vt:lpstr>Object Oriented Programs</vt:lpstr>
      <vt:lpstr>Regular Expressions</vt:lpstr>
      <vt:lpstr>Advanced</vt:lpstr>
    </vt:vector>
  </TitlesOfParts>
  <Company>Juniper Networks,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 Kumar A</dc:creator>
  <cp:lastModifiedBy>Anil Kumar A</cp:lastModifiedBy>
  <cp:revision>32</cp:revision>
  <dcterms:created xsi:type="dcterms:W3CDTF">2014-02-21T05:53:43Z</dcterms:created>
  <dcterms:modified xsi:type="dcterms:W3CDTF">2014-03-07T08:57:41Z</dcterms:modified>
</cp:coreProperties>
</file>