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0E7B7A-430F-44DD-B9BF-3B272AF5C26D}"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E6161-D2FC-44FF-AE87-CF6F96B311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E7B7A-430F-44DD-B9BF-3B272AF5C26D}"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E6161-D2FC-44FF-AE87-CF6F96B311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E7B7A-430F-44DD-B9BF-3B272AF5C26D}"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E6161-D2FC-44FF-AE87-CF6F96B311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E7B7A-430F-44DD-B9BF-3B272AF5C26D}"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E6161-D2FC-44FF-AE87-CF6F96B311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0E7B7A-430F-44DD-B9BF-3B272AF5C26D}"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E6161-D2FC-44FF-AE87-CF6F96B311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0E7B7A-430F-44DD-B9BF-3B272AF5C26D}"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E6161-D2FC-44FF-AE87-CF6F96B311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0E7B7A-430F-44DD-B9BF-3B272AF5C26D}" type="datetimeFigureOut">
              <a:rPr lang="en-US" smtClean="0"/>
              <a:pPr/>
              <a:t>7/24/2014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E6161-D2FC-44FF-AE87-CF6F96B311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0E7B7A-430F-44DD-B9BF-3B272AF5C26D}" type="datetimeFigureOut">
              <a:rPr lang="en-US" smtClean="0"/>
              <a:pPr/>
              <a:t>7/24/2014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E6161-D2FC-44FF-AE87-CF6F96B311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E7B7A-430F-44DD-B9BF-3B272AF5C26D}" type="datetimeFigureOut">
              <a:rPr lang="en-US" smtClean="0"/>
              <a:pPr/>
              <a:t>7/24/2014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E6161-D2FC-44FF-AE87-CF6F96B311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E7B7A-430F-44DD-B9BF-3B272AF5C26D}"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E6161-D2FC-44FF-AE87-CF6F96B311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E7B7A-430F-44DD-B9BF-3B272AF5C26D}"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E6161-D2FC-44FF-AE87-CF6F96B311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E7B7A-430F-44DD-B9BF-3B272AF5C26D}" type="datetimeFigureOut">
              <a:rPr lang="en-US" smtClean="0"/>
              <a:pPr/>
              <a:t>7/24/2014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E6161-D2FC-44FF-AE87-CF6F96B311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828800" y="2667000"/>
            <a:ext cx="5219700" cy="1752600"/>
          </a:xfrm>
          <a:prstGeom prst="rect">
            <a:avLst/>
          </a:prstGeom>
          <a:noFill/>
          <a:ln w="9525">
            <a:noFill/>
            <a:miter lim="800000"/>
            <a:headEnd/>
            <a:tailEnd/>
          </a:ln>
        </p:spPr>
      </p:pic>
      <p:sp>
        <p:nvSpPr>
          <p:cNvPr id="5" name="TextBox 4"/>
          <p:cNvSpPr txBox="1"/>
          <p:nvPr/>
        </p:nvSpPr>
        <p:spPr>
          <a:xfrm>
            <a:off x="2057400" y="1600200"/>
            <a:ext cx="5791200" cy="861774"/>
          </a:xfrm>
          <a:prstGeom prst="rect">
            <a:avLst/>
          </a:prstGeom>
          <a:noFill/>
        </p:spPr>
        <p:txBody>
          <a:bodyPr wrap="square" rtlCol="0">
            <a:spAutoFit/>
          </a:bodyPr>
          <a:lstStyle/>
          <a:p>
            <a:r>
              <a:rPr lang="en-US" sz="5000" b="1" dirty="0" smtClean="0">
                <a:solidFill>
                  <a:schemeClr val="tx1">
                    <a:lumMod val="65000"/>
                    <a:lumOff val="35000"/>
                  </a:schemeClr>
                </a:solidFill>
                <a:latin typeface="Trebuchet MS" pitchFamily="34" charset="0"/>
              </a:rPr>
              <a:t>O</a:t>
            </a:r>
            <a:r>
              <a:rPr lang="en-US" sz="2800" dirty="0" smtClean="0">
                <a:solidFill>
                  <a:schemeClr val="tx1">
                    <a:lumMod val="65000"/>
                    <a:lumOff val="35000"/>
                  </a:schemeClr>
                </a:solidFill>
                <a:latin typeface="Trebuchet MS" pitchFamily="34" charset="0"/>
              </a:rPr>
              <a:t>bject </a:t>
            </a:r>
            <a:r>
              <a:rPr lang="en-US" sz="5000" b="1" dirty="0" smtClean="0">
                <a:solidFill>
                  <a:schemeClr val="tx1">
                    <a:lumMod val="65000"/>
                    <a:lumOff val="35000"/>
                  </a:schemeClr>
                </a:solidFill>
                <a:latin typeface="Trebuchet MS" pitchFamily="34" charset="0"/>
              </a:rPr>
              <a:t>O</a:t>
            </a:r>
            <a:r>
              <a:rPr lang="en-US" sz="2800" dirty="0" smtClean="0">
                <a:solidFill>
                  <a:schemeClr val="tx1">
                    <a:lumMod val="65000"/>
                    <a:lumOff val="35000"/>
                  </a:schemeClr>
                </a:solidFill>
                <a:latin typeface="Trebuchet MS" pitchFamily="34" charset="0"/>
              </a:rPr>
              <a:t>riented </a:t>
            </a:r>
            <a:r>
              <a:rPr lang="en-US" sz="5000" b="1" dirty="0" smtClean="0">
                <a:solidFill>
                  <a:schemeClr val="tx1">
                    <a:lumMod val="65000"/>
                    <a:lumOff val="35000"/>
                  </a:schemeClr>
                </a:solidFill>
                <a:latin typeface="Trebuchet MS" pitchFamily="34" charset="0"/>
              </a:rPr>
              <a:t>P</a:t>
            </a:r>
            <a:r>
              <a:rPr lang="en-US" sz="2800" dirty="0" smtClean="0">
                <a:solidFill>
                  <a:schemeClr val="tx1">
                    <a:lumMod val="65000"/>
                    <a:lumOff val="35000"/>
                  </a:schemeClr>
                </a:solidFill>
                <a:latin typeface="Trebuchet MS" pitchFamily="34" charset="0"/>
              </a:rPr>
              <a:t>rogramming</a:t>
            </a:r>
            <a:endParaRPr lang="en-US" sz="2800" dirty="0">
              <a:solidFill>
                <a:schemeClr val="tx1">
                  <a:lumMod val="65000"/>
                  <a:lumOff val="35000"/>
                </a:schemeClr>
              </a:solidFill>
              <a:latin typeface="Trebuchet MS" pitchFamily="34" charset="0"/>
            </a:endParaRPr>
          </a:p>
        </p:txBody>
      </p:sp>
      <p:sp>
        <p:nvSpPr>
          <p:cNvPr id="6" name="TextBox 5"/>
          <p:cNvSpPr txBox="1"/>
          <p:nvPr/>
        </p:nvSpPr>
        <p:spPr>
          <a:xfrm>
            <a:off x="4800600" y="2438400"/>
            <a:ext cx="359394" cy="369332"/>
          </a:xfrm>
          <a:prstGeom prst="rect">
            <a:avLst/>
          </a:prstGeom>
          <a:noFill/>
        </p:spPr>
        <p:txBody>
          <a:bodyPr wrap="none" rtlCol="0">
            <a:spAutoFit/>
          </a:bodyPr>
          <a:lstStyle/>
          <a:p>
            <a:r>
              <a:rPr lang="en-US" dirty="0" smtClean="0"/>
              <a:t>in</a:t>
            </a:r>
            <a:endParaRPr lang="en-US" dirty="0"/>
          </a:p>
        </p:txBody>
      </p:sp>
      <p:sp>
        <p:nvSpPr>
          <p:cNvPr id="7" name="TextBox 6"/>
          <p:cNvSpPr txBox="1"/>
          <p:nvPr/>
        </p:nvSpPr>
        <p:spPr>
          <a:xfrm>
            <a:off x="6006026" y="4318631"/>
            <a:ext cx="1676400" cy="369332"/>
          </a:xfrm>
          <a:prstGeom prst="rect">
            <a:avLst/>
          </a:prstGeom>
          <a:noFill/>
        </p:spPr>
        <p:txBody>
          <a:bodyPr wrap="square" rtlCol="0">
            <a:spAutoFit/>
          </a:bodyPr>
          <a:lstStyle/>
          <a:p>
            <a:r>
              <a:rPr lang="en-US" dirty="0" smtClean="0">
                <a:solidFill>
                  <a:schemeClr val="tx1">
                    <a:lumMod val="65000"/>
                    <a:lumOff val="35000"/>
                  </a:schemeClr>
                </a:solidFill>
                <a:latin typeface="Trebuchet MS" pitchFamily="34" charset="0"/>
                <a:cs typeface="Traditional Arabic" pitchFamily="18" charset="-78"/>
              </a:rPr>
              <a:t>Anil Kumar A</a:t>
            </a:r>
            <a:endParaRPr lang="en-US" dirty="0">
              <a:solidFill>
                <a:schemeClr val="tx1">
                  <a:lumMod val="65000"/>
                  <a:lumOff val="35000"/>
                </a:schemeClr>
              </a:solidFill>
              <a:latin typeface="Trebuchet MS" pitchFamily="34" charset="0"/>
              <a:cs typeface="Traditional Arabic" pitchFamily="18"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Built-In Class Attributes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Every Python class keeps following built-in attributes and they can be accessed using dot operator like any other attribute:</a:t>
            </a:r>
          </a:p>
          <a:p>
            <a:pPr lvl="1">
              <a:buFont typeface="Wingdings" pitchFamily="2" charset="2"/>
              <a:buChar char="§"/>
            </a:pPr>
            <a:r>
              <a:rPr lang="en-US" sz="2100" b="1" dirty="0" smtClean="0"/>
              <a:t>__</a:t>
            </a:r>
            <a:r>
              <a:rPr lang="en-US" sz="2100" b="1" dirty="0" err="1" smtClean="0"/>
              <a:t>dict</a:t>
            </a:r>
            <a:r>
              <a:rPr lang="en-US" sz="2100" b="1" dirty="0" smtClean="0"/>
              <a:t>__ :</a:t>
            </a:r>
            <a:r>
              <a:rPr lang="en-US" sz="2100" dirty="0" smtClean="0"/>
              <a:t> Dictionary containing the class's namespace.</a:t>
            </a:r>
          </a:p>
          <a:p>
            <a:pPr lvl="1">
              <a:buFont typeface="Wingdings" pitchFamily="2" charset="2"/>
              <a:buChar char="§"/>
            </a:pPr>
            <a:r>
              <a:rPr lang="en-US" sz="2100" b="1" dirty="0" smtClean="0"/>
              <a:t>__doc__ :</a:t>
            </a:r>
            <a:r>
              <a:rPr lang="en-US" sz="2100" dirty="0" smtClean="0"/>
              <a:t> Class documentation string or None if undefined.</a:t>
            </a:r>
          </a:p>
          <a:p>
            <a:pPr lvl="1">
              <a:buFont typeface="Wingdings" pitchFamily="2" charset="2"/>
              <a:buChar char="§"/>
            </a:pPr>
            <a:r>
              <a:rPr lang="en-US" sz="2100" b="1" dirty="0" smtClean="0"/>
              <a:t>__name__:</a:t>
            </a:r>
            <a:r>
              <a:rPr lang="en-US" sz="2100" dirty="0" smtClean="0"/>
              <a:t> Class name.</a:t>
            </a:r>
          </a:p>
          <a:p>
            <a:pPr lvl="1">
              <a:buFont typeface="Wingdings" pitchFamily="2" charset="2"/>
              <a:buChar char="§"/>
            </a:pPr>
            <a:r>
              <a:rPr lang="en-US" sz="2100" b="1" dirty="0" smtClean="0"/>
              <a:t>__module__:</a:t>
            </a:r>
            <a:r>
              <a:rPr lang="en-US" sz="2100" dirty="0" smtClean="0"/>
              <a:t> Module name in which the class is defined. This attribute is "__main__" in interactive mode.</a:t>
            </a:r>
          </a:p>
          <a:p>
            <a:pPr lvl="1">
              <a:buFont typeface="Wingdings" pitchFamily="2" charset="2"/>
              <a:buChar char="§"/>
            </a:pPr>
            <a:r>
              <a:rPr lang="en-US" sz="2100" b="1" dirty="0" smtClean="0"/>
              <a:t>__bases__ :</a:t>
            </a:r>
            <a:r>
              <a:rPr lang="en-US" sz="2100" dirty="0" smtClean="0"/>
              <a:t> A possibly empty </a:t>
            </a:r>
            <a:r>
              <a:rPr lang="en-US" sz="2100" dirty="0" err="1" smtClean="0"/>
              <a:t>tuple</a:t>
            </a:r>
            <a:r>
              <a:rPr lang="en-US" sz="2100" dirty="0" smtClean="0"/>
              <a:t> containing the base classes, in the order of their occurrence in the base class list.</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endParaRPr lang="en-US" dirty="0"/>
          </a:p>
        </p:txBody>
      </p:sp>
      <p:sp>
        <p:nvSpPr>
          <p:cNvPr id="4" name="Rectangle 3"/>
          <p:cNvSpPr/>
          <p:nvPr/>
        </p:nvSpPr>
        <p:spPr>
          <a:xfrm>
            <a:off x="1371600" y="4233230"/>
            <a:ext cx="6172200" cy="71977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latin typeface="Courier (W1)" pitchFamily="49" charset="0"/>
              </a:rPr>
              <a:t>&lt;</a:t>
            </a:r>
            <a:r>
              <a:rPr lang="en-US" sz="800" dirty="0" err="1" smtClean="0">
                <a:solidFill>
                  <a:schemeClr val="tx1"/>
                </a:solidFill>
                <a:latin typeface="Courier (W1)" pitchFamily="49" charset="0"/>
              </a:rPr>
              <a:t>Class_Name</a:t>
            </a:r>
            <a:r>
              <a:rPr lang="en-US" sz="800" dirty="0" smtClean="0">
                <a:solidFill>
                  <a:schemeClr val="tx1"/>
                </a:solidFill>
                <a:latin typeface="Courier (W1)" pitchFamily="49" charset="0"/>
              </a:rPr>
              <a:t>&gt;.__doc__</a:t>
            </a:r>
          </a:p>
          <a:p>
            <a:r>
              <a:rPr lang="en-US" sz="800" dirty="0" smtClean="0">
                <a:solidFill>
                  <a:schemeClr val="tx1"/>
                </a:solidFill>
                <a:latin typeface="Courier (W1)" pitchFamily="49" charset="0"/>
              </a:rPr>
              <a:t>&lt;</a:t>
            </a:r>
            <a:r>
              <a:rPr lang="en-US" sz="800" dirty="0" err="1" smtClean="0">
                <a:solidFill>
                  <a:schemeClr val="tx1"/>
                </a:solidFill>
                <a:latin typeface="Courier (W1)" pitchFamily="49" charset="0"/>
              </a:rPr>
              <a:t>Class_Name</a:t>
            </a:r>
            <a:r>
              <a:rPr lang="en-US" sz="800" dirty="0" smtClean="0">
                <a:solidFill>
                  <a:schemeClr val="tx1"/>
                </a:solidFill>
                <a:latin typeface="Courier (W1)" pitchFamily="49" charset="0"/>
              </a:rPr>
              <a:t>&gt;.__name__</a:t>
            </a:r>
          </a:p>
          <a:p>
            <a:r>
              <a:rPr lang="en-US" sz="800" dirty="0" smtClean="0">
                <a:solidFill>
                  <a:schemeClr val="tx1"/>
                </a:solidFill>
                <a:latin typeface="Courier (W1)" pitchFamily="49" charset="0"/>
              </a:rPr>
              <a:t>&lt;</a:t>
            </a:r>
            <a:r>
              <a:rPr lang="en-US" sz="800" dirty="0" err="1" smtClean="0">
                <a:solidFill>
                  <a:schemeClr val="tx1"/>
                </a:solidFill>
                <a:latin typeface="Courier (W1)" pitchFamily="49" charset="0"/>
              </a:rPr>
              <a:t>Class_Name</a:t>
            </a:r>
            <a:r>
              <a:rPr lang="en-US" sz="800" dirty="0" smtClean="0">
                <a:solidFill>
                  <a:schemeClr val="tx1"/>
                </a:solidFill>
                <a:latin typeface="Courier (W1)" pitchFamily="49" charset="0"/>
              </a:rPr>
              <a:t>&gt;.__module__</a:t>
            </a:r>
          </a:p>
          <a:p>
            <a:r>
              <a:rPr lang="en-US" sz="800" dirty="0" smtClean="0">
                <a:solidFill>
                  <a:schemeClr val="tx1"/>
                </a:solidFill>
                <a:latin typeface="Courier (W1)" pitchFamily="49" charset="0"/>
              </a:rPr>
              <a:t>&lt;</a:t>
            </a:r>
            <a:r>
              <a:rPr lang="en-US" sz="800" dirty="0" err="1" smtClean="0">
                <a:solidFill>
                  <a:schemeClr val="tx1"/>
                </a:solidFill>
                <a:latin typeface="Courier (W1)" pitchFamily="49" charset="0"/>
              </a:rPr>
              <a:t>Class_Name</a:t>
            </a:r>
            <a:r>
              <a:rPr lang="en-US" sz="800" dirty="0" smtClean="0">
                <a:solidFill>
                  <a:schemeClr val="tx1"/>
                </a:solidFill>
                <a:latin typeface="Courier (W1)" pitchFamily="49" charset="0"/>
              </a:rPr>
              <a:t>&gt;.__bases__</a:t>
            </a:r>
          </a:p>
          <a:p>
            <a:r>
              <a:rPr lang="en-US" sz="800" dirty="0" smtClean="0">
                <a:solidFill>
                  <a:schemeClr val="tx1"/>
                </a:solidFill>
                <a:latin typeface="Courier (W1)" pitchFamily="49" charset="0"/>
              </a:rPr>
              <a:t>&lt;</a:t>
            </a:r>
            <a:r>
              <a:rPr lang="en-US" sz="800" dirty="0" err="1" smtClean="0">
                <a:solidFill>
                  <a:schemeClr val="tx1"/>
                </a:solidFill>
                <a:latin typeface="Courier (W1)" pitchFamily="49" charset="0"/>
              </a:rPr>
              <a:t>Class_Name</a:t>
            </a:r>
            <a:r>
              <a:rPr lang="en-US" sz="800" dirty="0" smtClean="0">
                <a:solidFill>
                  <a:schemeClr val="tx1"/>
                </a:solidFill>
                <a:latin typeface="Courier (W1)" pitchFamily="49" charset="0"/>
              </a:rPr>
              <a:t>&gt;.__</a:t>
            </a:r>
            <a:r>
              <a:rPr lang="en-US" sz="800" dirty="0" err="1" smtClean="0">
                <a:solidFill>
                  <a:schemeClr val="tx1"/>
                </a:solidFill>
                <a:latin typeface="Courier (W1)" pitchFamily="49" charset="0"/>
              </a:rPr>
              <a:t>dict</a:t>
            </a:r>
            <a:r>
              <a:rPr lang="en-US" sz="800" dirty="0" smtClean="0">
                <a:solidFill>
                  <a:schemeClr val="tx1"/>
                </a:solidFill>
                <a:latin typeface="Courier (W1)" pitchFamily="49" charset="0"/>
              </a:rPr>
              <a:t>__</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fontScale="90000"/>
          </a:bodyPr>
          <a:lstStyle/>
          <a:p>
            <a:pPr algn="l"/>
            <a:r>
              <a:rPr lang="en-US" dirty="0" smtClean="0"/>
              <a:t>Destroying Objects (Garbage Collection)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sz="1600" dirty="0" smtClean="0"/>
              <a:t>Python deletes unneeded objects (built-in types or class instances) automatically to free memory space. The process by which Python periodically reclaims blocks of memory that no longer are in use is termed garbage collection.</a:t>
            </a:r>
          </a:p>
          <a:p>
            <a:r>
              <a:rPr lang="en-US" sz="1600" dirty="0" smtClean="0"/>
              <a:t>Python's garbage collector runs during program execution and is triggered when an object's reference count reaches zero. An object's reference count changes as the number of aliases that point to it changes.</a:t>
            </a:r>
          </a:p>
          <a:p>
            <a:r>
              <a:rPr lang="en-US" sz="1600" dirty="0" smtClean="0"/>
              <a:t>An object's reference count increases when it's assigned a new name or placed in a container (list, </a:t>
            </a:r>
            <a:r>
              <a:rPr lang="en-US" sz="1600" dirty="0" err="1" smtClean="0"/>
              <a:t>tuple</a:t>
            </a:r>
            <a:r>
              <a:rPr lang="en-US" sz="1600" dirty="0" smtClean="0"/>
              <a:t> or dictionary). The object's reference count decreases when it's deleted with </a:t>
            </a:r>
            <a:r>
              <a:rPr lang="en-US" sz="1600" i="1" dirty="0" smtClean="0"/>
              <a:t>del</a:t>
            </a:r>
            <a:r>
              <a:rPr lang="en-US" sz="1600" dirty="0" smtClean="0"/>
              <a:t>, its reference is reassigned, or its reference goes out of scope. When an object's reference count reaches zero, Python collects it automatically.</a:t>
            </a:r>
          </a:p>
          <a:p>
            <a:pPr>
              <a:buNone/>
            </a:pPr>
            <a:r>
              <a:rPr lang="en-US" sz="1600" dirty="0" smtClean="0"/>
              <a:t> </a:t>
            </a:r>
          </a:p>
          <a:p>
            <a:pPr>
              <a:buNone/>
            </a:pPr>
            <a:r>
              <a:rPr lang="en-US" sz="1600" dirty="0" smtClean="0"/>
              <a:t> </a:t>
            </a:r>
          </a:p>
          <a:p>
            <a:pPr>
              <a:buNone/>
            </a:pPr>
            <a:r>
              <a:rPr lang="en-US" sz="1600" dirty="0" smtClean="0"/>
              <a:t> </a:t>
            </a:r>
          </a:p>
          <a:p>
            <a:pPr>
              <a:buNone/>
            </a:pPr>
            <a:r>
              <a:rPr lang="en-US" sz="1600" dirty="0" smtClean="0"/>
              <a:t>  </a:t>
            </a:r>
          </a:p>
          <a:p>
            <a:r>
              <a:rPr lang="en-US" sz="1600" dirty="0" smtClean="0"/>
              <a:t>You normally won't notice when the garbage collector destroys an orphaned instance and reclaims its space. But a class can implement the special method </a:t>
            </a:r>
            <a:r>
              <a:rPr lang="en-US" sz="1600" i="1" dirty="0" smtClean="0"/>
              <a:t>__del__()</a:t>
            </a:r>
            <a:r>
              <a:rPr lang="en-US" sz="1600" dirty="0" smtClean="0"/>
              <a:t>, called a destructor, that is invoked when the instance is about to be destroyed. This method might be used to clean up any </a:t>
            </a:r>
            <a:r>
              <a:rPr lang="en-US" sz="1600" dirty="0" err="1" smtClean="0"/>
              <a:t>nonmemory</a:t>
            </a:r>
            <a:r>
              <a:rPr lang="en-US" sz="1600" dirty="0" smtClean="0"/>
              <a:t> resources used by an instance.</a:t>
            </a:r>
          </a:p>
          <a:p>
            <a:r>
              <a:rPr lang="en-US" sz="1600" b="1" dirty="0" smtClean="0"/>
              <a:t>Note:</a:t>
            </a:r>
            <a:r>
              <a:rPr lang="en-US" sz="1600" dirty="0" smtClean="0"/>
              <a:t> Ideally, you should define your classes in separate file, then you should import them in your main program file using </a:t>
            </a:r>
            <a:r>
              <a:rPr lang="en-US" sz="1600" i="1" dirty="0" smtClean="0"/>
              <a:t>import</a:t>
            </a:r>
            <a:r>
              <a:rPr lang="en-US" sz="1600" dirty="0" smtClean="0"/>
              <a:t> statement.</a:t>
            </a:r>
          </a:p>
          <a:p>
            <a:endParaRPr lang="en-US" dirty="0"/>
          </a:p>
        </p:txBody>
      </p:sp>
      <p:sp>
        <p:nvSpPr>
          <p:cNvPr id="4" name="Rectangle 3"/>
          <p:cNvSpPr/>
          <p:nvPr/>
        </p:nvSpPr>
        <p:spPr>
          <a:xfrm>
            <a:off x="1371600" y="3840294"/>
            <a:ext cx="6172200" cy="94837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latin typeface="Courier (W1)" pitchFamily="49" charset="0"/>
              </a:rPr>
              <a:t>a = 40      </a:t>
            </a:r>
            <a:r>
              <a:rPr lang="en-US" sz="800" dirty="0" smtClean="0">
                <a:solidFill>
                  <a:srgbClr val="FF0000"/>
                </a:solidFill>
                <a:latin typeface="Courier (W1)" pitchFamily="49" charset="0"/>
              </a:rPr>
              <a:t># Create object &lt;40&gt;</a:t>
            </a:r>
          </a:p>
          <a:p>
            <a:r>
              <a:rPr lang="en-US" sz="800" dirty="0" smtClean="0">
                <a:solidFill>
                  <a:schemeClr val="tx1"/>
                </a:solidFill>
                <a:latin typeface="Courier (W1)" pitchFamily="49" charset="0"/>
              </a:rPr>
              <a:t>b = a       </a:t>
            </a:r>
            <a:r>
              <a:rPr lang="en-US" sz="800" dirty="0" smtClean="0">
                <a:solidFill>
                  <a:srgbClr val="FF0000"/>
                </a:solidFill>
                <a:latin typeface="Courier (W1)" pitchFamily="49" charset="0"/>
              </a:rPr>
              <a:t># Increase ref. count  of &lt;40&gt;</a:t>
            </a:r>
            <a:r>
              <a:rPr lang="en-US" sz="800" dirty="0" smtClean="0">
                <a:solidFill>
                  <a:schemeClr val="tx1"/>
                </a:solidFill>
                <a:latin typeface="Courier (W1)" pitchFamily="49" charset="0"/>
              </a:rPr>
              <a:t> </a:t>
            </a:r>
          </a:p>
          <a:p>
            <a:r>
              <a:rPr lang="en-US" sz="800" dirty="0" smtClean="0">
                <a:solidFill>
                  <a:schemeClr val="tx1"/>
                </a:solidFill>
                <a:latin typeface="Courier (W1)" pitchFamily="49" charset="0"/>
              </a:rPr>
              <a:t>c = [b]     </a:t>
            </a:r>
            <a:r>
              <a:rPr lang="en-US" sz="800" dirty="0" smtClean="0">
                <a:solidFill>
                  <a:srgbClr val="FF0000"/>
                </a:solidFill>
                <a:latin typeface="Courier (W1)" pitchFamily="49" charset="0"/>
              </a:rPr>
              <a:t># Increase ref. count  of &lt;40&gt; </a:t>
            </a:r>
          </a:p>
          <a:p>
            <a:endParaRPr lang="en-US" sz="800" dirty="0" smtClean="0">
              <a:solidFill>
                <a:schemeClr val="tx1"/>
              </a:solidFill>
              <a:latin typeface="Courier (W1)" pitchFamily="49" charset="0"/>
            </a:endParaRPr>
          </a:p>
          <a:p>
            <a:r>
              <a:rPr lang="en-US" sz="800" dirty="0" smtClean="0">
                <a:solidFill>
                  <a:schemeClr val="tx1"/>
                </a:solidFill>
                <a:latin typeface="Courier (W1)" pitchFamily="49" charset="0"/>
              </a:rPr>
              <a:t>del a       </a:t>
            </a:r>
            <a:r>
              <a:rPr lang="en-US" sz="800" dirty="0" smtClean="0">
                <a:solidFill>
                  <a:srgbClr val="FF0000"/>
                </a:solidFill>
                <a:latin typeface="Courier (W1)" pitchFamily="49" charset="0"/>
              </a:rPr>
              <a:t># Decrease ref. count  of &lt;40&gt;</a:t>
            </a:r>
          </a:p>
          <a:p>
            <a:r>
              <a:rPr lang="en-US" sz="800" dirty="0" smtClean="0">
                <a:solidFill>
                  <a:schemeClr val="tx1"/>
                </a:solidFill>
                <a:latin typeface="Courier (W1)" pitchFamily="49" charset="0"/>
              </a:rPr>
              <a:t>b = 100     </a:t>
            </a:r>
            <a:r>
              <a:rPr lang="en-US" sz="800" dirty="0" smtClean="0">
                <a:solidFill>
                  <a:srgbClr val="FF0000"/>
                </a:solidFill>
                <a:latin typeface="Courier (W1)" pitchFamily="49" charset="0"/>
              </a:rPr>
              <a:t># Decrease ref. count  of &lt;40&gt; </a:t>
            </a:r>
          </a:p>
          <a:p>
            <a:r>
              <a:rPr lang="en-US" sz="800" dirty="0" smtClean="0">
                <a:solidFill>
                  <a:schemeClr val="tx1"/>
                </a:solidFill>
                <a:latin typeface="Courier (W1)" pitchFamily="49" charset="0"/>
              </a:rPr>
              <a:t>c[0] = -1   </a:t>
            </a:r>
            <a:r>
              <a:rPr lang="en-US" sz="800" dirty="0" smtClean="0">
                <a:solidFill>
                  <a:srgbClr val="FF0000"/>
                </a:solidFill>
                <a:latin typeface="Courier (W1)" pitchFamily="49" charset="0"/>
              </a:rPr>
              <a:t># Decrease ref. count  of &lt;40&gt;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Class Inheritance</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1600" dirty="0" smtClean="0"/>
              <a:t>Instead of starting from scratch, you can create a class by deriving it from a preexisting class by listing the parent class in parentheses after the new class name.</a:t>
            </a:r>
          </a:p>
          <a:p>
            <a:r>
              <a:rPr lang="en-US" sz="1600" dirty="0" smtClean="0"/>
              <a:t>The child class inherits the attributes of its parent class, and you can use those attributes as if they were defined in the child class. </a:t>
            </a:r>
          </a:p>
          <a:p>
            <a:r>
              <a:rPr lang="en-US" sz="1600" dirty="0" smtClean="0"/>
              <a:t>A child class can also override data members and methods from the parent.</a:t>
            </a:r>
          </a:p>
          <a:p>
            <a:r>
              <a:rPr lang="en-US" sz="1600" dirty="0" smtClean="0"/>
              <a:t>Derived classes are declared much like their parent class; however, a list of base classes to inherit from are given after the class name:</a:t>
            </a:r>
          </a:p>
          <a:p>
            <a:endParaRPr lang="en-US" sz="1600" dirty="0" smtClean="0"/>
          </a:p>
          <a:p>
            <a:endParaRPr lang="en-US" sz="1600" dirty="0" smtClean="0"/>
          </a:p>
          <a:p>
            <a:r>
              <a:rPr lang="en-US" sz="1600" dirty="0" smtClean="0"/>
              <a:t>Similar way, you can drive a class from multiple parent classes as follows:</a:t>
            </a:r>
          </a:p>
          <a:p>
            <a:pPr>
              <a:buNone/>
            </a:pPr>
            <a:r>
              <a:rPr lang="en-US" sz="1600" dirty="0" smtClean="0"/>
              <a:t> </a:t>
            </a:r>
          </a:p>
          <a:p>
            <a:pPr>
              <a:buNone/>
            </a:pPr>
            <a:r>
              <a:rPr lang="en-US" sz="1600" dirty="0" smtClean="0"/>
              <a:t>  </a:t>
            </a:r>
          </a:p>
          <a:p>
            <a:pPr>
              <a:buNone/>
            </a:pPr>
            <a:r>
              <a:rPr lang="en-US" sz="1600" dirty="0" smtClean="0"/>
              <a:t> </a:t>
            </a:r>
          </a:p>
          <a:p>
            <a:endParaRPr lang="en-US" sz="1600" dirty="0" smtClean="0"/>
          </a:p>
          <a:p>
            <a:r>
              <a:rPr lang="en-US" sz="1600" dirty="0" smtClean="0"/>
              <a:t>You can use </a:t>
            </a:r>
            <a:r>
              <a:rPr lang="en-US" sz="1600" dirty="0" err="1" smtClean="0"/>
              <a:t>issubclass</a:t>
            </a:r>
            <a:r>
              <a:rPr lang="en-US" sz="1600" dirty="0" smtClean="0"/>
              <a:t>() or </a:t>
            </a:r>
            <a:r>
              <a:rPr lang="en-US" sz="1600" dirty="0" err="1" smtClean="0"/>
              <a:t>isinstance</a:t>
            </a:r>
            <a:r>
              <a:rPr lang="en-US" sz="1600" dirty="0" smtClean="0"/>
              <a:t>() functions to check a relationships of two classes and instances.</a:t>
            </a:r>
          </a:p>
          <a:p>
            <a:pPr lvl="1">
              <a:buFont typeface="Wingdings" pitchFamily="2" charset="2"/>
              <a:buChar char="§"/>
            </a:pPr>
            <a:r>
              <a:rPr lang="en-US" sz="1200" dirty="0" smtClean="0"/>
              <a:t>The </a:t>
            </a:r>
            <a:r>
              <a:rPr lang="en-US" sz="1200" b="1" dirty="0" err="1" smtClean="0"/>
              <a:t>issubclass</a:t>
            </a:r>
            <a:r>
              <a:rPr lang="en-US" sz="1200" b="1" dirty="0" smtClean="0"/>
              <a:t>(sub, sup)</a:t>
            </a:r>
            <a:r>
              <a:rPr lang="en-US" sz="1200" dirty="0" smtClean="0"/>
              <a:t> </a:t>
            </a:r>
            <a:r>
              <a:rPr lang="en-US" sz="1200" dirty="0" err="1" smtClean="0"/>
              <a:t>boolean</a:t>
            </a:r>
            <a:r>
              <a:rPr lang="en-US" sz="1200" dirty="0" smtClean="0"/>
              <a:t> function returns true if the given subclass </a:t>
            </a:r>
            <a:r>
              <a:rPr lang="en-US" sz="1200" b="1" dirty="0" err="1" smtClean="0"/>
              <a:t>sub</a:t>
            </a:r>
            <a:r>
              <a:rPr lang="en-US" sz="1200" dirty="0" err="1" smtClean="0"/>
              <a:t>is</a:t>
            </a:r>
            <a:r>
              <a:rPr lang="en-US" sz="1200" dirty="0" smtClean="0"/>
              <a:t> indeed a subclass of the </a:t>
            </a:r>
            <a:r>
              <a:rPr lang="en-US" sz="1200" dirty="0" err="1" smtClean="0"/>
              <a:t>superclass</a:t>
            </a:r>
            <a:r>
              <a:rPr lang="en-US" sz="1200" dirty="0" smtClean="0"/>
              <a:t> </a:t>
            </a:r>
            <a:r>
              <a:rPr lang="en-US" sz="1200" b="1" dirty="0" smtClean="0"/>
              <a:t>sup</a:t>
            </a:r>
            <a:r>
              <a:rPr lang="en-US" sz="1200" dirty="0" smtClean="0"/>
              <a:t>.</a:t>
            </a:r>
          </a:p>
          <a:p>
            <a:pPr lvl="1">
              <a:buFont typeface="Wingdings" pitchFamily="2" charset="2"/>
              <a:buChar char="§"/>
            </a:pPr>
            <a:r>
              <a:rPr lang="en-US" sz="1200" dirty="0" smtClean="0"/>
              <a:t>The </a:t>
            </a:r>
            <a:r>
              <a:rPr lang="en-US" sz="1200" b="1" dirty="0" err="1" smtClean="0"/>
              <a:t>isinstance</a:t>
            </a:r>
            <a:r>
              <a:rPr lang="en-US" sz="1200" b="1" dirty="0" smtClean="0"/>
              <a:t>(</a:t>
            </a:r>
            <a:r>
              <a:rPr lang="en-US" sz="1200" b="1" dirty="0" err="1" smtClean="0"/>
              <a:t>obj</a:t>
            </a:r>
            <a:r>
              <a:rPr lang="en-US" sz="1200" b="1" dirty="0" smtClean="0"/>
              <a:t>, Class)</a:t>
            </a:r>
            <a:r>
              <a:rPr lang="en-US" sz="1200" dirty="0" smtClean="0"/>
              <a:t> </a:t>
            </a:r>
            <a:r>
              <a:rPr lang="en-US" sz="1200" dirty="0" err="1" smtClean="0"/>
              <a:t>boolean</a:t>
            </a:r>
            <a:r>
              <a:rPr lang="en-US" sz="1200" dirty="0" smtClean="0"/>
              <a:t> function returns true if </a:t>
            </a:r>
            <a:r>
              <a:rPr lang="en-US" sz="1200" i="1" dirty="0" err="1" smtClean="0"/>
              <a:t>obj</a:t>
            </a:r>
            <a:r>
              <a:rPr lang="en-US" sz="1200" dirty="0" smtClean="0"/>
              <a:t> is an instance of class </a:t>
            </a:r>
            <a:r>
              <a:rPr lang="en-US" sz="1200" i="1" dirty="0" err="1" smtClean="0"/>
              <a:t>Class</a:t>
            </a:r>
            <a:r>
              <a:rPr lang="en-US" sz="1200" dirty="0" smtClean="0"/>
              <a:t> or is an instance of a subclass of Class</a:t>
            </a:r>
          </a:p>
          <a:p>
            <a:pPr>
              <a:buNone/>
            </a:pPr>
            <a:endParaRPr lang="en-US" sz="1600" dirty="0"/>
          </a:p>
        </p:txBody>
      </p:sp>
      <p:sp>
        <p:nvSpPr>
          <p:cNvPr id="4" name="Rectangle 3"/>
          <p:cNvSpPr/>
          <p:nvPr/>
        </p:nvSpPr>
        <p:spPr>
          <a:xfrm>
            <a:off x="1371600" y="3350962"/>
            <a:ext cx="6172200" cy="459038"/>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latin typeface="Courier (W1)" pitchFamily="49" charset="0"/>
              </a:rPr>
              <a:t>class </a:t>
            </a:r>
            <a:r>
              <a:rPr lang="en-US" sz="800" dirty="0" err="1" smtClean="0">
                <a:solidFill>
                  <a:schemeClr val="tx1"/>
                </a:solidFill>
                <a:latin typeface="Courier (W1)" pitchFamily="49" charset="0"/>
              </a:rPr>
              <a:t>SubClassName</a:t>
            </a:r>
            <a:r>
              <a:rPr lang="en-US" sz="800" dirty="0" smtClean="0">
                <a:solidFill>
                  <a:schemeClr val="tx1"/>
                </a:solidFill>
                <a:latin typeface="Courier (W1)" pitchFamily="49" charset="0"/>
              </a:rPr>
              <a:t> (ParentClass1[, ParentClass2, ...]):</a:t>
            </a:r>
          </a:p>
          <a:p>
            <a:r>
              <a:rPr lang="en-US" sz="800" dirty="0" smtClean="0">
                <a:solidFill>
                  <a:schemeClr val="tx1"/>
                </a:solidFill>
                <a:latin typeface="Courier (W1)" pitchFamily="49" charset="0"/>
              </a:rPr>
              <a:t>   'Optional class documentation string'</a:t>
            </a:r>
          </a:p>
          <a:p>
            <a:r>
              <a:rPr lang="en-US" sz="800" dirty="0" smtClean="0">
                <a:solidFill>
                  <a:schemeClr val="tx1"/>
                </a:solidFill>
                <a:latin typeface="Courier (W1)" pitchFamily="49" charset="0"/>
              </a:rPr>
              <a:t>   </a:t>
            </a:r>
            <a:r>
              <a:rPr lang="en-US" sz="800" dirty="0" err="1" smtClean="0">
                <a:solidFill>
                  <a:schemeClr val="tx1"/>
                </a:solidFill>
                <a:latin typeface="Courier (W1)" pitchFamily="49" charset="0"/>
              </a:rPr>
              <a:t>class_suite</a:t>
            </a:r>
            <a:endParaRPr lang="en-US" sz="800" dirty="0" smtClean="0">
              <a:solidFill>
                <a:schemeClr val="tx1"/>
              </a:solidFill>
              <a:latin typeface="Courier (W1)" pitchFamily="49" charset="0"/>
            </a:endParaRPr>
          </a:p>
        </p:txBody>
      </p:sp>
      <p:sp>
        <p:nvSpPr>
          <p:cNvPr id="5" name="Rectangle 4"/>
          <p:cNvSpPr/>
          <p:nvPr/>
        </p:nvSpPr>
        <p:spPr>
          <a:xfrm>
            <a:off x="1371600" y="4157030"/>
            <a:ext cx="6172200" cy="1003455"/>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latin typeface="Courier (W1)" pitchFamily="49" charset="0"/>
              </a:rPr>
              <a:t>class A:        # define your class A</a:t>
            </a:r>
          </a:p>
          <a:p>
            <a:r>
              <a:rPr lang="en-US" sz="800" dirty="0" smtClean="0">
                <a:solidFill>
                  <a:schemeClr val="tx1"/>
                </a:solidFill>
                <a:latin typeface="Courier (W1)" pitchFamily="49" charset="0"/>
              </a:rPr>
              <a:t>.....</a:t>
            </a:r>
          </a:p>
          <a:p>
            <a:endParaRPr lang="en-US" sz="800" dirty="0" smtClean="0">
              <a:solidFill>
                <a:schemeClr val="tx1"/>
              </a:solidFill>
              <a:latin typeface="Courier (W1)" pitchFamily="49" charset="0"/>
            </a:endParaRPr>
          </a:p>
          <a:p>
            <a:r>
              <a:rPr lang="en-US" sz="800" dirty="0" smtClean="0">
                <a:solidFill>
                  <a:schemeClr val="tx1"/>
                </a:solidFill>
                <a:latin typeface="Courier (W1)" pitchFamily="49" charset="0"/>
              </a:rPr>
              <a:t>class B:         # define your </a:t>
            </a:r>
            <a:r>
              <a:rPr lang="en-US" sz="800" dirty="0" err="1" smtClean="0">
                <a:solidFill>
                  <a:schemeClr val="tx1"/>
                </a:solidFill>
                <a:latin typeface="Courier (W1)" pitchFamily="49" charset="0"/>
              </a:rPr>
              <a:t>calss</a:t>
            </a:r>
            <a:r>
              <a:rPr lang="en-US" sz="800" dirty="0" smtClean="0">
                <a:solidFill>
                  <a:schemeClr val="tx1"/>
                </a:solidFill>
                <a:latin typeface="Courier (W1)" pitchFamily="49" charset="0"/>
              </a:rPr>
              <a:t> B</a:t>
            </a:r>
          </a:p>
          <a:p>
            <a:r>
              <a:rPr lang="en-US" sz="800" dirty="0" smtClean="0">
                <a:solidFill>
                  <a:schemeClr val="tx1"/>
                </a:solidFill>
                <a:latin typeface="Courier (W1)" pitchFamily="49" charset="0"/>
              </a:rPr>
              <a:t>.....</a:t>
            </a:r>
          </a:p>
          <a:p>
            <a:endParaRPr lang="en-US" sz="800" dirty="0" smtClean="0">
              <a:solidFill>
                <a:schemeClr val="tx1"/>
              </a:solidFill>
              <a:latin typeface="Courier (W1)" pitchFamily="49" charset="0"/>
            </a:endParaRPr>
          </a:p>
          <a:p>
            <a:r>
              <a:rPr lang="en-US" sz="800" dirty="0" smtClean="0">
                <a:solidFill>
                  <a:schemeClr val="tx1"/>
                </a:solidFill>
                <a:latin typeface="Courier (W1)" pitchFamily="49" charset="0"/>
              </a:rPr>
              <a:t>class C(A, B):   # subclass of A and B</a:t>
            </a:r>
          </a:p>
          <a:p>
            <a:r>
              <a:rPr lang="en-US" sz="800" dirty="0" smtClean="0">
                <a:solidFill>
                  <a:schemeClr val="tx1"/>
                </a:solidFill>
                <a:latin typeface="Courier (W1)"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Overriding Methods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1600" dirty="0" smtClean="0"/>
              <a:t>You can always override your parent class methods. </a:t>
            </a:r>
          </a:p>
          <a:p>
            <a:r>
              <a:rPr lang="en-US" sz="1600" dirty="0" smtClean="0"/>
              <a:t>One reason for overriding parent's methods is because you may want special or different functionality in your subclass.</a:t>
            </a:r>
          </a:p>
          <a:p>
            <a:pPr lvl="1"/>
            <a:endParaRPr lang="en-US" sz="1000" dirty="0" smtClean="0"/>
          </a:p>
          <a:p>
            <a:pPr lvl="1"/>
            <a:endParaRPr lang="en-US" sz="1000" dirty="0" smtClean="0"/>
          </a:p>
          <a:p>
            <a:pPr lvl="1"/>
            <a:endParaRPr lang="en-US" sz="1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Base Overloading Methods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sz="1600" dirty="0" smtClean="0"/>
              <a:t>Following table lists some generic functionality that you can override in your own classes:</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None/>
            </a:pPr>
            <a:endParaRPr lang="en-US" dirty="0"/>
          </a:p>
        </p:txBody>
      </p:sp>
      <p:graphicFrame>
        <p:nvGraphicFramePr>
          <p:cNvPr id="4" name="Table 3"/>
          <p:cNvGraphicFramePr>
            <a:graphicFrameLocks noGrp="1"/>
          </p:cNvGraphicFramePr>
          <p:nvPr/>
        </p:nvGraphicFramePr>
        <p:xfrm>
          <a:off x="1295400" y="1896110"/>
          <a:ext cx="2438400" cy="2675890"/>
        </p:xfrm>
        <a:graphic>
          <a:graphicData uri="http://schemas.openxmlformats.org/drawingml/2006/table">
            <a:tbl>
              <a:tblPr firstRow="1" bandRow="1">
                <a:tableStyleId>{5C22544A-7EE6-4342-B048-85BDC9FD1C3A}</a:tableStyleId>
              </a:tblPr>
              <a:tblGrid>
                <a:gridCol w="216747"/>
                <a:gridCol w="2221653"/>
              </a:tblGrid>
              <a:tr h="370840">
                <a:tc>
                  <a:txBody>
                    <a:bodyPr/>
                    <a:lstStyle/>
                    <a:p>
                      <a:pPr algn="l"/>
                      <a:r>
                        <a:rPr lang="en-US" sz="800" dirty="0"/>
                        <a:t>SN</a:t>
                      </a:r>
                    </a:p>
                  </a:txBody>
                  <a:tcPr marL="47625" marR="47625" marT="47625" marB="47625"/>
                </a:tc>
                <a:tc>
                  <a:txBody>
                    <a:bodyPr/>
                    <a:lstStyle/>
                    <a:p>
                      <a:pPr algn="l"/>
                      <a:r>
                        <a:rPr lang="en-US" sz="800" dirty="0"/>
                        <a:t>Method, Description &amp; Sample Call</a:t>
                      </a:r>
                    </a:p>
                  </a:txBody>
                  <a:tcPr marL="47625" marR="47625" marT="47625" marB="47625"/>
                </a:tc>
              </a:tr>
              <a:tr h="370840">
                <a:tc>
                  <a:txBody>
                    <a:bodyPr/>
                    <a:lstStyle/>
                    <a:p>
                      <a:r>
                        <a:rPr lang="en-US" sz="800" dirty="0"/>
                        <a:t>1</a:t>
                      </a:r>
                    </a:p>
                  </a:txBody>
                  <a:tcPr marL="47625" marR="47625" marT="47625" marB="47625"/>
                </a:tc>
                <a:tc>
                  <a:txBody>
                    <a:bodyPr/>
                    <a:lstStyle/>
                    <a:p>
                      <a:r>
                        <a:rPr lang="en-US" sz="800" b="1" dirty="0"/>
                        <a:t>__init__ ( self [,</a:t>
                      </a:r>
                      <a:r>
                        <a:rPr lang="en-US" sz="800" b="1" dirty="0" err="1"/>
                        <a:t>args</a:t>
                      </a:r>
                      <a:r>
                        <a:rPr lang="en-US" sz="800" b="1" dirty="0"/>
                        <a:t>...] )</a:t>
                      </a:r>
                      <a:r>
                        <a:rPr lang="en-US" sz="800" dirty="0"/>
                        <a:t/>
                      </a:r>
                      <a:br>
                        <a:rPr lang="en-US" sz="800" dirty="0"/>
                      </a:br>
                      <a:r>
                        <a:rPr lang="en-US" sz="800" dirty="0"/>
                        <a:t>Constructor (with any optional arguments)</a:t>
                      </a:r>
                      <a:br>
                        <a:rPr lang="en-US" sz="800" dirty="0"/>
                      </a:br>
                      <a:r>
                        <a:rPr lang="en-US" sz="800" dirty="0"/>
                        <a:t>Sample Call : </a:t>
                      </a:r>
                      <a:r>
                        <a:rPr lang="en-US" sz="800" i="1" dirty="0" err="1"/>
                        <a:t>obj</a:t>
                      </a:r>
                      <a:r>
                        <a:rPr lang="en-US" sz="800" i="1" dirty="0"/>
                        <a:t> = </a:t>
                      </a:r>
                      <a:r>
                        <a:rPr lang="en-US" sz="800" i="1" dirty="0" err="1"/>
                        <a:t>className</a:t>
                      </a:r>
                      <a:r>
                        <a:rPr lang="en-US" sz="800" i="1" dirty="0"/>
                        <a:t>(</a:t>
                      </a:r>
                      <a:r>
                        <a:rPr lang="en-US" sz="800" i="1" dirty="0" err="1"/>
                        <a:t>args</a:t>
                      </a:r>
                      <a:r>
                        <a:rPr lang="en-US" sz="800" i="1" dirty="0"/>
                        <a:t>)</a:t>
                      </a:r>
                      <a:endParaRPr lang="en-US" sz="800" dirty="0"/>
                    </a:p>
                  </a:txBody>
                  <a:tcPr marL="47625" marR="47625" marT="47625" marB="47625"/>
                </a:tc>
              </a:tr>
              <a:tr h="370840">
                <a:tc>
                  <a:txBody>
                    <a:bodyPr/>
                    <a:lstStyle/>
                    <a:p>
                      <a:r>
                        <a:rPr lang="en-US" sz="800"/>
                        <a:t>2</a:t>
                      </a:r>
                    </a:p>
                  </a:txBody>
                  <a:tcPr marL="47625" marR="47625" marT="47625" marB="47625"/>
                </a:tc>
                <a:tc>
                  <a:txBody>
                    <a:bodyPr/>
                    <a:lstStyle/>
                    <a:p>
                      <a:r>
                        <a:rPr lang="en-US" sz="800" b="1" dirty="0"/>
                        <a:t>__del__( self )</a:t>
                      </a:r>
                      <a:r>
                        <a:rPr lang="en-US" sz="800" dirty="0"/>
                        <a:t/>
                      </a:r>
                      <a:br>
                        <a:rPr lang="en-US" sz="800" dirty="0"/>
                      </a:br>
                      <a:r>
                        <a:rPr lang="en-US" sz="800" dirty="0"/>
                        <a:t>Destructor, deletes an object</a:t>
                      </a:r>
                      <a:br>
                        <a:rPr lang="en-US" sz="800" dirty="0"/>
                      </a:br>
                      <a:r>
                        <a:rPr lang="en-US" sz="800" dirty="0"/>
                        <a:t>Sample Call : </a:t>
                      </a:r>
                      <a:r>
                        <a:rPr lang="en-US" sz="800" i="1" dirty="0"/>
                        <a:t>dell </a:t>
                      </a:r>
                      <a:r>
                        <a:rPr lang="en-US" sz="800" i="1" dirty="0" err="1"/>
                        <a:t>obj</a:t>
                      </a:r>
                      <a:endParaRPr lang="en-US" sz="800" dirty="0"/>
                    </a:p>
                  </a:txBody>
                  <a:tcPr marL="47625" marR="47625" marT="47625" marB="47625"/>
                </a:tc>
              </a:tr>
              <a:tr h="370840">
                <a:tc>
                  <a:txBody>
                    <a:bodyPr/>
                    <a:lstStyle/>
                    <a:p>
                      <a:r>
                        <a:rPr lang="en-US" sz="800"/>
                        <a:t>3</a:t>
                      </a:r>
                    </a:p>
                  </a:txBody>
                  <a:tcPr marL="47625" marR="47625" marT="47625" marB="47625"/>
                </a:tc>
                <a:tc>
                  <a:txBody>
                    <a:bodyPr/>
                    <a:lstStyle/>
                    <a:p>
                      <a:r>
                        <a:rPr lang="en-US" sz="800" b="1" dirty="0"/>
                        <a:t>__</a:t>
                      </a:r>
                      <a:r>
                        <a:rPr lang="en-US" sz="800" b="1" dirty="0" err="1"/>
                        <a:t>repr</a:t>
                      </a:r>
                      <a:r>
                        <a:rPr lang="en-US" sz="800" b="1" dirty="0"/>
                        <a:t>__( self )</a:t>
                      </a:r>
                      <a:r>
                        <a:rPr lang="en-US" sz="800" dirty="0"/>
                        <a:t/>
                      </a:r>
                      <a:br>
                        <a:rPr lang="en-US" sz="800" dirty="0"/>
                      </a:br>
                      <a:r>
                        <a:rPr lang="en-US" sz="800" dirty="0" err="1"/>
                        <a:t>Evaluatable</a:t>
                      </a:r>
                      <a:r>
                        <a:rPr lang="en-US" sz="800" dirty="0"/>
                        <a:t> string representation</a:t>
                      </a:r>
                      <a:br>
                        <a:rPr lang="en-US" sz="800" dirty="0"/>
                      </a:br>
                      <a:r>
                        <a:rPr lang="en-US" sz="800" dirty="0"/>
                        <a:t>Sample Call : </a:t>
                      </a:r>
                      <a:r>
                        <a:rPr lang="en-US" sz="800" i="1" dirty="0" err="1"/>
                        <a:t>repr</a:t>
                      </a:r>
                      <a:r>
                        <a:rPr lang="en-US" sz="800" i="1" dirty="0"/>
                        <a:t>(</a:t>
                      </a:r>
                      <a:r>
                        <a:rPr lang="en-US" sz="800" i="1" dirty="0" err="1"/>
                        <a:t>obj</a:t>
                      </a:r>
                      <a:r>
                        <a:rPr lang="en-US" sz="800" i="1" dirty="0"/>
                        <a:t>)</a:t>
                      </a:r>
                      <a:endParaRPr lang="en-US" sz="800" dirty="0"/>
                    </a:p>
                  </a:txBody>
                  <a:tcPr marL="47625" marR="47625" marT="47625" marB="47625"/>
                </a:tc>
              </a:tr>
              <a:tr h="370840">
                <a:tc>
                  <a:txBody>
                    <a:bodyPr/>
                    <a:lstStyle/>
                    <a:p>
                      <a:r>
                        <a:rPr lang="en-US" sz="800"/>
                        <a:t>4</a:t>
                      </a:r>
                    </a:p>
                  </a:txBody>
                  <a:tcPr marL="47625" marR="47625" marT="47625" marB="47625"/>
                </a:tc>
                <a:tc>
                  <a:txBody>
                    <a:bodyPr/>
                    <a:lstStyle/>
                    <a:p>
                      <a:r>
                        <a:rPr lang="en-US" sz="800" b="1" dirty="0"/>
                        <a:t>__</a:t>
                      </a:r>
                      <a:r>
                        <a:rPr lang="en-US" sz="800" b="1" dirty="0" err="1"/>
                        <a:t>str</a:t>
                      </a:r>
                      <a:r>
                        <a:rPr lang="en-US" sz="800" b="1" dirty="0"/>
                        <a:t>__( self )</a:t>
                      </a:r>
                      <a:r>
                        <a:rPr lang="en-US" sz="800" dirty="0"/>
                        <a:t/>
                      </a:r>
                      <a:br>
                        <a:rPr lang="en-US" sz="800" dirty="0"/>
                      </a:br>
                      <a:r>
                        <a:rPr lang="en-US" sz="800" dirty="0"/>
                        <a:t>Printable string representation</a:t>
                      </a:r>
                      <a:br>
                        <a:rPr lang="en-US" sz="800" dirty="0"/>
                      </a:br>
                      <a:r>
                        <a:rPr lang="en-US" sz="800" dirty="0"/>
                        <a:t>Sample Call : </a:t>
                      </a:r>
                      <a:r>
                        <a:rPr lang="en-US" sz="800" i="1" dirty="0" err="1"/>
                        <a:t>str</a:t>
                      </a:r>
                      <a:r>
                        <a:rPr lang="en-US" sz="800" i="1" dirty="0"/>
                        <a:t>(</a:t>
                      </a:r>
                      <a:r>
                        <a:rPr lang="en-US" sz="800" i="1" dirty="0" err="1"/>
                        <a:t>obj</a:t>
                      </a:r>
                      <a:r>
                        <a:rPr lang="en-US" sz="800" i="1" dirty="0"/>
                        <a:t>)</a:t>
                      </a:r>
                      <a:endParaRPr lang="en-US" sz="800" dirty="0"/>
                    </a:p>
                  </a:txBody>
                  <a:tcPr marL="47625" marR="47625" marT="47625" marB="47625"/>
                </a:tc>
              </a:tr>
              <a:tr h="370840">
                <a:tc>
                  <a:txBody>
                    <a:bodyPr/>
                    <a:lstStyle/>
                    <a:p>
                      <a:r>
                        <a:rPr lang="en-US" sz="800"/>
                        <a:t>5</a:t>
                      </a:r>
                    </a:p>
                  </a:txBody>
                  <a:tcPr marL="47625" marR="47625" marT="47625" marB="47625"/>
                </a:tc>
                <a:tc>
                  <a:txBody>
                    <a:bodyPr/>
                    <a:lstStyle/>
                    <a:p>
                      <a:r>
                        <a:rPr lang="en-US" sz="800" b="1" dirty="0"/>
                        <a:t>__</a:t>
                      </a:r>
                      <a:r>
                        <a:rPr lang="en-US" sz="800" b="1" dirty="0" err="1"/>
                        <a:t>cmp</a:t>
                      </a:r>
                      <a:r>
                        <a:rPr lang="en-US" sz="800" b="1" dirty="0"/>
                        <a:t>__ ( self, x )</a:t>
                      </a:r>
                      <a:r>
                        <a:rPr lang="en-US" sz="800" dirty="0"/>
                        <a:t/>
                      </a:r>
                      <a:br>
                        <a:rPr lang="en-US" sz="800" dirty="0"/>
                      </a:br>
                      <a:r>
                        <a:rPr lang="en-US" sz="800" dirty="0"/>
                        <a:t>Object comparison</a:t>
                      </a:r>
                      <a:br>
                        <a:rPr lang="en-US" sz="800" dirty="0"/>
                      </a:br>
                      <a:r>
                        <a:rPr lang="en-US" sz="800" dirty="0"/>
                        <a:t>Sample Call : </a:t>
                      </a:r>
                      <a:r>
                        <a:rPr lang="en-US" sz="800" i="1" dirty="0" err="1"/>
                        <a:t>cmp</a:t>
                      </a:r>
                      <a:r>
                        <a:rPr lang="en-US" sz="800" i="1" dirty="0"/>
                        <a:t>(</a:t>
                      </a:r>
                      <a:r>
                        <a:rPr lang="en-US" sz="800" i="1" dirty="0" err="1"/>
                        <a:t>obj</a:t>
                      </a:r>
                      <a:r>
                        <a:rPr lang="en-US" sz="800" i="1" dirty="0"/>
                        <a:t>, x)</a:t>
                      </a:r>
                      <a:endParaRPr lang="en-US" sz="800" dirty="0"/>
                    </a:p>
                  </a:txBody>
                  <a:tcPr marL="47625" marR="47625" marT="47625" marB="476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Overloading Operators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sz="1400" dirty="0" smtClean="0"/>
              <a:t>Suppose you've created a Vector class to represent two-dimensional vectors, what happens when you use the plus operator to add them? Most likely Python will yell at you.</a:t>
            </a:r>
          </a:p>
          <a:p>
            <a:pPr>
              <a:buFont typeface="Wingdings" pitchFamily="2" charset="2"/>
              <a:buChar char="§"/>
            </a:pPr>
            <a:r>
              <a:rPr lang="en-US" sz="1400" dirty="0" smtClean="0"/>
              <a:t>You could, however, define the </a:t>
            </a:r>
            <a:r>
              <a:rPr lang="en-US" sz="1400" i="1" dirty="0" smtClean="0"/>
              <a:t>__add__</a:t>
            </a:r>
            <a:r>
              <a:rPr lang="en-US" sz="1400" dirty="0" smtClean="0"/>
              <a:t> method in your class to perform vector addition and then the plus operator would behave as per expectation:</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Data Hiding</a:t>
            </a:r>
            <a:endParaRPr lang="en-US" dirty="0"/>
          </a:p>
        </p:txBody>
      </p:sp>
      <p:sp>
        <p:nvSpPr>
          <p:cNvPr id="3" name="Content Placeholder 2"/>
          <p:cNvSpPr>
            <a:spLocks noGrp="1"/>
          </p:cNvSpPr>
          <p:nvPr>
            <p:ph idx="1"/>
          </p:nvPr>
        </p:nvSpPr>
        <p:spPr/>
        <p:txBody>
          <a:bodyPr>
            <a:normAutofit/>
          </a:bodyPr>
          <a:lstStyle/>
          <a:p>
            <a:r>
              <a:rPr lang="en-US" sz="1600" dirty="0" smtClean="0"/>
              <a:t>An object's attributes may or may not be visible outside the class definition. </a:t>
            </a:r>
          </a:p>
          <a:p>
            <a:r>
              <a:rPr lang="en-US" sz="1600" dirty="0" smtClean="0"/>
              <a:t>For these cases, you can name attributes with a double underscore prefix, and those attributes will not be directly visible to outsiders.</a:t>
            </a:r>
          </a:p>
          <a:p>
            <a:r>
              <a:rPr lang="en-US" sz="1600" dirty="0" smtClean="0"/>
              <a:t>Python protects those members by internally changing the name to include the class name.</a:t>
            </a:r>
          </a:p>
          <a:p>
            <a:r>
              <a:rPr lang="en-US" sz="1600" dirty="0" smtClean="0"/>
              <a:t>You can access such attributes as </a:t>
            </a:r>
            <a:r>
              <a:rPr lang="en-US" sz="1600" i="1" dirty="0" err="1" smtClean="0"/>
              <a:t>object._className__attrName</a:t>
            </a: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ilak\Desktop\QA.jpg"/>
          <p:cNvPicPr>
            <a:picLocks noChangeAspect="1" noChangeArrowheads="1"/>
          </p:cNvPicPr>
          <p:nvPr/>
        </p:nvPicPr>
        <p:blipFill>
          <a:blip r:embed="rId2" cstate="print"/>
          <a:srcRect/>
          <a:stretch>
            <a:fillRect/>
          </a:stretch>
        </p:blipFill>
        <p:spPr bwMode="auto">
          <a:xfrm>
            <a:off x="1932432" y="789432"/>
            <a:ext cx="5279136" cy="527913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Index</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is OOP?</a:t>
            </a:r>
          </a:p>
          <a:p>
            <a:r>
              <a:rPr lang="en-US" dirty="0" smtClean="0"/>
              <a:t>Examples</a:t>
            </a:r>
          </a:p>
          <a:p>
            <a:r>
              <a:rPr lang="en-US" dirty="0" smtClean="0"/>
              <a:t>OOP Terminology</a:t>
            </a:r>
          </a:p>
          <a:p>
            <a:r>
              <a:rPr lang="en-US" dirty="0" smtClean="0"/>
              <a:t>Creating Class</a:t>
            </a:r>
          </a:p>
          <a:p>
            <a:r>
              <a:rPr lang="en-US" dirty="0" smtClean="0"/>
              <a:t>Creating Instance Objects</a:t>
            </a:r>
          </a:p>
          <a:p>
            <a:pPr lvl="0"/>
            <a:r>
              <a:rPr lang="en-US" dirty="0" smtClean="0"/>
              <a:t>Accessing Attributes</a:t>
            </a:r>
          </a:p>
          <a:p>
            <a:pPr lvl="0"/>
            <a:r>
              <a:rPr lang="en-US" dirty="0" smtClean="0"/>
              <a:t>Built-In Class Attributes</a:t>
            </a:r>
          </a:p>
          <a:p>
            <a:r>
              <a:rPr lang="en-US" dirty="0" smtClean="0"/>
              <a:t>Destroying Objects</a:t>
            </a:r>
          </a:p>
          <a:p>
            <a:r>
              <a:rPr lang="en-US" dirty="0" smtClean="0"/>
              <a:t>Class Inheritance</a:t>
            </a:r>
          </a:p>
          <a:p>
            <a:r>
              <a:rPr lang="en-US" dirty="0" smtClean="0"/>
              <a:t>Overriding Methods</a:t>
            </a:r>
          </a:p>
          <a:p>
            <a:r>
              <a:rPr lang="en-US" dirty="0" smtClean="0"/>
              <a:t>Data Hiding</a:t>
            </a:r>
          </a:p>
          <a:p>
            <a:endParaRPr lang="en-US" dirty="0" smtClean="0"/>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OOP?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Object-oriented programming (OOP) is a programming language model organized around objects rather than "actions" and data rather than logic.</a:t>
            </a:r>
          </a:p>
          <a:p>
            <a:r>
              <a:rPr lang="en-US" dirty="0" smtClean="0"/>
              <a:t>Examples of objects range from human beings (described by name, address, and so forth) to buildings and floors (whose properties can be described and managed) down to the little widgets on a computer desktop (such as buttons and scroll bars).</a:t>
            </a:r>
          </a:p>
          <a:p>
            <a:r>
              <a:rPr lang="en-US" dirty="0" smtClean="0"/>
              <a:t>The first step in OOP is to identify all the objects the programmer wants to manipulate and how they relate to each other, an exercise often known as data modeling.</a:t>
            </a:r>
          </a:p>
          <a:p>
            <a:r>
              <a:rPr lang="en-US" dirty="0" smtClean="0"/>
              <a:t>Once an object has been identified,  it is generalized as a class of objects which defines the kind of data it contains and any logic sequences that can manipulate it. </a:t>
            </a:r>
          </a:p>
          <a:p>
            <a:r>
              <a:rPr lang="en-US" dirty="0" smtClean="0"/>
              <a:t>Each distinct logic sequence is known as a method. </a:t>
            </a:r>
          </a:p>
          <a:p>
            <a:r>
              <a:rPr lang="en-US" dirty="0" smtClean="0"/>
              <a:t>Objects communicate with well-defined interfaces called messages.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smtClean="0"/>
              <a:t>The concepts and rules used in object-oriented programming provide these important benefits:</a:t>
            </a:r>
          </a:p>
          <a:p>
            <a:pPr lvl="1">
              <a:buFont typeface="Wingdings" pitchFamily="2" charset="2"/>
              <a:buChar char="§"/>
            </a:pPr>
            <a:r>
              <a:rPr lang="en-US" dirty="0" smtClean="0"/>
              <a:t>The concept of a data class makes it possible to define subclasses of data objects that share some or all of the main class characteristics. Called </a:t>
            </a:r>
            <a:r>
              <a:rPr lang="en-US" sz="2900" b="1" i="1" dirty="0" smtClean="0"/>
              <a:t>inheritance</a:t>
            </a:r>
            <a:r>
              <a:rPr lang="en-US" dirty="0" smtClean="0"/>
              <a:t>, this property of OOP forces a more thorough data analysis, reduces development time, and ensures more accurate coding.</a:t>
            </a:r>
          </a:p>
          <a:p>
            <a:pPr lvl="1">
              <a:buFont typeface="Wingdings" pitchFamily="2" charset="2"/>
              <a:buChar char="§"/>
            </a:pPr>
            <a:r>
              <a:rPr lang="en-US" dirty="0" smtClean="0"/>
              <a:t>Since a </a:t>
            </a:r>
            <a:r>
              <a:rPr lang="en-US" b="1" i="1" dirty="0" smtClean="0"/>
              <a:t>class</a:t>
            </a:r>
            <a:r>
              <a:rPr lang="en-US" dirty="0" smtClean="0"/>
              <a:t> defines only the data it needs to be concerned with, when an instance of that class (an object) is run, the code will not be able to accidentally access other program data. This characteristic of </a:t>
            </a:r>
            <a:r>
              <a:rPr lang="en-US" b="1" i="1" dirty="0" smtClean="0"/>
              <a:t>data hiding</a:t>
            </a:r>
            <a:r>
              <a:rPr lang="en-US" dirty="0" smtClean="0"/>
              <a:t> provides greater system security and avoids unintended </a:t>
            </a:r>
            <a:r>
              <a:rPr lang="en-US" b="1" i="1" dirty="0" smtClean="0"/>
              <a:t>data corruption</a:t>
            </a:r>
            <a:r>
              <a:rPr lang="en-US" dirty="0" smtClean="0"/>
              <a:t>.</a:t>
            </a:r>
          </a:p>
          <a:p>
            <a:pPr lvl="1">
              <a:buFont typeface="Wingdings" pitchFamily="2" charset="2"/>
              <a:buChar char="§"/>
            </a:pPr>
            <a:r>
              <a:rPr lang="en-US" dirty="0" smtClean="0"/>
              <a:t>The definition of a class is </a:t>
            </a:r>
            <a:r>
              <a:rPr lang="en-US" dirty="0" err="1" smtClean="0"/>
              <a:t>reuseable</a:t>
            </a:r>
            <a:r>
              <a:rPr lang="en-US" dirty="0" smtClean="0"/>
              <a:t> not only by the program for which it is initially created but also by other object-oriented programs (and, for this reason, can be more easily distributed for use in networks).</a:t>
            </a:r>
          </a:p>
          <a:p>
            <a:pPr lvl="1">
              <a:buFont typeface="Wingdings" pitchFamily="2" charset="2"/>
              <a:buChar char="§"/>
            </a:pPr>
            <a:r>
              <a:rPr lang="en-US" dirty="0" smtClean="0"/>
              <a:t>The concept of data classes allows a programmer to create any new data type that is not already defined in the language itself.</a:t>
            </a:r>
          </a:p>
          <a:p>
            <a:endParaRPr lang="en-US" dirty="0"/>
          </a:p>
        </p:txBody>
      </p:sp>
      <p:sp>
        <p:nvSpPr>
          <p:cNvPr id="4" name="TextBox 3"/>
          <p:cNvSpPr txBox="1"/>
          <p:nvPr/>
        </p:nvSpPr>
        <p:spPr>
          <a:xfrm>
            <a:off x="7467600" y="304800"/>
            <a:ext cx="1333507" cy="369332"/>
          </a:xfrm>
          <a:prstGeom prst="rect">
            <a:avLst/>
          </a:prstGeom>
          <a:noFill/>
        </p:spPr>
        <p:txBody>
          <a:bodyPr wrap="none" rtlCol="0">
            <a:spAutoFit/>
          </a:bodyPr>
          <a:lstStyle/>
          <a:p>
            <a:r>
              <a:rPr lang="en-US" dirty="0" smtClean="0"/>
              <a:t>Continued…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Examples</a:t>
            </a:r>
            <a:endParaRPr lang="en-US" dirty="0"/>
          </a:p>
        </p:txBody>
      </p:sp>
      <p:sp>
        <p:nvSpPr>
          <p:cNvPr id="3" name="Content Placeholder 2"/>
          <p:cNvSpPr>
            <a:spLocks noGrp="1"/>
          </p:cNvSpPr>
          <p:nvPr>
            <p:ph idx="1"/>
          </p:nvPr>
        </p:nvSpPr>
        <p:spPr/>
        <p:txBody>
          <a:bodyPr>
            <a:normAutofit/>
          </a:bodyPr>
          <a:lstStyle/>
          <a:p>
            <a:r>
              <a:rPr lang="en-US" sz="2000" dirty="0" smtClean="0"/>
              <a:t>Class – Vehicle  </a:t>
            </a:r>
          </a:p>
          <a:p>
            <a:r>
              <a:rPr lang="en-US" sz="2000" dirty="0" smtClean="0"/>
              <a:t>Class – Car</a:t>
            </a:r>
          </a:p>
          <a:p>
            <a:r>
              <a:rPr lang="en-US" sz="2000" dirty="0" smtClean="0"/>
              <a:t>Class – Company </a:t>
            </a:r>
            <a:endParaRPr lang="en-US" sz="2000" dirty="0"/>
          </a:p>
        </p:txBody>
      </p:sp>
      <p:pic>
        <p:nvPicPr>
          <p:cNvPr id="1026" name="Picture 2"/>
          <p:cNvPicPr>
            <a:picLocks noChangeAspect="1" noChangeArrowheads="1"/>
          </p:cNvPicPr>
          <p:nvPr/>
        </p:nvPicPr>
        <p:blipFill>
          <a:blip r:embed="rId2" cstate="print"/>
          <a:srcRect/>
          <a:stretch>
            <a:fillRect/>
          </a:stretch>
        </p:blipFill>
        <p:spPr bwMode="auto">
          <a:xfrm>
            <a:off x="152400" y="3733800"/>
            <a:ext cx="2514600" cy="2438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971801" y="3690651"/>
            <a:ext cx="2514600" cy="2438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486400" y="3505200"/>
            <a:ext cx="3581400" cy="2514600"/>
          </a:xfrm>
          <a:prstGeom prst="rect">
            <a:avLst/>
          </a:prstGeom>
          <a:noFill/>
          <a:ln w="9525">
            <a:noFill/>
            <a:miter lim="800000"/>
            <a:headEnd/>
            <a:tailEnd/>
          </a:ln>
        </p:spPr>
      </p:pic>
      <p:sp>
        <p:nvSpPr>
          <p:cNvPr id="8" name="TextBox 7"/>
          <p:cNvSpPr txBox="1"/>
          <p:nvPr/>
        </p:nvSpPr>
        <p:spPr>
          <a:xfrm>
            <a:off x="609600" y="3200400"/>
            <a:ext cx="950645" cy="369332"/>
          </a:xfrm>
          <a:prstGeom prst="rect">
            <a:avLst/>
          </a:prstGeom>
          <a:noFill/>
        </p:spPr>
        <p:txBody>
          <a:bodyPr wrap="none" rtlCol="0">
            <a:spAutoFit/>
          </a:bodyPr>
          <a:lstStyle/>
          <a:p>
            <a:r>
              <a:rPr lang="en-US" dirty="0" smtClean="0"/>
              <a:t>Vehicles</a:t>
            </a:r>
            <a:endParaRPr lang="en-US" dirty="0"/>
          </a:p>
        </p:txBody>
      </p:sp>
      <p:sp>
        <p:nvSpPr>
          <p:cNvPr id="10" name="TextBox 9"/>
          <p:cNvSpPr txBox="1"/>
          <p:nvPr/>
        </p:nvSpPr>
        <p:spPr>
          <a:xfrm>
            <a:off x="3911153" y="3200400"/>
            <a:ext cx="584647" cy="369332"/>
          </a:xfrm>
          <a:prstGeom prst="rect">
            <a:avLst/>
          </a:prstGeom>
          <a:noFill/>
        </p:spPr>
        <p:txBody>
          <a:bodyPr wrap="none" rtlCol="0">
            <a:spAutoFit/>
          </a:bodyPr>
          <a:lstStyle/>
          <a:p>
            <a:r>
              <a:rPr lang="en-US" dirty="0" smtClean="0"/>
              <a:t>Cars</a:t>
            </a:r>
            <a:endParaRPr lang="en-US" dirty="0"/>
          </a:p>
        </p:txBody>
      </p:sp>
      <p:sp>
        <p:nvSpPr>
          <p:cNvPr id="11" name="TextBox 10"/>
          <p:cNvSpPr txBox="1"/>
          <p:nvPr/>
        </p:nvSpPr>
        <p:spPr>
          <a:xfrm>
            <a:off x="6774382" y="3200400"/>
            <a:ext cx="1226618" cy="369332"/>
          </a:xfrm>
          <a:prstGeom prst="rect">
            <a:avLst/>
          </a:prstGeom>
          <a:noFill/>
        </p:spPr>
        <p:txBody>
          <a:bodyPr wrap="none" rtlCol="0">
            <a:spAutoFit/>
          </a:bodyPr>
          <a:lstStyle/>
          <a:p>
            <a:r>
              <a:rPr lang="en-US" dirty="0" smtClean="0"/>
              <a:t>Companies</a:t>
            </a:r>
            <a:endParaRPr lang="en-US" dirty="0"/>
          </a:p>
        </p:txBody>
      </p:sp>
      <p:sp>
        <p:nvSpPr>
          <p:cNvPr id="12" name="TextBox 11"/>
          <p:cNvSpPr txBox="1"/>
          <p:nvPr/>
        </p:nvSpPr>
        <p:spPr>
          <a:xfrm>
            <a:off x="5486400" y="1524000"/>
            <a:ext cx="1312282" cy="923330"/>
          </a:xfrm>
          <a:prstGeom prst="rect">
            <a:avLst/>
          </a:prstGeom>
          <a:noFill/>
        </p:spPr>
        <p:txBody>
          <a:bodyPr wrap="none" rtlCol="0">
            <a:spAutoFit/>
          </a:bodyPr>
          <a:lstStyle/>
          <a:p>
            <a:r>
              <a:rPr lang="en-US" dirty="0" smtClean="0"/>
              <a:t>Properties</a:t>
            </a:r>
          </a:p>
          <a:p>
            <a:r>
              <a:rPr lang="en-US" dirty="0" smtClean="0"/>
              <a:t>Objects</a:t>
            </a:r>
          </a:p>
          <a:p>
            <a:r>
              <a:rPr lang="en-US" dirty="0" smtClean="0"/>
              <a:t>Inheritance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OOP Terminology</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Class:</a:t>
            </a:r>
            <a:r>
              <a:rPr lang="en-US" dirty="0" smtClean="0"/>
              <a:t> A user-defined prototype for an object that defines a set of attributes that characterize any object of the class. The attributes are data members (class variables and instance variables) and methods, accessed via dot notation.</a:t>
            </a:r>
          </a:p>
          <a:p>
            <a:r>
              <a:rPr lang="en-US" b="1" dirty="0" smtClean="0"/>
              <a:t>Class variable:</a:t>
            </a:r>
            <a:r>
              <a:rPr lang="en-US" dirty="0" smtClean="0"/>
              <a:t> A variable that is shared by all instances of a class. Class variables are defined within a class but outside any of the class's methods. Class variables aren't used as frequently as instance variables are.</a:t>
            </a:r>
          </a:p>
          <a:p>
            <a:r>
              <a:rPr lang="en-US" b="1" dirty="0" smtClean="0"/>
              <a:t>Data member:</a:t>
            </a:r>
            <a:r>
              <a:rPr lang="en-US" dirty="0" smtClean="0"/>
              <a:t> A class variable or instance variable that holds data associated with a class and its objects.</a:t>
            </a:r>
          </a:p>
          <a:p>
            <a:r>
              <a:rPr lang="en-US" b="1" dirty="0" smtClean="0"/>
              <a:t>Function overloading:</a:t>
            </a:r>
            <a:r>
              <a:rPr lang="en-US" dirty="0" smtClean="0"/>
              <a:t> The assignment of more than one behavior to a particular function. The operation performed varies by the types of objects (arguments) involved.</a:t>
            </a:r>
          </a:p>
          <a:p>
            <a:r>
              <a:rPr lang="en-US" b="1" dirty="0" smtClean="0"/>
              <a:t>Instance variable:</a:t>
            </a:r>
            <a:r>
              <a:rPr lang="en-US" dirty="0" smtClean="0"/>
              <a:t> A variable that is defined inside a method and belongs only to the current instance of a class.</a:t>
            </a:r>
          </a:p>
          <a:p>
            <a:r>
              <a:rPr lang="en-US" b="1" dirty="0" smtClean="0"/>
              <a:t>Inheritance :</a:t>
            </a:r>
            <a:r>
              <a:rPr lang="en-US" dirty="0" smtClean="0"/>
              <a:t> The transfer of the characteristics of a class to other classes that are derived from it.</a:t>
            </a:r>
          </a:p>
          <a:p>
            <a:r>
              <a:rPr lang="en-US" b="1" dirty="0" smtClean="0"/>
              <a:t>Instance:</a:t>
            </a:r>
            <a:r>
              <a:rPr lang="en-US" dirty="0" smtClean="0"/>
              <a:t> An individual object of a certain class. An object </a:t>
            </a:r>
            <a:r>
              <a:rPr lang="en-US" dirty="0" err="1" smtClean="0"/>
              <a:t>obj</a:t>
            </a:r>
            <a:r>
              <a:rPr lang="en-US" dirty="0" smtClean="0"/>
              <a:t> that belongs to a class Circle, for example, is an instance of the class Circle.</a:t>
            </a:r>
          </a:p>
          <a:p>
            <a:r>
              <a:rPr lang="en-US" b="1" dirty="0" smtClean="0"/>
              <a:t>Instantiation :</a:t>
            </a:r>
            <a:r>
              <a:rPr lang="en-US" dirty="0" smtClean="0"/>
              <a:t> The creation of an instance of a class.</a:t>
            </a:r>
          </a:p>
          <a:p>
            <a:r>
              <a:rPr lang="en-US" b="1" dirty="0" smtClean="0"/>
              <a:t>Method :</a:t>
            </a:r>
            <a:r>
              <a:rPr lang="en-US" dirty="0" smtClean="0"/>
              <a:t> A special kind of function that is defined in a class definition.</a:t>
            </a:r>
          </a:p>
          <a:p>
            <a:r>
              <a:rPr lang="en-US" b="1" dirty="0" smtClean="0"/>
              <a:t>Object :</a:t>
            </a:r>
            <a:r>
              <a:rPr lang="en-US" dirty="0" smtClean="0"/>
              <a:t> A unique instance of a data structure that's defined by its class. An object comprises both data members (class variables and instance variables) and methods.</a:t>
            </a:r>
          </a:p>
          <a:p>
            <a:r>
              <a:rPr lang="en-US" b="1" dirty="0" smtClean="0"/>
              <a:t>Operator overloading:</a:t>
            </a:r>
            <a:r>
              <a:rPr lang="en-US" dirty="0" smtClean="0"/>
              <a:t> The assignment of more than one function to a particular operator.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Creating Class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sz="1400" dirty="0" smtClean="0"/>
              <a:t>The </a:t>
            </a:r>
            <a:r>
              <a:rPr lang="en-US" sz="1400" i="1" dirty="0" smtClean="0"/>
              <a:t>class</a:t>
            </a:r>
            <a:r>
              <a:rPr lang="en-US" sz="1400" dirty="0" smtClean="0"/>
              <a:t> statement creates a new class definition. The name of the class immediately follows the keyword </a:t>
            </a:r>
            <a:r>
              <a:rPr lang="en-US" sz="1400" i="1" dirty="0" smtClean="0"/>
              <a:t>class</a:t>
            </a:r>
            <a:r>
              <a:rPr lang="en-US" sz="1400" dirty="0" smtClean="0"/>
              <a:t> followed by a colon as follows:</a:t>
            </a:r>
          </a:p>
          <a:p>
            <a:endParaRPr lang="en-US" dirty="0" smtClean="0"/>
          </a:p>
          <a:p>
            <a:r>
              <a:rPr lang="en-US" sz="1400" dirty="0" smtClean="0"/>
              <a:t>The class has a documentation string, which can be accessed via </a:t>
            </a:r>
            <a:r>
              <a:rPr lang="en-US" sz="1400" i="1" dirty="0" err="1" smtClean="0"/>
              <a:t>ClassName.__doc</a:t>
            </a:r>
            <a:r>
              <a:rPr lang="en-US" sz="1400" i="1" dirty="0" smtClean="0"/>
              <a:t>__</a:t>
            </a:r>
            <a:r>
              <a:rPr lang="en-US" sz="1400" dirty="0" smtClean="0"/>
              <a:t>.</a:t>
            </a:r>
          </a:p>
          <a:p>
            <a:r>
              <a:rPr lang="en-US" sz="1400" dirty="0" smtClean="0"/>
              <a:t>The </a:t>
            </a:r>
            <a:r>
              <a:rPr lang="en-US" sz="1400" i="1" dirty="0" err="1" smtClean="0"/>
              <a:t>class_suite</a:t>
            </a:r>
            <a:r>
              <a:rPr lang="en-US" sz="1400" dirty="0" smtClean="0"/>
              <a:t> consists of all the component statements defining class members, data attributes and functions.</a:t>
            </a:r>
          </a:p>
          <a:p>
            <a:r>
              <a:rPr lang="en-US" sz="1400" dirty="0" smtClean="0"/>
              <a:t>Example:</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pPr>
              <a:buNone/>
            </a:pPr>
            <a:r>
              <a:rPr lang="en-US" sz="1400" dirty="0" smtClean="0"/>
              <a:t> </a:t>
            </a:r>
          </a:p>
          <a:p>
            <a:r>
              <a:rPr lang="en-US" sz="1400" dirty="0" smtClean="0"/>
              <a:t>The variable </a:t>
            </a:r>
            <a:r>
              <a:rPr lang="en-US" sz="1400" i="1" dirty="0" err="1" smtClean="0"/>
              <a:t>car_count</a:t>
            </a:r>
            <a:r>
              <a:rPr lang="en-US" sz="1400" dirty="0" smtClean="0"/>
              <a:t> is a class variable whose value would be shared among all instances of a this class. This can be accessed as </a:t>
            </a:r>
            <a:r>
              <a:rPr lang="en-US" sz="1400" i="1" dirty="0" err="1" smtClean="0"/>
              <a:t>Cars.car_count</a:t>
            </a:r>
            <a:r>
              <a:rPr lang="en-US" sz="1400" dirty="0" smtClean="0"/>
              <a:t> from inside the class or outside the class.</a:t>
            </a:r>
          </a:p>
          <a:p>
            <a:r>
              <a:rPr lang="en-US" sz="1400" dirty="0" smtClean="0"/>
              <a:t>The first method </a:t>
            </a:r>
            <a:r>
              <a:rPr lang="en-US" sz="1400" i="1" dirty="0" smtClean="0"/>
              <a:t>__init__()</a:t>
            </a:r>
            <a:r>
              <a:rPr lang="en-US" sz="1400" dirty="0" smtClean="0"/>
              <a:t> is a special method, which is called class constructor or initialization method that Python calls when you create a new instance of this class.</a:t>
            </a:r>
          </a:p>
          <a:p>
            <a:r>
              <a:rPr lang="en-US" sz="1400" dirty="0" smtClean="0"/>
              <a:t>You declare other class methods like normal functions with the exception that the first argument to each method is </a:t>
            </a:r>
            <a:r>
              <a:rPr lang="en-US" sz="1400" i="1" dirty="0" smtClean="0"/>
              <a:t>self</a:t>
            </a:r>
            <a:r>
              <a:rPr lang="en-US" sz="1400" dirty="0" smtClean="0"/>
              <a:t>. Python adds the </a:t>
            </a:r>
            <a:r>
              <a:rPr lang="en-US" sz="1400" i="1" dirty="0" smtClean="0"/>
              <a:t>self</a:t>
            </a:r>
            <a:r>
              <a:rPr lang="en-US" sz="1400" dirty="0" smtClean="0"/>
              <a:t> argument to the list for you; you don't need to include it when you call the methods.</a:t>
            </a:r>
          </a:p>
          <a:p>
            <a:endParaRPr lang="en-US" sz="1400" dirty="0" smtClean="0"/>
          </a:p>
          <a:p>
            <a:endParaRPr lang="en-US" sz="1400" dirty="0" smtClean="0"/>
          </a:p>
          <a:p>
            <a:endParaRPr lang="en-US" dirty="0" smtClean="0"/>
          </a:p>
          <a:p>
            <a:endParaRPr lang="en-US" dirty="0" smtClean="0"/>
          </a:p>
        </p:txBody>
      </p:sp>
      <p:sp>
        <p:nvSpPr>
          <p:cNvPr id="4" name="Rectangle 3"/>
          <p:cNvSpPr/>
          <p:nvPr/>
        </p:nvSpPr>
        <p:spPr>
          <a:xfrm>
            <a:off x="1371600" y="1981200"/>
            <a:ext cx="6019800" cy="41405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latin typeface="Courier (W1)" pitchFamily="49" charset="0"/>
              </a:rPr>
              <a:t>class </a:t>
            </a:r>
            <a:r>
              <a:rPr lang="en-US" sz="800" i="1" dirty="0" err="1" smtClean="0">
                <a:solidFill>
                  <a:schemeClr val="tx1"/>
                </a:solidFill>
                <a:latin typeface="Courier (W1)" pitchFamily="49" charset="0"/>
              </a:rPr>
              <a:t>ClassName</a:t>
            </a:r>
            <a:r>
              <a:rPr lang="en-US" sz="800" dirty="0" smtClean="0">
                <a:solidFill>
                  <a:schemeClr val="tx1"/>
                </a:solidFill>
                <a:latin typeface="Courier (W1)" pitchFamily="49" charset="0"/>
              </a:rPr>
              <a:t>:</a:t>
            </a:r>
          </a:p>
          <a:p>
            <a:r>
              <a:rPr lang="en-US" sz="800" dirty="0" smtClean="0">
                <a:solidFill>
                  <a:schemeClr val="tx1"/>
                </a:solidFill>
                <a:latin typeface="Courier (W1)" pitchFamily="49" charset="0"/>
              </a:rPr>
              <a:t>   ‘Optional class documentation string‘</a:t>
            </a:r>
          </a:p>
          <a:p>
            <a:r>
              <a:rPr lang="en-US" sz="800" dirty="0" smtClean="0">
                <a:solidFill>
                  <a:schemeClr val="tx1"/>
                </a:solidFill>
                <a:latin typeface="Courier (W1)" pitchFamily="49" charset="0"/>
              </a:rPr>
              <a:t>   </a:t>
            </a:r>
            <a:r>
              <a:rPr lang="en-US" sz="800" dirty="0" err="1" smtClean="0">
                <a:solidFill>
                  <a:schemeClr val="tx1"/>
                </a:solidFill>
                <a:latin typeface="Courier (W1)" pitchFamily="49" charset="0"/>
              </a:rPr>
              <a:t>class_suite</a:t>
            </a:r>
            <a:endParaRPr lang="en-US" sz="800" dirty="0">
              <a:solidFill>
                <a:schemeClr val="tx1"/>
              </a:solidFill>
              <a:latin typeface="Courier (W1)" pitchFamily="49" charset="0"/>
            </a:endParaRPr>
          </a:p>
        </p:txBody>
      </p:sp>
      <p:sp>
        <p:nvSpPr>
          <p:cNvPr id="5" name="Rectangle 4"/>
          <p:cNvSpPr/>
          <p:nvPr/>
        </p:nvSpPr>
        <p:spPr>
          <a:xfrm>
            <a:off x="1371600" y="3048000"/>
            <a:ext cx="7543800" cy="175260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latin typeface="Courier (W1)" pitchFamily="49" charset="0"/>
              </a:rPr>
              <a:t>class Cars:</a:t>
            </a:r>
          </a:p>
          <a:p>
            <a:r>
              <a:rPr lang="en-US" sz="800" dirty="0" smtClean="0">
                <a:solidFill>
                  <a:schemeClr val="tx1"/>
                </a:solidFill>
                <a:latin typeface="Courier (W1)" pitchFamily="49" charset="0"/>
              </a:rPr>
              <a:t>   'Common base class for all cars'</a:t>
            </a:r>
          </a:p>
          <a:p>
            <a:r>
              <a:rPr lang="en-US" sz="800" dirty="0" smtClean="0">
                <a:solidFill>
                  <a:schemeClr val="tx1"/>
                </a:solidFill>
                <a:latin typeface="Courier (W1)" pitchFamily="49" charset="0"/>
              </a:rPr>
              <a:t>   </a:t>
            </a:r>
            <a:r>
              <a:rPr lang="en-US" sz="800" dirty="0" err="1" smtClean="0">
                <a:solidFill>
                  <a:schemeClr val="tx1"/>
                </a:solidFill>
                <a:latin typeface="Courier (W1)" pitchFamily="49" charset="0"/>
              </a:rPr>
              <a:t>car_count</a:t>
            </a:r>
            <a:r>
              <a:rPr lang="en-US" sz="800" dirty="0" smtClean="0">
                <a:solidFill>
                  <a:schemeClr val="tx1"/>
                </a:solidFill>
                <a:latin typeface="Courier (W1)" pitchFamily="49" charset="0"/>
              </a:rPr>
              <a:t> = 0</a:t>
            </a:r>
          </a:p>
          <a:p>
            <a:r>
              <a:rPr lang="en-US" sz="800" dirty="0" smtClean="0">
                <a:solidFill>
                  <a:schemeClr val="tx1"/>
                </a:solidFill>
                <a:latin typeface="Courier (W1)" pitchFamily="49" charset="0"/>
              </a:rPr>
              <a:t>   def __init__(self, </a:t>
            </a:r>
            <a:r>
              <a:rPr lang="en-US" sz="800" dirty="0" err="1" smtClean="0">
                <a:solidFill>
                  <a:schemeClr val="tx1"/>
                </a:solidFill>
                <a:latin typeface="Courier (W1)" pitchFamily="49" charset="0"/>
              </a:rPr>
              <a:t>company_name</a:t>
            </a:r>
            <a:r>
              <a:rPr lang="en-US" sz="800" dirty="0" smtClean="0">
                <a:solidFill>
                  <a:schemeClr val="tx1"/>
                </a:solidFill>
                <a:latin typeface="Courier (W1)" pitchFamily="49" charset="0"/>
              </a:rPr>
              <a:t>, </a:t>
            </a:r>
            <a:r>
              <a:rPr lang="en-US" sz="800" dirty="0" err="1" smtClean="0">
                <a:solidFill>
                  <a:schemeClr val="tx1"/>
                </a:solidFill>
                <a:latin typeface="Courier (W1)" pitchFamily="49" charset="0"/>
              </a:rPr>
              <a:t>model_name</a:t>
            </a:r>
            <a:r>
              <a:rPr lang="en-US" sz="800" dirty="0" smtClean="0">
                <a:solidFill>
                  <a:schemeClr val="tx1"/>
                </a:solidFill>
                <a:latin typeface="Courier (W1)" pitchFamily="49" charset="0"/>
              </a:rPr>
              <a:t>, </a:t>
            </a:r>
            <a:r>
              <a:rPr lang="en-US" sz="800" dirty="0" err="1" smtClean="0">
                <a:solidFill>
                  <a:schemeClr val="tx1"/>
                </a:solidFill>
                <a:latin typeface="Courier (W1)" pitchFamily="49" charset="0"/>
              </a:rPr>
              <a:t>car_color</a:t>
            </a:r>
            <a:r>
              <a:rPr lang="en-US" sz="800" dirty="0" smtClean="0">
                <a:solidFill>
                  <a:schemeClr val="tx1"/>
                </a:solidFill>
                <a:latin typeface="Courier (W1)" pitchFamily="49" charset="0"/>
              </a:rPr>
              <a:t>):</a:t>
            </a:r>
          </a:p>
          <a:p>
            <a:r>
              <a:rPr lang="en-US" sz="800" dirty="0" smtClean="0">
                <a:solidFill>
                  <a:schemeClr val="tx1"/>
                </a:solidFill>
                <a:latin typeface="Courier (W1)" pitchFamily="49" charset="0"/>
              </a:rPr>
              <a:t>      </a:t>
            </a:r>
            <a:r>
              <a:rPr lang="en-US" sz="800" dirty="0" err="1" smtClean="0">
                <a:solidFill>
                  <a:schemeClr val="tx1"/>
                </a:solidFill>
                <a:latin typeface="Courier (W1)" pitchFamily="49" charset="0"/>
              </a:rPr>
              <a:t>self.company_name</a:t>
            </a:r>
            <a:r>
              <a:rPr lang="en-US" sz="800" dirty="0" smtClean="0">
                <a:solidFill>
                  <a:schemeClr val="tx1"/>
                </a:solidFill>
                <a:latin typeface="Courier (W1)" pitchFamily="49" charset="0"/>
              </a:rPr>
              <a:t> = </a:t>
            </a:r>
            <a:r>
              <a:rPr lang="en-US" sz="800" dirty="0" err="1" smtClean="0">
                <a:solidFill>
                  <a:schemeClr val="tx1"/>
                </a:solidFill>
                <a:latin typeface="Courier (W1)" pitchFamily="49" charset="0"/>
              </a:rPr>
              <a:t>company_name</a:t>
            </a:r>
            <a:endParaRPr lang="en-US" sz="800" dirty="0" smtClean="0">
              <a:solidFill>
                <a:schemeClr val="tx1"/>
              </a:solidFill>
              <a:latin typeface="Courier (W1)" pitchFamily="49" charset="0"/>
            </a:endParaRPr>
          </a:p>
          <a:p>
            <a:r>
              <a:rPr lang="en-US" sz="800" dirty="0" smtClean="0">
                <a:solidFill>
                  <a:schemeClr val="tx1"/>
                </a:solidFill>
                <a:latin typeface="Courier (W1)" pitchFamily="49" charset="0"/>
              </a:rPr>
              <a:t>      </a:t>
            </a:r>
            <a:r>
              <a:rPr lang="en-US" sz="800" dirty="0" err="1" smtClean="0">
                <a:solidFill>
                  <a:schemeClr val="tx1"/>
                </a:solidFill>
                <a:latin typeface="Courier (W1)" pitchFamily="49" charset="0"/>
              </a:rPr>
              <a:t>self.model_name</a:t>
            </a:r>
            <a:r>
              <a:rPr lang="en-US" sz="800" dirty="0" smtClean="0">
                <a:solidFill>
                  <a:schemeClr val="tx1"/>
                </a:solidFill>
                <a:latin typeface="Courier (W1)" pitchFamily="49" charset="0"/>
              </a:rPr>
              <a:t> = </a:t>
            </a:r>
            <a:r>
              <a:rPr lang="en-US" sz="800" dirty="0" err="1" smtClean="0">
                <a:solidFill>
                  <a:schemeClr val="tx1"/>
                </a:solidFill>
                <a:latin typeface="Courier (W1)" pitchFamily="49" charset="0"/>
              </a:rPr>
              <a:t>model_name</a:t>
            </a:r>
            <a:endParaRPr lang="en-US" sz="800" dirty="0" smtClean="0">
              <a:solidFill>
                <a:schemeClr val="tx1"/>
              </a:solidFill>
              <a:latin typeface="Courier (W1)" pitchFamily="49" charset="0"/>
            </a:endParaRPr>
          </a:p>
          <a:p>
            <a:r>
              <a:rPr lang="en-US" sz="800" dirty="0" smtClean="0">
                <a:solidFill>
                  <a:schemeClr val="tx1"/>
                </a:solidFill>
                <a:latin typeface="Courier (W1)" pitchFamily="49" charset="0"/>
              </a:rPr>
              <a:t>      </a:t>
            </a:r>
            <a:r>
              <a:rPr lang="en-US" sz="800" dirty="0" err="1" smtClean="0">
                <a:solidFill>
                  <a:schemeClr val="tx1"/>
                </a:solidFill>
                <a:latin typeface="Courier (W1)" pitchFamily="49" charset="0"/>
              </a:rPr>
              <a:t>self.car_color</a:t>
            </a:r>
            <a:r>
              <a:rPr lang="en-US" sz="800" dirty="0" smtClean="0">
                <a:solidFill>
                  <a:schemeClr val="tx1"/>
                </a:solidFill>
                <a:latin typeface="Courier (W1)" pitchFamily="49" charset="0"/>
              </a:rPr>
              <a:t> = </a:t>
            </a:r>
            <a:r>
              <a:rPr lang="en-US" sz="800" dirty="0" err="1" smtClean="0">
                <a:solidFill>
                  <a:schemeClr val="tx1"/>
                </a:solidFill>
                <a:latin typeface="Courier (W1)" pitchFamily="49" charset="0"/>
              </a:rPr>
              <a:t>car_color</a:t>
            </a:r>
            <a:endParaRPr lang="en-US" sz="800" dirty="0" smtClean="0">
              <a:solidFill>
                <a:schemeClr val="tx1"/>
              </a:solidFill>
              <a:latin typeface="Courier (W1)" pitchFamily="49" charset="0"/>
            </a:endParaRPr>
          </a:p>
          <a:p>
            <a:r>
              <a:rPr lang="en-US" sz="800" dirty="0" smtClean="0">
                <a:solidFill>
                  <a:schemeClr val="tx1"/>
                </a:solidFill>
                <a:latin typeface="Courier (W1)" pitchFamily="49" charset="0"/>
              </a:rPr>
              <a:t>      </a:t>
            </a:r>
            <a:r>
              <a:rPr lang="en-US" sz="800" dirty="0" err="1" smtClean="0">
                <a:solidFill>
                  <a:schemeClr val="tx1"/>
                </a:solidFill>
                <a:latin typeface="Courier (W1)" pitchFamily="49" charset="0"/>
              </a:rPr>
              <a:t>Cars.car_count</a:t>
            </a:r>
            <a:r>
              <a:rPr lang="en-US" sz="800" dirty="0" smtClean="0">
                <a:solidFill>
                  <a:schemeClr val="tx1"/>
                </a:solidFill>
                <a:latin typeface="Courier (W1)" pitchFamily="49" charset="0"/>
              </a:rPr>
              <a:t> += 1</a:t>
            </a:r>
          </a:p>
          <a:p>
            <a:endParaRPr lang="en-US" sz="800" dirty="0" smtClean="0">
              <a:solidFill>
                <a:schemeClr val="tx1"/>
              </a:solidFill>
              <a:latin typeface="Courier (W1)" pitchFamily="49" charset="0"/>
            </a:endParaRPr>
          </a:p>
          <a:p>
            <a:r>
              <a:rPr lang="en-US" sz="800" dirty="0" smtClean="0">
                <a:solidFill>
                  <a:schemeClr val="tx1"/>
                </a:solidFill>
                <a:latin typeface="Courier (W1)" pitchFamily="49" charset="0"/>
              </a:rPr>
              <a:t>   def </a:t>
            </a:r>
            <a:r>
              <a:rPr lang="en-US" sz="800" dirty="0" err="1" smtClean="0">
                <a:solidFill>
                  <a:schemeClr val="tx1"/>
                </a:solidFill>
                <a:latin typeface="Courier (W1)" pitchFamily="49" charset="0"/>
              </a:rPr>
              <a:t>displayCount</a:t>
            </a:r>
            <a:r>
              <a:rPr lang="en-US" sz="800" dirty="0" smtClean="0">
                <a:solidFill>
                  <a:schemeClr val="tx1"/>
                </a:solidFill>
                <a:latin typeface="Courier (W1)" pitchFamily="49" charset="0"/>
              </a:rPr>
              <a:t>(self):</a:t>
            </a:r>
          </a:p>
          <a:p>
            <a:r>
              <a:rPr lang="en-US" sz="800" dirty="0" smtClean="0">
                <a:solidFill>
                  <a:schemeClr val="tx1"/>
                </a:solidFill>
                <a:latin typeface="Courier (W1)" pitchFamily="49" charset="0"/>
              </a:rPr>
              <a:t>     print ("Total Cars %d" % </a:t>
            </a:r>
            <a:r>
              <a:rPr lang="en-US" sz="800" dirty="0" err="1" smtClean="0">
                <a:solidFill>
                  <a:schemeClr val="tx1"/>
                </a:solidFill>
                <a:latin typeface="Courier (W1)" pitchFamily="49" charset="0"/>
              </a:rPr>
              <a:t>Cars.car_count</a:t>
            </a:r>
            <a:r>
              <a:rPr lang="en-US" sz="800" dirty="0" smtClean="0">
                <a:solidFill>
                  <a:schemeClr val="tx1"/>
                </a:solidFill>
                <a:latin typeface="Courier (W1)" pitchFamily="49" charset="0"/>
              </a:rPr>
              <a:t>) </a:t>
            </a:r>
          </a:p>
          <a:p>
            <a:endParaRPr lang="en-US" sz="800" dirty="0" smtClean="0">
              <a:solidFill>
                <a:schemeClr val="tx1"/>
              </a:solidFill>
              <a:latin typeface="Courier (W1)" pitchFamily="49" charset="0"/>
            </a:endParaRPr>
          </a:p>
          <a:p>
            <a:r>
              <a:rPr lang="en-US" sz="800" dirty="0" smtClean="0">
                <a:solidFill>
                  <a:schemeClr val="tx1"/>
                </a:solidFill>
                <a:latin typeface="Courier (W1)" pitchFamily="49" charset="0"/>
              </a:rPr>
              <a:t>   def </a:t>
            </a:r>
            <a:r>
              <a:rPr lang="en-US" sz="800" dirty="0" err="1" smtClean="0">
                <a:solidFill>
                  <a:schemeClr val="tx1"/>
                </a:solidFill>
                <a:latin typeface="Courier (W1)" pitchFamily="49" charset="0"/>
              </a:rPr>
              <a:t>displayCars</a:t>
            </a:r>
            <a:r>
              <a:rPr lang="en-US" sz="800" dirty="0" smtClean="0">
                <a:solidFill>
                  <a:schemeClr val="tx1"/>
                </a:solidFill>
                <a:latin typeface="Courier (W1)" pitchFamily="49" charset="0"/>
              </a:rPr>
              <a:t>(self):</a:t>
            </a:r>
          </a:p>
          <a:p>
            <a:r>
              <a:rPr lang="en-US" sz="800" dirty="0" smtClean="0">
                <a:solidFill>
                  <a:schemeClr val="tx1"/>
                </a:solidFill>
                <a:latin typeface="Courier (W1)" pitchFamily="49" charset="0"/>
              </a:rPr>
              <a:t>      print("Company Name : ", </a:t>
            </a:r>
            <a:r>
              <a:rPr lang="en-US" sz="800" dirty="0" err="1" smtClean="0">
                <a:solidFill>
                  <a:schemeClr val="tx1"/>
                </a:solidFill>
                <a:latin typeface="Courier (W1)" pitchFamily="49" charset="0"/>
              </a:rPr>
              <a:t>self.company_name</a:t>
            </a:r>
            <a:r>
              <a:rPr lang="en-US" sz="800" dirty="0" smtClean="0">
                <a:solidFill>
                  <a:schemeClr val="tx1"/>
                </a:solidFill>
                <a:latin typeface="Courier (W1)" pitchFamily="49" charset="0"/>
              </a:rPr>
              <a:t>,  ", Model Name: ", </a:t>
            </a:r>
            <a:r>
              <a:rPr lang="en-US" sz="800" dirty="0" err="1" smtClean="0">
                <a:solidFill>
                  <a:schemeClr val="tx1"/>
                </a:solidFill>
                <a:latin typeface="Courier (W1)" pitchFamily="49" charset="0"/>
              </a:rPr>
              <a:t>self.model_name</a:t>
            </a:r>
            <a:r>
              <a:rPr lang="en-US" sz="800" dirty="0" smtClean="0">
                <a:solidFill>
                  <a:schemeClr val="tx1"/>
                </a:solidFill>
                <a:latin typeface="Courier (W1)" pitchFamily="49" charset="0"/>
              </a:rPr>
              <a:t>, “, Car Color: ", </a:t>
            </a:r>
            <a:r>
              <a:rPr lang="en-US" sz="800" dirty="0" err="1" smtClean="0">
                <a:solidFill>
                  <a:schemeClr val="tx1"/>
                </a:solidFill>
                <a:latin typeface="Courier (W1)" pitchFamily="49" charset="0"/>
              </a:rPr>
              <a:t>self.car_color</a:t>
            </a:r>
            <a:r>
              <a:rPr lang="en-US" sz="800" dirty="0" smtClean="0">
                <a:solidFill>
                  <a:schemeClr val="tx1"/>
                </a:solidFill>
                <a:latin typeface="Courier (W1)" pitchFamily="49" charset="0"/>
              </a:rPr>
              <a:t>)</a:t>
            </a:r>
            <a:endParaRPr lang="en-US" sz="800" dirty="0">
              <a:solidFill>
                <a:schemeClr val="tx1"/>
              </a:solidFill>
              <a:latin typeface="Courier (W1)"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Creating Instance Objects</a:t>
            </a:r>
            <a:endParaRPr lang="en-US" dirty="0"/>
          </a:p>
        </p:txBody>
      </p:sp>
      <p:sp>
        <p:nvSpPr>
          <p:cNvPr id="3" name="Content Placeholder 2"/>
          <p:cNvSpPr>
            <a:spLocks noGrp="1"/>
          </p:cNvSpPr>
          <p:nvPr>
            <p:ph idx="1"/>
          </p:nvPr>
        </p:nvSpPr>
        <p:spPr>
          <a:xfrm>
            <a:off x="457200" y="1600201"/>
            <a:ext cx="8229600" cy="1676400"/>
          </a:xfrm>
        </p:spPr>
        <p:txBody>
          <a:bodyPr>
            <a:normAutofit/>
          </a:bodyPr>
          <a:lstStyle/>
          <a:p>
            <a:r>
              <a:rPr lang="en-US" sz="1600" dirty="0" smtClean="0"/>
              <a:t>To create instances of a class, you call the class using class name and pass in whatever arguments its </a:t>
            </a:r>
            <a:r>
              <a:rPr lang="en-US" sz="1600" i="1" dirty="0" smtClean="0"/>
              <a:t>__init__</a:t>
            </a:r>
            <a:r>
              <a:rPr lang="en-US" sz="1600" dirty="0" smtClean="0"/>
              <a:t> method accepts.</a:t>
            </a:r>
            <a:endParaRPr lang="en-US" sz="1600" dirty="0"/>
          </a:p>
        </p:txBody>
      </p:sp>
      <p:sp>
        <p:nvSpPr>
          <p:cNvPr id="4" name="Rectangle 3"/>
          <p:cNvSpPr/>
          <p:nvPr/>
        </p:nvSpPr>
        <p:spPr>
          <a:xfrm>
            <a:off x="1371600" y="2209800"/>
            <a:ext cx="7391400" cy="91440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latin typeface="Courier (W1)" pitchFamily="49" charset="0"/>
              </a:rPr>
              <a:t># Creating Instance Object-01</a:t>
            </a:r>
          </a:p>
          <a:p>
            <a:r>
              <a:rPr lang="en-US" sz="800" dirty="0" smtClean="0">
                <a:solidFill>
                  <a:schemeClr val="tx1"/>
                </a:solidFill>
                <a:latin typeface="Courier (W1)" pitchFamily="49" charset="0"/>
              </a:rPr>
              <a:t>car_01 = Cars("</a:t>
            </a:r>
            <a:r>
              <a:rPr lang="en-US" sz="800" dirty="0" err="1" smtClean="0">
                <a:solidFill>
                  <a:schemeClr val="tx1"/>
                </a:solidFill>
                <a:latin typeface="Courier (W1)" pitchFamily="49" charset="0"/>
              </a:rPr>
              <a:t>Maruthi_Suzuki</a:t>
            </a:r>
            <a:r>
              <a:rPr lang="en-US" sz="800" dirty="0" smtClean="0">
                <a:solidFill>
                  <a:schemeClr val="tx1"/>
                </a:solidFill>
                <a:latin typeface="Courier (W1)" pitchFamily="49" charset="0"/>
              </a:rPr>
              <a:t>", "Alto", "Black")</a:t>
            </a:r>
          </a:p>
          <a:p>
            <a:endParaRPr lang="en-US" sz="800" dirty="0" smtClean="0">
              <a:solidFill>
                <a:schemeClr val="tx1"/>
              </a:solidFill>
              <a:latin typeface="Courier (W1)" pitchFamily="49" charset="0"/>
            </a:endParaRPr>
          </a:p>
          <a:p>
            <a:r>
              <a:rPr lang="en-US" sz="800" dirty="0" smtClean="0">
                <a:solidFill>
                  <a:schemeClr val="tx1"/>
                </a:solidFill>
                <a:latin typeface="Courier (W1)" pitchFamily="49" charset="0"/>
              </a:rPr>
              <a:t># Creating Instance Object-02</a:t>
            </a:r>
          </a:p>
          <a:p>
            <a:r>
              <a:rPr lang="en-US" sz="800" dirty="0" smtClean="0">
                <a:solidFill>
                  <a:schemeClr val="tx1"/>
                </a:solidFill>
                <a:latin typeface="Courier (W1)" pitchFamily="49" charset="0"/>
              </a:rPr>
              <a:t>car_02 = Cars("</a:t>
            </a:r>
            <a:r>
              <a:rPr lang="en-US" sz="800" dirty="0" err="1" smtClean="0">
                <a:solidFill>
                  <a:schemeClr val="tx1"/>
                </a:solidFill>
                <a:latin typeface="Courier (W1)" pitchFamily="49" charset="0"/>
              </a:rPr>
              <a:t>Hundai</a:t>
            </a:r>
            <a:r>
              <a:rPr lang="en-US" sz="800" dirty="0" smtClean="0">
                <a:solidFill>
                  <a:schemeClr val="tx1"/>
                </a:solidFill>
                <a:latin typeface="Courier (W1)" pitchFamily="49" charset="0"/>
              </a:rPr>
              <a:t>", "i20", "White")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46037"/>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Accessing Attributes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457200" y="1371600"/>
            <a:ext cx="8229600" cy="457200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1600" dirty="0" smtClean="0"/>
              <a:t>You can access the object's attributes using the dot operator with object. Class variable would be accessed using class name as follows:</a:t>
            </a:r>
          </a:p>
          <a:p>
            <a:pPr marL="342900" lvl="0" indent="-342900">
              <a:spcBef>
                <a:spcPct val="20000"/>
              </a:spcBef>
            </a:pPr>
            <a:endParaRPr lang="en-US" sz="1600" dirty="0" smtClean="0"/>
          </a:p>
          <a:p>
            <a:pPr marL="342900" lvl="0" indent="-342900">
              <a:spcBef>
                <a:spcPct val="20000"/>
              </a:spcBef>
              <a:buFont typeface="Arial" pitchFamily="34" charset="0"/>
              <a:buChar char="•"/>
            </a:pPr>
            <a:endParaRPr lang="en-US" sz="1600" dirty="0" smtClean="0"/>
          </a:p>
          <a:p>
            <a:pPr marL="342900" lvl="0" indent="-342900">
              <a:spcBef>
                <a:spcPct val="20000"/>
              </a:spcBef>
              <a:buFont typeface="Arial" pitchFamily="34" charset="0"/>
              <a:buChar char="•"/>
            </a:pPr>
            <a:r>
              <a:rPr lang="en-US" sz="1600" dirty="0" smtClean="0"/>
              <a:t>You can add, remove or modify attributes of classes and objects at any time:</a:t>
            </a:r>
          </a:p>
          <a:p>
            <a:pPr marL="342900" lvl="0" indent="-342900">
              <a:spcBef>
                <a:spcPct val="20000"/>
              </a:spcBef>
              <a:buFont typeface="Arial" pitchFamily="34" charset="0"/>
              <a:buChar cha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endParaRPr lang="en-US" sz="1600" dirty="0" smtClean="0"/>
          </a:p>
          <a:p>
            <a:pPr marL="342900" lvl="0" indent="-342900">
              <a:spcBef>
                <a:spcPct val="20000"/>
              </a:spcBef>
              <a:buFont typeface="Arial" pitchFamily="34" charset="0"/>
              <a:buChar char="•"/>
            </a:pPr>
            <a:r>
              <a:rPr lang="en-US" sz="1600" dirty="0" smtClean="0"/>
              <a:t>Instead of using the normal statements to access attributes, you can use following functions:</a:t>
            </a:r>
          </a:p>
          <a:p>
            <a:pPr marL="800100" lvl="1" indent="-342900">
              <a:spcBef>
                <a:spcPct val="20000"/>
              </a:spcBef>
              <a:buFont typeface="Arial" pitchFamily="34" charset="0"/>
              <a:buChar char="•"/>
            </a:pPr>
            <a:r>
              <a:rPr lang="en-US" sz="1600" dirty="0" smtClean="0"/>
              <a:t>The </a:t>
            </a:r>
            <a:r>
              <a:rPr lang="en-US" sz="1600" b="1" dirty="0" err="1" smtClean="0"/>
              <a:t>getattr</a:t>
            </a:r>
            <a:r>
              <a:rPr lang="en-US" sz="1600" b="1" dirty="0" smtClean="0"/>
              <a:t>(</a:t>
            </a:r>
            <a:r>
              <a:rPr lang="en-US" sz="1600" b="1" dirty="0" err="1" smtClean="0"/>
              <a:t>obj</a:t>
            </a:r>
            <a:r>
              <a:rPr lang="en-US" sz="1600" b="1" dirty="0" smtClean="0"/>
              <a:t>, name[, default])</a:t>
            </a:r>
            <a:r>
              <a:rPr lang="en-US" sz="1600" dirty="0" smtClean="0"/>
              <a:t> : to access the attribute of object.</a:t>
            </a:r>
          </a:p>
          <a:p>
            <a:pPr marL="800100" lvl="1" indent="-342900">
              <a:spcBef>
                <a:spcPct val="20000"/>
              </a:spcBef>
              <a:buFont typeface="Arial" pitchFamily="34" charset="0"/>
              <a:buChar char="•"/>
            </a:pPr>
            <a:r>
              <a:rPr lang="en-US" sz="1600" dirty="0" smtClean="0"/>
              <a:t>The </a:t>
            </a:r>
            <a:r>
              <a:rPr lang="en-US" sz="1600" b="1" dirty="0" err="1" smtClean="0"/>
              <a:t>hasattr</a:t>
            </a:r>
            <a:r>
              <a:rPr lang="en-US" sz="1600" b="1" dirty="0" smtClean="0"/>
              <a:t>(</a:t>
            </a:r>
            <a:r>
              <a:rPr lang="en-US" sz="1600" b="1" dirty="0" err="1" smtClean="0"/>
              <a:t>obj,name</a:t>
            </a:r>
            <a:r>
              <a:rPr lang="en-US" sz="1600" b="1" dirty="0" smtClean="0"/>
              <a:t>)</a:t>
            </a:r>
            <a:r>
              <a:rPr lang="en-US" sz="1600" dirty="0" smtClean="0"/>
              <a:t> : to check if an attribute exists or not.</a:t>
            </a:r>
          </a:p>
          <a:p>
            <a:pPr marL="800100" lvl="1" indent="-342900">
              <a:spcBef>
                <a:spcPct val="20000"/>
              </a:spcBef>
              <a:buFont typeface="Arial" pitchFamily="34" charset="0"/>
              <a:buChar char="•"/>
            </a:pPr>
            <a:r>
              <a:rPr lang="en-US" sz="1600" dirty="0" smtClean="0"/>
              <a:t>The </a:t>
            </a:r>
            <a:r>
              <a:rPr lang="en-US" sz="1600" b="1" dirty="0" err="1" smtClean="0"/>
              <a:t>setattr</a:t>
            </a:r>
            <a:r>
              <a:rPr lang="en-US" sz="1600" b="1" dirty="0" smtClean="0"/>
              <a:t>(</a:t>
            </a:r>
            <a:r>
              <a:rPr lang="en-US" sz="1600" b="1" dirty="0" err="1" smtClean="0"/>
              <a:t>obj,name,value</a:t>
            </a:r>
            <a:r>
              <a:rPr lang="en-US" sz="1600" b="1" dirty="0" smtClean="0"/>
              <a:t>)</a:t>
            </a:r>
            <a:r>
              <a:rPr lang="en-US" sz="1600" dirty="0" smtClean="0"/>
              <a:t> : to set an attribute. If attribute does not exist, then it would be created.</a:t>
            </a:r>
          </a:p>
          <a:p>
            <a:pPr marL="800100" lvl="1" indent="-342900">
              <a:spcBef>
                <a:spcPct val="20000"/>
              </a:spcBef>
              <a:buFont typeface="Arial" pitchFamily="34" charset="0"/>
              <a:buChar char="•"/>
            </a:pPr>
            <a:r>
              <a:rPr lang="en-US" sz="1600" dirty="0" smtClean="0"/>
              <a:t>The </a:t>
            </a:r>
            <a:r>
              <a:rPr lang="en-US" sz="1600" b="1" dirty="0" err="1" smtClean="0"/>
              <a:t>delattr</a:t>
            </a:r>
            <a:r>
              <a:rPr lang="en-US" sz="1600" b="1" dirty="0" smtClean="0"/>
              <a:t>(</a:t>
            </a:r>
            <a:r>
              <a:rPr lang="en-US" sz="1600" b="1" dirty="0" err="1" smtClean="0"/>
              <a:t>obj</a:t>
            </a:r>
            <a:r>
              <a:rPr lang="en-US" sz="1600" b="1" dirty="0" smtClean="0"/>
              <a:t>, name)</a:t>
            </a:r>
            <a:r>
              <a:rPr lang="en-US" sz="1600" dirty="0" smtClean="0"/>
              <a:t> : to delete an attribute.</a:t>
            </a:r>
          </a:p>
          <a:p>
            <a:pPr marL="342900" lvl="0" indent="-342900">
              <a:spcBef>
                <a:spcPct val="20000"/>
              </a:spcBef>
              <a:buFont typeface="Arial" pitchFamily="34" charset="0"/>
              <a:buChar cha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1371600" y="1905000"/>
            <a:ext cx="6172200" cy="447102"/>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latin typeface="Courier (W1)" pitchFamily="49" charset="0"/>
              </a:rPr>
              <a:t>car_01.displayCars()</a:t>
            </a:r>
          </a:p>
          <a:p>
            <a:r>
              <a:rPr lang="en-US" sz="800" dirty="0" smtClean="0">
                <a:solidFill>
                  <a:schemeClr val="tx1"/>
                </a:solidFill>
                <a:latin typeface="Courier (W1)" pitchFamily="49" charset="0"/>
              </a:rPr>
              <a:t>car_02.displayCars()</a:t>
            </a:r>
          </a:p>
          <a:p>
            <a:r>
              <a:rPr lang="en-US" sz="800" dirty="0" smtClean="0">
                <a:solidFill>
                  <a:schemeClr val="tx1"/>
                </a:solidFill>
                <a:latin typeface="Courier (W1)" pitchFamily="49" charset="0"/>
              </a:rPr>
              <a:t>print("Total Cars %d" % </a:t>
            </a:r>
            <a:r>
              <a:rPr lang="en-US" sz="800" dirty="0" err="1" smtClean="0">
                <a:solidFill>
                  <a:schemeClr val="tx1"/>
                </a:solidFill>
                <a:latin typeface="Courier (W1)" pitchFamily="49" charset="0"/>
              </a:rPr>
              <a:t>Cars.car_count</a:t>
            </a:r>
            <a:r>
              <a:rPr lang="en-US" sz="800" dirty="0" smtClean="0">
                <a:solidFill>
                  <a:schemeClr val="tx1"/>
                </a:solidFill>
                <a:latin typeface="Courier (W1)" pitchFamily="49" charset="0"/>
              </a:rPr>
              <a:t>)</a:t>
            </a:r>
          </a:p>
        </p:txBody>
      </p:sp>
      <p:sp>
        <p:nvSpPr>
          <p:cNvPr id="7" name="Rectangle 6"/>
          <p:cNvSpPr/>
          <p:nvPr/>
        </p:nvSpPr>
        <p:spPr>
          <a:xfrm>
            <a:off x="1371600" y="2785430"/>
            <a:ext cx="6172200" cy="41497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latin typeface="Courier (W1)" pitchFamily="49" charset="0"/>
              </a:rPr>
              <a:t>car_01.wheel_brand = 'MRF'</a:t>
            </a:r>
          </a:p>
          <a:p>
            <a:r>
              <a:rPr lang="en-US" sz="800" dirty="0" smtClean="0">
                <a:solidFill>
                  <a:schemeClr val="tx1"/>
                </a:solidFill>
                <a:latin typeface="Courier (W1)" pitchFamily="49" charset="0"/>
              </a:rPr>
              <a:t>car_02.wheel_brand = 'JK </a:t>
            </a:r>
            <a:r>
              <a:rPr lang="en-US" sz="800" dirty="0" err="1" smtClean="0">
                <a:solidFill>
                  <a:schemeClr val="tx1"/>
                </a:solidFill>
                <a:latin typeface="Courier (W1)" pitchFamily="49" charset="0"/>
              </a:rPr>
              <a:t>Tyres'</a:t>
            </a:r>
            <a:endParaRPr lang="en-US" sz="800" dirty="0" smtClean="0">
              <a:solidFill>
                <a:schemeClr val="tx1"/>
              </a:solidFill>
              <a:latin typeface="Courier (W1)" pitchFamily="49" charset="0"/>
            </a:endParaRPr>
          </a:p>
          <a:p>
            <a:r>
              <a:rPr lang="en-US" sz="800" dirty="0" smtClean="0">
                <a:solidFill>
                  <a:schemeClr val="tx1"/>
                </a:solidFill>
                <a:latin typeface="Courier (W1)" pitchFamily="49" charset="0"/>
              </a:rPr>
              <a:t>del car_01.car_color</a:t>
            </a:r>
          </a:p>
        </p:txBody>
      </p:sp>
      <p:sp>
        <p:nvSpPr>
          <p:cNvPr id="8" name="Rectangle 7"/>
          <p:cNvSpPr/>
          <p:nvPr/>
        </p:nvSpPr>
        <p:spPr>
          <a:xfrm>
            <a:off x="1371600" y="5147630"/>
            <a:ext cx="6172200" cy="64357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err="1" smtClean="0">
                <a:solidFill>
                  <a:schemeClr val="tx1"/>
                </a:solidFill>
                <a:latin typeface="Courier (W1)" pitchFamily="49" charset="0"/>
              </a:rPr>
              <a:t>setattr</a:t>
            </a:r>
            <a:r>
              <a:rPr lang="en-US" sz="800" dirty="0" smtClean="0">
                <a:solidFill>
                  <a:schemeClr val="tx1"/>
                </a:solidFill>
                <a:latin typeface="Courier (W1)" pitchFamily="49" charset="0"/>
              </a:rPr>
              <a:t>(car_01, '</a:t>
            </a:r>
            <a:r>
              <a:rPr lang="en-US" sz="800" dirty="0" err="1" smtClean="0">
                <a:solidFill>
                  <a:schemeClr val="tx1"/>
                </a:solidFill>
                <a:latin typeface="Courier (W1)" pitchFamily="49" charset="0"/>
              </a:rPr>
              <a:t>seat_count</a:t>
            </a:r>
            <a:r>
              <a:rPr lang="en-US" sz="800" dirty="0" smtClean="0">
                <a:solidFill>
                  <a:schemeClr val="tx1"/>
                </a:solidFill>
                <a:latin typeface="Courier (W1)" pitchFamily="49" charset="0"/>
              </a:rPr>
              <a:t>', '7+1')</a:t>
            </a:r>
          </a:p>
          <a:p>
            <a:r>
              <a:rPr lang="en-US" sz="800" dirty="0" err="1" smtClean="0">
                <a:solidFill>
                  <a:schemeClr val="tx1"/>
                </a:solidFill>
                <a:latin typeface="Courier (W1)" pitchFamily="49" charset="0"/>
              </a:rPr>
              <a:t>hasattr</a:t>
            </a:r>
            <a:r>
              <a:rPr lang="en-US" sz="800" dirty="0" smtClean="0">
                <a:solidFill>
                  <a:schemeClr val="tx1"/>
                </a:solidFill>
                <a:latin typeface="Courier (W1)" pitchFamily="49" charset="0"/>
              </a:rPr>
              <a:t>(car_01, '</a:t>
            </a:r>
            <a:r>
              <a:rPr lang="en-US" sz="800" dirty="0" err="1" smtClean="0">
                <a:solidFill>
                  <a:schemeClr val="tx1"/>
                </a:solidFill>
                <a:latin typeface="Courier (W1)" pitchFamily="49" charset="0"/>
              </a:rPr>
              <a:t>seat_count</a:t>
            </a:r>
            <a:r>
              <a:rPr lang="en-US" sz="800" dirty="0" smtClean="0">
                <a:solidFill>
                  <a:schemeClr val="tx1"/>
                </a:solidFill>
                <a:latin typeface="Courier (W1)" pitchFamily="49" charset="0"/>
              </a:rPr>
              <a:t>')</a:t>
            </a:r>
          </a:p>
          <a:p>
            <a:r>
              <a:rPr lang="en-US" sz="800" dirty="0" err="1" smtClean="0">
                <a:solidFill>
                  <a:schemeClr val="tx1"/>
                </a:solidFill>
                <a:latin typeface="Courier (W1)" pitchFamily="49" charset="0"/>
              </a:rPr>
              <a:t>getattr</a:t>
            </a:r>
            <a:r>
              <a:rPr lang="en-US" sz="800" dirty="0" smtClean="0">
                <a:solidFill>
                  <a:schemeClr val="tx1"/>
                </a:solidFill>
                <a:latin typeface="Courier (W1)" pitchFamily="49" charset="0"/>
              </a:rPr>
              <a:t>(car_01, '</a:t>
            </a:r>
            <a:r>
              <a:rPr lang="en-US" sz="800" dirty="0" err="1" smtClean="0">
                <a:solidFill>
                  <a:schemeClr val="tx1"/>
                </a:solidFill>
                <a:latin typeface="Courier (W1)" pitchFamily="49" charset="0"/>
              </a:rPr>
              <a:t>model_name</a:t>
            </a:r>
            <a:r>
              <a:rPr lang="en-US" sz="800" dirty="0" smtClean="0">
                <a:solidFill>
                  <a:schemeClr val="tx1"/>
                </a:solidFill>
                <a:latin typeface="Courier (W1)" pitchFamily="49" charset="0"/>
              </a:rPr>
              <a:t>')</a:t>
            </a:r>
          </a:p>
          <a:p>
            <a:r>
              <a:rPr lang="en-US" sz="800" dirty="0" err="1" smtClean="0">
                <a:solidFill>
                  <a:schemeClr val="tx1"/>
                </a:solidFill>
                <a:latin typeface="Courier (W1)" pitchFamily="49" charset="0"/>
              </a:rPr>
              <a:t>delattr</a:t>
            </a:r>
            <a:r>
              <a:rPr lang="en-US" sz="800" dirty="0" smtClean="0">
                <a:solidFill>
                  <a:schemeClr val="tx1"/>
                </a:solidFill>
                <a:latin typeface="Courier (W1)" pitchFamily="49" charset="0"/>
              </a:rPr>
              <a:t>(car_01, '</a:t>
            </a:r>
            <a:r>
              <a:rPr lang="en-US" sz="800" dirty="0" err="1" smtClean="0">
                <a:solidFill>
                  <a:schemeClr val="tx1"/>
                </a:solidFill>
                <a:latin typeface="Courier (W1)" pitchFamily="49" charset="0"/>
              </a:rPr>
              <a:t>wheel_brand</a:t>
            </a:r>
            <a:r>
              <a:rPr lang="en-US" sz="800" dirty="0" smtClean="0">
                <a:solidFill>
                  <a:schemeClr val="tx1"/>
                </a:solidFill>
                <a:latin typeface="Courier (W1)"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584</TotalTime>
  <Words>1124</Words>
  <Application>Microsoft Office PowerPoint</Application>
  <PresentationFormat>On-screen Show (4:3)</PresentationFormat>
  <Paragraphs>211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Index</vt:lpstr>
      <vt:lpstr>What is OOP?</vt:lpstr>
      <vt:lpstr>Slide 4</vt:lpstr>
      <vt:lpstr>Examples</vt:lpstr>
      <vt:lpstr>OOP Terminology</vt:lpstr>
      <vt:lpstr>Creating Class</vt:lpstr>
      <vt:lpstr>Creating Instance Objects</vt:lpstr>
      <vt:lpstr>Slide 9</vt:lpstr>
      <vt:lpstr>Built-In Class Attributes</vt:lpstr>
      <vt:lpstr>Destroying Objects (Garbage Collection)</vt:lpstr>
      <vt:lpstr>Class Inheritance</vt:lpstr>
      <vt:lpstr>Overriding Methods</vt:lpstr>
      <vt:lpstr>Base Overloading Methods</vt:lpstr>
      <vt:lpstr>Overloading Operators</vt:lpstr>
      <vt:lpstr>Data Hiding</vt:lpstr>
      <vt:lpstr>Slide 17</vt:lpstr>
    </vt:vector>
  </TitlesOfParts>
  <Company>Juniper Networks,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 Kumar A</dc:creator>
  <cp:lastModifiedBy>Anil Kumar A</cp:lastModifiedBy>
  <cp:revision>27</cp:revision>
  <dcterms:created xsi:type="dcterms:W3CDTF">2014-03-12T13:33:20Z</dcterms:created>
  <dcterms:modified xsi:type="dcterms:W3CDTF">2014-07-24T17:49:57Z</dcterms:modified>
</cp:coreProperties>
</file>