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42" r:id="rId4"/>
    <p:sldId id="259" r:id="rId5"/>
    <p:sldId id="262" r:id="rId6"/>
    <p:sldId id="263" r:id="rId7"/>
    <p:sldId id="345" r:id="rId8"/>
    <p:sldId id="343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7EC30-AE61-4F98-B190-76B2092CB083}" type="datetime2">
              <a:rPr lang="en-GB" smtClean="0"/>
              <a:t>Friday, 17 December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2075-4987-4270-9883-F2B60DA6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40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D46AA-E91C-43C2-B672-EB04FC230EE6}" type="datetime2">
              <a:rPr lang="en-GB" smtClean="0"/>
              <a:t>Friday, 17 December 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B464-4B63-4C35-9D9F-89E30BC4F5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26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F1D630B-3C78-48FA-B149-A80F39D4AF4F}" type="slidenum">
              <a:rPr lang="en-US" smtClean="0"/>
              <a:pPr eaLnBrk="1" hangingPunct="1">
                <a:defRPr/>
              </a:pPr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cations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anions</a:t>
            </a:r>
          </a:p>
        </p:txBody>
      </p:sp>
    </p:spTree>
    <p:extLst>
      <p:ext uri="{BB962C8B-B14F-4D97-AF65-F5344CB8AC3E}">
        <p14:creationId xmlns:p14="http://schemas.microsoft.com/office/powerpoint/2010/main" val="145999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B464-4B63-4C35-9D9F-89E30BC4F59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492875"/>
            <a:ext cx="723629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4280"/>
            <a:ext cx="1836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fld id="{2D510E3C-6CAC-4630-8B0B-53AC9FCBC21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69FF-E8D8-468D-A17D-F7A17342826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9474-8E65-4609-8626-526E9814D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704" y="6492875"/>
            <a:ext cx="723629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4280"/>
            <a:ext cx="1836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510E3C-6CAC-4630-8B0B-53AC9FCBC21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cienceprofonline.com/" TargetMode="External"/><Relationship Id="rId4" Type="http://schemas.openxmlformats.org/officeDocument/2006/relationships/hyperlink" Target="http://www.scienceprofonline.com/virtual-cell-mai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3568" y="1196752"/>
            <a:ext cx="7772400" cy="3744416"/>
          </a:xfrm>
          <a:prstGeom prst="rect">
            <a:avLst/>
          </a:prstGeom>
        </p:spPr>
        <p:txBody>
          <a:bodyPr/>
          <a:lstStyle/>
          <a:p>
            <a:r>
              <a:rPr lang="en-GB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Acid, Base &amp; Buffer Solution</a:t>
            </a:r>
            <a:r>
              <a:rPr lang="en-GB" dirty="0"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sz="7200" dirty="0">
                <a:latin typeface="Arial" pitchFamily="34" charset="0"/>
                <a:cs typeface="Arial" pitchFamily="34" charset="0"/>
              </a:rPr>
              <a:t/>
            </a:r>
            <a:br>
              <a:rPr lang="en-GB" sz="7200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sz="2800" b="1" dirty="0">
                <a:latin typeface="Calibri (body)"/>
                <a:cs typeface="Arial" pitchFamily="34" charset="0"/>
              </a:rPr>
              <a:t>Professor </a:t>
            </a:r>
            <a:r>
              <a:rPr lang="en-GB" sz="2800" b="1" dirty="0" err="1" smtClean="0">
                <a:latin typeface="Calibri (body)"/>
                <a:cs typeface="Arial" pitchFamily="34" charset="0"/>
              </a:rPr>
              <a:t>Dr.</a:t>
            </a:r>
            <a:r>
              <a:rPr lang="en-GB" sz="2800" b="1" dirty="0" smtClean="0">
                <a:latin typeface="Calibri (body)"/>
                <a:cs typeface="Arial" pitchFamily="34" charset="0"/>
              </a:rPr>
              <a:t> Md. </a:t>
            </a:r>
            <a:r>
              <a:rPr lang="en-GB" sz="2800" b="1" dirty="0" err="1" smtClean="0">
                <a:latin typeface="Calibri (body)"/>
                <a:cs typeface="Arial" pitchFamily="34" charset="0"/>
              </a:rPr>
              <a:t>Aslam</a:t>
            </a:r>
            <a:r>
              <a:rPr lang="en-GB" sz="2800" b="1" dirty="0" smtClean="0">
                <a:latin typeface="Calibri (body)"/>
                <a:cs typeface="Arial" pitchFamily="34" charset="0"/>
              </a:rPr>
              <a:t> Hossain</a:t>
            </a:r>
            <a:r>
              <a:rPr lang="en-GB" sz="2800" b="1" dirty="0">
                <a:latin typeface="Calibri (body)"/>
                <a:cs typeface="Arial" pitchFamily="34" charset="0"/>
              </a:rPr>
              <a:t/>
            </a:r>
            <a:br>
              <a:rPr lang="en-GB" sz="2800" b="1" dirty="0">
                <a:latin typeface="Calibri (body)"/>
                <a:cs typeface="Arial" pitchFamily="34" charset="0"/>
              </a:rPr>
            </a:br>
            <a:r>
              <a:rPr lang="en-GB" sz="2800" b="1" dirty="0">
                <a:latin typeface="Calibri (body)"/>
                <a:cs typeface="Arial" pitchFamily="34" charset="0"/>
              </a:rPr>
              <a:t>Department of Pharmaceutical </a:t>
            </a:r>
            <a:r>
              <a:rPr lang="en-GB" sz="2800" b="1" dirty="0" smtClean="0">
                <a:latin typeface="Calibri (body)"/>
                <a:cs typeface="Arial" pitchFamily="34" charset="0"/>
              </a:rPr>
              <a:t>Chemistry University of Dhaka</a:t>
            </a:r>
            <a:endParaRPr lang="en-GB" sz="1800" b="1" dirty="0">
              <a:latin typeface="Calibri (body)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1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3568" y="2209800"/>
            <a:ext cx="7772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44" y="74950"/>
            <a:ext cx="8182700" cy="3384376"/>
            <a:chOff x="642846" y="74950"/>
            <a:chExt cx="8182700" cy="3384376"/>
          </a:xfrm>
        </p:grpSpPr>
        <p:sp>
          <p:nvSpPr>
            <p:cNvPr id="7" name="Right Arrow 6"/>
            <p:cNvSpPr/>
            <p:nvPr/>
          </p:nvSpPr>
          <p:spPr>
            <a:xfrm>
              <a:off x="650646" y="74950"/>
              <a:ext cx="4464496" cy="3384376"/>
            </a:xfrm>
            <a:prstGeom prst="rightArrow">
              <a:avLst>
                <a:gd name="adj1" fmla="val 50000"/>
                <a:gd name="adj2" fmla="val 27539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846" y="908720"/>
              <a:ext cx="3647473" cy="1523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GB" sz="1600" baseline="-25000" dirty="0">
                  <a:latin typeface="Arial" pitchFamily="34" charset="0"/>
                  <a:cs typeface="Arial" pitchFamily="34" charset="0"/>
                </a:rPr>
                <a:t>w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   = [H</a:t>
              </a:r>
              <a:r>
                <a:rPr lang="en-GB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O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][OH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 = [H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][OH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 = 10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-14</a:t>
              </a:r>
            </a:p>
            <a:p>
              <a:pPr indent="719138">
                <a:lnSpc>
                  <a:spcPct val="150000"/>
                </a:lnSpc>
              </a:pPr>
              <a:r>
                <a:rPr lang="en-GB" sz="1600" dirty="0">
                  <a:latin typeface="Arial" pitchFamily="34" charset="0"/>
                  <a:cs typeface="Arial" pitchFamily="34" charset="0"/>
                  <a:sym typeface="Wingdings 3"/>
                </a:rPr>
                <a:t> 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- log([H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][OH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]) = -log(10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-14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indent="719138">
                <a:lnSpc>
                  <a:spcPct val="150000"/>
                </a:lnSpc>
              </a:pPr>
              <a:r>
                <a:rPr lang="en-GB" sz="1600" dirty="0">
                  <a:latin typeface="Arial" pitchFamily="34" charset="0"/>
                  <a:cs typeface="Arial" pitchFamily="34" charset="0"/>
                  <a:sym typeface="Wingdings 3"/>
                </a:rPr>
                <a:t> - log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[H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 - log[OH</a:t>
              </a:r>
              <a:r>
                <a:rPr lang="en-GB" sz="1600" baseline="300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] = 14</a:t>
              </a:r>
            </a:p>
            <a:p>
              <a:pPr indent="719138">
                <a:lnSpc>
                  <a:spcPct val="150000"/>
                </a:lnSpc>
              </a:pPr>
              <a:r>
                <a:rPr lang="en-GB" sz="1600" dirty="0">
                  <a:latin typeface="Arial" pitchFamily="34" charset="0"/>
                  <a:cs typeface="Arial" pitchFamily="34" charset="0"/>
                  <a:sym typeface="Wingdings 3"/>
                </a:rPr>
                <a:t></a:t>
              </a:r>
              <a:r>
                <a:rPr lang="en-GB" sz="1600" b="1" dirty="0">
                  <a:latin typeface="Arial" pitchFamily="34" charset="0"/>
                  <a:cs typeface="Arial" pitchFamily="34" charset="0"/>
                  <a:sym typeface="Wingdings 3"/>
                </a:rPr>
                <a:t> pH + </a:t>
              </a:r>
              <a:r>
                <a:rPr lang="en-GB" sz="1600" b="1" dirty="0" err="1">
                  <a:latin typeface="Arial" pitchFamily="34" charset="0"/>
                  <a:cs typeface="Arial" pitchFamily="34" charset="0"/>
                  <a:sym typeface="Wingdings 3"/>
                </a:rPr>
                <a:t>pOH</a:t>
              </a:r>
              <a:r>
                <a:rPr lang="en-GB" sz="1600" b="1" dirty="0">
                  <a:latin typeface="Arial" pitchFamily="34" charset="0"/>
                  <a:cs typeface="Arial" pitchFamily="34" charset="0"/>
                  <a:sym typeface="Wingdings 3"/>
                </a:rPr>
                <a:t> = 14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220072" y="1420034"/>
              <a:ext cx="360547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For an acid solution [H</a:t>
              </a:r>
              <a:r>
                <a:rPr lang="en-US" b="1" baseline="30000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] &gt; 10</a:t>
              </a:r>
              <a:r>
                <a:rPr lang="en-US" b="1" baseline="30000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–7</a:t>
              </a: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For a basic solution [H</a:t>
              </a:r>
              <a:r>
                <a:rPr lang="en-US" b="1" baseline="30000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] &lt; 10</a:t>
              </a:r>
              <a:r>
                <a:rPr lang="en-US" b="1" baseline="30000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–7</a:t>
              </a:r>
              <a:r>
                <a:rPr lang="en-US" b="1" dirty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pic>
        <p:nvPicPr>
          <p:cNvPr id="9" name="Picture 3" descr="C:\ph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50567"/>
            <a:ext cx="6336704" cy="3002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2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9FF-E8D8-468D-A17D-F7A173428260}" type="slidenum">
              <a:rPr lang="ar-SA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0" y="381000"/>
            <a:ext cx="79165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528" y="332656"/>
            <a:ext cx="8591872" cy="5763344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C00000"/>
                </a:solidFill>
                <a:latin typeface="Calibri (body)"/>
                <a:cs typeface="Times New Roman" pitchFamily="18" charset="0"/>
              </a:rPr>
              <a:t>Buffer Solution</a:t>
            </a:r>
            <a:endParaRPr lang="en-US" sz="3600" dirty="0">
              <a:solidFill>
                <a:srgbClr val="C00000"/>
              </a:solidFill>
              <a:latin typeface="Calibri (body)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 (body)"/>
              </a:rPr>
              <a:t>A </a:t>
            </a:r>
            <a:r>
              <a:rPr lang="en-US" sz="2400" b="1" i="1" dirty="0">
                <a:latin typeface="Calibri (body)"/>
              </a:rPr>
              <a:t>buffer </a:t>
            </a:r>
            <a:r>
              <a:rPr lang="en-US" sz="2400" dirty="0">
                <a:latin typeface="Calibri (body)"/>
              </a:rPr>
              <a:t>is a solution that contains both a weak acid and its conjugate base, or a weak base and its conjugate acid.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 (body)"/>
              </a:rPr>
              <a:t>If 1 ml of 0.1 N </a:t>
            </a:r>
            <a:r>
              <a:rPr lang="en-US" sz="2400" dirty="0" err="1">
                <a:latin typeface="Calibri (body)"/>
              </a:rPr>
              <a:t>HCl</a:t>
            </a:r>
            <a:r>
              <a:rPr lang="en-US" sz="2400" dirty="0">
                <a:latin typeface="Calibri (body)"/>
              </a:rPr>
              <a:t> solution is added to 100 ml of pure water, the pH is reduced from 7 to 3. If the strong acid solution is added to 0.01M solution containing equal quantities of </a:t>
            </a:r>
            <a:r>
              <a:rPr lang="en-US" sz="2400" b="1" dirty="0">
                <a:latin typeface="Calibri (body)"/>
              </a:rPr>
              <a:t>acetic acid and sodium acetate</a:t>
            </a:r>
            <a:r>
              <a:rPr lang="en-US" sz="2400" dirty="0">
                <a:latin typeface="Calibri (body)"/>
              </a:rPr>
              <a:t>, the pH is changed only 0.09 pH units.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 (body)"/>
              </a:rPr>
              <a:t>CH</a:t>
            </a:r>
            <a:r>
              <a:rPr lang="en-US" sz="2400" baseline="-25000" dirty="0">
                <a:latin typeface="Calibri (body)"/>
              </a:rPr>
              <a:t>3</a:t>
            </a:r>
            <a:r>
              <a:rPr lang="en-US" sz="2400" dirty="0">
                <a:latin typeface="Calibri (body)"/>
              </a:rPr>
              <a:t>COOH/ CH</a:t>
            </a:r>
            <a:r>
              <a:rPr lang="en-US" sz="2400" baseline="-25000" dirty="0">
                <a:latin typeface="Calibri (body)"/>
              </a:rPr>
              <a:t>3</a:t>
            </a:r>
            <a:r>
              <a:rPr lang="en-US" sz="2400" dirty="0">
                <a:latin typeface="Calibri (body)"/>
              </a:rPr>
              <a:t>COONa buffer, NH</a:t>
            </a:r>
            <a:r>
              <a:rPr lang="en-US" sz="2400" baseline="-25000" dirty="0">
                <a:latin typeface="Calibri (body)"/>
              </a:rPr>
              <a:t>4</a:t>
            </a:r>
            <a:r>
              <a:rPr lang="en-US" sz="2400" dirty="0">
                <a:latin typeface="Calibri (body)"/>
              </a:rPr>
              <a:t>OH/ NH</a:t>
            </a:r>
            <a:r>
              <a:rPr lang="en-US" sz="2400" baseline="-25000" dirty="0">
                <a:latin typeface="Calibri (body)"/>
              </a:rPr>
              <a:t>4</a:t>
            </a:r>
            <a:r>
              <a:rPr lang="en-US" sz="2400" dirty="0">
                <a:latin typeface="Calibri (body)"/>
              </a:rPr>
              <a:t>Cl buffer etc.</a:t>
            </a:r>
          </a:p>
        </p:txBody>
      </p:sp>
    </p:spTree>
    <p:extLst>
      <p:ext uri="{BB962C8B-B14F-4D97-AF65-F5344CB8AC3E}">
        <p14:creationId xmlns:p14="http://schemas.microsoft.com/office/powerpoint/2010/main" val="39541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9FF-E8D8-468D-A17D-F7A173428260}" type="slidenum">
              <a:rPr lang="ar-SA" altLang="en-US" smtClean="0"/>
              <a:pPr/>
              <a:t>13</a:t>
            </a:fld>
            <a:endParaRPr lang="en-US" alt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1520" y="404664"/>
            <a:ext cx="3384375" cy="57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 anchorCtr="1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eaLnBrk="1" hangingPunct="1">
              <a:buSzPct val="100000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7570" y="939200"/>
            <a:ext cx="8517830" cy="508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449263">
              <a:spcBef>
                <a:spcPts val="700"/>
              </a:spcBef>
              <a:buClr>
                <a:srgbClr val="FFFFCC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b="1" dirty="0">
                <a:solidFill>
                  <a:srgbClr val="0070C0"/>
                </a:solidFill>
                <a:latin typeface="Calibri (body)"/>
                <a:cs typeface="Arial" pitchFamily="34" charset="0"/>
              </a:rPr>
              <a:t>Adding an Acid to a Buffer</a:t>
            </a:r>
          </a:p>
          <a:p>
            <a:pPr defTabSz="449263">
              <a:spcBef>
                <a:spcPts val="700"/>
              </a:spcBef>
              <a:buClr>
                <a:srgbClr val="FFFFCC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Adding an acid to a buffer (ex. 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COOH/NaCH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COO), the acetate ions from the 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COONa react with the added 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O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+</a:t>
            </a:r>
          </a:p>
          <a:p>
            <a:pPr algn="ctr" defTabSz="449263" eaLnBrk="1" hangingPunct="1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-</a:t>
            </a:r>
            <a:r>
              <a:rPr lang="en-US" sz="1700" dirty="0">
                <a:latin typeface="Calibri (body)"/>
                <a:cs typeface="Arial" pitchFamily="34" charset="0"/>
              </a:rPr>
              <a:t> + 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O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+</a:t>
            </a:r>
            <a:r>
              <a:rPr lang="en-US" sz="1700" dirty="0">
                <a:latin typeface="Calibri (body)"/>
                <a:cs typeface="Arial" pitchFamily="34" charset="0"/>
              </a:rPr>
              <a:t>  </a:t>
            </a:r>
            <a:r>
              <a:rPr lang="en-US" sz="1700" dirty="0">
                <a:latin typeface="Calibri (body)"/>
                <a:cs typeface="Arial" pitchFamily="34" charset="0"/>
                <a:sym typeface="Wingdings 3"/>
              </a:rPr>
              <a:t></a:t>
            </a:r>
            <a:r>
              <a:rPr lang="en-US" sz="1700" dirty="0">
                <a:latin typeface="Calibri (body)"/>
                <a:cs typeface="Arial" pitchFamily="34" charset="0"/>
              </a:rPr>
              <a:t>   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COOH + 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2</a:t>
            </a:r>
            <a:r>
              <a:rPr lang="en-US" sz="1700" dirty="0">
                <a:latin typeface="Calibri (body)"/>
                <a:cs typeface="Arial" pitchFamily="34" charset="0"/>
              </a:rPr>
              <a:t>O</a:t>
            </a:r>
          </a:p>
          <a:p>
            <a:pPr defTabSz="449263" eaLnBrk="1" hangingPunct="1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Added acid causes shift to the right to get rid of 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O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+</a:t>
            </a:r>
          </a:p>
          <a:p>
            <a:pPr defTabSz="449263" eaLnBrk="1" hangingPunct="1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i="1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In this case the added H</a:t>
            </a:r>
            <a:r>
              <a:rPr lang="en-US" sz="1700" i="1" baseline="-25000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3</a:t>
            </a:r>
            <a:r>
              <a:rPr lang="en-US" sz="1700" i="1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O</a:t>
            </a:r>
            <a:r>
              <a:rPr lang="en-US" sz="1700" i="1" baseline="30000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+</a:t>
            </a:r>
            <a:r>
              <a:rPr lang="en-US" sz="1700" i="1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 are removed and pH is lowered slightly</a:t>
            </a:r>
          </a:p>
          <a:p>
            <a:pPr defTabSz="449263" eaLnBrk="1" hangingPunct="1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700" b="1" dirty="0">
              <a:solidFill>
                <a:srgbClr val="0070C0"/>
              </a:solidFill>
              <a:latin typeface="Calibri (body)"/>
              <a:cs typeface="Arial" pitchFamily="34" charset="0"/>
            </a:endParaRPr>
          </a:p>
          <a:p>
            <a:pPr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b="1" dirty="0">
                <a:solidFill>
                  <a:srgbClr val="0070C0"/>
                </a:solidFill>
                <a:latin typeface="Calibri (body)"/>
                <a:cs typeface="Arial" pitchFamily="34" charset="0"/>
              </a:rPr>
              <a:t>Adding a Base to a Buffer</a:t>
            </a:r>
          </a:p>
          <a:p>
            <a:pPr defTabSz="449263">
              <a:spcBef>
                <a:spcPts val="700"/>
              </a:spcBef>
              <a:buClr>
                <a:srgbClr val="FFFFCC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Adding a base to a buffer (ex. 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COOH/NaCH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COO), the acetic acid reacts with the added OH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-</a:t>
            </a:r>
            <a:r>
              <a:rPr lang="en-US" sz="1700" dirty="0">
                <a:latin typeface="Calibri (body)"/>
                <a:cs typeface="Arial" pitchFamily="34" charset="0"/>
              </a:rPr>
              <a:t> </a:t>
            </a:r>
          </a:p>
          <a:p>
            <a:pPr marL="341313" indent="-341313"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500" dirty="0">
              <a:latin typeface="Calibri (body)"/>
              <a:cs typeface="Arial" pitchFamily="34" charset="0"/>
            </a:endParaRPr>
          </a:p>
          <a:p>
            <a:pPr marL="341313" indent="-341313" algn="ctr"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	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COOH + OH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-</a:t>
            </a:r>
            <a:r>
              <a:rPr lang="en-US" sz="1700" dirty="0">
                <a:latin typeface="Calibri (body)"/>
                <a:cs typeface="Arial" pitchFamily="34" charset="0"/>
              </a:rPr>
              <a:t>  </a:t>
            </a:r>
            <a:r>
              <a:rPr lang="en-US" sz="1700" dirty="0">
                <a:latin typeface="Calibri (body)"/>
                <a:cs typeface="Arial" pitchFamily="34" charset="0"/>
                <a:sym typeface="Wingdings 3"/>
              </a:rPr>
              <a:t></a:t>
            </a:r>
            <a:r>
              <a:rPr lang="en-US" sz="1700" dirty="0">
                <a:latin typeface="Calibri (body)"/>
                <a:cs typeface="Arial" pitchFamily="34" charset="0"/>
              </a:rPr>
              <a:t>   CH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3</a:t>
            </a:r>
            <a:r>
              <a:rPr lang="en-US" sz="1700" dirty="0">
                <a:latin typeface="Calibri (body)"/>
                <a:cs typeface="Arial" pitchFamily="34" charset="0"/>
              </a:rPr>
              <a:t>COO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-</a:t>
            </a:r>
            <a:r>
              <a:rPr lang="en-US" sz="1700" dirty="0">
                <a:latin typeface="Calibri (body)"/>
                <a:cs typeface="Arial" pitchFamily="34" charset="0"/>
              </a:rPr>
              <a:t> + H</a:t>
            </a:r>
            <a:r>
              <a:rPr lang="en-US" sz="1700" baseline="-25000" dirty="0">
                <a:latin typeface="Calibri (body)"/>
                <a:cs typeface="Arial" pitchFamily="34" charset="0"/>
              </a:rPr>
              <a:t>2</a:t>
            </a:r>
            <a:r>
              <a:rPr lang="en-US" sz="1700" dirty="0">
                <a:latin typeface="Calibri (body)"/>
                <a:cs typeface="Arial" pitchFamily="34" charset="0"/>
              </a:rPr>
              <a:t>O</a:t>
            </a:r>
          </a:p>
          <a:p>
            <a:pPr marL="341313" indent="-341313"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500" dirty="0">
              <a:latin typeface="Calibri (body)"/>
              <a:cs typeface="Arial" pitchFamily="34" charset="0"/>
            </a:endParaRPr>
          </a:p>
          <a:p>
            <a:pPr marL="341313" indent="-341313"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dirty="0">
                <a:latin typeface="Calibri (body)"/>
                <a:cs typeface="Arial" pitchFamily="34" charset="0"/>
              </a:rPr>
              <a:t>Added base causes shift to the right to get rid of OH</a:t>
            </a:r>
            <a:r>
              <a:rPr lang="en-US" sz="1700" baseline="30000" dirty="0">
                <a:latin typeface="Calibri (body)"/>
                <a:cs typeface="Arial" pitchFamily="34" charset="0"/>
              </a:rPr>
              <a:t>-</a:t>
            </a:r>
          </a:p>
          <a:p>
            <a:pPr defTabSz="449263">
              <a:spcBef>
                <a:spcPts val="700"/>
              </a:spcBef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700" i="1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In this case the added OH</a:t>
            </a:r>
            <a:r>
              <a:rPr lang="en-US" sz="1700" i="1" baseline="30000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-</a:t>
            </a:r>
            <a:r>
              <a:rPr lang="en-US" sz="1700" i="1" dirty="0">
                <a:solidFill>
                  <a:srgbClr val="7030A0"/>
                </a:solidFill>
                <a:latin typeface="Calibri (body)"/>
                <a:cs typeface="Arial" pitchFamily="34" charset="0"/>
              </a:rPr>
              <a:t> reduces amount of acetic acid present and pH is increased slightly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23528" y="3284984"/>
            <a:ext cx="3312368" cy="601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 anchorCtr="1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57200" y="76200"/>
            <a:ext cx="8229600" cy="71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 anchorCtr="1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(body)"/>
              </a:rPr>
              <a:t>Mechanism of Buffer Action</a:t>
            </a:r>
          </a:p>
        </p:txBody>
      </p:sp>
    </p:spTree>
    <p:extLst>
      <p:ext uri="{BB962C8B-B14F-4D97-AF65-F5344CB8AC3E}">
        <p14:creationId xmlns:p14="http://schemas.microsoft.com/office/powerpoint/2010/main" val="25619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915816" y="332656"/>
            <a:ext cx="3360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71CB9"/>
                </a:solidFill>
              </a:rPr>
              <a:t>Buffer action mechanism</a:t>
            </a:r>
          </a:p>
        </p:txBody>
      </p:sp>
      <p:pic>
        <p:nvPicPr>
          <p:cNvPr id="111620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1044"/>
            <a:ext cx="9127619" cy="5048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5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528" y="332656"/>
            <a:ext cx="8496944" cy="5976664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sz="2500" b="1" dirty="0">
                <a:solidFill>
                  <a:srgbClr val="C00000"/>
                </a:solidFill>
                <a:latin typeface="Calibri (body)"/>
                <a:cs typeface="Times New Roman" pitchFamily="18" charset="0"/>
              </a:rPr>
              <a:t>Buffer in Biological System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(body)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Our body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 is op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erated under strict conditions of temperature, concentration, and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pH.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0" lang="en-US" sz="1700" b="1" i="1" u="none" strike="noStrike" kern="1200" cap="none" spc="0" normalizeH="0" baseline="0" noProof="0" dirty="0">
                <a:ln>
                  <a:noFill/>
                </a:ln>
                <a:solidFill>
                  <a:srgbClr val="071CB9"/>
                </a:solidFill>
                <a:effectLst/>
                <a:uLnTx/>
                <a:uFillTx/>
                <a:latin typeface="Calibri (body)"/>
              </a:rPr>
              <a:t>How do our bodies maintain pH in our bloodstream when we consume a variety of foods at different pH’s?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body)"/>
              </a:rPr>
              <a:t>Our bodies contain solutions of weak acids, containing both acids and conjugate bases, to help neutralize incoming acids and bases. </a:t>
            </a:r>
            <a:r>
              <a:rPr lang="en-US" sz="1700" dirty="0">
                <a:latin typeface="Calibri (body)"/>
              </a:rPr>
              <a:t>A buffer will resist a change in pH if small amounts of an acid or a base are added.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700" dirty="0">
                <a:latin typeface="Calibri (body)"/>
              </a:rPr>
              <a:t>If pH of blood drops below the normal range of 7.35–7.45 a condition called </a:t>
            </a:r>
            <a:r>
              <a:rPr lang="en-US" sz="1700" b="1" i="1" dirty="0">
                <a:latin typeface="Calibri (body)"/>
              </a:rPr>
              <a:t>acidosis</a:t>
            </a:r>
            <a:r>
              <a:rPr lang="en-US" sz="1700" dirty="0">
                <a:latin typeface="Calibri (body)"/>
              </a:rPr>
              <a:t> occurs.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700" dirty="0">
                <a:latin typeface="Calibri (body)"/>
              </a:rPr>
              <a:t>If blood pH becomes elevated, a condition called </a:t>
            </a:r>
            <a:r>
              <a:rPr lang="en-US" sz="1700" b="1" i="1" dirty="0">
                <a:latin typeface="Calibri (body)"/>
              </a:rPr>
              <a:t>alkalosis</a:t>
            </a:r>
            <a:r>
              <a:rPr lang="en-US" sz="1700" dirty="0">
                <a:latin typeface="Calibri (body)"/>
              </a:rPr>
              <a:t> exists.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700" b="1" dirty="0">
                <a:latin typeface="Calibri (body)"/>
              </a:rPr>
              <a:t>Acidosis</a:t>
            </a:r>
            <a:r>
              <a:rPr lang="en-US" sz="1700" dirty="0">
                <a:latin typeface="Calibri (body)"/>
              </a:rPr>
              <a:t> can be caused by changes in breathing or by changes in metabolism, causing acid to build up in the bloodstream. </a:t>
            </a:r>
            <a:r>
              <a:rPr lang="en-US" sz="1700" b="1" dirty="0">
                <a:latin typeface="Calibri (body)"/>
              </a:rPr>
              <a:t>Alkalosis</a:t>
            </a:r>
            <a:r>
              <a:rPr lang="en-US" sz="1700" dirty="0">
                <a:latin typeface="Calibri (body)"/>
              </a:rPr>
              <a:t> is caused by acid being removed from the bloodstream.</a:t>
            </a:r>
          </a:p>
        </p:txBody>
      </p:sp>
    </p:spTree>
    <p:extLst>
      <p:ext uri="{BB962C8B-B14F-4D97-AF65-F5344CB8AC3E}">
        <p14:creationId xmlns:p14="http://schemas.microsoft.com/office/powerpoint/2010/main" val="8602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1836000" cy="301080"/>
          </a:xfrm>
        </p:spPr>
        <p:txBody>
          <a:bodyPr/>
          <a:lstStyle/>
          <a:p>
            <a:fld id="{2D510E3C-6CAC-4630-8B0B-53AC9FCBC21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"/>
            <a:ext cx="8610600" cy="6372943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b="1" dirty="0">
                <a:solidFill>
                  <a:srgbClr val="071CB9"/>
                </a:solidFill>
                <a:latin typeface="Calibri (body)"/>
              </a:rPr>
              <a:t>Bicarbonate Buffer</a:t>
            </a:r>
            <a:endParaRPr kumimoji="0" lang="en-US" sz="2200" b="0" u="none" strike="noStrike" kern="1200" cap="none" spc="0" normalizeH="0" baseline="0" noProof="0" dirty="0">
              <a:ln>
                <a:noFill/>
              </a:ln>
              <a:solidFill>
                <a:srgbClr val="071CB9"/>
              </a:solidFill>
              <a:effectLst/>
              <a:uLnTx/>
              <a:uFillTx/>
              <a:latin typeface="Calibri (body)"/>
            </a:endParaRP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The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bicarbonate buffer system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 is the main buffer system in our blood. 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Dissolved CO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, produced during cellular respiration, is equilibrated through carbonic acid into bicarbonate ions prior to exhalation at the lungs. 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The intermediates, carbonic acid and water, are often omitted since they are short lived in the reaction. 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latin typeface="Calibri (body)"/>
              </a:rPr>
              <a:t>The bicarbonate buffer system in our bloodstream is shown as: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>
              <a:latin typeface="Calibri (body)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>
              <a:latin typeface="Calibri (body)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>
              <a:latin typeface="Calibri (body)"/>
            </a:endParaRP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latin typeface="Calibri (body)"/>
              </a:rPr>
              <a:t>The bicarbonate buffer system can be denoted by showing the acid and its conjugate base like this: H</a:t>
            </a:r>
            <a:r>
              <a:rPr lang="en-US" baseline="-25000" dirty="0">
                <a:latin typeface="Calibri (body)"/>
              </a:rPr>
              <a:t>2</a:t>
            </a:r>
            <a:r>
              <a:rPr lang="en-US" dirty="0">
                <a:latin typeface="Calibri (body)"/>
              </a:rPr>
              <a:t>CO</a:t>
            </a:r>
            <a:r>
              <a:rPr lang="en-US" baseline="-25000" dirty="0">
                <a:latin typeface="Calibri (body)"/>
              </a:rPr>
              <a:t>3</a:t>
            </a:r>
            <a:r>
              <a:rPr lang="en-US" dirty="0">
                <a:latin typeface="Calibri (body)"/>
              </a:rPr>
              <a:t>/HCO</a:t>
            </a:r>
            <a:r>
              <a:rPr lang="en-US" baseline="-25000" dirty="0">
                <a:latin typeface="Calibri (body)"/>
              </a:rPr>
              <a:t>3</a:t>
            </a:r>
            <a:r>
              <a:rPr lang="en-US" baseline="30000" dirty="0">
                <a:latin typeface="Calibri (body)"/>
              </a:rPr>
              <a:t>-</a:t>
            </a:r>
            <a:r>
              <a:rPr lang="en-US" dirty="0">
                <a:latin typeface="Calibri (body)"/>
              </a:rPr>
              <a:t>. Sometimes the conjugate base is shown as an ionic compound like this: H</a:t>
            </a:r>
            <a:r>
              <a:rPr lang="en-US" baseline="-25000" dirty="0">
                <a:latin typeface="Calibri (body)"/>
              </a:rPr>
              <a:t>2</a:t>
            </a:r>
            <a:r>
              <a:rPr lang="en-US" dirty="0">
                <a:latin typeface="Calibri (body)"/>
              </a:rPr>
              <a:t>CO</a:t>
            </a:r>
            <a:r>
              <a:rPr lang="en-US" baseline="-25000" dirty="0">
                <a:latin typeface="Calibri (body)"/>
              </a:rPr>
              <a:t>3</a:t>
            </a:r>
            <a:r>
              <a:rPr lang="en-US" dirty="0">
                <a:latin typeface="Calibri (body)"/>
              </a:rPr>
              <a:t>/NaHCO</a:t>
            </a:r>
            <a:r>
              <a:rPr lang="en-US" baseline="-25000" dirty="0">
                <a:latin typeface="Calibri (body)"/>
              </a:rPr>
              <a:t>3</a:t>
            </a:r>
            <a:r>
              <a:rPr lang="en-US" dirty="0">
                <a:latin typeface="Calibri (body)"/>
              </a:rPr>
              <a:t>.</a:t>
            </a:r>
          </a:p>
          <a:p>
            <a:pPr marR="0" lvl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Calibri (body)"/>
            </a:endParaRPr>
          </a:p>
          <a:p>
            <a:pPr marR="0" lvl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71CB9"/>
                </a:solidFill>
                <a:latin typeface="Calibri (body)"/>
              </a:rPr>
              <a:t>Other Buffers: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Acid-alkali sodium salt of phosphoric acid buffer (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Phosphate buffer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i="1" dirty="0">
                <a:latin typeface="Calibri (body)"/>
              </a:rPr>
              <a:t>Hemoglobin buffer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Plasma proteins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(behaves as acid, can combine with base &amp; so acts as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(body)"/>
              </a:rPr>
              <a:t> buffer)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(body)"/>
            </a:endParaRPr>
          </a:p>
        </p:txBody>
      </p:sp>
      <p:pic>
        <p:nvPicPr>
          <p:cNvPr id="5" name="Picture 4" descr="08_08_Figure"/>
          <p:cNvPicPr>
            <a:picLocks noChangeAspect="1" noChangeArrowheads="1"/>
          </p:cNvPicPr>
          <p:nvPr/>
        </p:nvPicPr>
        <p:blipFill>
          <a:blip r:embed="rId2" cstate="print"/>
          <a:srcRect b="11133"/>
          <a:stretch>
            <a:fillRect/>
          </a:stretch>
        </p:blipFill>
        <p:spPr bwMode="auto">
          <a:xfrm>
            <a:off x="1066799" y="2743200"/>
            <a:ext cx="6858001" cy="111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0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BC7971B-1084-4947-BD33-26CF34EA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9FF-E8D8-468D-A17D-F7A173428260}" type="slidenum">
              <a:rPr lang="ar-SA" altLang="en-US" smtClean="0"/>
              <a:pPr/>
              <a:t>17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72E5F-2BB6-48B3-8A10-24E8CCA03EC7}"/>
              </a:ext>
            </a:extLst>
          </p:cNvPr>
          <p:cNvSpPr txBox="1">
            <a:spLocks/>
          </p:cNvSpPr>
          <p:nvPr/>
        </p:nvSpPr>
        <p:spPr>
          <a:xfrm>
            <a:off x="304800" y="1066800"/>
            <a:ext cx="8534400" cy="5427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b="1" i="1" dirty="0">
                <a:ea typeface="ＭＳ Ｐゴシック" panose="020B0600070205080204" pitchFamily="34" charset="-128"/>
              </a:rPr>
              <a:t>Osmosis</a:t>
            </a:r>
            <a:r>
              <a:rPr lang="en-US" altLang="en-US" sz="2600" dirty="0">
                <a:ea typeface="ＭＳ Ｐゴシック" panose="020B0600070205080204" pitchFamily="34" charset="-128"/>
              </a:rPr>
              <a:t> is the diffusion of solvent through a semi-permeable membrane.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Water always flows from lower solute concentration [dilute solution] to higher solute concentration until a balance is produced.</a:t>
            </a:r>
          </a:p>
          <a:p>
            <a:pPr>
              <a:lnSpc>
                <a:spcPct val="90000"/>
              </a:lnSpc>
            </a:pPr>
            <a:r>
              <a:rPr lang="en-US" altLang="en-US" sz="2600" b="1" i="1" dirty="0">
                <a:ea typeface="ＭＳ Ｐゴシック" panose="020B0600070205080204" pitchFamily="34" charset="-128"/>
              </a:rPr>
              <a:t>Osmotic pressure</a:t>
            </a:r>
            <a:r>
              <a:rPr lang="en-US" altLang="en-US" sz="2600" b="1" i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ea typeface="ＭＳ Ｐゴシック" panose="020B0600070205080204" pitchFamily="34" charset="-128"/>
              </a:rPr>
              <a:t>is the force that is produced by the diffusion of solvent.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Tonicity</a:t>
            </a:r>
            <a:r>
              <a:rPr lang="en-US" altLang="en-US" sz="2600" dirty="0">
                <a:ea typeface="ＭＳ Ｐゴシック" panose="020B0600070205080204" pitchFamily="34" charset="-128"/>
              </a:rPr>
              <a:t> is a measure of the osmotic pressure of two solutions separated by a semi-permeable membrane.</a:t>
            </a:r>
            <a:endParaRPr lang="en-US" altLang="en-US" sz="2400" dirty="0">
              <a:latin typeface="Calibri (body)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GB" sz="2600" dirty="0">
                <a:latin typeface="Calibri (body)"/>
                <a:cs typeface="Arial" pitchFamily="34" charset="0"/>
              </a:rPr>
              <a:t>In other words, tonicity is the relative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600" dirty="0">
                <a:latin typeface="Calibri (body)"/>
                <a:cs typeface="Arial" pitchFamily="34" charset="0"/>
              </a:rPr>
              <a:t>    concentration of solutes dissolved in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600" dirty="0">
                <a:latin typeface="Calibri (body)"/>
                <a:cs typeface="Arial" pitchFamily="34" charset="0"/>
              </a:rPr>
              <a:t>    solution which determine the direction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600" dirty="0">
                <a:latin typeface="Calibri (body)"/>
                <a:cs typeface="Arial" pitchFamily="34" charset="0"/>
              </a:rPr>
              <a:t>    and extent of diffusion. 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ar-SA" altLang="en-US" sz="2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ar-SA" altLang="en-US" sz="26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DDBE20-E858-4BB4-AB22-9F77089C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0405" y="4267199"/>
            <a:ext cx="3057395" cy="2540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4ACE0A-B7E3-4624-846F-96B9C55C7556}"/>
              </a:ext>
            </a:extLst>
          </p:cNvPr>
          <p:cNvSpPr/>
          <p:nvPr/>
        </p:nvSpPr>
        <p:spPr>
          <a:xfrm>
            <a:off x="304800" y="2286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Tonicity 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2A2842B-6B35-4269-948B-03F3FBBA7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7313" y="1143000"/>
          <a:ext cx="6786562" cy="2621232"/>
        </p:xfrm>
        <a:graphic>
          <a:graphicData uri="http://schemas.openxmlformats.org/drawingml/2006/table">
            <a:tbl>
              <a:tblPr rtl="1"/>
              <a:tblGrid>
                <a:gridCol w="2262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62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4030"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Hypertonic</a:t>
                      </a:r>
                      <a:endParaRPr kumimoji="0" lang="ar-SA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isotonic</a:t>
                      </a:r>
                      <a:endParaRPr kumimoji="0" lang="ar-SA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Hypotonic</a:t>
                      </a:r>
                      <a:endParaRPr kumimoji="0" lang="ar-SA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869"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NaCl 2%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NaCl 0.9%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NaCl 0.2%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0747"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6000" b="0" i="0" u="none" strike="noStrike" cap="none" normalizeH="0" baseline="-1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‹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Inside     outside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6000" b="0" i="0" u="none" strike="noStrike" cap="none" normalizeH="0" baseline="-1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=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Inside     outside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  <a:r>
                        <a:rPr kumimoji="0" lang="en-US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6000" b="0" i="0" u="none" strike="noStrike" cap="none" normalizeH="0" baseline="-1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›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solute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Inside     outside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869"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shrinkage</a:t>
                      </a:r>
                      <a:endParaRPr kumimoji="0" lang="ar-S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equilibrium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 rtl="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 rtl="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 rtl="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ＭＳ Ｐゴシック" panose="020B0600070205080204" pitchFamily="34" charset="-128"/>
                        </a:rPr>
                        <a:t>swelling</a:t>
                      </a:r>
                      <a:endParaRPr kumimoji="0" lang="ar-S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597E80D3-377B-4BD7-84C9-68CE1134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64233"/>
            <a:ext cx="7543800" cy="294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BD60B0C-8B56-4FBA-99D0-0273E94405D0}"/>
              </a:ext>
            </a:extLst>
          </p:cNvPr>
          <p:cNvSpPr txBox="1"/>
          <p:nvPr/>
        </p:nvSpPr>
        <p:spPr>
          <a:xfrm>
            <a:off x="357158" y="304800"/>
            <a:ext cx="832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Types of Tonicity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9FF-E8D8-468D-A17D-F7A173428260}" type="slidenum">
              <a:rPr lang="ar-SA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 descr="SDXTMPPPT01.emf">
            <a:extLst>
              <a:ext uri="{FF2B5EF4-FFF2-40B4-BE49-F238E27FC236}">
                <a16:creationId xmlns="" xmlns:a16="http://schemas.microsoft.com/office/drawing/2014/main" id="{8709A1F8-836A-473E-BFDB-F2DB48008B0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3296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452D66-A2BD-4D68-8026-4E5191479AAD}"/>
              </a:ext>
            </a:extLst>
          </p:cNvPr>
          <p:cNvSpPr txBox="1"/>
          <p:nvPr/>
        </p:nvSpPr>
        <p:spPr>
          <a:xfrm>
            <a:off x="457201" y="304800"/>
            <a:ext cx="832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Isotonic Solutions-Why?</a:t>
            </a:r>
            <a:endParaRPr lang="ar-SA" altLang="en-US" sz="320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9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52400"/>
            <a:ext cx="86868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>
                <a:solidFill>
                  <a:srgbClr val="C00000"/>
                </a:solidFill>
                <a:latin typeface="Calibri (body)"/>
                <a:cs typeface="Arial" pitchFamily="34" charset="0"/>
              </a:rPr>
              <a:t>Acid and Base: </a:t>
            </a:r>
            <a:r>
              <a:rPr lang="en-GB" altLang="en-US" sz="2500" b="1" dirty="0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Arrhenius’ Theory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914400"/>
            <a:ext cx="8686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Arrhenius’ definition of an 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acid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is - ‘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 substance which yields hydrogen ion (H</a:t>
            </a:r>
            <a:r>
              <a:rPr lang="en-GB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) in an aqueous medium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’; and that of a 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is -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‘a substance which yields hydroxyl ions (OH</a:t>
            </a:r>
            <a:r>
              <a:rPr lang="en-GB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) in an aqueous medium’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2895600"/>
            <a:ext cx="86868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Arrhenius concept is quite useful and explains the acid-base behaviour to a good extent. However it has certain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drawbacks</a:t>
            </a:r>
            <a:r>
              <a:rPr lang="en-GB" dirty="0">
                <a:latin typeface="Arial" pitchFamily="34" charset="0"/>
                <a:cs typeface="Arial" pitchFamily="34" charset="0"/>
              </a:rPr>
              <a:t> like,</a:t>
            </a:r>
          </a:p>
          <a:p>
            <a:pPr marL="539750" indent="-539750" algn="just">
              <a:spcBef>
                <a:spcPts val="600"/>
              </a:spcBef>
              <a:buClr>
                <a:srgbClr val="FF0000"/>
              </a:buClr>
              <a:buFont typeface="Wingdings 3" pitchFamily="18" charset="2"/>
              <a:buChar char="_"/>
            </a:pPr>
            <a:r>
              <a:rPr lang="en-GB" dirty="0">
                <a:latin typeface="Arial" pitchFamily="34" charset="0"/>
                <a:cs typeface="Arial" pitchFamily="34" charset="0"/>
              </a:rPr>
              <a:t>It is limited to only aqueous solutions and require dissociation of the substance. It does not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explain the behaviour of acids and bases in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non-aqueous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media.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marL="539750" indent="-539750" algn="just">
              <a:spcBef>
                <a:spcPts val="600"/>
              </a:spcBef>
              <a:buClr>
                <a:srgbClr val="FF0000"/>
              </a:buClr>
              <a:buFont typeface="Wingdings 3" pitchFamily="18" charset="2"/>
              <a:buChar char="_"/>
            </a:pPr>
            <a:r>
              <a:rPr lang="en-GB" dirty="0">
                <a:latin typeface="Arial" pitchFamily="34" charset="0"/>
                <a:cs typeface="Arial" pitchFamily="34" charset="0"/>
              </a:rPr>
              <a:t>It does not explain the acidic behaviour of some substances which do not contain hydrogen. for example, AlCl</a:t>
            </a:r>
            <a:r>
              <a:rPr lang="en-GB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GB" dirty="0">
                <a:latin typeface="Arial" pitchFamily="34" charset="0"/>
                <a:cs typeface="Arial" pitchFamily="34" charset="0"/>
              </a:rPr>
              <a:t>. Similarly it does not explain the basic character of substances like NH</a:t>
            </a:r>
            <a:r>
              <a:rPr lang="en-GB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GB" dirty="0">
                <a:latin typeface="Arial" pitchFamily="34" charset="0"/>
                <a:cs typeface="Arial" pitchFamily="34" charset="0"/>
              </a:rPr>
              <a:t> and Na</a:t>
            </a:r>
            <a:r>
              <a:rPr lang="en-GB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GB" dirty="0">
                <a:latin typeface="Arial" pitchFamily="34" charset="0"/>
                <a:cs typeface="Arial" pitchFamily="34" charset="0"/>
              </a:rPr>
              <a:t>CO</a:t>
            </a:r>
            <a:r>
              <a:rPr lang="en-GB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GB" dirty="0">
                <a:latin typeface="Arial" pitchFamily="34" charset="0"/>
                <a:cs typeface="Arial" pitchFamily="34" charset="0"/>
              </a:rPr>
              <a:t> which do not have a hydroxide groups.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Acids &amp; Bases</a:t>
            </a:r>
          </a:p>
        </p:txBody>
      </p:sp>
      <p:pic>
        <p:nvPicPr>
          <p:cNvPr id="10243" name="Picture 3" descr="acidsbas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905000"/>
            <a:ext cx="4419600" cy="3979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32004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dirty="0">
                <a:latin typeface="Comic Sans MS" pitchFamily="66" charset="0"/>
                <a:cs typeface="+mn-cs"/>
              </a:rPr>
              <a:t>An </a:t>
            </a: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acid</a:t>
            </a:r>
            <a:r>
              <a:rPr lang="en-US" dirty="0" smtClean="0">
                <a:latin typeface="Comic Sans MS" pitchFamily="66" charset="0"/>
                <a:cs typeface="+mn-cs"/>
              </a:rPr>
              <a:t> </a:t>
            </a:r>
            <a:r>
              <a:rPr lang="en-US" dirty="0">
                <a:latin typeface="Comic Sans MS" pitchFamily="66" charset="0"/>
                <a:cs typeface="+mn-cs"/>
              </a:rPr>
              <a:t>is any ionic compound that releases 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hydrogen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 _____ 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(H</a:t>
            </a:r>
            <a:r>
              <a:rPr lang="en-US" sz="2000" b="1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+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)</a:t>
            </a:r>
            <a:r>
              <a:rPr lang="en-US" sz="2000" dirty="0">
                <a:latin typeface="Comic Sans MS" pitchFamily="66" charset="0"/>
                <a:cs typeface="+mn-cs"/>
              </a:rPr>
              <a:t>  </a:t>
            </a:r>
            <a:r>
              <a:rPr lang="en-US" dirty="0">
                <a:latin typeface="Comic Sans MS" pitchFamily="66" charset="0"/>
                <a:cs typeface="+mn-cs"/>
              </a:rPr>
              <a:t>in </a:t>
            </a:r>
            <a:r>
              <a:rPr lang="en-US" dirty="0" smtClean="0">
                <a:latin typeface="Comic Sans MS" pitchFamily="66" charset="0"/>
              </a:rPr>
              <a:t>solution</a:t>
            </a:r>
            <a:r>
              <a:rPr lang="en-US" dirty="0" smtClean="0">
                <a:latin typeface="Comic Sans MS" pitchFamily="66" charset="0"/>
                <a:cs typeface="+mn-cs"/>
              </a:rPr>
              <a:t>.</a:t>
            </a:r>
            <a:endParaRPr lang="en-US" dirty="0">
              <a:latin typeface="Comic Sans MS" pitchFamily="66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dirty="0" smtClean="0">
              <a:latin typeface="Comic Sans MS" pitchFamily="66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dirty="0">
              <a:latin typeface="Comic Sans MS" pitchFamily="66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dirty="0">
              <a:latin typeface="Comic Sans MS" pitchFamily="66" charset="0"/>
              <a:cs typeface="+mn-cs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>
                <a:latin typeface="Comic Sans MS" pitchFamily="66" charset="0"/>
                <a:cs typeface="+mn-cs"/>
              </a:rPr>
              <a:t>A </a:t>
            </a:r>
            <a:r>
              <a:rPr 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base</a:t>
            </a:r>
            <a:r>
              <a:rPr lang="en-US" dirty="0" smtClean="0">
                <a:latin typeface="Comic Sans MS" pitchFamily="66" charset="0"/>
                <a:cs typeface="+mn-cs"/>
              </a:rPr>
              <a:t> </a:t>
            </a:r>
            <a:r>
              <a:rPr lang="en-US" dirty="0">
                <a:latin typeface="Comic Sans MS" pitchFamily="66" charset="0"/>
                <a:cs typeface="+mn-cs"/>
              </a:rPr>
              <a:t>is any ionic compound that releases 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hydroxide 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_____</a:t>
            </a:r>
            <a:r>
              <a:rPr 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(</a:t>
            </a:r>
            <a:r>
              <a:rPr lang="en-US" sz="2000" b="1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-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OH) </a:t>
            </a:r>
            <a:r>
              <a:rPr lang="en-US" dirty="0">
                <a:latin typeface="Comic Sans MS" pitchFamily="66" charset="0"/>
                <a:cs typeface="+mn-cs"/>
              </a:rPr>
              <a:t>in solution.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dirty="0">
              <a:latin typeface="Comic Sans MS" pitchFamily="66" charset="0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95812" y="6613525"/>
            <a:ext cx="4548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 dirty="0">
                <a:latin typeface="Comic Sans MS" pitchFamily="66" charset="0"/>
              </a:rPr>
              <a:t>From the  </a:t>
            </a:r>
            <a:r>
              <a:rPr lang="en-US" altLang="en-US" sz="1000" dirty="0">
                <a:latin typeface="Comic Sans MS" pitchFamily="66" charset="0"/>
                <a:hlinkClick r:id="rId4"/>
              </a:rPr>
              <a:t>Virtual Cell Biology Classroom</a:t>
            </a:r>
            <a:r>
              <a:rPr lang="en-US" altLang="en-US" sz="1000" dirty="0">
                <a:latin typeface="Comic Sans MS" pitchFamily="66" charset="0"/>
              </a:rPr>
              <a:t> on </a:t>
            </a:r>
            <a:r>
              <a:rPr lang="en-US" altLang="en-US" sz="1000" dirty="0">
                <a:latin typeface="Comic Sans MS" pitchFamily="66" charset="0"/>
                <a:hlinkClick r:id="rId5"/>
              </a:rPr>
              <a:t>ScienceProfOnline.com</a:t>
            </a:r>
            <a:endParaRPr lang="en-US" altLang="en-US" sz="1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DEEE42-731C-4B62-AA3D-A52F4F9128BC}"/>
              </a:ext>
            </a:extLst>
          </p:cNvPr>
          <p:cNvSpPr/>
          <p:nvPr/>
        </p:nvSpPr>
        <p:spPr>
          <a:xfrm>
            <a:off x="251520" y="968544"/>
            <a:ext cx="871378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In 1923,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Brønsted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and Lowry pointed out independently that acid-base reactions can be interpreted as proton-transfer reactions. The definition is sufficiently broad and removes the first limitation of Arrhenius concept. 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GB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According to </a:t>
            </a:r>
            <a:r>
              <a:rPr lang="en-GB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Brønsted</a:t>
            </a:r>
            <a:r>
              <a:rPr lang="en-GB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-theory an acid is a substance that can donate a proton whereas a base is a substance that can accept a proton.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endParaRPr lang="en-GB" sz="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Any hydrogen-containing molecule or ion capable of donating or transferring a proton is an acid, while any molecule or ion that can accept a proton is a base.</a:t>
            </a:r>
          </a:p>
          <a:p>
            <a:pPr>
              <a:lnSpc>
                <a:spcPct val="150000"/>
              </a:lnSpc>
            </a:pPr>
            <a:endParaRPr lang="en-GB" sz="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For example, in a reaction between ammonia (NH</a:t>
            </a:r>
            <a:r>
              <a:rPr lang="en-GB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and hydrogen fluoride (HF); ammonia acts as a base (accepts a proton) while HF behaves as an acid (donates a proton).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b="1" dirty="0"/>
              <a:t>NH</a:t>
            </a:r>
            <a:r>
              <a:rPr lang="en-GB" b="1" baseline="-25000" dirty="0"/>
              <a:t>3</a:t>
            </a:r>
            <a:r>
              <a:rPr lang="en-GB" b="1" dirty="0"/>
              <a:t> + </a:t>
            </a:r>
            <a:r>
              <a:rPr lang="en-GB" b="1" dirty="0" err="1"/>
              <a:t>HF</a:t>
            </a:r>
            <a:r>
              <a:rPr lang="en-GB" b="1" dirty="0"/>
              <a:t> </a:t>
            </a:r>
            <a:r>
              <a:rPr lang="en-GB" b="1" dirty="0">
                <a:sym typeface="Wingdings 3"/>
              </a:rPr>
              <a:t> </a:t>
            </a:r>
            <a:r>
              <a:rPr lang="en-GB" b="1" dirty="0"/>
              <a:t>NH</a:t>
            </a:r>
            <a:r>
              <a:rPr lang="en-GB" b="1" baseline="-25000" dirty="0"/>
              <a:t>4</a:t>
            </a:r>
            <a:r>
              <a:rPr lang="en-GB" b="1" baseline="30000" dirty="0"/>
              <a:t>+</a:t>
            </a:r>
            <a:r>
              <a:rPr lang="en-GB" b="1" dirty="0"/>
              <a:t> + F</a:t>
            </a:r>
            <a:r>
              <a:rPr lang="en-GB" b="1" baseline="30000" dirty="0">
                <a:sym typeface="Symbol"/>
              </a:rPr>
              <a:t></a:t>
            </a:r>
            <a:endParaRPr lang="en-GB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5978" y="76200"/>
            <a:ext cx="8686800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GB" sz="2500" b="1" dirty="0">
                <a:solidFill>
                  <a:srgbClr val="C00000"/>
                </a:solidFill>
                <a:latin typeface="Calibri (body)"/>
                <a:cs typeface="Arial" pitchFamily="34" charset="0"/>
              </a:rPr>
              <a:t>Acid and Base: Lowry and </a:t>
            </a:r>
            <a:r>
              <a:rPr lang="en-GB" sz="2500" b="1" dirty="0" err="1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Br</a:t>
            </a:r>
            <a:r>
              <a:rPr lang="en-GB" sz="1900" b="1" dirty="0" err="1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Ö</a:t>
            </a:r>
            <a:r>
              <a:rPr lang="en-GB" sz="2500" b="1" dirty="0" err="1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nsted’s</a:t>
            </a:r>
            <a:r>
              <a:rPr lang="en-GB" sz="2500" b="1" dirty="0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25E337-B0AB-44AF-8DEA-41A57877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67348"/>
            <a:ext cx="849694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Lewis (1923) put forward another definition of acids and bases solely dependent on giving or taking of an electron pair. </a:t>
            </a:r>
          </a:p>
          <a:p>
            <a:pPr algn="just" eaLnBrk="1" hangingPunct="1">
              <a:lnSpc>
                <a:spcPct val="150000"/>
              </a:lnSpc>
            </a:pPr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According to the theory,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‘an acid is an electron pair acceptor, whereas a base is an electron pair donor’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Therefore, it is obvious that whenever any neutralization occurs, the formation of an altogether new coordinate covalent bond between the electron pair donor and acceptor atoms take place.</a:t>
            </a:r>
          </a:p>
          <a:p>
            <a:pPr algn="just" eaLnBrk="1" hangingPunct="1">
              <a:lnSpc>
                <a:spcPct val="150000"/>
              </a:lnSpc>
            </a:pPr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Thus, Lewis’s definition is a much broader definition that includes coordination compound formation as acid-base reactions, besides Arrhenius and Lowry-</a:t>
            </a:r>
            <a:r>
              <a:rPr lang="en-GB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Bronsted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acids and bases.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5978" y="76200"/>
            <a:ext cx="8686800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500" b="1" dirty="0">
                <a:solidFill>
                  <a:srgbClr val="C00000"/>
                </a:solidFill>
                <a:latin typeface="Calibri (body)"/>
                <a:cs typeface="Arial" pitchFamily="34" charset="0"/>
              </a:rPr>
              <a:t>Acid and Base: </a:t>
            </a:r>
            <a:r>
              <a:rPr lang="en-GB" altLang="en-US" sz="2500" b="1" dirty="0">
                <a:solidFill>
                  <a:srgbClr val="C00000"/>
                </a:solidFill>
                <a:latin typeface="Calibri (body)"/>
                <a:cs typeface="Arial" panose="020B0604020202020204" pitchFamily="34" charset="0"/>
              </a:rPr>
              <a:t>Lewis’s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44" y="304800"/>
            <a:ext cx="8143056" cy="6076528"/>
            <a:chOff x="467544" y="304800"/>
            <a:chExt cx="8143056" cy="6076528"/>
          </a:xfrm>
        </p:grpSpPr>
        <p:sp>
          <p:nvSpPr>
            <p:cNvPr id="6" name="Rectangle 5"/>
            <p:cNvSpPr/>
            <p:nvPr/>
          </p:nvSpPr>
          <p:spPr>
            <a:xfrm>
              <a:off x="467544" y="304800"/>
              <a:ext cx="8143056" cy="5350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lnSpc>
                  <a:spcPct val="150000"/>
                </a:lnSpc>
              </a:pPr>
              <a:r>
                <a:rPr lang="en-GB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Examples:</a:t>
              </a: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reaction of </a:t>
              </a:r>
              <a:r>
                <a:rPr lang="en-GB" alt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borontrifluoride</a:t>
              </a: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(acid) with ammonia (base) results into a stable octet configuration between mutual sharing of a pair of electrons of latter (donor) and former (acceptor).</a:t>
              </a: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reaction of ammonia (base) with Ag</a:t>
              </a:r>
              <a:r>
                <a:rPr lang="en-GB" altLang="en-US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(acid) results into a stable configuration due to the mutual sharing of a pair of electrons of latter (donor) and former (acceptor).</a:t>
              </a: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just" eaLnBrk="1" hangingPunct="1">
                <a:lnSpc>
                  <a:spcPct val="150000"/>
                </a:lnSpc>
                <a:buFont typeface="+mj-lt"/>
                <a:buAutoNum type="romanLcPeriod"/>
              </a:pPr>
              <a:endParaRPr lang="en-GB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64134" y="2057400"/>
              <a:ext cx="4656138" cy="4323928"/>
              <a:chOff x="2364134" y="2057400"/>
              <a:chExt cx="4656138" cy="43239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3C366A08-4905-41AB-BF22-1D6FFF1C7D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056" y="4856162"/>
                <a:ext cx="4267200" cy="1525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" name="Picture 6">
                <a:extLst>
                  <a:ext uri="{FF2B5EF4-FFF2-40B4-BE49-F238E27FC236}">
                    <a16:creationId xmlns="" xmlns:a16="http://schemas.microsoft.com/office/drawing/2014/main" id="{94FCFE7F-2FCE-44AE-9988-EAC7821D4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134" y="2057400"/>
                <a:ext cx="4656138" cy="154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450"/>
            <a:ext cx="83058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892"/>
            <a:ext cx="81534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E3C-6CAC-4630-8B0B-53AC9FCBC21F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1534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1202</Words>
  <Application>Microsoft Office PowerPoint</Application>
  <PresentationFormat>On-screen Show (4:3)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(body)</vt:lpstr>
      <vt:lpstr>Comic Sans MS</vt:lpstr>
      <vt:lpstr>Georgia</vt:lpstr>
      <vt:lpstr>Symbol</vt:lpstr>
      <vt:lpstr>Times New Roman</vt:lpstr>
      <vt:lpstr>Wingdings</vt:lpstr>
      <vt:lpstr>Wingdings 3</vt:lpstr>
      <vt:lpstr>Office Theme</vt:lpstr>
      <vt:lpstr>Acid, Base &amp; Buffer Solution   Professor Dr. Md. Aslam Hossain Department of Pharmaceutical Chemistry University of Dhaka</vt:lpstr>
      <vt:lpstr>PowerPoint Presentation</vt:lpstr>
      <vt:lpstr>Acids &amp; 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Equilibrium   Dr Mohammad Kaisarul Islam Department of Pharmaceutical Chemistry, DU</dc:title>
  <dc:creator>AAC</dc:creator>
  <cp:lastModifiedBy>Windows User</cp:lastModifiedBy>
  <cp:revision>293</cp:revision>
  <dcterms:created xsi:type="dcterms:W3CDTF">2018-08-03T06:11:15Z</dcterms:created>
  <dcterms:modified xsi:type="dcterms:W3CDTF">2021-12-16T18:28:25Z</dcterms:modified>
</cp:coreProperties>
</file>