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380" r:id="rId3"/>
    <p:sldId id="381" r:id="rId4"/>
    <p:sldId id="382" r:id="rId5"/>
    <p:sldId id="369" r:id="rId6"/>
    <p:sldId id="370" r:id="rId7"/>
    <p:sldId id="371" r:id="rId8"/>
    <p:sldId id="372" r:id="rId9"/>
    <p:sldId id="256" r:id="rId10"/>
    <p:sldId id="316" r:id="rId11"/>
    <p:sldId id="317" r:id="rId12"/>
    <p:sldId id="318" r:id="rId13"/>
    <p:sldId id="319" r:id="rId14"/>
    <p:sldId id="321" r:id="rId15"/>
    <p:sldId id="337" r:id="rId16"/>
    <p:sldId id="339" r:id="rId17"/>
    <p:sldId id="343" r:id="rId18"/>
    <p:sldId id="340" r:id="rId19"/>
    <p:sldId id="341" r:id="rId20"/>
    <p:sldId id="323" r:id="rId21"/>
    <p:sldId id="342" r:id="rId22"/>
    <p:sldId id="324" r:id="rId23"/>
    <p:sldId id="325" r:id="rId24"/>
    <p:sldId id="326" r:id="rId25"/>
    <p:sldId id="298" r:id="rId26"/>
    <p:sldId id="299" r:id="rId27"/>
    <p:sldId id="379" r:id="rId28"/>
    <p:sldId id="300" r:id="rId29"/>
    <p:sldId id="336" r:id="rId30"/>
    <p:sldId id="347" r:id="rId31"/>
    <p:sldId id="348" r:id="rId32"/>
    <p:sldId id="361" r:id="rId33"/>
    <p:sldId id="349" r:id="rId34"/>
    <p:sldId id="350" r:id="rId35"/>
    <p:sldId id="351" r:id="rId36"/>
    <p:sldId id="352" r:id="rId37"/>
    <p:sldId id="374" r:id="rId38"/>
    <p:sldId id="375" r:id="rId39"/>
    <p:sldId id="376" r:id="rId40"/>
    <p:sldId id="377" r:id="rId41"/>
    <p:sldId id="362" r:id="rId42"/>
    <p:sldId id="363" r:id="rId43"/>
    <p:sldId id="364" r:id="rId44"/>
    <p:sldId id="354" r:id="rId45"/>
    <p:sldId id="365" r:id="rId46"/>
    <p:sldId id="366" r:id="rId47"/>
    <p:sldId id="357" r:id="rId48"/>
    <p:sldId id="358" r:id="rId49"/>
    <p:sldId id="378" r:id="rId50"/>
    <p:sldId id="367" r:id="rId51"/>
    <p:sldId id="359" r:id="rId52"/>
    <p:sldId id="360"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 charset="-128"/>
        <a:cs typeface="+mn-cs"/>
      </a:defRPr>
    </a:lvl5pPr>
    <a:lvl6pPr marL="2286000" algn="l" defTabSz="914400" rtl="0" eaLnBrk="1" latinLnBrk="0" hangingPunct="1">
      <a:defRPr kern="1200">
        <a:solidFill>
          <a:schemeClr val="tx1"/>
        </a:solidFill>
        <a:latin typeface="Arial" charset="0"/>
        <a:ea typeface="ＭＳ Ｐゴシック" pitchFamily="-1" charset="-128"/>
        <a:cs typeface="+mn-cs"/>
      </a:defRPr>
    </a:lvl6pPr>
    <a:lvl7pPr marL="2743200" algn="l" defTabSz="914400" rtl="0" eaLnBrk="1" latinLnBrk="0" hangingPunct="1">
      <a:defRPr kern="1200">
        <a:solidFill>
          <a:schemeClr val="tx1"/>
        </a:solidFill>
        <a:latin typeface="Arial" charset="0"/>
        <a:ea typeface="ＭＳ Ｐゴシック" pitchFamily="-1" charset="-128"/>
        <a:cs typeface="+mn-cs"/>
      </a:defRPr>
    </a:lvl7pPr>
    <a:lvl8pPr marL="3200400" algn="l" defTabSz="914400" rtl="0" eaLnBrk="1" latinLnBrk="0" hangingPunct="1">
      <a:defRPr kern="1200">
        <a:solidFill>
          <a:schemeClr val="tx1"/>
        </a:solidFill>
        <a:latin typeface="Arial" charset="0"/>
        <a:ea typeface="ＭＳ Ｐゴシック" pitchFamily="-1" charset="-128"/>
        <a:cs typeface="+mn-cs"/>
      </a:defRPr>
    </a:lvl8pPr>
    <a:lvl9pPr marL="3657600" algn="l" defTabSz="914400" rtl="0" eaLnBrk="1" latinLnBrk="0" hangingPunct="1">
      <a:defRPr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8"/>
    <p:restoredTop sz="94717"/>
  </p:normalViewPr>
  <p:slideViewPr>
    <p:cSldViewPr>
      <p:cViewPr varScale="1">
        <p:scale>
          <a:sx n="82" d="100"/>
          <a:sy n="82" d="100"/>
        </p:scale>
        <p:origin x="1253"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FD605-D8FD-6C45-96CB-97CAC2F4B139}" type="datetimeFigureOut">
              <a:rPr lang="en-US" smtClean="0"/>
              <a:t>09-Sep-22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1AF5B-1C57-1345-9C44-31F144D92A55}" type="slidenum">
              <a:rPr lang="en-US" smtClean="0"/>
              <a:t>‹#›</a:t>
            </a:fld>
            <a:endParaRPr lang="en-US"/>
          </a:p>
        </p:txBody>
      </p:sp>
    </p:spTree>
    <p:extLst>
      <p:ext uri="{BB962C8B-B14F-4D97-AF65-F5344CB8AC3E}">
        <p14:creationId xmlns:p14="http://schemas.microsoft.com/office/powerpoint/2010/main" val="72933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01AF5B-1C57-1345-9C44-31F144D92A55}" type="slidenum">
              <a:rPr lang="en-US" smtClean="0"/>
              <a:t>11</a:t>
            </a:fld>
            <a:endParaRPr lang="en-US"/>
          </a:p>
        </p:txBody>
      </p:sp>
    </p:spTree>
    <p:extLst>
      <p:ext uri="{BB962C8B-B14F-4D97-AF65-F5344CB8AC3E}">
        <p14:creationId xmlns:p14="http://schemas.microsoft.com/office/powerpoint/2010/main" val="14495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5A9767-E412-4CC0-BF08-FEB1C12964F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FB1A77-8940-4D7C-86BB-E2889681326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D9C762-9580-422B-B81E-081D28CF3CF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lgn="ct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endParaRPr lang="en-US"/>
          </a:p>
        </p:txBody>
      </p:sp>
      <p:sp>
        <p:nvSpPr>
          <p:cNvPr id="6" name="Rectangle 6"/>
          <p:cNvSpPr>
            <a:spLocks noGrp="1" noChangeArrowheads="1"/>
          </p:cNvSpPr>
          <p:nvPr>
            <p:ph type="sldNum" sz="quarter" idx="12"/>
          </p:nvPr>
        </p:nvSpPr>
        <p:spPr/>
        <p:txBody>
          <a:bodyPr/>
          <a:lstStyle>
            <a:lvl1pPr>
              <a:defRPr b="1"/>
            </a:lvl1pPr>
          </a:lstStyle>
          <a:p>
            <a:fld id="{AA31F474-8E31-44E4-8639-B8FF1E7C431C}" type="slidenum">
              <a:rPr lang="en-US"/>
              <a:pPr/>
              <a:t>‹#›</a:t>
            </a:fld>
            <a:endParaRPr lang="en-US"/>
          </a:p>
        </p:txBody>
      </p:sp>
    </p:spTree>
    <p:extLst>
      <p:ext uri="{BB962C8B-B14F-4D97-AF65-F5344CB8AC3E}">
        <p14:creationId xmlns:p14="http://schemas.microsoft.com/office/powerpoint/2010/main" val="335109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endParaRPr lang="en-US"/>
          </a:p>
        </p:txBody>
      </p:sp>
      <p:sp>
        <p:nvSpPr>
          <p:cNvPr id="6" name="Rectangle 6"/>
          <p:cNvSpPr>
            <a:spLocks noGrp="1" noChangeArrowheads="1"/>
          </p:cNvSpPr>
          <p:nvPr>
            <p:ph type="sldNum" sz="quarter" idx="12"/>
          </p:nvPr>
        </p:nvSpPr>
        <p:spPr/>
        <p:txBody>
          <a:bodyPr/>
          <a:lstStyle>
            <a:lvl1pPr>
              <a:defRPr b="1"/>
            </a:lvl1pPr>
          </a:lstStyle>
          <a:p>
            <a:fld id="{53160015-492C-41A5-9994-7C669AA04639}" type="slidenum">
              <a:rPr lang="en-US"/>
              <a:pPr/>
              <a:t>‹#›</a:t>
            </a:fld>
            <a:endParaRPr lang="en-US"/>
          </a:p>
        </p:txBody>
      </p:sp>
    </p:spTree>
    <p:extLst>
      <p:ext uri="{BB962C8B-B14F-4D97-AF65-F5344CB8AC3E}">
        <p14:creationId xmlns:p14="http://schemas.microsoft.com/office/powerpoint/2010/main" val="1727259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lgn="ct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endParaRPr lang="en-US"/>
          </a:p>
        </p:txBody>
      </p:sp>
      <p:sp>
        <p:nvSpPr>
          <p:cNvPr id="6" name="Rectangle 6"/>
          <p:cNvSpPr>
            <a:spLocks noGrp="1" noChangeArrowheads="1"/>
          </p:cNvSpPr>
          <p:nvPr>
            <p:ph type="sldNum" sz="quarter" idx="12"/>
          </p:nvPr>
        </p:nvSpPr>
        <p:spPr/>
        <p:txBody>
          <a:bodyPr/>
          <a:lstStyle>
            <a:lvl1pPr>
              <a:defRPr b="1"/>
            </a:lvl1pPr>
          </a:lstStyle>
          <a:p>
            <a:fld id="{43A94F06-57A1-4B54-B66B-D46767C14133}" type="slidenum">
              <a:rPr lang="en-US"/>
              <a:pPr/>
              <a:t>‹#›</a:t>
            </a:fld>
            <a:endParaRPr lang="en-US"/>
          </a:p>
        </p:txBody>
      </p:sp>
    </p:spTree>
    <p:extLst>
      <p:ext uri="{BB962C8B-B14F-4D97-AF65-F5344CB8AC3E}">
        <p14:creationId xmlns:p14="http://schemas.microsoft.com/office/powerpoint/2010/main" val="3620656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lgn="ct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endParaRPr lang="en-US"/>
          </a:p>
        </p:txBody>
      </p:sp>
      <p:sp>
        <p:nvSpPr>
          <p:cNvPr id="7" name="Rectangle 6"/>
          <p:cNvSpPr>
            <a:spLocks noGrp="1" noChangeArrowheads="1"/>
          </p:cNvSpPr>
          <p:nvPr>
            <p:ph type="sldNum" sz="quarter" idx="12"/>
          </p:nvPr>
        </p:nvSpPr>
        <p:spPr/>
        <p:txBody>
          <a:bodyPr/>
          <a:lstStyle>
            <a:lvl1pPr>
              <a:defRPr b="1"/>
            </a:lvl1pPr>
          </a:lstStyle>
          <a:p>
            <a:fld id="{907D2BF7-6ACB-4D2A-8F68-5393B19CBD72}" type="slidenum">
              <a:rPr lang="en-US"/>
              <a:pPr/>
              <a:t>‹#›</a:t>
            </a:fld>
            <a:endParaRPr lang="en-US"/>
          </a:p>
        </p:txBody>
      </p:sp>
    </p:spTree>
    <p:extLst>
      <p:ext uri="{BB962C8B-B14F-4D97-AF65-F5344CB8AC3E}">
        <p14:creationId xmlns:p14="http://schemas.microsoft.com/office/powerpoint/2010/main" val="108809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lgn="ctr">
              <a:defRPr b="1"/>
            </a:lvl1pPr>
          </a:lstStyle>
          <a:p>
            <a:pPr>
              <a:defRPr/>
            </a:pPr>
            <a:endParaRPr lang="en-US"/>
          </a:p>
        </p:txBody>
      </p:sp>
      <p:sp>
        <p:nvSpPr>
          <p:cNvPr id="8" name="Rectangle 5"/>
          <p:cNvSpPr>
            <a:spLocks noGrp="1" noChangeArrowheads="1"/>
          </p:cNvSpPr>
          <p:nvPr>
            <p:ph type="ftr" sz="quarter" idx="11"/>
          </p:nvPr>
        </p:nvSpPr>
        <p:spPr/>
        <p:txBody>
          <a:bodyPr/>
          <a:lstStyle>
            <a:lvl1pPr>
              <a:defRPr b="1"/>
            </a:lvl1pPr>
          </a:lstStyle>
          <a:p>
            <a:pPr>
              <a:defRPr/>
            </a:pPr>
            <a:endParaRPr lang="en-US"/>
          </a:p>
        </p:txBody>
      </p:sp>
      <p:sp>
        <p:nvSpPr>
          <p:cNvPr id="9" name="Rectangle 6"/>
          <p:cNvSpPr>
            <a:spLocks noGrp="1" noChangeArrowheads="1"/>
          </p:cNvSpPr>
          <p:nvPr>
            <p:ph type="sldNum" sz="quarter" idx="12"/>
          </p:nvPr>
        </p:nvSpPr>
        <p:spPr/>
        <p:txBody>
          <a:bodyPr/>
          <a:lstStyle>
            <a:lvl1pPr>
              <a:defRPr b="1"/>
            </a:lvl1pPr>
          </a:lstStyle>
          <a:p>
            <a:fld id="{6137B5D0-6469-4DAA-B6DE-B0DC465F20F2}" type="slidenum">
              <a:rPr lang="en-US"/>
              <a:pPr/>
              <a:t>‹#›</a:t>
            </a:fld>
            <a:endParaRPr lang="en-US"/>
          </a:p>
        </p:txBody>
      </p:sp>
    </p:spTree>
    <p:extLst>
      <p:ext uri="{BB962C8B-B14F-4D97-AF65-F5344CB8AC3E}">
        <p14:creationId xmlns:p14="http://schemas.microsoft.com/office/powerpoint/2010/main" val="3321267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lgn="ctr">
              <a:defRPr b="1"/>
            </a:lvl1pPr>
          </a:lstStyle>
          <a:p>
            <a:pPr>
              <a:defRPr/>
            </a:pPr>
            <a:endParaRPr lang="en-US"/>
          </a:p>
        </p:txBody>
      </p:sp>
      <p:sp>
        <p:nvSpPr>
          <p:cNvPr id="4" name="Rectangle 5"/>
          <p:cNvSpPr>
            <a:spLocks noGrp="1" noChangeArrowheads="1"/>
          </p:cNvSpPr>
          <p:nvPr>
            <p:ph type="ftr" sz="quarter" idx="11"/>
          </p:nvPr>
        </p:nvSpPr>
        <p:spPr/>
        <p:txBody>
          <a:bodyPr/>
          <a:lstStyle>
            <a:lvl1pPr>
              <a:defRPr b="1"/>
            </a:lvl1pPr>
          </a:lstStyle>
          <a:p>
            <a:pPr>
              <a:defRPr/>
            </a:pPr>
            <a:endParaRPr lang="en-US"/>
          </a:p>
        </p:txBody>
      </p:sp>
      <p:sp>
        <p:nvSpPr>
          <p:cNvPr id="5" name="Rectangle 6"/>
          <p:cNvSpPr>
            <a:spLocks noGrp="1" noChangeArrowheads="1"/>
          </p:cNvSpPr>
          <p:nvPr>
            <p:ph type="sldNum" sz="quarter" idx="12"/>
          </p:nvPr>
        </p:nvSpPr>
        <p:spPr/>
        <p:txBody>
          <a:bodyPr/>
          <a:lstStyle>
            <a:lvl1pPr>
              <a:defRPr b="1"/>
            </a:lvl1pPr>
          </a:lstStyle>
          <a:p>
            <a:fld id="{C3411893-BC16-4A94-8400-C3CB68ACA606}" type="slidenum">
              <a:rPr lang="en-US"/>
              <a:pPr/>
              <a:t>‹#›</a:t>
            </a:fld>
            <a:endParaRPr lang="en-US"/>
          </a:p>
        </p:txBody>
      </p:sp>
    </p:spTree>
    <p:extLst>
      <p:ext uri="{BB962C8B-B14F-4D97-AF65-F5344CB8AC3E}">
        <p14:creationId xmlns:p14="http://schemas.microsoft.com/office/powerpoint/2010/main" val="491680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b="1"/>
            </a:lvl1pPr>
          </a:lstStyle>
          <a:p>
            <a:pPr>
              <a:defRPr/>
            </a:pPr>
            <a:endParaRPr lang="en-US"/>
          </a:p>
        </p:txBody>
      </p:sp>
      <p:sp>
        <p:nvSpPr>
          <p:cNvPr id="3" name="Rectangle 5"/>
          <p:cNvSpPr>
            <a:spLocks noGrp="1" noChangeArrowheads="1"/>
          </p:cNvSpPr>
          <p:nvPr>
            <p:ph type="ftr" sz="quarter" idx="11"/>
          </p:nvPr>
        </p:nvSpPr>
        <p:spPr/>
        <p:txBody>
          <a:bodyPr/>
          <a:lstStyle>
            <a:lvl1pPr>
              <a:defRPr b="1"/>
            </a:lvl1pPr>
          </a:lstStyle>
          <a:p>
            <a:pPr>
              <a:defRPr/>
            </a:pPr>
            <a:endParaRPr lang="en-US"/>
          </a:p>
        </p:txBody>
      </p:sp>
      <p:sp>
        <p:nvSpPr>
          <p:cNvPr id="4" name="Rectangle 6"/>
          <p:cNvSpPr>
            <a:spLocks noGrp="1" noChangeArrowheads="1"/>
          </p:cNvSpPr>
          <p:nvPr>
            <p:ph type="sldNum" sz="quarter" idx="12"/>
          </p:nvPr>
        </p:nvSpPr>
        <p:spPr/>
        <p:txBody>
          <a:bodyPr/>
          <a:lstStyle>
            <a:lvl1pPr>
              <a:defRPr b="1"/>
            </a:lvl1pPr>
          </a:lstStyle>
          <a:p>
            <a:fld id="{EEEDD05D-1C27-4E5C-9E18-68E95C2921D8}" type="slidenum">
              <a:rPr lang="en-US"/>
              <a:pPr/>
              <a:t>‹#›</a:t>
            </a:fld>
            <a:endParaRPr lang="en-US"/>
          </a:p>
        </p:txBody>
      </p:sp>
    </p:spTree>
    <p:extLst>
      <p:ext uri="{BB962C8B-B14F-4D97-AF65-F5344CB8AC3E}">
        <p14:creationId xmlns:p14="http://schemas.microsoft.com/office/powerpoint/2010/main" val="2370300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lgn="ct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endParaRPr lang="en-US"/>
          </a:p>
        </p:txBody>
      </p:sp>
      <p:sp>
        <p:nvSpPr>
          <p:cNvPr id="7" name="Rectangle 6"/>
          <p:cNvSpPr>
            <a:spLocks noGrp="1" noChangeArrowheads="1"/>
          </p:cNvSpPr>
          <p:nvPr>
            <p:ph type="sldNum" sz="quarter" idx="12"/>
          </p:nvPr>
        </p:nvSpPr>
        <p:spPr/>
        <p:txBody>
          <a:bodyPr/>
          <a:lstStyle>
            <a:lvl1pPr>
              <a:defRPr b="1"/>
            </a:lvl1pPr>
          </a:lstStyle>
          <a:p>
            <a:fld id="{5A76E57F-D781-452A-A996-87C8320F76BC}" type="slidenum">
              <a:rPr lang="en-US"/>
              <a:pPr/>
              <a:t>‹#›</a:t>
            </a:fld>
            <a:endParaRPr lang="en-US"/>
          </a:p>
        </p:txBody>
      </p:sp>
    </p:spTree>
    <p:extLst>
      <p:ext uri="{BB962C8B-B14F-4D97-AF65-F5344CB8AC3E}">
        <p14:creationId xmlns:p14="http://schemas.microsoft.com/office/powerpoint/2010/main" val="399830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5ABA81-64AC-4D7C-876E-5BB04709DC4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lgn="ct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endParaRPr lang="en-US"/>
          </a:p>
        </p:txBody>
      </p:sp>
      <p:sp>
        <p:nvSpPr>
          <p:cNvPr id="7" name="Rectangle 6"/>
          <p:cNvSpPr>
            <a:spLocks noGrp="1" noChangeArrowheads="1"/>
          </p:cNvSpPr>
          <p:nvPr>
            <p:ph type="sldNum" sz="quarter" idx="12"/>
          </p:nvPr>
        </p:nvSpPr>
        <p:spPr/>
        <p:txBody>
          <a:bodyPr/>
          <a:lstStyle>
            <a:lvl1pPr>
              <a:defRPr b="1"/>
            </a:lvl1pPr>
          </a:lstStyle>
          <a:p>
            <a:fld id="{14985DCD-2EB2-4C95-B14D-B3986FE868E3}" type="slidenum">
              <a:rPr lang="en-US"/>
              <a:pPr/>
              <a:t>‹#›</a:t>
            </a:fld>
            <a:endParaRPr lang="en-US"/>
          </a:p>
        </p:txBody>
      </p:sp>
    </p:spTree>
    <p:extLst>
      <p:ext uri="{BB962C8B-B14F-4D97-AF65-F5344CB8AC3E}">
        <p14:creationId xmlns:p14="http://schemas.microsoft.com/office/powerpoint/2010/main" val="433547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endParaRPr lang="en-US"/>
          </a:p>
        </p:txBody>
      </p:sp>
      <p:sp>
        <p:nvSpPr>
          <p:cNvPr id="6" name="Rectangle 6"/>
          <p:cNvSpPr>
            <a:spLocks noGrp="1" noChangeArrowheads="1"/>
          </p:cNvSpPr>
          <p:nvPr>
            <p:ph type="sldNum" sz="quarter" idx="12"/>
          </p:nvPr>
        </p:nvSpPr>
        <p:spPr/>
        <p:txBody>
          <a:bodyPr/>
          <a:lstStyle>
            <a:lvl1pPr>
              <a:defRPr b="1"/>
            </a:lvl1pPr>
          </a:lstStyle>
          <a:p>
            <a:fld id="{6613C820-E111-49DE-B943-8FCD5CFAE362}" type="slidenum">
              <a:rPr lang="en-US"/>
              <a:pPr/>
              <a:t>‹#›</a:t>
            </a:fld>
            <a:endParaRPr lang="en-US"/>
          </a:p>
        </p:txBody>
      </p:sp>
    </p:spTree>
    <p:extLst>
      <p:ext uri="{BB962C8B-B14F-4D97-AF65-F5344CB8AC3E}">
        <p14:creationId xmlns:p14="http://schemas.microsoft.com/office/powerpoint/2010/main" val="3540414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b="1"/>
            </a:lvl1pPr>
          </a:lstStyle>
          <a:p>
            <a:pPr>
              <a:defRPr/>
            </a:pPr>
            <a:endParaRPr lang="en-US"/>
          </a:p>
        </p:txBody>
      </p:sp>
      <p:sp>
        <p:nvSpPr>
          <p:cNvPr id="5" name="Rectangle 5"/>
          <p:cNvSpPr>
            <a:spLocks noGrp="1" noChangeArrowheads="1"/>
          </p:cNvSpPr>
          <p:nvPr>
            <p:ph type="ftr" sz="quarter" idx="11"/>
          </p:nvPr>
        </p:nvSpPr>
        <p:spPr/>
        <p:txBody>
          <a:bodyPr/>
          <a:lstStyle>
            <a:lvl1pPr>
              <a:defRPr b="1"/>
            </a:lvl1pPr>
          </a:lstStyle>
          <a:p>
            <a:pPr>
              <a:defRPr/>
            </a:pPr>
            <a:endParaRPr lang="en-US"/>
          </a:p>
        </p:txBody>
      </p:sp>
      <p:sp>
        <p:nvSpPr>
          <p:cNvPr id="6" name="Rectangle 6"/>
          <p:cNvSpPr>
            <a:spLocks noGrp="1" noChangeArrowheads="1"/>
          </p:cNvSpPr>
          <p:nvPr>
            <p:ph type="sldNum" sz="quarter" idx="12"/>
          </p:nvPr>
        </p:nvSpPr>
        <p:spPr/>
        <p:txBody>
          <a:bodyPr/>
          <a:lstStyle>
            <a:lvl1pPr>
              <a:defRPr b="1"/>
            </a:lvl1pPr>
          </a:lstStyle>
          <a:p>
            <a:fld id="{BFB67330-DEB3-4C0F-A5DE-2F0339CDA92C}" type="slidenum">
              <a:rPr lang="en-US"/>
              <a:pPr/>
              <a:t>‹#›</a:t>
            </a:fld>
            <a:endParaRPr lang="en-US"/>
          </a:p>
        </p:txBody>
      </p:sp>
    </p:spTree>
    <p:extLst>
      <p:ext uri="{BB962C8B-B14F-4D97-AF65-F5344CB8AC3E}">
        <p14:creationId xmlns:p14="http://schemas.microsoft.com/office/powerpoint/2010/main" val="163682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lgn="ctr">
              <a:defRPr b="1"/>
            </a:lvl1pPr>
          </a:lstStyle>
          <a:p>
            <a:pPr>
              <a:defRPr/>
            </a:pPr>
            <a:endParaRPr lang="en-US"/>
          </a:p>
        </p:txBody>
      </p:sp>
      <p:sp>
        <p:nvSpPr>
          <p:cNvPr id="4" name="Rectangle 5"/>
          <p:cNvSpPr>
            <a:spLocks noGrp="1" noChangeArrowheads="1"/>
          </p:cNvSpPr>
          <p:nvPr>
            <p:ph type="ftr" sz="quarter" idx="11"/>
          </p:nvPr>
        </p:nvSpPr>
        <p:spPr/>
        <p:txBody>
          <a:bodyPr/>
          <a:lstStyle>
            <a:lvl1pPr>
              <a:defRPr b="1"/>
            </a:lvl1pPr>
          </a:lstStyle>
          <a:p>
            <a:pPr>
              <a:defRPr/>
            </a:pPr>
            <a:endParaRPr lang="en-US"/>
          </a:p>
        </p:txBody>
      </p:sp>
      <p:sp>
        <p:nvSpPr>
          <p:cNvPr id="5" name="Rectangle 6"/>
          <p:cNvSpPr>
            <a:spLocks noGrp="1" noChangeArrowheads="1"/>
          </p:cNvSpPr>
          <p:nvPr>
            <p:ph type="sldNum" sz="quarter" idx="12"/>
          </p:nvPr>
        </p:nvSpPr>
        <p:spPr/>
        <p:txBody>
          <a:bodyPr/>
          <a:lstStyle>
            <a:lvl1pPr>
              <a:defRPr b="1"/>
            </a:lvl1pPr>
          </a:lstStyle>
          <a:p>
            <a:fld id="{3D5CCEBD-21E8-442E-A57F-1397F6E984B6}" type="slidenum">
              <a:rPr lang="en-US"/>
              <a:pPr/>
              <a:t>‹#›</a:t>
            </a:fld>
            <a:endParaRPr lang="en-US"/>
          </a:p>
        </p:txBody>
      </p:sp>
    </p:spTree>
    <p:extLst>
      <p:ext uri="{BB962C8B-B14F-4D97-AF65-F5344CB8AC3E}">
        <p14:creationId xmlns:p14="http://schemas.microsoft.com/office/powerpoint/2010/main" val="3415950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lgn="ctr">
              <a:defRPr b="1"/>
            </a:lvl1pPr>
          </a:lstStyle>
          <a:p>
            <a:pPr>
              <a:defRPr/>
            </a:pPr>
            <a:endParaRPr lang="en-US"/>
          </a:p>
        </p:txBody>
      </p:sp>
      <p:sp>
        <p:nvSpPr>
          <p:cNvPr id="6" name="Footer Placeholder 5"/>
          <p:cNvSpPr>
            <a:spLocks noGrp="1"/>
          </p:cNvSpPr>
          <p:nvPr>
            <p:ph type="ftr" sz="quarter" idx="11"/>
          </p:nvPr>
        </p:nvSpPr>
        <p:spPr/>
        <p:txBody>
          <a:bodyPr/>
          <a:lstStyle>
            <a:lvl1pPr>
              <a:defRPr b="1"/>
            </a:lvl1pPr>
          </a:lstStyle>
          <a:p>
            <a:pPr>
              <a:defRPr/>
            </a:pPr>
            <a:endParaRPr lang="en-US"/>
          </a:p>
        </p:txBody>
      </p:sp>
      <p:sp>
        <p:nvSpPr>
          <p:cNvPr id="7" name="Slide Number Placeholder 6"/>
          <p:cNvSpPr>
            <a:spLocks noGrp="1"/>
          </p:cNvSpPr>
          <p:nvPr>
            <p:ph type="sldNum" sz="quarter" idx="12"/>
          </p:nvPr>
        </p:nvSpPr>
        <p:spPr/>
        <p:txBody>
          <a:bodyPr/>
          <a:lstStyle>
            <a:lvl1pPr>
              <a:defRPr b="1"/>
            </a:lvl1pPr>
          </a:lstStyle>
          <a:p>
            <a:fld id="{7C40DB00-62E8-4352-9C03-CCC9D908FC4B}" type="slidenum">
              <a:rPr lang="en-US"/>
              <a:pPr/>
              <a:t>‹#›</a:t>
            </a:fld>
            <a:endParaRPr lang="en-US"/>
          </a:p>
        </p:txBody>
      </p:sp>
    </p:spTree>
    <p:extLst>
      <p:ext uri="{BB962C8B-B14F-4D97-AF65-F5344CB8AC3E}">
        <p14:creationId xmlns:p14="http://schemas.microsoft.com/office/powerpoint/2010/main" val="973170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rtlCol="0">
            <a:normAutofit/>
          </a:bodyPr>
          <a:lstStyle/>
          <a:p>
            <a:pPr lvl="0"/>
            <a:endParaRPr lang="en-US" noProof="0"/>
          </a:p>
        </p:txBody>
      </p:sp>
      <p:sp>
        <p:nvSpPr>
          <p:cNvPr id="5" name="Rectangle 4"/>
          <p:cNvSpPr>
            <a:spLocks noGrp="1" noChangeArrowheads="1"/>
          </p:cNvSpPr>
          <p:nvPr>
            <p:ph type="dt" sz="half" idx="10"/>
          </p:nvPr>
        </p:nvSpPr>
        <p:spPr/>
        <p:txBody>
          <a:bodyPr/>
          <a:lstStyle>
            <a:lvl1pPr algn="ctr">
              <a:defRPr b="1"/>
            </a:lvl1pPr>
          </a:lstStyle>
          <a:p>
            <a:pPr>
              <a:defRPr/>
            </a:pPr>
            <a:endParaRPr lang="en-US"/>
          </a:p>
        </p:txBody>
      </p:sp>
      <p:sp>
        <p:nvSpPr>
          <p:cNvPr id="6" name="Rectangle 5"/>
          <p:cNvSpPr>
            <a:spLocks noGrp="1" noChangeArrowheads="1"/>
          </p:cNvSpPr>
          <p:nvPr>
            <p:ph type="ftr" sz="quarter" idx="11"/>
          </p:nvPr>
        </p:nvSpPr>
        <p:spPr/>
        <p:txBody>
          <a:bodyPr/>
          <a:lstStyle>
            <a:lvl1pPr>
              <a:defRPr b="1"/>
            </a:lvl1pPr>
          </a:lstStyle>
          <a:p>
            <a:pPr>
              <a:defRPr/>
            </a:pPr>
            <a:endParaRPr lang="en-US"/>
          </a:p>
        </p:txBody>
      </p:sp>
      <p:sp>
        <p:nvSpPr>
          <p:cNvPr id="7" name="Rectangle 6"/>
          <p:cNvSpPr>
            <a:spLocks noGrp="1" noChangeArrowheads="1"/>
          </p:cNvSpPr>
          <p:nvPr>
            <p:ph type="sldNum" sz="quarter" idx="12"/>
          </p:nvPr>
        </p:nvSpPr>
        <p:spPr/>
        <p:txBody>
          <a:bodyPr/>
          <a:lstStyle>
            <a:lvl1pPr>
              <a:defRPr b="1"/>
            </a:lvl1pPr>
          </a:lstStyle>
          <a:p>
            <a:fld id="{ECC128B3-549F-4A2A-90C9-EB3A86B025F7}" type="slidenum">
              <a:rPr lang="en-US"/>
              <a:pPr/>
              <a:t>‹#›</a:t>
            </a:fld>
            <a:endParaRPr lang="en-US"/>
          </a:p>
        </p:txBody>
      </p:sp>
    </p:spTree>
    <p:extLst>
      <p:ext uri="{BB962C8B-B14F-4D97-AF65-F5344CB8AC3E}">
        <p14:creationId xmlns:p14="http://schemas.microsoft.com/office/powerpoint/2010/main" val="73169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8C177D-8D6E-4E74-B39C-C45F8BDE0D0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E517D7-2AD2-4858-B439-66C34CC5228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7F6B426-6459-44C3-9630-BADEA4C6661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00CB29C-7968-4E94-B9D7-0B2C97D55D3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F74766-233F-4FFD-954C-8EAF8742E7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7F1C63-5ADF-45A5-9062-B9040C61AB0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17D5D0-3FF0-412B-B8FF-772CAEB4F1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B4F6D33-2CAB-45B6-92C4-008C75C8142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 charset="-128"/>
          <a:cs typeface="ＭＳ Ｐゴシック" pitchFamily="-1"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84"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pitchFamily="-1"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pitchFamily="-1" charset="-128"/>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pitchFamily="-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000000"/>
                </a:solidFill>
                <a:latin typeface="Arial" charset="0"/>
              </a:defRPr>
            </a:lvl1pPr>
          </a:lstStyle>
          <a:p>
            <a:pPr eaLnBrk="1" hangingPunct="1">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defRPr>
            </a:lvl1pPr>
          </a:lstStyle>
          <a:p>
            <a:pPr eaLnBrk="1" hangingPunct="1">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panose="020B0604020202020204" pitchFamily="34" charset="0"/>
              </a:defRPr>
            </a:lvl1pPr>
          </a:lstStyle>
          <a:p>
            <a:pPr eaLnBrk="1" hangingPunct="1"/>
            <a:fld id="{C32006CD-CDF0-4714-A445-53655DF4520B}" type="slidenum">
              <a:rPr lang="en-US" smtClean="0"/>
              <a:pPr eaLnBrk="1" hangingPunct="1"/>
              <a:t>‹#›</a:t>
            </a:fld>
            <a:endParaRPr lang="en-US"/>
          </a:p>
        </p:txBody>
      </p:sp>
    </p:spTree>
    <p:extLst>
      <p:ext uri="{BB962C8B-B14F-4D97-AF65-F5344CB8AC3E}">
        <p14:creationId xmlns:p14="http://schemas.microsoft.com/office/powerpoint/2010/main" val="3846813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p:cNvSpPr txBox="1">
            <a:spLocks noChangeArrowheads="1"/>
          </p:cNvSpPr>
          <p:nvPr/>
        </p:nvSpPr>
        <p:spPr bwMode="auto">
          <a:xfrm>
            <a:off x="609600" y="914400"/>
            <a:ext cx="80010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sz="4000" dirty="0">
                <a:solidFill>
                  <a:srgbClr val="002060"/>
                </a:solidFill>
                <a:latin typeface="Arial" panose="020B0604020202020204" pitchFamily="34" charset="0"/>
                <a:cs typeface="Arial" panose="020B0604020202020204" pitchFamily="34" charset="0"/>
              </a:rPr>
              <a:t>General Chemistry</a:t>
            </a:r>
          </a:p>
          <a:p>
            <a:pPr algn="ctr" eaLnBrk="1" hangingPunct="1"/>
            <a:endParaRPr lang="en-US" sz="4000" dirty="0">
              <a:solidFill>
                <a:srgbClr val="002060"/>
              </a:solidFill>
              <a:latin typeface="Arial" panose="020B0604020202020204" pitchFamily="34" charset="0"/>
              <a:cs typeface="Arial" panose="020B0604020202020204" pitchFamily="34" charset="0"/>
            </a:endParaRPr>
          </a:p>
          <a:p>
            <a:pPr algn="ctr" eaLnBrk="1" hangingPunct="1"/>
            <a:r>
              <a:rPr lang="en-US" sz="4000" dirty="0">
                <a:solidFill>
                  <a:srgbClr val="002060"/>
                </a:solidFill>
                <a:latin typeface="Arial" panose="020B0604020202020204" pitchFamily="34" charset="0"/>
                <a:cs typeface="Arial" panose="020B0604020202020204" pitchFamily="34" charset="0"/>
              </a:rPr>
              <a:t>Course: </a:t>
            </a:r>
            <a:r>
              <a:rPr lang="en-US" sz="4000">
                <a:solidFill>
                  <a:srgbClr val="002060"/>
                </a:solidFill>
                <a:latin typeface="Arial" panose="020B0604020202020204" pitchFamily="34" charset="0"/>
                <a:cs typeface="Arial" panose="020B0604020202020204" pitchFamily="34" charset="0"/>
              </a:rPr>
              <a:t>CHE 101</a:t>
            </a:r>
            <a:endParaRPr lang="en-US" sz="4000" dirty="0">
              <a:solidFill>
                <a:srgbClr val="002060"/>
              </a:solidFill>
              <a:latin typeface="Arial" panose="020B0604020202020204" pitchFamily="34" charset="0"/>
              <a:cs typeface="Arial" panose="020B0604020202020204" pitchFamily="34" charset="0"/>
            </a:endParaRPr>
          </a:p>
          <a:p>
            <a:pPr algn="ctr" eaLnBrk="1" hangingPunct="1"/>
            <a:endParaRPr lang="en-US" sz="3600" dirty="0">
              <a:solidFill>
                <a:srgbClr val="002060"/>
              </a:solidFill>
              <a:latin typeface="Arial" panose="020B0604020202020204" pitchFamily="34" charset="0"/>
              <a:cs typeface="Arial" panose="020B0604020202020204" pitchFamily="34" charset="0"/>
            </a:endParaRPr>
          </a:p>
          <a:p>
            <a:pPr algn="ctr" eaLnBrk="1" hangingPunct="1"/>
            <a:endParaRPr lang="en-US" sz="3200" dirty="0">
              <a:solidFill>
                <a:srgbClr val="002060"/>
              </a:solidFill>
              <a:latin typeface="Arial" panose="020B0604020202020204" pitchFamily="34" charset="0"/>
            </a:endParaRPr>
          </a:p>
          <a:p>
            <a:pPr algn="ctr" eaLnBrk="1" hangingPunct="1"/>
            <a:r>
              <a:rPr lang="en-US" sz="3200" dirty="0">
                <a:solidFill>
                  <a:srgbClr val="002060"/>
                </a:solidFill>
                <a:latin typeface="Arial" panose="020B0604020202020204" pitchFamily="34" charset="0"/>
              </a:rPr>
              <a:t>Dr. Md. </a:t>
            </a:r>
            <a:r>
              <a:rPr lang="en-US" sz="3200" dirty="0" err="1">
                <a:solidFill>
                  <a:srgbClr val="002060"/>
                </a:solidFill>
                <a:latin typeface="Arial" panose="020B0604020202020204" pitchFamily="34" charset="0"/>
              </a:rPr>
              <a:t>Aslam</a:t>
            </a:r>
            <a:r>
              <a:rPr lang="en-US" sz="3200" dirty="0">
                <a:solidFill>
                  <a:srgbClr val="002060"/>
                </a:solidFill>
                <a:latin typeface="Arial" panose="020B0604020202020204" pitchFamily="34" charset="0"/>
              </a:rPr>
              <a:t> Hossain</a:t>
            </a:r>
          </a:p>
          <a:p>
            <a:pPr algn="ctr" eaLnBrk="1" hangingPunct="1"/>
            <a:r>
              <a:rPr lang="en-US" sz="2800" dirty="0">
                <a:solidFill>
                  <a:srgbClr val="002060"/>
                </a:solidFill>
                <a:latin typeface="Arial" panose="020B0604020202020204" pitchFamily="34" charset="0"/>
              </a:rPr>
              <a:t>Professor</a:t>
            </a:r>
          </a:p>
          <a:p>
            <a:pPr algn="ctr" eaLnBrk="1" hangingPunct="1"/>
            <a:r>
              <a:rPr lang="en-US" sz="2800" dirty="0">
                <a:solidFill>
                  <a:srgbClr val="002060"/>
                </a:solidFill>
                <a:latin typeface="Arial" panose="020B0604020202020204" pitchFamily="34" charset="0"/>
              </a:rPr>
              <a:t>Dept. of Pharmaceutical Chemistry</a:t>
            </a:r>
          </a:p>
          <a:p>
            <a:pPr algn="ctr" eaLnBrk="1" hangingPunct="1"/>
            <a:r>
              <a:rPr lang="en-US" sz="2800" dirty="0">
                <a:solidFill>
                  <a:srgbClr val="002060"/>
                </a:solidFill>
                <a:latin typeface="Arial" panose="020B0604020202020204" pitchFamily="34" charset="0"/>
              </a:rPr>
              <a:t>Faculty of Pharmacy</a:t>
            </a:r>
          </a:p>
          <a:p>
            <a:pPr algn="ctr" eaLnBrk="1" hangingPunct="1"/>
            <a:r>
              <a:rPr lang="en-US" sz="2800" dirty="0">
                <a:solidFill>
                  <a:srgbClr val="002060"/>
                </a:solidFill>
                <a:latin typeface="Arial" panose="020B0604020202020204" pitchFamily="34" charset="0"/>
              </a:rPr>
              <a:t>University of Dhaka</a:t>
            </a:r>
          </a:p>
        </p:txBody>
      </p:sp>
    </p:spTree>
    <p:extLst>
      <p:ext uri="{BB962C8B-B14F-4D97-AF65-F5344CB8AC3E}">
        <p14:creationId xmlns:p14="http://schemas.microsoft.com/office/powerpoint/2010/main" val="166828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5" name="Rectangle 9"/>
          <p:cNvSpPr>
            <a:spLocks noGrp="1" noChangeArrowheads="1"/>
          </p:cNvSpPr>
          <p:nvPr>
            <p:ph type="ctrTitle"/>
          </p:nvPr>
        </p:nvSpPr>
        <p:spPr>
          <a:xfrm>
            <a:off x="609600" y="228600"/>
            <a:ext cx="7772400" cy="762000"/>
          </a:xfrm>
        </p:spPr>
        <p:txBody>
          <a:bodyPr/>
          <a:lstStyle/>
          <a:p>
            <a:pPr eaLnBrk="1" hangingPunct="1"/>
            <a:r>
              <a:rPr lang="en-US" sz="3600" b="1" u="sng"/>
              <a:t>Subatomic Particles</a:t>
            </a:r>
          </a:p>
        </p:txBody>
      </p:sp>
      <p:sp>
        <p:nvSpPr>
          <p:cNvPr id="34828" name="Text Box 12"/>
          <p:cNvSpPr txBox="1">
            <a:spLocks noChangeArrowheads="1"/>
          </p:cNvSpPr>
          <p:nvPr/>
        </p:nvSpPr>
        <p:spPr bwMode="auto">
          <a:xfrm>
            <a:off x="228600" y="1143000"/>
            <a:ext cx="8534400" cy="954088"/>
          </a:xfrm>
          <a:prstGeom prst="rect">
            <a:avLst/>
          </a:prstGeom>
          <a:noFill/>
          <a:ln w="9525">
            <a:noFill/>
            <a:miter lim="800000"/>
            <a:headEnd/>
            <a:tailEnd/>
          </a:ln>
        </p:spPr>
        <p:txBody>
          <a:bodyPr>
            <a:spAutoFit/>
          </a:bodyPr>
          <a:lstStyle/>
          <a:p>
            <a:pPr algn="just" eaLnBrk="1" hangingPunct="1"/>
            <a:r>
              <a:rPr lang="en-US" sz="2800"/>
              <a:t>Atoms are composed of a nucleus surrounded by electrons.</a:t>
            </a:r>
          </a:p>
        </p:txBody>
      </p:sp>
      <p:sp>
        <p:nvSpPr>
          <p:cNvPr id="34831" name="Text Box 15"/>
          <p:cNvSpPr txBox="1">
            <a:spLocks noChangeArrowheads="1"/>
          </p:cNvSpPr>
          <p:nvPr/>
        </p:nvSpPr>
        <p:spPr bwMode="auto">
          <a:xfrm>
            <a:off x="457200" y="2133600"/>
            <a:ext cx="6019800" cy="1384300"/>
          </a:xfrm>
          <a:prstGeom prst="rect">
            <a:avLst/>
          </a:prstGeom>
          <a:noFill/>
          <a:ln w="9525">
            <a:noFill/>
            <a:miter lim="800000"/>
            <a:headEnd/>
            <a:tailEnd/>
          </a:ln>
        </p:spPr>
        <p:txBody>
          <a:bodyPr>
            <a:spAutoFit/>
          </a:bodyPr>
          <a:lstStyle/>
          <a:p>
            <a:pPr marL="342900" indent="-342900" eaLnBrk="1" hangingPunct="1"/>
            <a:r>
              <a:rPr lang="en-US" sz="2800"/>
              <a:t>The nucleus contains:</a:t>
            </a:r>
          </a:p>
          <a:p>
            <a:pPr marL="342900" indent="-342900" eaLnBrk="1" hangingPunct="1">
              <a:buFontTx/>
              <a:buAutoNum type="arabicPeriod"/>
            </a:pPr>
            <a:r>
              <a:rPr lang="en-US" sz="2800"/>
              <a:t>Neutron</a:t>
            </a:r>
          </a:p>
          <a:p>
            <a:pPr marL="342900" indent="-342900" eaLnBrk="1" hangingPunct="1">
              <a:buFontTx/>
              <a:buAutoNum type="arabicPeriod"/>
            </a:pPr>
            <a:r>
              <a:rPr lang="en-US" sz="2800"/>
              <a:t>Proton</a:t>
            </a:r>
          </a:p>
        </p:txBody>
      </p:sp>
      <p:grpSp>
        <p:nvGrpSpPr>
          <p:cNvPr id="2" name="Group 32"/>
          <p:cNvGrpSpPr>
            <a:grpSpLocks/>
          </p:cNvGrpSpPr>
          <p:nvPr/>
        </p:nvGrpSpPr>
        <p:grpSpPr bwMode="auto">
          <a:xfrm>
            <a:off x="2590800" y="3657600"/>
            <a:ext cx="4572000" cy="3048000"/>
            <a:chOff x="2496" y="2304"/>
            <a:chExt cx="2340" cy="1440"/>
          </a:xfrm>
        </p:grpSpPr>
        <p:pic>
          <p:nvPicPr>
            <p:cNvPr id="5126" name="Picture 30" descr="atomic structure1"/>
            <p:cNvPicPr>
              <a:picLocks noChangeAspect="1" noChangeArrowheads="1"/>
            </p:cNvPicPr>
            <p:nvPr/>
          </p:nvPicPr>
          <p:blipFill>
            <a:blip r:embed="rId2"/>
            <a:srcRect/>
            <a:stretch>
              <a:fillRect/>
            </a:stretch>
          </p:blipFill>
          <p:spPr bwMode="auto">
            <a:xfrm>
              <a:off x="2496" y="2304"/>
              <a:ext cx="2340" cy="1440"/>
            </a:xfrm>
            <a:prstGeom prst="rect">
              <a:avLst/>
            </a:prstGeom>
            <a:noFill/>
            <a:ln w="9525">
              <a:noFill/>
              <a:miter lim="800000"/>
              <a:headEnd/>
              <a:tailEnd/>
            </a:ln>
          </p:spPr>
        </p:pic>
        <p:sp>
          <p:nvSpPr>
            <p:cNvPr id="5127" name="Rectangle 31"/>
            <p:cNvSpPr>
              <a:spLocks noChangeArrowheads="1"/>
            </p:cNvSpPr>
            <p:nvPr/>
          </p:nvSpPr>
          <p:spPr bwMode="auto">
            <a:xfrm>
              <a:off x="3723" y="3639"/>
              <a:ext cx="1104" cy="96"/>
            </a:xfrm>
            <a:prstGeom prst="rect">
              <a:avLst/>
            </a:prstGeom>
            <a:solidFill>
              <a:srgbClr val="000000"/>
            </a:solidFill>
            <a:ln w="9525">
              <a:noFill/>
              <a:miter lim="800000"/>
              <a:headEnd/>
              <a:tailEnd/>
            </a:ln>
          </p:spPr>
          <p:txBody>
            <a:bodyPr wrap="none" anchor="ctr"/>
            <a:lstStyle/>
            <a:p>
              <a:pPr eaLnBrk="1" hangingPunct="1"/>
              <a:endParaRPr lang="en-US"/>
            </a:p>
          </p:txBody>
        </p:sp>
      </p:grpSp>
      <p:sp>
        <p:nvSpPr>
          <p:cNvPr id="3" name="Slide Number Placeholder 2"/>
          <p:cNvSpPr>
            <a:spLocks noGrp="1"/>
          </p:cNvSpPr>
          <p:nvPr>
            <p:ph type="sldNum" sz="quarter" idx="12"/>
          </p:nvPr>
        </p:nvSpPr>
        <p:spPr/>
        <p:txBody>
          <a:bodyPr/>
          <a:lstStyle/>
          <a:p>
            <a:pPr>
              <a:defRPr/>
            </a:pPr>
            <a:fld id="{E85A9767-E412-4CC0-BF08-FEB1C12964F7}" type="slidenum">
              <a:rPr lang="en-US" smtClean="0"/>
              <a:pPr>
                <a:defRPr/>
              </a:pPr>
              <a:t>10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dissolve">
                                      <p:cBhvr>
                                        <p:cTn id="7" dur="500"/>
                                        <p:tgtEl>
                                          <p:spTgt spid="348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828"/>
                                        </p:tgtEl>
                                        <p:attrNameLst>
                                          <p:attrName>style.visibility</p:attrName>
                                        </p:attrNameLst>
                                      </p:cBhvr>
                                      <p:to>
                                        <p:strVal val="visible"/>
                                      </p:to>
                                    </p:set>
                                    <p:animEffect transition="in" filter="dissolve">
                                      <p:cBhvr>
                                        <p:cTn id="10" dur="500"/>
                                        <p:tgtEl>
                                          <p:spTgt spid="348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831"/>
                                        </p:tgtEl>
                                        <p:attrNameLst>
                                          <p:attrName>style.visibility</p:attrName>
                                        </p:attrNameLst>
                                      </p:cBhvr>
                                      <p:to>
                                        <p:strVal val="visible"/>
                                      </p:to>
                                    </p:set>
                                    <p:animEffect transition="in" filter="dissolve">
                                      <p:cBhvr>
                                        <p:cTn id="13" dur="500"/>
                                        <p:tgtEl>
                                          <p:spTgt spid="348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p:bldP spid="34828" grpId="0"/>
      <p:bldP spid="3483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2438400" y="228600"/>
            <a:ext cx="4191000" cy="609600"/>
          </a:xfrm>
        </p:spPr>
        <p:txBody>
          <a:bodyPr/>
          <a:lstStyle/>
          <a:p>
            <a:pPr eaLnBrk="1" hangingPunct="1"/>
            <a:r>
              <a:rPr lang="en-US" sz="3200" b="1"/>
              <a:t>Subatomic Particles</a:t>
            </a:r>
          </a:p>
        </p:txBody>
      </p:sp>
      <p:sp>
        <p:nvSpPr>
          <p:cNvPr id="35845" name="Text Box 5"/>
          <p:cNvSpPr txBox="1">
            <a:spLocks noChangeArrowheads="1"/>
          </p:cNvSpPr>
          <p:nvPr/>
        </p:nvSpPr>
        <p:spPr bwMode="auto">
          <a:xfrm>
            <a:off x="685800" y="1062038"/>
            <a:ext cx="7924800" cy="5262562"/>
          </a:xfrm>
          <a:prstGeom prst="rect">
            <a:avLst/>
          </a:prstGeom>
          <a:noFill/>
          <a:ln w="9525">
            <a:noFill/>
            <a:miter lim="800000"/>
            <a:headEnd/>
            <a:tailEnd/>
          </a:ln>
        </p:spPr>
        <p:txBody>
          <a:bodyPr>
            <a:spAutoFit/>
          </a:bodyPr>
          <a:lstStyle/>
          <a:p>
            <a:pPr eaLnBrk="1" hangingPunct="1"/>
            <a:r>
              <a:rPr lang="en-US" sz="2800" b="1"/>
              <a:t>Neutron</a:t>
            </a:r>
          </a:p>
          <a:p>
            <a:pPr eaLnBrk="1" hangingPunct="1"/>
            <a:r>
              <a:rPr lang="en-US" sz="2800"/>
              <a:t>Discovered by Chadwick in 1932.</a:t>
            </a:r>
          </a:p>
          <a:p>
            <a:pPr eaLnBrk="1" hangingPunct="1"/>
            <a:r>
              <a:rPr lang="en-US" sz="2800"/>
              <a:t>Charge: Neutral</a:t>
            </a:r>
          </a:p>
          <a:p>
            <a:pPr eaLnBrk="1" hangingPunct="1"/>
            <a:r>
              <a:rPr lang="en-US" sz="2800"/>
              <a:t>Mass: 1.675x10</a:t>
            </a:r>
            <a:r>
              <a:rPr lang="en-US" sz="2800" baseline="30000"/>
              <a:t>-24 </a:t>
            </a:r>
            <a:r>
              <a:rPr lang="en-US" sz="2800"/>
              <a:t>gm</a:t>
            </a:r>
          </a:p>
          <a:p>
            <a:pPr eaLnBrk="1" hangingPunct="1"/>
            <a:r>
              <a:rPr lang="en-US" sz="2800" baseline="30000"/>
              <a:t>	~</a:t>
            </a:r>
            <a:r>
              <a:rPr lang="en-US" sz="2800"/>
              <a:t> 1 amu (Atomic mass unit)</a:t>
            </a:r>
          </a:p>
          <a:p>
            <a:pPr eaLnBrk="1" hangingPunct="1"/>
            <a:endParaRPr lang="en-US" sz="2800"/>
          </a:p>
          <a:p>
            <a:pPr eaLnBrk="1" hangingPunct="1"/>
            <a:r>
              <a:rPr lang="en-US" sz="2800" b="1"/>
              <a:t>Proton</a:t>
            </a:r>
          </a:p>
          <a:p>
            <a:pPr eaLnBrk="1" hangingPunct="1"/>
            <a:r>
              <a:rPr lang="en-US" sz="2800"/>
              <a:t>Predicted in 1911 by Rutherford by scattering of </a:t>
            </a:r>
            <a:r>
              <a:rPr lang="el-GR" sz="2800">
                <a:cs typeface="Arial" charset="0"/>
              </a:rPr>
              <a:t>α</a:t>
            </a:r>
            <a:r>
              <a:rPr lang="en-US" sz="2800">
                <a:cs typeface="Arial" charset="0"/>
              </a:rPr>
              <a:t>- rays.</a:t>
            </a:r>
          </a:p>
          <a:p>
            <a:pPr eaLnBrk="1" hangingPunct="1"/>
            <a:r>
              <a:rPr lang="en-US" sz="2800">
                <a:cs typeface="Arial" charset="0"/>
              </a:rPr>
              <a:t>Charge: Positive (+1 )</a:t>
            </a:r>
          </a:p>
          <a:p>
            <a:pPr eaLnBrk="1" hangingPunct="1"/>
            <a:r>
              <a:rPr lang="en-US" sz="2800">
                <a:cs typeface="Arial" charset="0"/>
              </a:rPr>
              <a:t>Mass: 1.672x10</a:t>
            </a:r>
            <a:r>
              <a:rPr lang="en-US" sz="2800" baseline="30000">
                <a:cs typeface="Arial" charset="0"/>
              </a:rPr>
              <a:t>-24 </a:t>
            </a:r>
            <a:r>
              <a:rPr lang="en-US" sz="2800">
                <a:cs typeface="Arial" charset="0"/>
              </a:rPr>
              <a:t>gm</a:t>
            </a:r>
          </a:p>
          <a:p>
            <a:pPr eaLnBrk="1" hangingPunct="1"/>
            <a:r>
              <a:rPr lang="en-US" sz="2800" baseline="30000">
                <a:cs typeface="Arial" charset="0"/>
              </a:rPr>
              <a:t>	~</a:t>
            </a:r>
            <a:r>
              <a:rPr lang="en-US" sz="2800">
                <a:cs typeface="Arial" charset="0"/>
              </a:rPr>
              <a:t> 1 amu (Atomic mass unit)</a:t>
            </a:r>
          </a:p>
        </p:txBody>
      </p:sp>
      <p:sp>
        <p:nvSpPr>
          <p:cNvPr id="2" name="Slide Number Placeholder 1"/>
          <p:cNvSpPr>
            <a:spLocks noGrp="1"/>
          </p:cNvSpPr>
          <p:nvPr>
            <p:ph type="sldNum" sz="quarter" idx="12"/>
          </p:nvPr>
        </p:nvSpPr>
        <p:spPr/>
        <p:txBody>
          <a:bodyPr/>
          <a:lstStyle/>
          <a:p>
            <a:pPr>
              <a:defRPr/>
            </a:pPr>
            <a:fld id="{E85A9767-E412-4CC0-BF08-FEB1C12964F7}" type="slidenum">
              <a:rPr lang="en-US" smtClean="0"/>
              <a:pPr>
                <a:defRPr/>
              </a:pPr>
              <a:t>11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dissolve">
                                      <p:cBhvr>
                                        <p:cTn id="10"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2"/>
          <p:cNvSpPr txBox="1">
            <a:spLocks noChangeArrowheads="1"/>
          </p:cNvSpPr>
          <p:nvPr/>
        </p:nvSpPr>
        <p:spPr bwMode="auto">
          <a:xfrm>
            <a:off x="304800" y="304800"/>
            <a:ext cx="8610600" cy="2678113"/>
          </a:xfrm>
          <a:prstGeom prst="rect">
            <a:avLst/>
          </a:prstGeom>
          <a:noFill/>
          <a:ln w="9525">
            <a:noFill/>
            <a:miter lim="800000"/>
            <a:headEnd/>
            <a:tailEnd/>
          </a:ln>
        </p:spPr>
        <p:txBody>
          <a:bodyPr>
            <a:spAutoFit/>
          </a:bodyPr>
          <a:lstStyle/>
          <a:p>
            <a:pPr eaLnBrk="1" hangingPunct="1"/>
            <a:r>
              <a:rPr lang="en-US" sz="2800" b="1"/>
              <a:t>Electron</a:t>
            </a:r>
          </a:p>
          <a:p>
            <a:pPr eaLnBrk="1" hangingPunct="1"/>
            <a:r>
              <a:rPr lang="en-US" sz="2800"/>
              <a:t>Predicted by scattering of </a:t>
            </a:r>
            <a:r>
              <a:rPr lang="el-GR" sz="2800">
                <a:cs typeface="Arial" charset="0"/>
              </a:rPr>
              <a:t>β</a:t>
            </a:r>
            <a:r>
              <a:rPr lang="en-US" sz="2800">
                <a:cs typeface="Arial" charset="0"/>
              </a:rPr>
              <a:t>- rays. In 1897 J.J. Thomson discovered the electron </a:t>
            </a:r>
          </a:p>
          <a:p>
            <a:pPr eaLnBrk="1" hangingPunct="1"/>
            <a:r>
              <a:rPr lang="en-US" sz="2800">
                <a:cs typeface="Arial" charset="0"/>
              </a:rPr>
              <a:t>Charge: Negative (-1 )</a:t>
            </a:r>
          </a:p>
          <a:p>
            <a:pPr eaLnBrk="1" hangingPunct="1"/>
            <a:r>
              <a:rPr lang="en-US" sz="2800">
                <a:cs typeface="Arial" charset="0"/>
              </a:rPr>
              <a:t>Mass	: 9.107x10</a:t>
            </a:r>
            <a:r>
              <a:rPr lang="en-US" sz="2800" baseline="30000">
                <a:cs typeface="Arial" charset="0"/>
              </a:rPr>
              <a:t>-28 </a:t>
            </a:r>
            <a:r>
              <a:rPr lang="en-US" sz="2800">
                <a:cs typeface="Arial" charset="0"/>
              </a:rPr>
              <a:t>gm</a:t>
            </a:r>
            <a:endParaRPr lang="en-US" sz="2800" baseline="30000">
              <a:cs typeface="Arial" charset="0"/>
            </a:endParaRPr>
          </a:p>
          <a:p>
            <a:pPr eaLnBrk="1" hangingPunct="1"/>
            <a:r>
              <a:rPr lang="en-US" sz="2800" baseline="30000">
                <a:cs typeface="Arial" charset="0"/>
              </a:rPr>
              <a:t>	~</a:t>
            </a:r>
            <a:r>
              <a:rPr lang="en-US" sz="2800">
                <a:cs typeface="Arial" charset="0"/>
              </a:rPr>
              <a:t> 0 amu (Atomic mass unit)</a:t>
            </a:r>
          </a:p>
        </p:txBody>
      </p:sp>
      <p:pic>
        <p:nvPicPr>
          <p:cNvPr id="7171" name="Picture 5"/>
          <p:cNvPicPr>
            <a:picLocks noChangeAspect="1"/>
          </p:cNvPicPr>
          <p:nvPr/>
        </p:nvPicPr>
        <p:blipFill>
          <a:blip r:embed="rId2"/>
          <a:srcRect/>
          <a:stretch>
            <a:fillRect/>
          </a:stretch>
        </p:blipFill>
        <p:spPr bwMode="auto">
          <a:xfrm>
            <a:off x="158750" y="3505200"/>
            <a:ext cx="4184650" cy="3241675"/>
          </a:xfrm>
          <a:prstGeom prst="rect">
            <a:avLst/>
          </a:prstGeom>
          <a:noFill/>
          <a:ln w="9525">
            <a:noFill/>
            <a:miter lim="800000"/>
            <a:headEnd/>
            <a:tailEnd/>
          </a:ln>
        </p:spPr>
      </p:pic>
      <p:pic>
        <p:nvPicPr>
          <p:cNvPr id="7172" name="Picture 6"/>
          <p:cNvPicPr>
            <a:picLocks noChangeAspect="1"/>
          </p:cNvPicPr>
          <p:nvPr/>
        </p:nvPicPr>
        <p:blipFill>
          <a:blip r:embed="rId3"/>
          <a:srcRect/>
          <a:stretch>
            <a:fillRect/>
          </a:stretch>
        </p:blipFill>
        <p:spPr bwMode="auto">
          <a:xfrm>
            <a:off x="5562600" y="3608388"/>
            <a:ext cx="3157538" cy="30972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0" y="304800"/>
            <a:ext cx="9144000" cy="6477000"/>
          </a:xfrm>
        </p:spPr>
        <p:txBody>
          <a:bodyPr/>
          <a:lstStyle/>
          <a:p>
            <a:pPr algn="just" eaLnBrk="1" hangingPunct="1">
              <a:lnSpc>
                <a:spcPct val="90000"/>
              </a:lnSpc>
              <a:spcAft>
                <a:spcPts val="1200"/>
              </a:spcAft>
            </a:pPr>
            <a:r>
              <a:rPr lang="en-US" sz="2800" b="1">
                <a:solidFill>
                  <a:srgbClr val="000000"/>
                </a:solidFill>
              </a:rPr>
              <a:t>Atomic number:</a:t>
            </a:r>
            <a:r>
              <a:rPr lang="en-US" sz="2800">
                <a:solidFill>
                  <a:srgbClr val="000000"/>
                </a:solidFill>
              </a:rPr>
              <a:t> Atomic number of an element can be defined as the number of positive charges or protons in the nucleus of its atom. "The number of electrons outside the nucleus in a neutral atom also gives its atomic number. </a:t>
            </a:r>
          </a:p>
          <a:p>
            <a:pPr algn="just" eaLnBrk="1" hangingPunct="1">
              <a:lnSpc>
                <a:spcPct val="90000"/>
              </a:lnSpc>
              <a:spcAft>
                <a:spcPts val="1200"/>
              </a:spcAft>
            </a:pPr>
            <a:r>
              <a:rPr lang="en-US" sz="2800" b="1">
                <a:solidFill>
                  <a:srgbClr val="000000"/>
                </a:solidFill>
              </a:rPr>
              <a:t>Atomic weight:</a:t>
            </a:r>
            <a:r>
              <a:rPr lang="en-US" sz="2800">
                <a:solidFill>
                  <a:srgbClr val="000000"/>
                </a:solidFill>
              </a:rPr>
              <a:t> The atomic weight of an element is approximately equal to the sum of the weights of the total number of protons and the total number of neutrons in the nucleus. </a:t>
            </a:r>
          </a:p>
          <a:p>
            <a:pPr algn="just" eaLnBrk="1" hangingPunct="1">
              <a:lnSpc>
                <a:spcPct val="90000"/>
              </a:lnSpc>
              <a:spcAft>
                <a:spcPts val="1200"/>
              </a:spcAft>
            </a:pPr>
            <a:r>
              <a:rPr lang="en-US" sz="2800" b="1">
                <a:solidFill>
                  <a:srgbClr val="000000"/>
                </a:solidFill>
              </a:rPr>
              <a:t>Avogadro number:</a:t>
            </a:r>
            <a:r>
              <a:rPr lang="en-US" sz="2800">
                <a:solidFill>
                  <a:srgbClr val="000000"/>
                </a:solidFill>
              </a:rPr>
              <a:t> The actual number of molecules in a gram molecule or the number of atoms in, a gram atom of any substance is called Avogadro number. This number is denoted by N and has a value 6.023x10</a:t>
            </a:r>
            <a:r>
              <a:rPr lang="en-US" sz="2800" baseline="30000">
                <a:solidFill>
                  <a:srgbClr val="000000"/>
                </a:solidFill>
              </a:rPr>
              <a:t>23</a:t>
            </a:r>
            <a:r>
              <a:rPr lang="en-US" sz="2800">
                <a:solidFill>
                  <a:srgbClr val="000000"/>
                </a:solidFill>
              </a:rPr>
              <a:t> molecules per mole (or atoms per gram atom).</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87325" y="90488"/>
            <a:ext cx="8763000" cy="2214562"/>
          </a:xfrm>
          <a:prstGeom prst="rect">
            <a:avLst/>
          </a:prstGeom>
          <a:noFill/>
          <a:ln w="9525">
            <a:noFill/>
            <a:miter lim="800000"/>
            <a:headEnd/>
            <a:tailEnd/>
          </a:ln>
        </p:spPr>
        <p:txBody>
          <a:bodyPr>
            <a:spAutoFit/>
          </a:bodyPr>
          <a:lstStyle/>
          <a:p>
            <a:pPr algn="ctr" eaLnBrk="1" hangingPunct="1"/>
            <a:r>
              <a:rPr lang="en-US" sz="2800" b="1" dirty="0">
                <a:solidFill>
                  <a:srgbClr val="000000"/>
                </a:solidFill>
              </a:rPr>
              <a:t>Rutherford's </a:t>
            </a:r>
            <a:r>
              <a:rPr lang="el-GR" sz="2800" b="1" dirty="0">
                <a:solidFill>
                  <a:srgbClr val="000000"/>
                </a:solidFill>
              </a:rPr>
              <a:t>α</a:t>
            </a:r>
            <a:r>
              <a:rPr lang="en-US" sz="2800" b="1" dirty="0">
                <a:solidFill>
                  <a:srgbClr val="000000"/>
                </a:solidFill>
              </a:rPr>
              <a:t>-particle bombardment experiment</a:t>
            </a:r>
          </a:p>
          <a:p>
            <a:pPr algn="just" eaLnBrk="1" hangingPunct="1"/>
            <a:endParaRPr lang="en-US" sz="1400" dirty="0">
              <a:solidFill>
                <a:srgbClr val="000000"/>
              </a:solidFill>
            </a:endParaRPr>
          </a:p>
          <a:p>
            <a:pPr algn="just" eaLnBrk="1" hangingPunct="1"/>
            <a:r>
              <a:rPr lang="en-US" sz="2400" dirty="0">
                <a:solidFill>
                  <a:srgbClr val="000000"/>
                </a:solidFill>
              </a:rPr>
              <a:t>A stream of alpha particles (He</a:t>
            </a:r>
            <a:r>
              <a:rPr lang="en-US" sz="2400" baseline="30000" dirty="0">
                <a:solidFill>
                  <a:srgbClr val="000000"/>
                </a:solidFill>
              </a:rPr>
              <a:t>++</a:t>
            </a:r>
            <a:r>
              <a:rPr lang="en-US" sz="2400" dirty="0">
                <a:solidFill>
                  <a:srgbClr val="000000"/>
                </a:solidFill>
              </a:rPr>
              <a:t>) was directed at a thin foil of gold and a detector arranged to surround the sample completely except for a small hole for entry of the particles. The foil was several thousands of atoms thick.</a:t>
            </a:r>
          </a:p>
        </p:txBody>
      </p:sp>
      <p:sp>
        <p:nvSpPr>
          <p:cNvPr id="18435" name="Rectangle 5"/>
          <p:cNvSpPr>
            <a:spLocks noChangeArrowheads="1"/>
          </p:cNvSpPr>
          <p:nvPr/>
        </p:nvSpPr>
        <p:spPr bwMode="auto">
          <a:xfrm>
            <a:off x="228600" y="2590800"/>
            <a:ext cx="8610600" cy="3970338"/>
          </a:xfrm>
          <a:prstGeom prst="rect">
            <a:avLst/>
          </a:prstGeom>
          <a:noFill/>
          <a:ln w="9525">
            <a:noFill/>
            <a:miter lim="800000"/>
            <a:headEnd/>
            <a:tailEnd/>
          </a:ln>
        </p:spPr>
        <p:txBody>
          <a:bodyPr>
            <a:spAutoFit/>
          </a:bodyPr>
          <a:lstStyle/>
          <a:p>
            <a:pPr algn="just" eaLnBrk="1" hangingPunct="1"/>
            <a:r>
              <a:rPr lang="en-US" sz="2400" b="1" dirty="0">
                <a:solidFill>
                  <a:srgbClr val="000000"/>
                </a:solidFill>
              </a:rPr>
              <a:t>Expected Outcome: </a:t>
            </a:r>
            <a:r>
              <a:rPr lang="en-US" sz="2400" dirty="0">
                <a:solidFill>
                  <a:srgbClr val="000000"/>
                </a:solidFill>
              </a:rPr>
              <a:t>Keeping the prevailing model in mind (Thomson's 'raisin pudding') the cloud of positive electricity should offer little resistance to the passage of an alpha particle even though the latter is charged. </a:t>
            </a:r>
          </a:p>
          <a:p>
            <a:pPr algn="just" eaLnBrk="1" hangingPunct="1"/>
            <a:endParaRPr lang="en-US" sz="1200" dirty="0">
              <a:solidFill>
                <a:srgbClr val="000000"/>
              </a:solidFill>
            </a:endParaRPr>
          </a:p>
          <a:p>
            <a:pPr algn="just" eaLnBrk="1" hangingPunct="1"/>
            <a:r>
              <a:rPr lang="en-US" sz="2400" dirty="0">
                <a:solidFill>
                  <a:srgbClr val="000000"/>
                </a:solidFill>
              </a:rPr>
              <a:t>The reasoning is that alpha particles are moving at high speed and have a great amount of forward momentum (mass x velocity = momentum). Even though there would be some repulsion due to like charges, the momentum would overcome this and the particles ought to be deflected slightly or go straight through.</a:t>
            </a:r>
            <a:endParaRPr lang="en-US" sz="2400" dirty="0"/>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52400" y="228600"/>
            <a:ext cx="8763000" cy="3970338"/>
          </a:xfrm>
          <a:prstGeom prst="rect">
            <a:avLst/>
          </a:prstGeom>
          <a:noFill/>
          <a:ln w="9525">
            <a:noFill/>
            <a:miter lim="800000"/>
            <a:headEnd/>
            <a:tailEnd/>
          </a:ln>
        </p:spPr>
        <p:txBody>
          <a:bodyPr>
            <a:spAutoFit/>
          </a:bodyPr>
          <a:lstStyle/>
          <a:p>
            <a:pPr algn="just" eaLnBrk="1" hangingPunct="1"/>
            <a:r>
              <a:rPr lang="en-US" sz="2800" b="1" u="sng">
                <a:solidFill>
                  <a:srgbClr val="000000"/>
                </a:solidFill>
              </a:rPr>
              <a:t>Results:</a:t>
            </a:r>
          </a:p>
          <a:p>
            <a:pPr algn="just" eaLnBrk="1" hangingPunct="1">
              <a:buFont typeface="Arial" charset="0"/>
              <a:buChar char="•"/>
            </a:pPr>
            <a:r>
              <a:rPr lang="en-US" sz="2800">
                <a:solidFill>
                  <a:srgbClr val="000000"/>
                </a:solidFill>
              </a:rPr>
              <a:t>Most of the alpha particles pass straight through the gold foil without any deflection from their original path. </a:t>
            </a:r>
          </a:p>
          <a:p>
            <a:pPr algn="just" eaLnBrk="1" hangingPunct="1">
              <a:buFont typeface="Arial" charset="0"/>
              <a:buChar char="•"/>
            </a:pPr>
            <a:r>
              <a:rPr lang="en-US" sz="2800">
                <a:solidFill>
                  <a:srgbClr val="000000"/>
                </a:solidFill>
              </a:rPr>
              <a:t>A few alpha particles are deflected through small angles and few are deflected through large angles. </a:t>
            </a:r>
          </a:p>
          <a:p>
            <a:pPr algn="just" eaLnBrk="1" hangingPunct="1">
              <a:buFont typeface="Arial" charset="0"/>
              <a:buChar char="•"/>
            </a:pPr>
            <a:r>
              <a:rPr lang="en-US" sz="2800">
                <a:solidFill>
                  <a:srgbClr val="000000"/>
                </a:solidFill>
              </a:rPr>
              <a:t>A very few alpha particles completely rebound on hitting the gold foil and turn back in their path (just as a ball rebounds on hitting a hard wall).</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Rutherford's experiment of shooting alpha particles at gold foil"/>
          <p:cNvPicPr>
            <a:picLocks noChangeAspect="1" noChangeArrowheads="1"/>
          </p:cNvPicPr>
          <p:nvPr/>
        </p:nvPicPr>
        <p:blipFill>
          <a:blip r:embed="rId2"/>
          <a:srcRect/>
          <a:stretch>
            <a:fillRect/>
          </a:stretch>
        </p:blipFill>
        <p:spPr bwMode="auto">
          <a:xfrm>
            <a:off x="303213" y="304800"/>
            <a:ext cx="8643937" cy="6172200"/>
          </a:xfrm>
          <a:prstGeom prst="rect">
            <a:avLst/>
          </a:prstGeom>
          <a:noFill/>
          <a:ln w="9525">
            <a:noFill/>
            <a:miter lim="800000"/>
            <a:headEnd/>
            <a:tailEnd/>
          </a:ln>
        </p:spPr>
      </p:pic>
      <p:sp>
        <p:nvSpPr>
          <p:cNvPr id="2" name="Rectangle 1"/>
          <p:cNvSpPr/>
          <p:nvPr/>
        </p:nvSpPr>
        <p:spPr>
          <a:xfrm>
            <a:off x="152400" y="6019800"/>
            <a:ext cx="5867400" cy="338554"/>
          </a:xfrm>
          <a:prstGeom prst="rect">
            <a:avLst/>
          </a:prstGeom>
        </p:spPr>
        <p:txBody>
          <a:bodyPr wrap="square">
            <a:spAutoFit/>
          </a:bodyPr>
          <a:lstStyle/>
          <a:p>
            <a:pPr algn="ctr" eaLnBrk="1" hangingPunct="1"/>
            <a:r>
              <a:rPr lang="en-US" sz="1600">
                <a:solidFill>
                  <a:srgbClr val="000000"/>
                </a:solidFill>
              </a:rPr>
              <a:t>Fig.: Rutherford's </a:t>
            </a:r>
            <a:r>
              <a:rPr lang="el-GR" sz="1600" dirty="0">
                <a:solidFill>
                  <a:srgbClr val="000000"/>
                </a:solidFill>
              </a:rPr>
              <a:t>α</a:t>
            </a:r>
            <a:r>
              <a:rPr lang="en-US" sz="1600" dirty="0">
                <a:solidFill>
                  <a:srgbClr val="000000"/>
                </a:solidFill>
              </a:rPr>
              <a:t>-particle bombardment experiment</a:t>
            </a:r>
          </a:p>
        </p:txBody>
      </p:sp>
      <p:sp>
        <p:nvSpPr>
          <p:cNvPr id="3" name="Slide Number Placeholder 2"/>
          <p:cNvSpPr>
            <a:spLocks noGrp="1"/>
          </p:cNvSpPr>
          <p:nvPr>
            <p:ph type="sldNum" sz="quarter" idx="12"/>
          </p:nvPr>
        </p:nvSpPr>
        <p:spPr/>
        <p:txBody>
          <a:bodyPr/>
          <a:lstStyle/>
          <a:p>
            <a:pPr>
              <a:defRPr/>
            </a:pPr>
            <a:fld id="{D65ABA81-64AC-4D7C-876E-5BB04709DC47}"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228600" y="149225"/>
            <a:ext cx="8686800" cy="6556375"/>
          </a:xfrm>
          <a:prstGeom prst="rect">
            <a:avLst/>
          </a:prstGeom>
          <a:noFill/>
          <a:ln w="9525">
            <a:noFill/>
            <a:miter lim="800000"/>
            <a:headEnd/>
            <a:tailEnd/>
          </a:ln>
        </p:spPr>
        <p:txBody>
          <a:bodyPr>
            <a:spAutoFit/>
          </a:bodyPr>
          <a:lstStyle/>
          <a:p>
            <a:pPr algn="just" eaLnBrk="1" hangingPunct="1"/>
            <a:r>
              <a:rPr lang="en-US" sz="2800" b="1">
                <a:solidFill>
                  <a:srgbClr val="000000"/>
                </a:solidFill>
              </a:rPr>
              <a:t>Explanation:</a:t>
            </a:r>
          </a:p>
          <a:p>
            <a:pPr algn="just" eaLnBrk="1" hangingPunct="1"/>
            <a:endParaRPr lang="en-US" sz="2800" b="1">
              <a:solidFill>
                <a:srgbClr val="000000"/>
              </a:solidFill>
            </a:endParaRPr>
          </a:p>
          <a:p>
            <a:pPr algn="just" eaLnBrk="1" hangingPunct="1">
              <a:buFont typeface="Arial" charset="0"/>
              <a:buChar char="•"/>
            </a:pPr>
            <a:r>
              <a:rPr lang="en-US" sz="2800">
                <a:solidFill>
                  <a:srgbClr val="000000"/>
                </a:solidFill>
              </a:rPr>
              <a:t>Since most of the alpha particles pass straight through the gold foil without any deflection it shows there is a lot of empty space in an atom. </a:t>
            </a:r>
          </a:p>
          <a:p>
            <a:pPr algn="just" eaLnBrk="1" hangingPunct="1">
              <a:buFont typeface="Arial" charset="0"/>
              <a:buChar char="•"/>
            </a:pPr>
            <a:r>
              <a:rPr lang="en-US" sz="2800">
                <a:solidFill>
                  <a:srgbClr val="000000"/>
                </a:solidFill>
              </a:rPr>
              <a:t>Some of the alpha particles are deflected through small and large angles, which shows that there is a 'center of positive charge in an atom, which repels the positively charged alpha particles and deflects them from the original path.</a:t>
            </a:r>
          </a:p>
          <a:p>
            <a:pPr algn="just" eaLnBrk="1" hangingPunct="1">
              <a:buFont typeface="Arial" charset="0"/>
              <a:buChar char="•"/>
            </a:pPr>
            <a:r>
              <a:rPr lang="en-US" sz="2800">
                <a:solidFill>
                  <a:srgbClr val="000000"/>
                </a:solidFill>
              </a:rPr>
              <a:t>Very few alpha particles rebound on hitting the gold foil, which shows the nucleus is very dense and hard which does not allow alpha particles to pass through it. The whole mass of the atom is centered at its nucleus.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alpha particles showed deflection"/>
          <p:cNvPicPr>
            <a:picLocks noChangeAspect="1" noChangeArrowheads="1"/>
          </p:cNvPicPr>
          <p:nvPr/>
        </p:nvPicPr>
        <p:blipFill>
          <a:blip r:embed="rId2"/>
          <a:srcRect/>
          <a:stretch>
            <a:fillRect/>
          </a:stretch>
        </p:blipFill>
        <p:spPr bwMode="auto">
          <a:xfrm>
            <a:off x="1961408" y="0"/>
            <a:ext cx="5887192" cy="6296025"/>
          </a:xfrm>
          <a:prstGeom prst="rect">
            <a:avLst/>
          </a:prstGeom>
          <a:noFill/>
          <a:ln w="9525">
            <a:noFill/>
            <a:miter lim="800000"/>
            <a:headEnd/>
            <a:tailEnd/>
          </a:ln>
        </p:spPr>
      </p:pic>
      <p:sp>
        <p:nvSpPr>
          <p:cNvPr id="3" name="Rectangle 2"/>
          <p:cNvSpPr/>
          <p:nvPr/>
        </p:nvSpPr>
        <p:spPr>
          <a:xfrm>
            <a:off x="533400" y="6400800"/>
            <a:ext cx="7315200" cy="338554"/>
          </a:xfrm>
          <a:prstGeom prst="rect">
            <a:avLst/>
          </a:prstGeom>
        </p:spPr>
        <p:txBody>
          <a:bodyPr wrap="square">
            <a:spAutoFit/>
          </a:bodyPr>
          <a:lstStyle/>
          <a:p>
            <a:pPr algn="ctr" eaLnBrk="1" hangingPunct="1"/>
            <a:r>
              <a:rPr lang="en-US" sz="1600" dirty="0">
                <a:solidFill>
                  <a:srgbClr val="000000"/>
                </a:solidFill>
              </a:rPr>
              <a:t>Fig</a:t>
            </a:r>
            <a:r>
              <a:rPr lang="en-US" sz="1600">
                <a:solidFill>
                  <a:srgbClr val="000000"/>
                </a:solidFill>
              </a:rPr>
              <a:t>.: Explanation of Rutherford's </a:t>
            </a:r>
            <a:r>
              <a:rPr lang="el-GR" sz="1600" dirty="0">
                <a:solidFill>
                  <a:srgbClr val="000000"/>
                </a:solidFill>
              </a:rPr>
              <a:t>α</a:t>
            </a:r>
            <a:r>
              <a:rPr lang="en-US" sz="1600" dirty="0">
                <a:solidFill>
                  <a:srgbClr val="000000"/>
                </a:solidFill>
              </a:rPr>
              <a:t>-particle bombardment experiment</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228600" y="381000"/>
            <a:ext cx="8686800" cy="6019800"/>
          </a:xfrm>
        </p:spPr>
        <p:txBody>
          <a:bodyPr/>
          <a:lstStyle/>
          <a:p>
            <a:pPr algn="ctr" eaLnBrk="1" hangingPunct="1">
              <a:spcAft>
                <a:spcPts val="600"/>
              </a:spcAft>
              <a:buFontTx/>
              <a:buNone/>
            </a:pPr>
            <a:r>
              <a:rPr lang="en-US" sz="3600" b="1">
                <a:solidFill>
                  <a:srgbClr val="000000"/>
                </a:solidFill>
              </a:rPr>
              <a:t>Rutherford's atom model</a:t>
            </a:r>
          </a:p>
          <a:p>
            <a:pPr algn="just" eaLnBrk="1" hangingPunct="1">
              <a:spcAft>
                <a:spcPts val="600"/>
              </a:spcAft>
              <a:buFontTx/>
              <a:buNone/>
            </a:pPr>
            <a:endParaRPr lang="en-US" sz="1400" b="1">
              <a:solidFill>
                <a:srgbClr val="000000"/>
              </a:solidFill>
            </a:endParaRPr>
          </a:p>
          <a:p>
            <a:pPr algn="just" eaLnBrk="1" hangingPunct="1">
              <a:spcAft>
                <a:spcPts val="600"/>
              </a:spcAft>
              <a:buFontTx/>
              <a:buNone/>
            </a:pPr>
            <a:r>
              <a:rPr lang="en-US" sz="2800">
                <a:solidFill>
                  <a:srgbClr val="000000"/>
                </a:solidFill>
              </a:rPr>
              <a:t>The atom model that Rutherford proposed very much similar to our solar system. For this reason, it is called Rutherford's solar system atom model.</a:t>
            </a:r>
          </a:p>
          <a:p>
            <a:pPr algn="just" eaLnBrk="1" hangingPunct="1">
              <a:spcAft>
                <a:spcPts val="600"/>
              </a:spcAft>
              <a:buFontTx/>
              <a:buNone/>
            </a:pPr>
            <a:r>
              <a:rPr lang="en-US" sz="2800">
                <a:solidFill>
                  <a:srgbClr val="000000"/>
                </a:solidFill>
              </a:rPr>
              <a:t>The major propositions of the model are:</a:t>
            </a:r>
          </a:p>
          <a:p>
            <a:pPr algn="just" eaLnBrk="1" hangingPunct="1">
              <a:spcAft>
                <a:spcPts val="600"/>
              </a:spcAft>
              <a:buFontTx/>
              <a:buNone/>
            </a:pPr>
            <a:r>
              <a:rPr lang="en-US" sz="2800">
                <a:solidFill>
                  <a:srgbClr val="000000"/>
                </a:solidFill>
              </a:rPr>
              <a:t>1. An atom consists of a small nucleus containing all the positive charges of the atom and practically the whole of its mass.</a:t>
            </a:r>
          </a:p>
          <a:p>
            <a:pPr algn="just" eaLnBrk="1" hangingPunct="1">
              <a:spcAft>
                <a:spcPts val="600"/>
              </a:spcAft>
              <a:buFontTx/>
              <a:buNone/>
            </a:pPr>
            <a:r>
              <a:rPr lang="en-US" sz="2800">
                <a:solidFill>
                  <a:srgbClr val="000000"/>
                </a:solidFill>
              </a:rPr>
              <a:t>2. The nucleus is surrounded by a number of electrons equal to the number of positive charge on the nucleus.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p:cNvSpPr txBox="1">
            <a:spLocks noChangeArrowheads="1"/>
          </p:cNvSpPr>
          <p:nvPr/>
        </p:nvSpPr>
        <p:spPr bwMode="auto">
          <a:xfrm>
            <a:off x="304800" y="152400"/>
            <a:ext cx="86106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defRPr>
            </a:lvl1pPr>
            <a:lvl2pPr marL="742950" indent="-285750" eaLnBrk="0" hangingPunct="0">
              <a:defRPr b="1">
                <a:solidFill>
                  <a:schemeClr val="tx1"/>
                </a:solidFill>
                <a:latin typeface="Times New Roman" panose="02020603050405020304" pitchFamily="18" charset="0"/>
              </a:defRPr>
            </a:lvl2pPr>
            <a:lvl3pPr marL="1143000" indent="-228600" eaLnBrk="0" hangingPunct="0">
              <a:defRPr b="1">
                <a:solidFill>
                  <a:schemeClr val="tx1"/>
                </a:solidFill>
                <a:latin typeface="Times New Roman" panose="02020603050405020304" pitchFamily="18" charset="0"/>
              </a:defRPr>
            </a:lvl3pPr>
            <a:lvl4pPr marL="1600200" indent="-228600" eaLnBrk="0" hangingPunct="0">
              <a:defRPr b="1">
                <a:solidFill>
                  <a:schemeClr val="tx1"/>
                </a:solidFill>
                <a:latin typeface="Times New Roman" panose="02020603050405020304" pitchFamily="18" charset="0"/>
              </a:defRPr>
            </a:lvl4pPr>
            <a:lvl5pPr marL="2057400" indent="-228600" eaLnBrk="0" hangingPunct="0">
              <a:defRPr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sz="2400" dirty="0"/>
              <a:t>Basic knowledge of Chemistry: </a:t>
            </a:r>
          </a:p>
          <a:p>
            <a:pPr algn="just"/>
            <a:r>
              <a:rPr lang="en-US" sz="2400" b="0" dirty="0"/>
              <a:t>Introduction to atomic structure, quantum mechanical atom, quantum numbers, electronic configuration, chemical bonding and valence shell electron pair repulsion theory for predicting molecular geometry. </a:t>
            </a:r>
          </a:p>
          <a:p>
            <a:pPr algn="just"/>
            <a:r>
              <a:rPr lang="en-US" sz="2400" b="0" dirty="0"/>
              <a:t>The theory of chemical bond formation, periodic table and period classification of elements with their properties, transition elements and coordination chemistry, types of chemical reactions, oxidation-reduction reactions, acids and bases, inert gases, application of valence bond theory to coordination compounds; </a:t>
            </a:r>
          </a:p>
          <a:p>
            <a:pPr algn="just"/>
            <a:r>
              <a:rPr lang="en-US" sz="2400" b="0" dirty="0"/>
              <a:t>Chemistry of solids and crystals; States of matter; chemical equilibrium, environmental chemistry.</a:t>
            </a:r>
          </a:p>
          <a:p>
            <a:pPr algn="just"/>
            <a:endParaRPr lang="en-US" sz="2400" b="0" dirty="0"/>
          </a:p>
          <a:p>
            <a:pPr algn="just"/>
            <a:r>
              <a:rPr lang="en-US" sz="2400" dirty="0"/>
              <a:t>Recommended Books:</a:t>
            </a:r>
          </a:p>
          <a:p>
            <a:pPr algn="just"/>
            <a:r>
              <a:rPr lang="en-US" sz="2400" b="0" dirty="0"/>
              <a:t>1. Introduction to modern inorganic chemistry  S.Z. </a:t>
            </a:r>
            <a:r>
              <a:rPr lang="en-US" sz="2400" b="0" dirty="0" err="1"/>
              <a:t>Haider</a:t>
            </a:r>
            <a:endParaRPr lang="en-US" sz="2400" b="0" dirty="0"/>
          </a:p>
          <a:p>
            <a:pPr algn="just"/>
            <a:r>
              <a:rPr lang="en-US" sz="2400" b="0" dirty="0"/>
              <a:t>2. Modem inorganic chemistry R.D. </a:t>
            </a:r>
            <a:r>
              <a:rPr lang="en-US" sz="2400" b="0" dirty="0" err="1"/>
              <a:t>Madan</a:t>
            </a:r>
            <a:endParaRPr lang="en-US" sz="2400" b="0" dirty="0"/>
          </a:p>
          <a:p>
            <a:pPr algn="just"/>
            <a:r>
              <a:rPr lang="en-US" sz="2400" b="0" dirty="0"/>
              <a:t>3. Essentials of physical chemistry B. S. </a:t>
            </a:r>
            <a:r>
              <a:rPr lang="en-US" sz="2400" b="0" dirty="0" err="1"/>
              <a:t>Bahl</a:t>
            </a:r>
            <a:r>
              <a:rPr lang="en-US" sz="2400" b="0" dirty="0"/>
              <a:t>, G.D </a:t>
            </a:r>
            <a:r>
              <a:rPr lang="en-US" sz="2400" b="0" dirty="0" err="1"/>
              <a:t>Tuli</a:t>
            </a:r>
            <a:endParaRPr lang="en-US" sz="2400" b="0" dirty="0"/>
          </a:p>
          <a:p>
            <a:pPr algn="just"/>
            <a:endParaRPr lang="en-US" sz="2400" b="0" dirty="0"/>
          </a:p>
        </p:txBody>
      </p:sp>
    </p:spTree>
    <p:extLst>
      <p:ext uri="{BB962C8B-B14F-4D97-AF65-F5344CB8AC3E}">
        <p14:creationId xmlns:p14="http://schemas.microsoft.com/office/powerpoint/2010/main" val="278473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utherford's planetary model"/>
          <p:cNvPicPr>
            <a:picLocks noChangeAspect="1" noChangeArrowheads="1"/>
          </p:cNvPicPr>
          <p:nvPr/>
        </p:nvPicPr>
        <p:blipFill>
          <a:blip r:embed="rId2"/>
          <a:srcRect/>
          <a:stretch>
            <a:fillRect/>
          </a:stretch>
        </p:blipFill>
        <p:spPr bwMode="auto">
          <a:xfrm>
            <a:off x="1295400" y="41275"/>
            <a:ext cx="6477000" cy="3783013"/>
          </a:xfrm>
          <a:prstGeom prst="rect">
            <a:avLst/>
          </a:prstGeom>
          <a:noFill/>
          <a:ln w="9525">
            <a:noFill/>
            <a:miter lim="800000"/>
            <a:headEnd/>
            <a:tailEnd/>
          </a:ln>
        </p:spPr>
      </p:pic>
      <p:sp>
        <p:nvSpPr>
          <p:cNvPr id="10243" name="Rectangle 3"/>
          <p:cNvSpPr txBox="1">
            <a:spLocks noChangeArrowheads="1"/>
          </p:cNvSpPr>
          <p:nvPr/>
        </p:nvSpPr>
        <p:spPr bwMode="auto">
          <a:xfrm>
            <a:off x="152400" y="3962400"/>
            <a:ext cx="8839200" cy="2819400"/>
          </a:xfrm>
          <a:prstGeom prst="rect">
            <a:avLst/>
          </a:prstGeom>
          <a:noFill/>
          <a:ln w="9525">
            <a:noFill/>
            <a:miter lim="800000"/>
            <a:headEnd/>
            <a:tailEnd/>
          </a:ln>
        </p:spPr>
        <p:txBody>
          <a:bodyPr/>
          <a:lstStyle/>
          <a:p>
            <a:pPr marL="342900" indent="-342900" algn="just" eaLnBrk="1" hangingPunct="1">
              <a:spcBef>
                <a:spcPct val="20000"/>
              </a:spcBef>
              <a:spcAft>
                <a:spcPts val="1200"/>
              </a:spcAft>
            </a:pPr>
            <a:r>
              <a:rPr lang="en-US" sz="2800">
                <a:solidFill>
                  <a:srgbClr val="000000"/>
                </a:solidFill>
              </a:rPr>
              <a:t>3. The electrons move in orbits or closed paths around the nucleus like planets move around the sun.</a:t>
            </a:r>
          </a:p>
          <a:p>
            <a:pPr marL="342900" indent="-342900" algn="just" eaLnBrk="1" hangingPunct="1">
              <a:spcBef>
                <a:spcPct val="20000"/>
              </a:spcBef>
              <a:spcAft>
                <a:spcPts val="1200"/>
              </a:spcAft>
            </a:pPr>
            <a:r>
              <a:rPr lang="en-US" sz="2800">
                <a:solidFill>
                  <a:srgbClr val="000000"/>
                </a:solidFill>
              </a:rPr>
              <a:t>4. The electrostatic force of attraction between the electrons and positive nucleus is counterbalanced by the outward centrifugal force produced by the motion of electrons.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52400" y="76200"/>
            <a:ext cx="8839200" cy="2438400"/>
          </a:xfrm>
        </p:spPr>
        <p:txBody>
          <a:bodyPr/>
          <a:lstStyle/>
          <a:p>
            <a:pPr algn="just" eaLnBrk="1" hangingPunct="1">
              <a:spcAft>
                <a:spcPts val="1200"/>
              </a:spcAft>
              <a:buFontTx/>
              <a:buNone/>
            </a:pPr>
            <a:r>
              <a:rPr lang="en-US" sz="2800" b="1">
                <a:solidFill>
                  <a:srgbClr val="000000"/>
                </a:solidFill>
              </a:rPr>
              <a:t>Limitations of Rutherford's atom model</a:t>
            </a:r>
          </a:p>
          <a:p>
            <a:pPr algn="just" eaLnBrk="1" hangingPunct="1">
              <a:spcAft>
                <a:spcPts val="1200"/>
              </a:spcAft>
              <a:buFontTx/>
              <a:buNone/>
            </a:pPr>
            <a:r>
              <a:rPr lang="en-US" sz="2800">
                <a:solidFill>
                  <a:srgbClr val="000000"/>
                </a:solidFill>
              </a:rPr>
              <a:t>Rutherford's atom model is based upon Newton's Laws of motion and gravitation. Scientist Bohr pointed out some limitations of Rutherford's atom model which are as follows:</a:t>
            </a:r>
          </a:p>
        </p:txBody>
      </p:sp>
      <p:sp>
        <p:nvSpPr>
          <p:cNvPr id="11267" name="Rectangle 3"/>
          <p:cNvSpPr txBox="1">
            <a:spLocks noChangeArrowheads="1"/>
          </p:cNvSpPr>
          <p:nvPr/>
        </p:nvSpPr>
        <p:spPr bwMode="auto">
          <a:xfrm>
            <a:off x="152400" y="2819400"/>
            <a:ext cx="8763000" cy="3657600"/>
          </a:xfrm>
          <a:prstGeom prst="rect">
            <a:avLst/>
          </a:prstGeom>
          <a:noFill/>
          <a:ln w="9525">
            <a:noFill/>
            <a:miter lim="800000"/>
            <a:headEnd/>
            <a:tailEnd/>
          </a:ln>
        </p:spPr>
        <p:txBody>
          <a:bodyPr/>
          <a:lstStyle/>
          <a:p>
            <a:pPr marL="514350" indent="-514350" algn="just" eaLnBrk="1" hangingPunct="1">
              <a:spcBef>
                <a:spcPct val="20000"/>
              </a:spcBef>
              <a:spcAft>
                <a:spcPts val="1200"/>
              </a:spcAft>
              <a:buFontTx/>
              <a:buAutoNum type="arabicPeriod"/>
            </a:pPr>
            <a:r>
              <a:rPr lang="en-US" sz="2800"/>
              <a:t>Newton's Laws of motion and gravitation can only be applied to neutral bodies such as planets and not to charged bodies such as tiny electrons moving round a positive nucleus. </a:t>
            </a:r>
          </a:p>
          <a:p>
            <a:pPr marL="514350" indent="-514350" algn="just" eaLnBrk="1" hangingPunct="1">
              <a:spcBef>
                <a:spcPct val="20000"/>
              </a:spcBef>
              <a:spcAft>
                <a:spcPts val="1200"/>
              </a:spcAft>
              <a:buFontTx/>
              <a:buAutoNum type="arabicPeriod"/>
            </a:pPr>
            <a:r>
              <a:rPr lang="en-US" sz="2800"/>
              <a:t>The analogy does not hold good since the electrons in an atom repel one another, whereas planets attract each other because of gravitational forces.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52400" y="76200"/>
            <a:ext cx="8763000" cy="5257800"/>
          </a:xfrm>
        </p:spPr>
        <p:txBody>
          <a:bodyPr/>
          <a:lstStyle/>
          <a:p>
            <a:pPr marL="514350" indent="-514350" algn="just" eaLnBrk="1" hangingPunct="1">
              <a:spcAft>
                <a:spcPts val="1200"/>
              </a:spcAft>
              <a:buFontTx/>
              <a:buAutoNum type="arabicPeriod" startAt="3"/>
            </a:pPr>
            <a:r>
              <a:rPr lang="en-US" sz="2800"/>
              <a:t>According to Maxwell's theory, any charged body such as electrons rotating in an orbit must radiate energy continuously. If an electron radiates energy, its speed will decrease and it must gradually spiral in towards the nucleus. The radius of the electron will gradually decrease and it will ultimately fall into the nucleus, thus annihilating the atom model. This does not happen actually.</a:t>
            </a:r>
          </a:p>
          <a:p>
            <a:pPr marL="514350" indent="-514350" algn="just" eaLnBrk="1" hangingPunct="1">
              <a:spcAft>
                <a:spcPts val="1200"/>
              </a:spcAft>
              <a:buFontTx/>
              <a:buAutoNum type="arabicPeriod" startAt="3"/>
            </a:pPr>
            <a:r>
              <a:rPr lang="en-US" sz="2800"/>
              <a:t>Rutherford did not give any idea about shape or size of the pattern in which the electrons move around the nucleus.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5257800"/>
            <a:ext cx="8305800" cy="1096963"/>
          </a:xfrm>
          <a:prstGeom prst="rect">
            <a:avLst/>
          </a:prstGeom>
          <a:ln>
            <a:solidFill>
              <a:schemeClr val="accent1"/>
            </a:solidFill>
          </a:ln>
        </p:spPr>
        <p:txBody>
          <a:bodyPr>
            <a:spAutoFit/>
          </a:bodyPr>
          <a:lstStyle/>
          <a:p>
            <a:pPr marL="342900" indent="-342900" algn="just" eaLnBrk="1" hangingPunct="1">
              <a:lnSpc>
                <a:spcPct val="90000"/>
              </a:lnSpc>
              <a:spcBef>
                <a:spcPct val="20000"/>
              </a:spcBef>
              <a:defRPr/>
            </a:pPr>
            <a:r>
              <a:rPr lang="en-US" sz="2400" kern="0" dirty="0">
                <a:latin typeface="Arial" pitchFamily="-1" charset="0"/>
                <a:cs typeface="ＭＳ Ｐゴシック" pitchFamily="-1" charset="-128"/>
              </a:rPr>
              <a:t>Fig. An electron revolving round the nucleus in orbit continuously emits radiations and loses energy, and ultimately falls into the nucleus.</a:t>
            </a:r>
          </a:p>
        </p:txBody>
      </p:sp>
      <p:pic>
        <p:nvPicPr>
          <p:cNvPr id="13315" name="Picture 6" descr="Rutherford model"/>
          <p:cNvPicPr>
            <a:picLocks noChangeAspect="1" noChangeArrowheads="1"/>
          </p:cNvPicPr>
          <p:nvPr/>
        </p:nvPicPr>
        <p:blipFill>
          <a:blip r:embed="rId2"/>
          <a:srcRect/>
          <a:stretch>
            <a:fillRect/>
          </a:stretch>
        </p:blipFill>
        <p:spPr bwMode="auto">
          <a:xfrm>
            <a:off x="990600" y="190500"/>
            <a:ext cx="7104063" cy="4610100"/>
          </a:xfrm>
          <a:prstGeom prst="rect">
            <a:avLst/>
          </a:prstGeom>
          <a:noFill/>
          <a:ln w="9525">
            <a:noFill/>
            <a:miter lim="800000"/>
            <a:headEnd/>
            <a:tailEnd/>
          </a:ln>
        </p:spPr>
      </p:pic>
      <p:sp>
        <p:nvSpPr>
          <p:cNvPr id="4" name="TextBox 3"/>
          <p:cNvSpPr txBox="1"/>
          <p:nvPr/>
        </p:nvSpPr>
        <p:spPr>
          <a:xfrm>
            <a:off x="4542631" y="381000"/>
            <a:ext cx="2760664" cy="646331"/>
          </a:xfrm>
          <a:prstGeom prst="rect">
            <a:avLst/>
          </a:prstGeom>
          <a:solidFill>
            <a:schemeClr val="bg1"/>
          </a:solidFill>
        </p:spPr>
        <p:txBody>
          <a:bodyPr wrap="square" rtlCol="0">
            <a:spAutoFit/>
          </a:bodyPr>
          <a:lstStyle/>
          <a:p>
            <a:r>
              <a:rPr lang="en-US" dirty="0"/>
              <a:t>Negatively </a:t>
            </a:r>
            <a:r>
              <a:rPr lang="en-US"/>
              <a:t>charged electron</a:t>
            </a:r>
          </a:p>
        </p:txBody>
      </p:sp>
      <p:sp>
        <p:nvSpPr>
          <p:cNvPr id="7" name="TextBox 6"/>
          <p:cNvSpPr txBox="1"/>
          <p:nvPr/>
        </p:nvSpPr>
        <p:spPr>
          <a:xfrm>
            <a:off x="5257800" y="4059704"/>
            <a:ext cx="2760664" cy="646331"/>
          </a:xfrm>
          <a:prstGeom prst="rect">
            <a:avLst/>
          </a:prstGeom>
          <a:solidFill>
            <a:schemeClr val="bg1"/>
          </a:solidFill>
        </p:spPr>
        <p:txBody>
          <a:bodyPr wrap="square" rtlCol="0">
            <a:spAutoFit/>
          </a:bodyPr>
          <a:lstStyle/>
          <a:p>
            <a:r>
              <a:rPr lang="en-US" dirty="0"/>
              <a:t>Positively charged electron</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228600" y="925513"/>
            <a:ext cx="8763000" cy="5932487"/>
          </a:xfrm>
          <a:prstGeom prst="rect">
            <a:avLst/>
          </a:prstGeom>
          <a:noFill/>
          <a:ln w="9525">
            <a:noFill/>
            <a:miter lim="800000"/>
            <a:headEnd/>
            <a:tailEnd/>
          </a:ln>
        </p:spPr>
        <p:txBody>
          <a:bodyPr>
            <a:spAutoFit/>
          </a:bodyPr>
          <a:lstStyle/>
          <a:p>
            <a:pPr algn="just" eaLnBrk="1" hangingPunct="1">
              <a:spcAft>
                <a:spcPts val="600"/>
              </a:spcAft>
            </a:pPr>
            <a:r>
              <a:rPr lang="en-US" sz="2600">
                <a:solidFill>
                  <a:srgbClr val="000000"/>
                </a:solidFill>
                <a:cs typeface="Arial" charset="0"/>
              </a:rPr>
              <a:t>In 1913 Neils Bohr proposed a workable model of the atom. The theory consists of the following postulates: </a:t>
            </a:r>
          </a:p>
          <a:p>
            <a:pPr eaLnBrk="1" hangingPunct="1">
              <a:spcAft>
                <a:spcPts val="600"/>
              </a:spcAft>
            </a:pPr>
            <a:r>
              <a:rPr lang="en-US" sz="2600" b="1" u="sng">
                <a:solidFill>
                  <a:srgbClr val="000000"/>
                </a:solidFill>
                <a:cs typeface="Arial" charset="0"/>
              </a:rPr>
              <a:t>1. Postulate of Energy level</a:t>
            </a:r>
          </a:p>
          <a:p>
            <a:pPr eaLnBrk="1" hangingPunct="1">
              <a:spcAft>
                <a:spcPts val="600"/>
              </a:spcAft>
            </a:pPr>
            <a:r>
              <a:rPr lang="en-US" sz="2600">
                <a:solidFill>
                  <a:srgbClr val="000000"/>
                </a:solidFill>
                <a:cs typeface="Arial" charset="0"/>
              </a:rPr>
              <a:t>	</a:t>
            </a:r>
            <a:r>
              <a:rPr lang="en-US" sz="2600" b="1">
                <a:solidFill>
                  <a:srgbClr val="000000"/>
                </a:solidFill>
                <a:cs typeface="Arial" charset="0"/>
              </a:rPr>
              <a:t>a)</a:t>
            </a:r>
            <a:r>
              <a:rPr lang="en-US" sz="2600">
                <a:solidFill>
                  <a:srgbClr val="000000"/>
                </a:solidFill>
                <a:cs typeface="Arial" charset="0"/>
              </a:rPr>
              <a:t> An atom has a number of stable orbits in which an electron can rotate without the radiation of energy. These orbits are referred to as “Energy Levels”.</a:t>
            </a:r>
          </a:p>
          <a:p>
            <a:pPr eaLnBrk="1" hangingPunct="1">
              <a:spcAft>
                <a:spcPts val="600"/>
              </a:spcAft>
            </a:pPr>
            <a:r>
              <a:rPr lang="en-US" sz="2600">
                <a:solidFill>
                  <a:srgbClr val="000000"/>
                </a:solidFill>
                <a:cs typeface="Arial" charset="0"/>
              </a:rPr>
              <a:t>	</a:t>
            </a:r>
            <a:r>
              <a:rPr lang="en-US" sz="2600" b="1">
                <a:solidFill>
                  <a:srgbClr val="000000"/>
                </a:solidFill>
                <a:cs typeface="Arial" charset="0"/>
              </a:rPr>
              <a:t>b)</a:t>
            </a:r>
            <a:r>
              <a:rPr lang="en-US" sz="2600">
                <a:solidFill>
                  <a:srgbClr val="000000"/>
                </a:solidFill>
                <a:cs typeface="Arial" charset="0"/>
              </a:rPr>
              <a:t> If an electron moves in a circular orbit, its motion is subject to the ordinary laws of electrical and centrifugal forces. Here the angular momentum of the electron (mvr) must be multiple of </a:t>
            </a:r>
            <a:r>
              <a:rPr lang="en-US" sz="2600" i="1">
                <a:solidFill>
                  <a:srgbClr val="000000"/>
                </a:solidFill>
                <a:cs typeface="Arial" charset="0"/>
              </a:rPr>
              <a:t>h/2</a:t>
            </a:r>
            <a:r>
              <a:rPr lang="el-GR" sz="2600" b="1" i="1">
                <a:solidFill>
                  <a:srgbClr val="000000"/>
                </a:solidFill>
                <a:cs typeface="Arial" charset="0"/>
              </a:rPr>
              <a:t>π</a:t>
            </a:r>
            <a:r>
              <a:rPr lang="en-US" sz="2600" i="1">
                <a:solidFill>
                  <a:srgbClr val="000000"/>
                </a:solidFill>
                <a:cs typeface="Arial" charset="0"/>
              </a:rPr>
              <a:t>, </a:t>
            </a:r>
            <a:r>
              <a:rPr lang="en-US" sz="2600">
                <a:solidFill>
                  <a:srgbClr val="000000"/>
                </a:solidFill>
                <a:cs typeface="Arial" charset="0"/>
              </a:rPr>
              <a:t>that is: </a:t>
            </a:r>
          </a:p>
          <a:p>
            <a:pPr eaLnBrk="1" hangingPunct="1">
              <a:lnSpc>
                <a:spcPct val="80000"/>
              </a:lnSpc>
              <a:spcBef>
                <a:spcPct val="20000"/>
              </a:spcBef>
              <a:spcAft>
                <a:spcPts val="600"/>
              </a:spcAft>
              <a:buClr>
                <a:schemeClr val="hlink"/>
              </a:buClr>
              <a:buSzPct val="70000"/>
              <a:buFont typeface="Wingdings" pitchFamily="-1" charset="2"/>
              <a:buNone/>
            </a:pPr>
            <a:r>
              <a:rPr lang="en-US" sz="2600" b="1" i="1">
                <a:solidFill>
                  <a:srgbClr val="000000"/>
                </a:solidFill>
                <a:cs typeface="Arial" charset="0"/>
              </a:rPr>
              <a:t> 				mvr = n.h/2</a:t>
            </a:r>
            <a:r>
              <a:rPr lang="el-GR" sz="2600" b="1" i="1">
                <a:solidFill>
                  <a:srgbClr val="000000"/>
                </a:solidFill>
                <a:cs typeface="Arial" charset="0"/>
              </a:rPr>
              <a:t>π</a:t>
            </a:r>
            <a:endParaRPr lang="en-US" sz="2600" b="1" i="1">
              <a:solidFill>
                <a:srgbClr val="000000"/>
              </a:solidFill>
              <a:cs typeface="Arial" charset="0"/>
            </a:endParaRPr>
          </a:p>
          <a:p>
            <a:pPr eaLnBrk="1" hangingPunct="1">
              <a:lnSpc>
                <a:spcPct val="80000"/>
              </a:lnSpc>
              <a:spcBef>
                <a:spcPct val="20000"/>
              </a:spcBef>
              <a:spcAft>
                <a:spcPts val="600"/>
              </a:spcAft>
              <a:buClr>
                <a:schemeClr val="hlink"/>
              </a:buClr>
              <a:buSzPct val="70000"/>
              <a:buFont typeface="Wingdings" pitchFamily="-1" charset="2"/>
              <a:buNone/>
            </a:pPr>
            <a:r>
              <a:rPr lang="en-US" sz="2600">
                <a:solidFill>
                  <a:srgbClr val="000000"/>
                </a:solidFill>
                <a:cs typeface="Arial" charset="0"/>
              </a:rPr>
              <a:t>where m is the mass of the electron, v is the velocity, r is the radius of the orbit and n is 1, 2, 3, 4, 5 etc. (h is the plank’s constant)</a:t>
            </a:r>
          </a:p>
        </p:txBody>
      </p:sp>
      <p:sp>
        <p:nvSpPr>
          <p:cNvPr id="43012" name="Rectangle 4"/>
          <p:cNvSpPr>
            <a:spLocks noChangeArrowheads="1"/>
          </p:cNvSpPr>
          <p:nvPr/>
        </p:nvSpPr>
        <p:spPr bwMode="auto">
          <a:xfrm>
            <a:off x="2057400" y="152400"/>
            <a:ext cx="5105400" cy="762000"/>
          </a:xfrm>
          <a:prstGeom prst="rect">
            <a:avLst/>
          </a:prstGeom>
          <a:noFill/>
          <a:ln w="9525">
            <a:noFill/>
            <a:miter lim="800000"/>
            <a:headEnd/>
            <a:tailEnd/>
          </a:ln>
        </p:spPr>
        <p:txBody>
          <a:bodyPr anchor="ctr"/>
          <a:lstStyle/>
          <a:p>
            <a:pPr algn="ctr" eaLnBrk="1" hangingPunct="1"/>
            <a:r>
              <a:rPr lang="en-US" sz="3200" b="1">
                <a:solidFill>
                  <a:srgbClr val="000000"/>
                </a:solidFill>
              </a:rPr>
              <a:t>Bohr’s Atom Model</a:t>
            </a:r>
          </a:p>
        </p:txBody>
      </p:sp>
      <p:sp>
        <p:nvSpPr>
          <p:cNvPr id="2" name="Slide Number Placeholder 1"/>
          <p:cNvSpPr>
            <a:spLocks noGrp="1"/>
          </p:cNvSpPr>
          <p:nvPr>
            <p:ph type="sldNum" sz="quarter" idx="12"/>
          </p:nvPr>
        </p:nvSpPr>
        <p:spPr/>
        <p:txBody>
          <a:bodyPr/>
          <a:lstStyle/>
          <a:p>
            <a:pPr>
              <a:defRPr/>
            </a:pPr>
            <a:fld id="{E85A9767-E412-4CC0-BF08-FEB1C12964F7}" type="slidenum">
              <a:rPr lang="en-US" smtClean="0"/>
              <a:pPr>
                <a:defRPr/>
              </a:pPr>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strips(downLef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wd">
                                    <p:tmPct val="5000"/>
                                  </p:iterate>
                                  <p:childTnLst>
                                    <p:set>
                                      <p:cBhvr>
                                        <p:cTn id="11" dur="1" fill="hold">
                                          <p:stCondLst>
                                            <p:cond delay="0"/>
                                          </p:stCondLst>
                                        </p:cTn>
                                        <p:tgtEl>
                                          <p:spTgt spid="43011"/>
                                        </p:tgtEl>
                                        <p:attrNameLst>
                                          <p:attrName>style.visibility</p:attrName>
                                        </p:attrNameLst>
                                      </p:cBhvr>
                                      <p:to>
                                        <p:strVal val="visible"/>
                                      </p:to>
                                    </p:set>
                                    <p:animEffect transition="in" filter="dissolve">
                                      <p:cBhvr>
                                        <p:cTn id="12"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228600" y="381000"/>
            <a:ext cx="8686800" cy="6096000"/>
          </a:xfrm>
        </p:spPr>
        <p:txBody>
          <a:bodyPr/>
          <a:lstStyle/>
          <a:p>
            <a:pPr algn="just">
              <a:spcBef>
                <a:spcPct val="0"/>
              </a:spcBef>
              <a:spcAft>
                <a:spcPts val="1800"/>
              </a:spcAft>
              <a:buFontTx/>
              <a:buNone/>
            </a:pPr>
            <a:r>
              <a:rPr lang="en-US" sz="2700" b="1">
                <a:cs typeface="Arial" charset="0"/>
              </a:rPr>
              <a:t>02. Postulate of Frequency or Radiation</a:t>
            </a:r>
          </a:p>
          <a:p>
            <a:pPr algn="just">
              <a:spcBef>
                <a:spcPct val="0"/>
              </a:spcBef>
              <a:spcAft>
                <a:spcPts val="1800"/>
              </a:spcAft>
            </a:pPr>
            <a:r>
              <a:rPr lang="en-US" sz="2700">
                <a:cs typeface="Arial" charset="0"/>
              </a:rPr>
              <a:t>According to this postulate an electron can jump from one orbital to another. An atom radiates energy as light when an electron passes from a higher energy level to another lower energy level. The atom then gives definite spectral lines in emission spectra.</a:t>
            </a:r>
          </a:p>
          <a:p>
            <a:pPr algn="just">
              <a:spcBef>
                <a:spcPct val="0"/>
              </a:spcBef>
              <a:spcAft>
                <a:spcPts val="1800"/>
              </a:spcAft>
            </a:pPr>
            <a:r>
              <a:rPr lang="en-US" sz="2700">
                <a:cs typeface="Arial" charset="0"/>
              </a:rPr>
              <a:t>On the other hand, the jump of an electron from a lower energy level to a higher energy level is evident by absorption of energy giving dark lines. The quantity of energy radiated or absorbed is equal to the difference between the energies the atom possessed before and after the electron changed orbits.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1828800" y="533400"/>
            <a:ext cx="299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sz="2400" b="1">
                <a:latin typeface="Arial" charset="0"/>
              </a:rPr>
              <a:t>Bohr’s Atom Model</a:t>
            </a:r>
          </a:p>
        </p:txBody>
      </p:sp>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095375"/>
            <a:ext cx="885825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86F74766-233F-4FFD-954C-8EAF8742E7E1}" type="slidenum">
              <a:rPr lang="en-US" smtClean="0"/>
              <a:pPr>
                <a:defRPr/>
              </a:pPr>
              <a:t>26</a:t>
            </a:fld>
            <a:endParaRPr lang="en-US"/>
          </a:p>
        </p:txBody>
      </p:sp>
    </p:spTree>
    <p:extLst>
      <p:ext uri="{BB962C8B-B14F-4D97-AF65-F5344CB8AC3E}">
        <p14:creationId xmlns:p14="http://schemas.microsoft.com/office/powerpoint/2010/main" val="2912018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228600" y="838200"/>
            <a:ext cx="8686800" cy="5848350"/>
          </a:xfrm>
          <a:prstGeom prst="rect">
            <a:avLst/>
          </a:prstGeom>
          <a:noFill/>
          <a:ln w="9525">
            <a:noFill/>
            <a:miter lim="800000"/>
            <a:headEnd/>
            <a:tailEnd/>
          </a:ln>
        </p:spPr>
        <p:txBody>
          <a:bodyPr>
            <a:spAutoFit/>
          </a:bodyPr>
          <a:lstStyle/>
          <a:p>
            <a:pPr marL="365125" indent="-365125" algn="just" eaLnBrk="1" hangingPunct="1">
              <a:spcAft>
                <a:spcPts val="1200"/>
              </a:spcAft>
              <a:buFontTx/>
              <a:buChar char="•"/>
            </a:pPr>
            <a:r>
              <a:rPr lang="en-US" sz="2800">
                <a:solidFill>
                  <a:srgbClr val="000000"/>
                </a:solidFill>
                <a:latin typeface="Tahoma" pitchFamily="5" charset="0"/>
              </a:rPr>
              <a:t>Bohrs Theory was highly successful in explaining the spectrum of hydrogen but failed to predict the energy states of more complicated atoms in which there are more than one electron.</a:t>
            </a:r>
          </a:p>
          <a:p>
            <a:pPr marL="365125" indent="-365125" algn="just" eaLnBrk="1" hangingPunct="1">
              <a:spcAft>
                <a:spcPts val="1200"/>
              </a:spcAft>
              <a:buFontTx/>
              <a:buChar char="•"/>
            </a:pPr>
            <a:r>
              <a:rPr lang="en-US" sz="2800">
                <a:solidFill>
                  <a:srgbClr val="000000"/>
                </a:solidFill>
              </a:rPr>
              <a:t>No explanation of fine structure: </a:t>
            </a:r>
            <a:r>
              <a:rPr lang="en-US" sz="2800"/>
              <a:t>Bohr’s theory had successfully explained  the origin of hydrogen spectrum. But when the hydrogen spectrum is observed by means of spectroscope of high resolving power, it is found that individual spectral lines are not really single but consist of several very fine lines lying close together. This fine structure of spectral lines in the hydrogen spectrum cannot be explained by Bohr’s theory.</a:t>
            </a:r>
            <a:endParaRPr lang="en-US" sz="2800">
              <a:solidFill>
                <a:srgbClr val="000000"/>
              </a:solidFill>
              <a:latin typeface="Tahoma" pitchFamily="5" charset="0"/>
            </a:endParaRPr>
          </a:p>
        </p:txBody>
      </p:sp>
      <p:sp>
        <p:nvSpPr>
          <p:cNvPr id="45060" name="Rectangle 4"/>
          <p:cNvSpPr>
            <a:spLocks noChangeArrowheads="1"/>
          </p:cNvSpPr>
          <p:nvPr/>
        </p:nvSpPr>
        <p:spPr bwMode="auto">
          <a:xfrm>
            <a:off x="1219200" y="304800"/>
            <a:ext cx="7010400" cy="457200"/>
          </a:xfrm>
          <a:prstGeom prst="rect">
            <a:avLst/>
          </a:prstGeom>
          <a:noFill/>
          <a:ln w="9525">
            <a:noFill/>
            <a:miter lim="800000"/>
            <a:headEnd/>
            <a:tailEnd/>
          </a:ln>
        </p:spPr>
        <p:txBody>
          <a:bodyPr anchor="ctr"/>
          <a:lstStyle/>
          <a:p>
            <a:pPr algn="ctr" eaLnBrk="1" hangingPunct="1"/>
            <a:r>
              <a:rPr lang="en-US" sz="3200" b="1">
                <a:solidFill>
                  <a:srgbClr val="000000"/>
                </a:solidFill>
              </a:rPr>
              <a:t>Limitations of Bohr’s Atom Model</a:t>
            </a:r>
          </a:p>
        </p:txBody>
      </p:sp>
      <p:sp>
        <p:nvSpPr>
          <p:cNvPr id="2" name="Slide Number Placeholder 1"/>
          <p:cNvSpPr>
            <a:spLocks noGrp="1"/>
          </p:cNvSpPr>
          <p:nvPr>
            <p:ph type="sldNum" sz="quarter" idx="12"/>
          </p:nvPr>
        </p:nvSpPr>
        <p:spPr/>
        <p:txBody>
          <a:bodyPr/>
          <a:lstStyle/>
          <a:p>
            <a:pPr>
              <a:defRPr/>
            </a:pPr>
            <a:fld id="{E85A9767-E412-4CC0-BF08-FEB1C12964F7}" type="slidenum">
              <a:rPr lang="en-US" smtClean="0"/>
              <a:pPr>
                <a:defRPr/>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strips(downLeft)">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wd">
                                    <p:tmPct val="5000"/>
                                  </p:iterate>
                                  <p:childTnLst>
                                    <p:set>
                                      <p:cBhvr>
                                        <p:cTn id="11" dur="1" fill="hold">
                                          <p:stCondLst>
                                            <p:cond delay="0"/>
                                          </p:stCondLst>
                                        </p:cTn>
                                        <p:tgtEl>
                                          <p:spTgt spid="45059"/>
                                        </p:tgtEl>
                                        <p:attrNameLst>
                                          <p:attrName>style.visibility</p:attrName>
                                        </p:attrNameLst>
                                      </p:cBhvr>
                                      <p:to>
                                        <p:strVal val="visible"/>
                                      </p:to>
                                    </p:set>
                                    <p:animEffect transition="in" filter="dissolve">
                                      <p:cBhvr>
                                        <p:cTn id="1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228600" y="304800"/>
            <a:ext cx="8686800" cy="3340100"/>
          </a:xfrm>
          <a:prstGeom prst="rect">
            <a:avLst/>
          </a:prstGeom>
          <a:noFill/>
          <a:ln w="9525">
            <a:noFill/>
            <a:miter lim="800000"/>
            <a:headEnd/>
            <a:tailEnd/>
          </a:ln>
        </p:spPr>
        <p:txBody>
          <a:bodyPr>
            <a:spAutoFit/>
          </a:bodyPr>
          <a:lstStyle/>
          <a:p>
            <a:pPr marL="514350" indent="-514350" algn="just" eaLnBrk="1" hangingPunct="1">
              <a:spcAft>
                <a:spcPts val="1800"/>
              </a:spcAft>
              <a:buFontTx/>
              <a:buAutoNum type="arabicPeriod" startAt="3"/>
            </a:pPr>
            <a:r>
              <a:rPr lang="en-US" sz="2800"/>
              <a:t>According to Bohr’s model electrons revolve in, circular orbits but  modern research reveals that electrons may revolve in elliptical orbits also.</a:t>
            </a:r>
          </a:p>
          <a:p>
            <a:pPr marL="514350" indent="-514350" algn="just" eaLnBrk="1" hangingPunct="1">
              <a:spcAft>
                <a:spcPts val="1800"/>
              </a:spcAft>
              <a:buFontTx/>
              <a:buAutoNum type="arabicPeriod" startAt="3"/>
            </a:pPr>
            <a:r>
              <a:rPr lang="en-US" sz="2800">
                <a:solidFill>
                  <a:srgbClr val="000000"/>
                </a:solidFill>
                <a:latin typeface="Tahoma" pitchFamily="5" charset="0"/>
              </a:rPr>
              <a:t>Moreover, according to Heisenberg’s Uncertainty Principle, both the position and the momentum of an electron in an atom cannot be fixed simultaneously.</a:t>
            </a:r>
            <a:endParaRPr lang="en-US" sz="2800"/>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152400" y="533400"/>
            <a:ext cx="8915400" cy="5105400"/>
          </a:xfrm>
        </p:spPr>
        <p:txBody>
          <a:bodyPr/>
          <a:lstStyle/>
          <a:p>
            <a:pPr algn="ctr">
              <a:buFontTx/>
              <a:buNone/>
            </a:pPr>
            <a:r>
              <a:rPr lang="en-US" sz="3600" b="1" u="sng">
                <a:solidFill>
                  <a:srgbClr val="000000"/>
                </a:solidFill>
              </a:rPr>
              <a:t>Quantum number</a:t>
            </a:r>
          </a:p>
          <a:p>
            <a:pPr algn="just">
              <a:buFontTx/>
              <a:buNone/>
            </a:pPr>
            <a:r>
              <a:rPr lang="en-US" sz="2800">
                <a:solidFill>
                  <a:srgbClr val="000000"/>
                </a:solidFill>
              </a:rPr>
              <a:t>The numbers, which express the size, shapes, direction of the orbital from the nucleus and the spins of the electron of their own axis are called quantum numbers.</a:t>
            </a:r>
          </a:p>
          <a:p>
            <a:pPr>
              <a:buFontTx/>
              <a:buNone/>
            </a:pPr>
            <a:r>
              <a:rPr lang="en-US" sz="2800">
                <a:solidFill>
                  <a:srgbClr val="000000"/>
                </a:solidFill>
              </a:rPr>
              <a:t>		There are four types of quantum numbers:</a:t>
            </a:r>
          </a:p>
          <a:p>
            <a:pPr>
              <a:buFontTx/>
              <a:buNone/>
            </a:pPr>
            <a:r>
              <a:rPr lang="en-US" sz="2800">
                <a:solidFill>
                  <a:srgbClr val="000000"/>
                </a:solidFill>
              </a:rPr>
              <a:t>I.  Principal quantum number</a:t>
            </a:r>
          </a:p>
          <a:p>
            <a:pPr>
              <a:buFontTx/>
              <a:buNone/>
            </a:pPr>
            <a:r>
              <a:rPr lang="en-US" sz="2800">
                <a:solidFill>
                  <a:srgbClr val="000000"/>
                </a:solidFill>
              </a:rPr>
              <a:t>2. Subsidiary quantum number</a:t>
            </a:r>
          </a:p>
          <a:p>
            <a:pPr>
              <a:buFontTx/>
              <a:buNone/>
            </a:pPr>
            <a:r>
              <a:rPr lang="en-US" sz="2800">
                <a:solidFill>
                  <a:srgbClr val="000000"/>
                </a:solidFill>
              </a:rPr>
              <a:t>3. Magnetic quantum number</a:t>
            </a:r>
          </a:p>
          <a:p>
            <a:pPr>
              <a:buFontTx/>
              <a:buNone/>
            </a:pPr>
            <a:r>
              <a:rPr lang="en-US" sz="2800">
                <a:solidFill>
                  <a:srgbClr val="000000"/>
                </a:solidFill>
              </a:rPr>
              <a:t>4. Spin quantum number </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377" y="2590800"/>
            <a:ext cx="7350731" cy="1107996"/>
          </a:xfrm>
          <a:prstGeom prst="rect">
            <a:avLst/>
          </a:prstGeom>
        </p:spPr>
        <p:txBody>
          <a:bodyPr wrap="none">
            <a:spAutoFit/>
          </a:bodyPr>
          <a:lstStyle/>
          <a:p>
            <a:pPr algn="ctr">
              <a:buFontTx/>
              <a:buNone/>
            </a:pPr>
            <a:r>
              <a:rPr lang="en-US" sz="6600" b="1" dirty="0"/>
              <a:t>Structure of Atom</a:t>
            </a:r>
          </a:p>
        </p:txBody>
      </p:sp>
    </p:spTree>
    <p:extLst>
      <p:ext uri="{BB962C8B-B14F-4D97-AF65-F5344CB8AC3E}">
        <p14:creationId xmlns:p14="http://schemas.microsoft.com/office/powerpoint/2010/main" val="3686857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152400" y="152400"/>
            <a:ext cx="8839200" cy="6400800"/>
          </a:xfrm>
        </p:spPr>
        <p:txBody>
          <a:bodyPr/>
          <a:lstStyle/>
          <a:p>
            <a:pPr>
              <a:buFontTx/>
              <a:buNone/>
            </a:pPr>
            <a:r>
              <a:rPr lang="en-US" sz="2600" b="1">
                <a:solidFill>
                  <a:srgbClr val="000000"/>
                </a:solidFill>
              </a:rPr>
              <a:t>1</a:t>
            </a:r>
            <a:r>
              <a:rPr lang="en-US" sz="2600" b="1" u="sng">
                <a:solidFill>
                  <a:srgbClr val="000000"/>
                </a:solidFill>
              </a:rPr>
              <a:t>. Principal quantum number:</a:t>
            </a:r>
          </a:p>
          <a:p>
            <a:pPr algn="just">
              <a:buFontTx/>
              <a:buNone/>
            </a:pPr>
            <a:r>
              <a:rPr lang="en-US" sz="2600"/>
              <a:t>This expresses the orbits or principal energy levels to which the electron belongs. It is denoted by n (n= 1, 2, 3 etc.). For the first orbit, n=1, for the second orbit. n=2 and so on.</a:t>
            </a:r>
          </a:p>
          <a:p>
            <a:pPr algn="just">
              <a:buFontTx/>
              <a:buNone/>
            </a:pPr>
            <a:r>
              <a:rPr lang="en-US" sz="2600"/>
              <a:t>The energy levels are also called electron shells. Inner most shell is known as K shell and the succeeding outer shells are denoted by the letter L, M, N, O, P, Q etc.</a:t>
            </a:r>
          </a:p>
          <a:p>
            <a:pPr algn="just">
              <a:buFontTx/>
              <a:buNone/>
            </a:pPr>
            <a:r>
              <a:rPr lang="en-US" sz="2600"/>
              <a:t>Principal quantum number represents any particular circular orbit. the value of n gives roughly the binding force and the distance between the nucleus and the electron. The first energy level is the one nearest the nucleus.</a:t>
            </a:r>
          </a:p>
          <a:p>
            <a:pPr algn="just"/>
            <a:r>
              <a:rPr lang="en-US" sz="2600"/>
              <a:t>This quantum number also represents the size of the electron orbit.</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Neils Bhor Model Atom"/>
          <p:cNvPicPr>
            <a:picLocks noChangeAspect="1" noChangeArrowheads="1"/>
          </p:cNvPicPr>
          <p:nvPr/>
        </p:nvPicPr>
        <p:blipFill>
          <a:blip r:embed="rId2"/>
          <a:srcRect/>
          <a:stretch>
            <a:fillRect/>
          </a:stretch>
        </p:blipFill>
        <p:spPr bwMode="auto">
          <a:xfrm>
            <a:off x="609600" y="457200"/>
            <a:ext cx="79248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81000" y="228600"/>
            <a:ext cx="5867400" cy="609600"/>
          </a:xfrm>
        </p:spPr>
        <p:txBody>
          <a:bodyPr/>
          <a:lstStyle/>
          <a:p>
            <a:pPr>
              <a:buFontTx/>
              <a:buNone/>
            </a:pPr>
            <a:r>
              <a:rPr lang="en-US" sz="2800" b="1" u="sng">
                <a:solidFill>
                  <a:srgbClr val="000000"/>
                </a:solidFill>
              </a:rPr>
              <a:t>2. Subsidiary quantum number</a:t>
            </a:r>
          </a:p>
        </p:txBody>
      </p:sp>
      <p:sp>
        <p:nvSpPr>
          <p:cNvPr id="26627" name="Rectangle 2"/>
          <p:cNvSpPr>
            <a:spLocks noChangeArrowheads="1"/>
          </p:cNvSpPr>
          <p:nvPr/>
        </p:nvSpPr>
        <p:spPr bwMode="auto">
          <a:xfrm>
            <a:off x="381000" y="1028700"/>
            <a:ext cx="8534400" cy="5354638"/>
          </a:xfrm>
          <a:prstGeom prst="rect">
            <a:avLst/>
          </a:prstGeom>
          <a:noFill/>
          <a:ln w="9525">
            <a:noFill/>
            <a:miter lim="800000"/>
            <a:headEnd/>
            <a:tailEnd/>
          </a:ln>
        </p:spPr>
        <p:txBody>
          <a:bodyPr>
            <a:spAutoFit/>
          </a:bodyPr>
          <a:lstStyle/>
          <a:p>
            <a:pPr algn="just">
              <a:spcAft>
                <a:spcPts val="1800"/>
              </a:spcAft>
            </a:pPr>
            <a:r>
              <a:rPr lang="en-US" sz="2400"/>
              <a:t>The main energy levels (or shells) of electron may be considered as being made up of one or more sub-levels (sub-shells). The number, which is used to express the sub-level in which the electron belongs, is designated as subsidiary quantum number or Azimuthal quantum number. It is denoted by l.</a:t>
            </a:r>
          </a:p>
          <a:p>
            <a:pPr algn="just">
              <a:spcAft>
                <a:spcPts val="1800"/>
              </a:spcAft>
            </a:pPr>
            <a:r>
              <a:rPr lang="en-US" sz="2400"/>
              <a:t>The value of l depends on the value of n (principal quantum number).  For a given value of n, l can have all values from 0 to n-1 each of which refers to an energy sublevel or sub-shell.</a:t>
            </a:r>
          </a:p>
          <a:p>
            <a:pPr algn="just">
              <a:spcAft>
                <a:spcPts val="1800"/>
              </a:spcAft>
            </a:pPr>
            <a:r>
              <a:rPr lang="en-US" sz="2400"/>
              <a:t>The values of l i.e. the subsidiary quantum number 0, 1, 2, 3 are also symbolized by letters s, p, d, and f respectively. Subsidiary quantum numbers describes the shapes of the electron orbit / energy level. </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0" y="0"/>
            <a:ext cx="9144000" cy="1600200"/>
          </a:xfrm>
        </p:spPr>
        <p:txBody>
          <a:bodyPr/>
          <a:lstStyle/>
          <a:p>
            <a:pPr>
              <a:buFontTx/>
              <a:buNone/>
            </a:pPr>
            <a:r>
              <a:rPr lang="en-US" sz="2800" dirty="0"/>
              <a:t>The orbits are circular when l = n-1 and have elliptical shapes when l is different from n-1. Fig. shows the orbits with n=4.</a:t>
            </a:r>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r>
              <a:rPr lang="en-US" sz="2800" dirty="0"/>
              <a:t>		</a:t>
            </a:r>
          </a:p>
        </p:txBody>
      </p:sp>
      <p:sp>
        <p:nvSpPr>
          <p:cNvPr id="27652" name="Rectangle 3"/>
          <p:cNvSpPr>
            <a:spLocks noChangeArrowheads="1"/>
          </p:cNvSpPr>
          <p:nvPr/>
        </p:nvSpPr>
        <p:spPr bwMode="auto">
          <a:xfrm>
            <a:off x="688181" y="5567363"/>
            <a:ext cx="7467600" cy="461963"/>
          </a:xfrm>
          <a:prstGeom prst="rect">
            <a:avLst/>
          </a:prstGeom>
          <a:noFill/>
          <a:ln w="9525">
            <a:noFill/>
            <a:miter lim="800000"/>
            <a:headEnd/>
            <a:tailEnd/>
          </a:ln>
        </p:spPr>
        <p:txBody>
          <a:bodyPr>
            <a:spAutoFit/>
          </a:bodyPr>
          <a:lstStyle/>
          <a:p>
            <a:r>
              <a:rPr lang="en-US" sz="2400" dirty="0"/>
              <a:t>Fig. Orbits for principal quantum number n=4</a:t>
            </a: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181" y="1628775"/>
            <a:ext cx="7767638"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152400" y="609600"/>
            <a:ext cx="8839200" cy="4832350"/>
          </a:xfrm>
          <a:prstGeom prst="rect">
            <a:avLst/>
          </a:prstGeom>
          <a:noFill/>
          <a:ln w="9525">
            <a:noFill/>
            <a:miter lim="800000"/>
            <a:headEnd/>
            <a:tailEnd/>
          </a:ln>
        </p:spPr>
        <p:txBody>
          <a:bodyPr>
            <a:spAutoFit/>
          </a:bodyPr>
          <a:lstStyle/>
          <a:p>
            <a:pPr algn="just"/>
            <a:r>
              <a:rPr lang="en-US" sz="2800" b="1" u="sng" dirty="0">
                <a:solidFill>
                  <a:srgbClr val="000000"/>
                </a:solidFill>
              </a:rPr>
              <a:t>3. Magnetic quantum number/orientation quantum number:</a:t>
            </a:r>
          </a:p>
          <a:p>
            <a:pPr algn="just"/>
            <a:r>
              <a:rPr lang="en-US" sz="2800" dirty="0">
                <a:solidFill>
                  <a:srgbClr val="000000"/>
                </a:solidFill>
              </a:rPr>
              <a:t>The magnetic quantum number was introduced to explain the orientation of electronic orbit in space particularly under the influence of an applied magnetic field.</a:t>
            </a:r>
          </a:p>
          <a:p>
            <a:pPr algn="just"/>
            <a:endParaRPr lang="en-US" sz="2800" dirty="0">
              <a:solidFill>
                <a:srgbClr val="000000"/>
              </a:solidFill>
            </a:endParaRPr>
          </a:p>
          <a:p>
            <a:pPr algn="just"/>
            <a:r>
              <a:rPr lang="en-US" sz="2800" dirty="0"/>
              <a:t>This is designated by m.</a:t>
            </a:r>
          </a:p>
          <a:p>
            <a:pPr algn="just"/>
            <a:r>
              <a:rPr lang="en-US" sz="2800" dirty="0"/>
              <a:t>The permitted values of m are dependent upon l. m can have values from -l to +l including 0 i.e. there are (2l+1 ) values.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152400" y="228600"/>
            <a:ext cx="8839200" cy="4724400"/>
          </a:xfrm>
        </p:spPr>
        <p:txBody>
          <a:bodyPr/>
          <a:lstStyle/>
          <a:p>
            <a:pPr algn="just"/>
            <a:r>
              <a:rPr lang="en-US" sz="2800"/>
              <a:t>For l = 0 (s orbital), the magnetic quantum number m will have 1 value. So there will be only one orientation for s orbital.</a:t>
            </a:r>
          </a:p>
          <a:p>
            <a:pPr algn="just"/>
            <a:r>
              <a:rPr lang="en-US" sz="2800"/>
              <a:t>For l = 1 (p orbital), the magnetic quantum number m will have three values: +1, 0 and -1. So there are three orientations for p orbital. These three types of p orbital differ only in the value of magnetic quantum number and are designated as p</a:t>
            </a:r>
            <a:r>
              <a:rPr lang="en-US" sz="2800" baseline="-25000"/>
              <a:t>x</a:t>
            </a:r>
            <a:r>
              <a:rPr lang="en-US" sz="2800"/>
              <a:t>, p</a:t>
            </a:r>
            <a:r>
              <a:rPr lang="en-US" sz="2800" baseline="-25000"/>
              <a:t>y</a:t>
            </a:r>
            <a:r>
              <a:rPr lang="en-US" sz="2800"/>
              <a:t>, p</a:t>
            </a:r>
            <a:r>
              <a:rPr lang="en-US" sz="2800" baseline="-25000"/>
              <a:t>z</a:t>
            </a:r>
            <a:r>
              <a:rPr lang="en-US" sz="2800"/>
              <a:t>, depending upon the axis of orientation. The subscripts x, y and z refer to the co-ordinate axis.</a:t>
            </a:r>
          </a:p>
          <a:p>
            <a:pPr algn="just">
              <a:buFontTx/>
              <a:buNone/>
            </a:pPr>
            <a:endParaRPr lang="en-US"/>
          </a:p>
          <a:p>
            <a:pPr algn="just">
              <a:buFontTx/>
              <a:buNone/>
            </a:pPr>
            <a:endParaRPr lang="en-US"/>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1" y="228600"/>
            <a:ext cx="5237163"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4992687"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6F74766-233F-4FFD-954C-8EAF8742E7E1}" type="slidenum">
              <a:rPr lang="en-US" smtClean="0"/>
              <a:pPr>
                <a:defRPr/>
              </a:pPr>
              <a:t>36</a:t>
            </a:fld>
            <a:endParaRPr lang="en-US"/>
          </a:p>
        </p:txBody>
      </p:sp>
    </p:spTree>
    <p:extLst>
      <p:ext uri="{BB962C8B-B14F-4D97-AF65-F5344CB8AC3E}">
        <p14:creationId xmlns:p14="http://schemas.microsoft.com/office/powerpoint/2010/main" val="855313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6B865B2D-B432-40B8-BB63-599E0908CCBB}" type="slidenum">
              <a:rPr lang="en-US" sz="1200">
                <a:solidFill>
                  <a:srgbClr val="898989"/>
                </a:solidFill>
              </a:rPr>
              <a:pPr/>
              <a:t>37</a:t>
            </a:fld>
            <a:endParaRPr lang="en-US" sz="1200">
              <a:solidFill>
                <a:srgbClr val="898989"/>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835025"/>
            <a:ext cx="82581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2743200" y="325438"/>
            <a:ext cx="1435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sz="2400" dirty="0">
                <a:latin typeface="Arial" charset="0"/>
              </a:rPr>
              <a:t>d orbitals</a:t>
            </a:r>
          </a:p>
        </p:txBody>
      </p:sp>
    </p:spTree>
    <p:extLst>
      <p:ext uri="{BB962C8B-B14F-4D97-AF65-F5344CB8AC3E}">
        <p14:creationId xmlns:p14="http://schemas.microsoft.com/office/powerpoint/2010/main" val="2778532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1524000"/>
            <a:ext cx="87947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2743200" y="325438"/>
            <a:ext cx="1435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sz="2400" dirty="0">
                <a:latin typeface="Arial" charset="0"/>
              </a:rPr>
              <a:t>d orbitals</a:t>
            </a:r>
          </a:p>
        </p:txBody>
      </p:sp>
      <p:sp>
        <p:nvSpPr>
          <p:cNvPr id="4" name="Slide Number Placeholder 3"/>
          <p:cNvSpPr>
            <a:spLocks noGrp="1"/>
          </p:cNvSpPr>
          <p:nvPr>
            <p:ph type="sldNum" sz="quarter" idx="12"/>
          </p:nvPr>
        </p:nvSpPr>
        <p:spPr/>
        <p:txBody>
          <a:bodyPr/>
          <a:lstStyle/>
          <a:p>
            <a:pPr>
              <a:defRPr/>
            </a:pPr>
            <a:fld id="{86F74766-233F-4FFD-954C-8EAF8742E7E1}" type="slidenum">
              <a:rPr lang="en-US" smtClean="0"/>
              <a:pPr>
                <a:defRPr/>
              </a:pPr>
              <a:t>38</a:t>
            </a:fld>
            <a:endParaRPr lang="en-US"/>
          </a:p>
        </p:txBody>
      </p:sp>
    </p:spTree>
    <p:extLst>
      <p:ext uri="{BB962C8B-B14F-4D97-AF65-F5344CB8AC3E}">
        <p14:creationId xmlns:p14="http://schemas.microsoft.com/office/powerpoint/2010/main" val="1615547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F069613B-B18E-4511-8412-05F05899F1BA}" type="slidenum">
              <a:rPr lang="en-US" sz="1200">
                <a:solidFill>
                  <a:srgbClr val="898989"/>
                </a:solidFill>
              </a:rPr>
              <a:pPr/>
              <a:t>39</a:t>
            </a:fld>
            <a:endParaRPr lang="en-US" sz="1200">
              <a:solidFill>
                <a:srgbClr val="898989"/>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7630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p:cNvSpPr txBox="1">
            <a:spLocks noChangeArrowheads="1"/>
          </p:cNvSpPr>
          <p:nvPr/>
        </p:nvSpPr>
        <p:spPr bwMode="auto">
          <a:xfrm>
            <a:off x="2819400" y="293688"/>
            <a:ext cx="1347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sz="2400">
                <a:latin typeface="Arial" charset="0"/>
              </a:rPr>
              <a:t>f orbitals</a:t>
            </a:r>
          </a:p>
        </p:txBody>
      </p:sp>
    </p:spTree>
    <p:extLst>
      <p:ext uri="{BB962C8B-B14F-4D97-AF65-F5344CB8AC3E}">
        <p14:creationId xmlns:p14="http://schemas.microsoft.com/office/powerpoint/2010/main" val="381146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4" descr="https://s-media-cache-ak0.pinimg.com/564x/f4/9f/a6/f49fa65ed040f5d8550f68329247cd89.jpg"/>
          <p:cNvPicPr>
            <a:picLocks noChangeAspect="1" noChangeArrowheads="1"/>
          </p:cNvPicPr>
          <p:nvPr/>
        </p:nvPicPr>
        <p:blipFill>
          <a:blip r:embed="rId2"/>
          <a:srcRect/>
          <a:stretch>
            <a:fillRect/>
          </a:stretch>
        </p:blipFill>
        <p:spPr bwMode="auto">
          <a:xfrm>
            <a:off x="1143000" y="1276350"/>
            <a:ext cx="6934200" cy="5200650"/>
          </a:xfrm>
          <a:prstGeom prst="rect">
            <a:avLst/>
          </a:prstGeom>
          <a:noFill/>
          <a:ln>
            <a:solidFill>
              <a:srgbClr val="7030A0"/>
            </a:solidFill>
          </a:ln>
          <a:effectLst>
            <a:outerShdw blurRad="50800" dist="38100" dir="2700000" algn="tl" rotWithShape="0">
              <a:prstClr val="black">
                <a:alpha val="40000"/>
              </a:prstClr>
            </a:outerShdw>
          </a:effectLst>
        </p:spPr>
      </p:pic>
      <p:sp>
        <p:nvSpPr>
          <p:cNvPr id="3" name="Rectangle 2"/>
          <p:cNvSpPr/>
          <p:nvPr/>
        </p:nvSpPr>
        <p:spPr>
          <a:xfrm>
            <a:off x="1951209" y="24063"/>
            <a:ext cx="4959884" cy="769441"/>
          </a:xfrm>
          <a:prstGeom prst="rect">
            <a:avLst/>
          </a:prstGeom>
        </p:spPr>
        <p:txBody>
          <a:bodyPr wrap="none">
            <a:spAutoFit/>
          </a:bodyPr>
          <a:lstStyle/>
          <a:p>
            <a:pPr algn="ctr">
              <a:buFontTx/>
              <a:buNone/>
            </a:pPr>
            <a:r>
              <a:rPr lang="en-US" sz="4400" b="1" dirty="0"/>
              <a:t>Structure of Atom</a:t>
            </a:r>
          </a:p>
        </p:txBody>
      </p:sp>
      <p:sp>
        <p:nvSpPr>
          <p:cNvPr id="2" name="Slide Number Placeholder 1"/>
          <p:cNvSpPr>
            <a:spLocks noGrp="1"/>
          </p:cNvSpPr>
          <p:nvPr>
            <p:ph type="sldNum" sz="quarter" idx="12"/>
          </p:nvPr>
        </p:nvSpPr>
        <p:spPr/>
        <p:txBody>
          <a:bodyPr/>
          <a:lstStyle/>
          <a:p>
            <a:pPr>
              <a:defRPr/>
            </a:pPr>
            <a:fld id="{86F74766-233F-4FFD-954C-8EAF8742E7E1}"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28600" y="504825"/>
            <a:ext cx="8763000" cy="5754688"/>
          </a:xfrm>
          <a:prstGeom prst="rect">
            <a:avLst/>
          </a:prstGeom>
          <a:noFill/>
          <a:ln w="9525">
            <a:noFill/>
            <a:miter lim="800000"/>
            <a:headEnd/>
            <a:tailEnd/>
          </a:ln>
        </p:spPr>
        <p:txBody>
          <a:bodyPr anchor="ctr">
            <a:spAutoFit/>
          </a:bodyPr>
          <a:lstStyle/>
          <a:p>
            <a:pPr algn="just">
              <a:spcAft>
                <a:spcPts val="2400"/>
              </a:spcAft>
            </a:pPr>
            <a:r>
              <a:rPr lang="en-US" sz="2800" b="1" u="sng"/>
              <a:t>4. Spin quantum number</a:t>
            </a:r>
          </a:p>
          <a:p>
            <a:pPr algn="just">
              <a:spcAft>
                <a:spcPts val="2400"/>
              </a:spcAft>
            </a:pPr>
            <a:r>
              <a:rPr lang="en-US" sz="2800"/>
              <a:t>The spin quantum number represents the direction of  the electron spin and is designated by s.</a:t>
            </a:r>
          </a:p>
          <a:p>
            <a:pPr algn="just">
              <a:spcAft>
                <a:spcPts val="2400"/>
              </a:spcAft>
            </a:pPr>
            <a:r>
              <a:rPr lang="en-US" sz="2800"/>
              <a:t>The direction of spin is investigated in presence of external magnetic field and it was found that all electrons spin either in one direction (say, and  clockwise direction) or in the direction directly opposite (anti-clockwise).</a:t>
            </a:r>
          </a:p>
          <a:p>
            <a:pPr algn="just">
              <a:spcAft>
                <a:spcPts val="2400"/>
              </a:spcAft>
            </a:pPr>
            <a:r>
              <a:rPr lang="en-US" sz="2800"/>
              <a:t>Their values are, s = +1/2  and  s = -1/2. They are often represented by putting two arrows in  the opposite directions: ↑ and ↓.</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0" y="0"/>
            <a:ext cx="9144000" cy="6858000"/>
          </a:xfrm>
        </p:spPr>
        <p:txBody>
          <a:bodyPr/>
          <a:lstStyle/>
          <a:p>
            <a:pPr>
              <a:buFontTx/>
              <a:buNone/>
            </a:pPr>
            <a:r>
              <a:rPr lang="en-US" sz="2800"/>
              <a:t>Quantum numbers and orbitals of different sub-levels</a:t>
            </a:r>
          </a:p>
          <a:p>
            <a:pPr>
              <a:buFontTx/>
              <a:buNone/>
            </a:pPr>
            <a:endParaRPr lang="en-US" sz="2800"/>
          </a:p>
        </p:txBody>
      </p:sp>
      <p:graphicFrame>
        <p:nvGraphicFramePr>
          <p:cNvPr id="4" name="Table 3"/>
          <p:cNvGraphicFramePr>
            <a:graphicFrameLocks noGrp="1"/>
          </p:cNvGraphicFramePr>
          <p:nvPr/>
        </p:nvGraphicFramePr>
        <p:xfrm>
          <a:off x="228600" y="811213"/>
          <a:ext cx="8763000" cy="465931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2173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pitchFamily="-1" charset="-128"/>
                          <a:cs typeface="Arial" charset="0"/>
                        </a:rPr>
                        <a:t>Principal Quantum number (n)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Calibri" pitchFamily="-1" charset="0"/>
                        </a:rPr>
                        <a:t>Subsidiary quantum number (l)</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Calibri" pitchFamily="-1" charset="0"/>
                        </a:rPr>
                        <a:t>l = 0 to n-1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Calibri" pitchFamily="-1" charset="0"/>
                        </a:rPr>
                        <a:t>sub-levels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Calibri" pitchFamily="-1" charset="0"/>
                        </a:rPr>
                        <a:t>Magnetic quantum number (m) m = +l to –l including 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Calibri" pitchFamily="-1" charset="0"/>
                        </a:rPr>
                        <a:t>orbital number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430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1(K)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1s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2430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2(L)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0</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2s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2p</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0</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+1, 0, -1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Calibri" pitchFamily="-1"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811213"/>
          <a:ext cx="8763000" cy="5168901"/>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2173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pitchFamily="-1" charset="0"/>
                          <a:ea typeface="Arial" pitchFamily="-1" charset="0"/>
                          <a:cs typeface="Arial" pitchFamily="-1" charset="0"/>
                        </a:rPr>
                        <a:t>Principal Quantum number (n)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pitchFamily="-1" charset="0"/>
                          <a:ea typeface="Calibri" pitchFamily="-1" charset="0"/>
                          <a:cs typeface="Calibri" pitchFamily="-1" charset="0"/>
                        </a:rPr>
                        <a:t>Subsidiary quantum number (l)</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pitchFamily="-1" charset="0"/>
                          <a:ea typeface="Calibri" pitchFamily="-1" charset="0"/>
                          <a:cs typeface="Calibri" pitchFamily="-1" charset="0"/>
                        </a:rPr>
                        <a:t>l = 0 to n-1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pitchFamily="-1" charset="0"/>
                          <a:ea typeface="Calibri" pitchFamily="-1" charset="0"/>
                          <a:cs typeface="Calibri" pitchFamily="-1" charset="0"/>
                        </a:rPr>
                        <a:t>sub-levels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pitchFamily="-1" charset="0"/>
                          <a:ea typeface="Calibri" pitchFamily="-1" charset="0"/>
                          <a:cs typeface="Calibri" pitchFamily="-1" charset="0"/>
                        </a:rPr>
                        <a:t>Magnetic quantum number (m) m = +l to -l including 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pitchFamily="-1" charset="0"/>
                          <a:ea typeface="Calibri" pitchFamily="-1" charset="0"/>
                          <a:cs typeface="Calibri" pitchFamily="-1" charset="0"/>
                        </a:rPr>
                        <a:t>orbital number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430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0</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3p</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0</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+1, 0, -1</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+2, +1, 0, -1, -2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2430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4(N)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0</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4s</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4p</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4d</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4f</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0</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+1, 0, -1</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+2, +1, 0, -1, -2</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 +2, +1, 0, -1, -2, -3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3</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5</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1" charset="0"/>
                          <a:ea typeface="Calibri" pitchFamily="-1" charset="0"/>
                          <a:cs typeface="Calibri" pitchFamily="-1" charset="0"/>
                        </a:rPr>
                        <a:t>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228600" y="228600"/>
            <a:ext cx="8763000" cy="6386513"/>
          </a:xfrm>
          <a:prstGeom prst="rect">
            <a:avLst/>
          </a:prstGeom>
          <a:noFill/>
          <a:ln w="9525">
            <a:noFill/>
            <a:miter lim="800000"/>
            <a:headEnd/>
            <a:tailEnd/>
          </a:ln>
        </p:spPr>
        <p:txBody>
          <a:bodyPr anchor="ctr">
            <a:spAutoFit/>
          </a:bodyPr>
          <a:lstStyle/>
          <a:p>
            <a:pPr algn="just">
              <a:spcAft>
                <a:spcPts val="1800"/>
              </a:spcAft>
            </a:pPr>
            <a:r>
              <a:rPr lang="en-US" sz="2800" b="1" u="sng">
                <a:solidFill>
                  <a:srgbClr val="000000"/>
                </a:solidFill>
                <a:cs typeface="Arial" charset="0"/>
              </a:rPr>
              <a:t>Pauli's Exclusion Principle</a:t>
            </a:r>
          </a:p>
          <a:p>
            <a:pPr algn="just">
              <a:spcAft>
                <a:spcPts val="1800"/>
              </a:spcAft>
            </a:pPr>
            <a:r>
              <a:rPr lang="en-US" sz="2800">
                <a:solidFill>
                  <a:srgbClr val="000000"/>
                </a:solidFill>
                <a:cs typeface="Arial" charset="0"/>
              </a:rPr>
              <a:t>Pauli’s exclusion principle states that, no two electrons in the same atom can have the same values for all four quantum numbers. The above rule appears to be analogous to the law:</a:t>
            </a:r>
          </a:p>
          <a:p>
            <a:pPr algn="just">
              <a:spcAft>
                <a:spcPts val="1800"/>
              </a:spcAft>
            </a:pPr>
            <a:r>
              <a:rPr lang="en-US" sz="2800">
                <a:solidFill>
                  <a:srgbClr val="000000"/>
                </a:solidFill>
                <a:cs typeface="Arial" charset="0"/>
              </a:rPr>
              <a:t>“Two bodies cannot be placed in the same position at the same time”. Thus, two electrons of the same atom can have the same values for three of their quantum numbers, but the fourth quantum number must be different for the two electrons. </a:t>
            </a:r>
          </a:p>
          <a:p>
            <a:pPr algn="just">
              <a:spcAft>
                <a:spcPts val="1800"/>
              </a:spcAft>
            </a:pPr>
            <a:r>
              <a:rPr lang="en-US" sz="2800">
                <a:solidFill>
                  <a:srgbClr val="000000"/>
                </a:solidFill>
                <a:cs typeface="Arial" charset="0"/>
              </a:rPr>
              <a:t>Thus two electrons may have orbits of the same size' shape and orientation in space provided they have opposed spins.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p:cNvSpPr txBox="1">
            <a:spLocks noChangeArrowheads="1"/>
          </p:cNvSpPr>
          <p:nvPr/>
        </p:nvSpPr>
        <p:spPr bwMode="auto">
          <a:xfrm>
            <a:off x="304800" y="304800"/>
            <a:ext cx="8534400" cy="830263"/>
          </a:xfrm>
          <a:prstGeom prst="rect">
            <a:avLst/>
          </a:prstGeom>
          <a:noFill/>
          <a:ln w="9525">
            <a:noFill/>
            <a:miter lim="800000"/>
            <a:headEnd/>
            <a:tailEnd/>
          </a:ln>
        </p:spPr>
        <p:txBody>
          <a:bodyPr>
            <a:spAutoFit/>
          </a:bodyPr>
          <a:lstStyle/>
          <a:p>
            <a:pPr algn="just" eaLnBrk="1" hangingPunct="1"/>
            <a:r>
              <a:rPr lang="en-US" sz="2400" b="1">
                <a:solidFill>
                  <a:srgbClr val="000000"/>
                </a:solidFill>
                <a:cs typeface="Arial" charset="0"/>
              </a:rPr>
              <a:t>EXAMPLE :</a:t>
            </a:r>
            <a:r>
              <a:rPr lang="en-US" sz="2400">
                <a:solidFill>
                  <a:srgbClr val="000000"/>
                </a:solidFill>
                <a:cs typeface="Arial" charset="0"/>
              </a:rPr>
              <a:t> We know that 1s orbital contains two electrons. Their set of quantum numbers is:</a:t>
            </a:r>
          </a:p>
        </p:txBody>
      </p:sp>
      <p:graphicFrame>
        <p:nvGraphicFramePr>
          <p:cNvPr id="56325" name="Group 5"/>
          <p:cNvGraphicFramePr>
            <a:graphicFrameLocks noGrp="1"/>
          </p:cNvGraphicFramePr>
          <p:nvPr/>
        </p:nvGraphicFramePr>
        <p:xfrm>
          <a:off x="990600" y="1371600"/>
          <a:ext cx="7010400" cy="1188720"/>
        </p:xfrm>
        <a:graphic>
          <a:graphicData uri="http://schemas.openxmlformats.org/drawingml/2006/table">
            <a:tbl>
              <a:tblPr/>
              <a:tblGrid>
                <a:gridCol w="1403350">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gridCol w="1387475">
                  <a:extLst>
                    <a:ext uri="{9D8B030D-6E8A-4147-A177-3AD203B41FA5}">
                      <a16:colId xmlns:a16="http://schemas.microsoft.com/office/drawing/2014/main" val="20002"/>
                    </a:ext>
                  </a:extLst>
                </a:gridCol>
                <a:gridCol w="1416050">
                  <a:extLst>
                    <a:ext uri="{9D8B030D-6E8A-4147-A177-3AD203B41FA5}">
                      <a16:colId xmlns:a16="http://schemas.microsoft.com/office/drawing/2014/main" val="20003"/>
                    </a:ext>
                  </a:extLst>
                </a:gridCol>
                <a:gridCol w="14033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electron</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n</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l</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m</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s</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e</a:t>
                      </a:r>
                      <a:r>
                        <a:rPr kumimoji="0" lang="en-US" sz="1800" b="1" i="0" u="none" strike="noStrike" cap="none" normalizeH="0" baseline="-30000">
                          <a:ln>
                            <a:noFill/>
                          </a:ln>
                          <a:solidFill>
                            <a:srgbClr val="000000"/>
                          </a:solidFill>
                          <a:effectLst/>
                          <a:latin typeface="Verdana" pitchFamily="-1" charset="0"/>
                          <a:ea typeface="ＭＳ Ｐゴシック" pitchFamily="-1" charset="-128"/>
                        </a:rPr>
                        <a:t>1</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1</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0</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0</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+1/2</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e</a:t>
                      </a:r>
                      <a:r>
                        <a:rPr kumimoji="0" lang="en-US" sz="1800" b="1" i="0" u="none" strike="noStrike" cap="none" normalizeH="0" baseline="-30000">
                          <a:ln>
                            <a:noFill/>
                          </a:ln>
                          <a:solidFill>
                            <a:srgbClr val="000000"/>
                          </a:solidFill>
                          <a:effectLst/>
                          <a:latin typeface="Verdana" pitchFamily="-1" charset="0"/>
                          <a:ea typeface="ＭＳ Ｐゴシック" pitchFamily="-1" charset="-128"/>
                        </a:rPr>
                        <a:t>2</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1</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0</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0</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1" charset="0"/>
                          <a:ea typeface="ＭＳ Ｐゴシック" pitchFamily="-1" charset="-128"/>
                        </a:rPr>
                        <a:t>-1/2</a:t>
                      </a:r>
                      <a:endParaRPr kumimoji="0" lang="en-US" sz="32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6351" name="Text Box 31"/>
          <p:cNvSpPr txBox="1">
            <a:spLocks noChangeArrowheads="1"/>
          </p:cNvSpPr>
          <p:nvPr/>
        </p:nvSpPr>
        <p:spPr bwMode="auto">
          <a:xfrm>
            <a:off x="304800" y="2743200"/>
            <a:ext cx="8610600" cy="830263"/>
          </a:xfrm>
          <a:prstGeom prst="rect">
            <a:avLst/>
          </a:prstGeom>
          <a:noFill/>
          <a:ln w="9525">
            <a:noFill/>
            <a:miter lim="800000"/>
            <a:headEnd/>
            <a:tailEnd/>
          </a:ln>
        </p:spPr>
        <p:txBody>
          <a:bodyPr>
            <a:spAutoFit/>
          </a:bodyPr>
          <a:lstStyle/>
          <a:p>
            <a:pPr algn="just" eaLnBrk="1" hangingPunct="1">
              <a:spcBef>
                <a:spcPct val="50000"/>
              </a:spcBef>
            </a:pPr>
            <a:r>
              <a:rPr lang="en-US" sz="2400">
                <a:solidFill>
                  <a:srgbClr val="000000"/>
                </a:solidFill>
                <a:cs typeface="Arial" charset="0"/>
              </a:rPr>
              <a:t>The fourth quantum number i.e. spin quantum number is different for both electrons. </a:t>
            </a:r>
          </a:p>
        </p:txBody>
      </p:sp>
      <p:sp>
        <p:nvSpPr>
          <p:cNvPr id="56352" name="Text Box 32"/>
          <p:cNvSpPr txBox="1">
            <a:spLocks noChangeArrowheads="1"/>
          </p:cNvSpPr>
          <p:nvPr/>
        </p:nvSpPr>
        <p:spPr bwMode="auto">
          <a:xfrm>
            <a:off x="381000" y="3657600"/>
            <a:ext cx="8458200" cy="830263"/>
          </a:xfrm>
          <a:prstGeom prst="rect">
            <a:avLst/>
          </a:prstGeom>
          <a:noFill/>
          <a:ln w="9525">
            <a:noFill/>
            <a:miter lim="800000"/>
            <a:headEnd/>
            <a:tailEnd/>
          </a:ln>
        </p:spPr>
        <p:txBody>
          <a:bodyPr>
            <a:spAutoFit/>
          </a:bodyPr>
          <a:lstStyle/>
          <a:p>
            <a:pPr algn="just" eaLnBrk="1" hangingPunct="1">
              <a:spcBef>
                <a:spcPct val="50000"/>
              </a:spcBef>
            </a:pPr>
            <a:r>
              <a:rPr lang="en-US" sz="2400">
                <a:solidFill>
                  <a:srgbClr val="000000"/>
                </a:solidFill>
                <a:cs typeface="Arial" charset="0"/>
              </a:rPr>
              <a:t>Let us suppose that 1s-orbital contains three electrons i.e. 1s</a:t>
            </a:r>
            <a:r>
              <a:rPr lang="en-US" sz="2400" baseline="30000">
                <a:solidFill>
                  <a:srgbClr val="000000"/>
                </a:solidFill>
                <a:cs typeface="Arial" charset="0"/>
              </a:rPr>
              <a:t>3</a:t>
            </a:r>
            <a:r>
              <a:rPr lang="en-US" sz="2400">
                <a:solidFill>
                  <a:srgbClr val="000000"/>
                </a:solidFill>
                <a:cs typeface="Arial" charset="0"/>
              </a:rPr>
              <a:t>, in this situation: </a:t>
            </a:r>
          </a:p>
        </p:txBody>
      </p:sp>
      <p:graphicFrame>
        <p:nvGraphicFramePr>
          <p:cNvPr id="56353" name="Group 33"/>
          <p:cNvGraphicFramePr>
            <a:graphicFrameLocks noGrp="1"/>
          </p:cNvGraphicFramePr>
          <p:nvPr/>
        </p:nvGraphicFramePr>
        <p:xfrm>
          <a:off x="838200" y="4816475"/>
          <a:ext cx="7620000" cy="150876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electron</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n</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l</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m</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s</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e</a:t>
                      </a:r>
                      <a:r>
                        <a:rPr kumimoji="0" lang="en-US" sz="1700" b="1" i="0" u="none" strike="noStrike" cap="none" normalizeH="0" baseline="-30000">
                          <a:ln>
                            <a:noFill/>
                          </a:ln>
                          <a:solidFill>
                            <a:srgbClr val="000000"/>
                          </a:solidFill>
                          <a:effectLst/>
                          <a:latin typeface="Verdana" pitchFamily="-1" charset="0"/>
                          <a:ea typeface="ＭＳ Ｐゴシック" pitchFamily="-1" charset="-128"/>
                        </a:rPr>
                        <a:t>1</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1</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0</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0</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+1/2</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e</a:t>
                      </a:r>
                      <a:r>
                        <a:rPr kumimoji="0" lang="en-US" sz="1700" b="1" i="0" u="none" strike="noStrike" cap="none" normalizeH="0" baseline="-30000">
                          <a:ln>
                            <a:noFill/>
                          </a:ln>
                          <a:solidFill>
                            <a:srgbClr val="000000"/>
                          </a:solidFill>
                          <a:effectLst/>
                          <a:latin typeface="Verdana" pitchFamily="-1" charset="0"/>
                          <a:ea typeface="ＭＳ Ｐゴシック" pitchFamily="-1" charset="-128"/>
                        </a:rPr>
                        <a:t>2</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1</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0</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0</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-1/2</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e</a:t>
                      </a:r>
                      <a:r>
                        <a:rPr kumimoji="0" lang="en-US" sz="1700" b="1" i="0" u="none" strike="noStrike" cap="none" normalizeH="0" baseline="-30000">
                          <a:ln>
                            <a:noFill/>
                          </a:ln>
                          <a:solidFill>
                            <a:srgbClr val="000000"/>
                          </a:solidFill>
                          <a:effectLst/>
                          <a:latin typeface="Verdana" pitchFamily="-1" charset="0"/>
                          <a:ea typeface="ＭＳ Ｐゴシック" pitchFamily="-1" charset="-128"/>
                        </a:rPr>
                        <a:t>3</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1</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0</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0</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00"/>
                          </a:solidFill>
                          <a:effectLst/>
                          <a:latin typeface="Verdana" pitchFamily="-1" charset="0"/>
                          <a:ea typeface="ＭＳ Ｐゴシック" pitchFamily="-1" charset="-128"/>
                        </a:rPr>
                        <a:t>???</a:t>
                      </a:r>
                      <a:endParaRPr kumimoji="0" lang="en-US" sz="1700" b="0" i="0" u="none" strike="noStrike" cap="none" normalizeH="0" baseline="0">
                        <a:ln>
                          <a:noFill/>
                        </a:ln>
                        <a:solidFill>
                          <a:srgbClr val="000000"/>
                        </a:solidFill>
                        <a:effectLst/>
                        <a:latin typeface="Arial" charset="0"/>
                        <a:ea typeface="ＭＳ Ｐゴシック" pitchFamily="-1"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pPr>
              <a:defRPr/>
            </a:pPr>
            <a:fld id="{E85A9767-E412-4CC0-BF08-FEB1C12964F7}" type="slidenum">
              <a:rPr lang="en-US" smtClean="0"/>
              <a:pPr>
                <a:defRPr/>
              </a:pPr>
              <a:t>44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dissolve">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strips(downLeft)">
                                      <p:cBhvr>
                                        <p:cTn id="12" dur="500"/>
                                        <p:tgtEl>
                                          <p:spTgt spid="5632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6351"/>
                                        </p:tgtEl>
                                        <p:attrNameLst>
                                          <p:attrName>style.visibility</p:attrName>
                                        </p:attrNameLst>
                                      </p:cBhvr>
                                      <p:to>
                                        <p:strVal val="visible"/>
                                      </p:to>
                                    </p:set>
                                    <p:animEffect transition="in" filter="blinds(horizontal)">
                                      <p:cBhvr>
                                        <p:cTn id="16" dur="500"/>
                                        <p:tgtEl>
                                          <p:spTgt spid="563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6352"/>
                                        </p:tgtEl>
                                        <p:attrNameLst>
                                          <p:attrName>style.visibility</p:attrName>
                                        </p:attrNameLst>
                                      </p:cBhvr>
                                      <p:to>
                                        <p:strVal val="visible"/>
                                      </p:to>
                                    </p:set>
                                    <p:anim calcmode="lin" valueType="num">
                                      <p:cBhvr additive="base">
                                        <p:cTn id="21" dur="500" fill="hold"/>
                                        <p:tgtEl>
                                          <p:spTgt spid="56352"/>
                                        </p:tgtEl>
                                        <p:attrNameLst>
                                          <p:attrName>ppt_x</p:attrName>
                                        </p:attrNameLst>
                                      </p:cBhvr>
                                      <p:tavLst>
                                        <p:tav tm="0">
                                          <p:val>
                                            <p:strVal val="#ppt_x"/>
                                          </p:val>
                                        </p:tav>
                                        <p:tav tm="100000">
                                          <p:val>
                                            <p:strVal val="#ppt_x"/>
                                          </p:val>
                                        </p:tav>
                                      </p:tavLst>
                                    </p:anim>
                                    <p:anim calcmode="lin" valueType="num">
                                      <p:cBhvr additive="base">
                                        <p:cTn id="22" dur="500" fill="hold"/>
                                        <p:tgtEl>
                                          <p:spTgt spid="5635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6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P spid="56351" grpId="0" autoUpdateAnimBg="0"/>
      <p:bldP spid="5635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5"/>
          <p:cNvSpPr txBox="1">
            <a:spLocks noChangeArrowheads="1"/>
          </p:cNvSpPr>
          <p:nvPr/>
        </p:nvSpPr>
        <p:spPr bwMode="auto">
          <a:xfrm>
            <a:off x="261938" y="522288"/>
            <a:ext cx="8610600" cy="2678112"/>
          </a:xfrm>
          <a:prstGeom prst="rect">
            <a:avLst/>
          </a:prstGeom>
          <a:noFill/>
          <a:ln w="9525">
            <a:noFill/>
            <a:miter lim="800000"/>
            <a:headEnd/>
            <a:tailEnd/>
          </a:ln>
        </p:spPr>
        <p:txBody>
          <a:bodyPr>
            <a:spAutoFit/>
          </a:bodyPr>
          <a:lstStyle/>
          <a:p>
            <a:pPr algn="just" eaLnBrk="1" hangingPunct="1">
              <a:spcBef>
                <a:spcPct val="50000"/>
              </a:spcBef>
            </a:pPr>
            <a:r>
              <a:rPr lang="en-US" sz="2800">
                <a:solidFill>
                  <a:srgbClr val="000000"/>
                </a:solidFill>
                <a:cs typeface="Arial" charset="0"/>
              </a:rPr>
              <a:t>Since there are only two possible values of spin quantum number, therefore, third electron can not be accommodated in 1s-orbital. This clearly points out that an orbital can not contain more than two electrons. Hence according to Pauli exclusion principle, 1s</a:t>
            </a:r>
            <a:r>
              <a:rPr lang="en-US" sz="2800" baseline="30000">
                <a:solidFill>
                  <a:srgbClr val="000000"/>
                </a:solidFill>
                <a:cs typeface="Arial" charset="0"/>
              </a:rPr>
              <a:t>2</a:t>
            </a:r>
            <a:r>
              <a:rPr lang="en-US" sz="2800">
                <a:solidFill>
                  <a:srgbClr val="000000"/>
                </a:solidFill>
                <a:cs typeface="Arial" charset="0"/>
              </a:rPr>
              <a:t> is correct but 1s</a:t>
            </a:r>
            <a:r>
              <a:rPr lang="en-US" sz="2800" baseline="30000">
                <a:solidFill>
                  <a:srgbClr val="000000"/>
                </a:solidFill>
                <a:cs typeface="Arial" charset="0"/>
              </a:rPr>
              <a:t>3</a:t>
            </a:r>
            <a:r>
              <a:rPr lang="en-US" sz="2800">
                <a:solidFill>
                  <a:srgbClr val="000000"/>
                </a:solidFill>
                <a:cs typeface="Arial" charset="0"/>
              </a:rPr>
              <a:t> is not possible. </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152400" y="0"/>
            <a:ext cx="8839200" cy="6781800"/>
          </a:xfrm>
        </p:spPr>
        <p:txBody>
          <a:bodyPr/>
          <a:lstStyle/>
          <a:p>
            <a:pPr algn="just">
              <a:spcAft>
                <a:spcPts val="1200"/>
              </a:spcAft>
              <a:buFontTx/>
              <a:buNone/>
            </a:pPr>
            <a:r>
              <a:rPr lang="en-US" sz="2800" b="1" u="sng">
                <a:solidFill>
                  <a:srgbClr val="000000"/>
                </a:solidFill>
              </a:rPr>
              <a:t>Aufbau's law:</a:t>
            </a:r>
            <a:r>
              <a:rPr lang="en-US" sz="2800" b="1">
                <a:solidFill>
                  <a:srgbClr val="000000"/>
                </a:solidFill>
              </a:rPr>
              <a:t> </a:t>
            </a:r>
            <a:r>
              <a:rPr lang="en-US" sz="2400">
                <a:solidFill>
                  <a:srgbClr val="000000"/>
                </a:solidFill>
              </a:rPr>
              <a:t>Electrons go to the different orbital according to their increasing energy. Electrons first go to the-orbital of low energy and then systematically to the orbital of higher energy. It is known as Aufbau’s laws. The orbital which has lower value of (n+l) has the lower energy and higher value of (n+l) has higher energy.</a:t>
            </a:r>
          </a:p>
          <a:p>
            <a:pPr algn="just">
              <a:spcAft>
                <a:spcPts val="1200"/>
              </a:spcAft>
              <a:buFontTx/>
              <a:buNone/>
            </a:pPr>
            <a:r>
              <a:rPr lang="en-US" sz="2400">
                <a:solidFill>
                  <a:srgbClr val="000000"/>
                </a:solidFill>
              </a:rPr>
              <a:t>Here, n = Principal energy level</a:t>
            </a:r>
          </a:p>
          <a:p>
            <a:pPr algn="just">
              <a:spcAft>
                <a:spcPts val="1200"/>
              </a:spcAft>
              <a:buFontTx/>
              <a:buNone/>
            </a:pPr>
            <a:r>
              <a:rPr lang="en-US" sz="2400">
                <a:solidFill>
                  <a:srgbClr val="000000"/>
                </a:solidFill>
              </a:rPr>
              <a:t>l = subsidiary energy level</a:t>
            </a:r>
          </a:p>
          <a:p>
            <a:pPr algn="just">
              <a:spcAft>
                <a:spcPts val="1200"/>
              </a:spcAft>
              <a:buFontTx/>
              <a:buNone/>
            </a:pPr>
            <a:r>
              <a:rPr lang="en-US" sz="2400" b="1">
                <a:solidFill>
                  <a:srgbClr val="000000"/>
                </a:solidFill>
              </a:rPr>
              <a:t>Example: Considering 4s and 3d orbital:</a:t>
            </a:r>
          </a:p>
          <a:p>
            <a:pPr algn="just">
              <a:spcAft>
                <a:spcPts val="1200"/>
              </a:spcAft>
              <a:buFontTx/>
              <a:buNone/>
            </a:pPr>
            <a:r>
              <a:rPr lang="en-US" sz="2400">
                <a:solidFill>
                  <a:srgbClr val="000000"/>
                </a:solidFill>
              </a:rPr>
              <a:t>For the 4s orbital, the value of, n = 4 and the value of l = 0 (s). The total value of (n+l) = 4+0 = 4</a:t>
            </a:r>
          </a:p>
          <a:p>
            <a:pPr algn="just">
              <a:spcAft>
                <a:spcPts val="1200"/>
              </a:spcAft>
              <a:buFontTx/>
              <a:buNone/>
            </a:pPr>
            <a:r>
              <a:rPr lang="en-US" sz="2400">
                <a:solidFill>
                  <a:srgbClr val="000000"/>
                </a:solidFill>
              </a:rPr>
              <a:t>Again for the 3d orbital, the value of, n = 3 and the value of l =2 (d). The total Value of (n+l) = 3+2 =5</a:t>
            </a:r>
          </a:p>
          <a:p>
            <a:pPr algn="just">
              <a:spcAft>
                <a:spcPts val="1200"/>
              </a:spcAft>
              <a:buFontTx/>
              <a:buNone/>
            </a:pPr>
            <a:r>
              <a:rPr lang="en-US" sz="2400"/>
              <a:t>So, electrons will go to 4s orbital first then to 3d orbital.</a:t>
            </a:r>
          </a:p>
          <a:p>
            <a:pPr algn="just">
              <a:spcAft>
                <a:spcPts val="1200"/>
              </a:spcAft>
              <a:buFontTx/>
              <a:buNone/>
            </a:pPr>
            <a:endParaRPr lang="en-US" sz="2400">
              <a:solidFill>
                <a:srgbClr val="000000"/>
              </a:solidFill>
            </a:endParaRPr>
          </a:p>
          <a:p>
            <a:pPr algn="just">
              <a:spcAft>
                <a:spcPts val="1200"/>
              </a:spcAft>
              <a:buFontTx/>
              <a:buNone/>
            </a:pPr>
            <a:endParaRPr lang="en-US" sz="2400">
              <a:solidFill>
                <a:srgbClr val="000000"/>
              </a:solidFill>
            </a:endParaRPr>
          </a:p>
          <a:p>
            <a:pPr algn="just">
              <a:spcAft>
                <a:spcPts val="1200"/>
              </a:spcAft>
              <a:buFontTx/>
              <a:buNone/>
            </a:pPr>
            <a:endParaRPr lang="en-US" sz="2400">
              <a:solidFill>
                <a:srgbClr val="000000"/>
              </a:solidFill>
            </a:endParaRP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52400" y="304800"/>
            <a:ext cx="8763000" cy="4724400"/>
          </a:xfrm>
        </p:spPr>
        <p:txBody>
          <a:bodyPr/>
          <a:lstStyle/>
          <a:p>
            <a:pPr algn="just">
              <a:spcAft>
                <a:spcPts val="1200"/>
              </a:spcAft>
            </a:pPr>
            <a:r>
              <a:rPr lang="en-US" sz="2800" b="1">
                <a:solidFill>
                  <a:srgbClr val="000000"/>
                </a:solidFill>
              </a:rPr>
              <a:t>Considering 3d and 4p orbital:</a:t>
            </a:r>
          </a:p>
          <a:p>
            <a:pPr algn="just">
              <a:spcAft>
                <a:spcPts val="1200"/>
              </a:spcAft>
              <a:buFontTx/>
              <a:buNone/>
            </a:pPr>
            <a:r>
              <a:rPr lang="en-US" sz="2800">
                <a:solidFill>
                  <a:srgbClr val="000000"/>
                </a:solidFill>
              </a:rPr>
              <a:t>For the 3d orbital, the value of, n = 3 and the value of l = 2 (d). The total value of (n+l) = 3+2 = 5</a:t>
            </a:r>
          </a:p>
          <a:p>
            <a:pPr algn="just">
              <a:spcAft>
                <a:spcPts val="1200"/>
              </a:spcAft>
              <a:buFontTx/>
              <a:buNone/>
            </a:pPr>
            <a:r>
              <a:rPr lang="en-US" sz="2800">
                <a:solidFill>
                  <a:srgbClr val="000000"/>
                </a:solidFill>
              </a:rPr>
              <a:t>For the 4p orbital, the value of, n = 4 and the value of l = 1 (p). The total value of (n+l) = 4+1 = 5</a:t>
            </a:r>
          </a:p>
          <a:p>
            <a:pPr algn="just">
              <a:spcAft>
                <a:spcPts val="1200"/>
              </a:spcAft>
            </a:pPr>
            <a:r>
              <a:rPr lang="en-US" sz="2800">
                <a:solidFill>
                  <a:srgbClr val="000000"/>
                </a:solidFill>
              </a:rPr>
              <a:t>If the two orbital have the same value of (n+l) then electrons will go to that orbital first, which has lower principal quantum number. So electrons will go to the 3d first.</a:t>
            </a:r>
          </a:p>
          <a:p>
            <a:pPr algn="just">
              <a:spcAft>
                <a:spcPts val="1200"/>
              </a:spcAft>
              <a:buFontTx/>
              <a:buNone/>
            </a:pPr>
            <a:endParaRPr lang="en-US" sz="2800">
              <a:solidFill>
                <a:srgbClr val="000000"/>
              </a:solidFill>
            </a:endParaRP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42358106-3819-4C41-AC74-27E20350C8E7}" type="slidenum">
              <a:rPr lang="en-US" sz="1200">
                <a:solidFill>
                  <a:srgbClr val="898989"/>
                </a:solidFill>
              </a:rPr>
              <a:pPr/>
              <a:t>48</a:t>
            </a:fld>
            <a:endParaRPr lang="en-US" sz="1200">
              <a:solidFill>
                <a:srgbClr val="898989"/>
              </a:solidFill>
            </a:endParaRPr>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9275" y="3811588"/>
            <a:ext cx="601980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 y="34925"/>
            <a:ext cx="451802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452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2819400" y="152400"/>
            <a:ext cx="3733800" cy="685800"/>
          </a:xfrm>
        </p:spPr>
        <p:txBody>
          <a:bodyPr/>
          <a:lstStyle/>
          <a:p>
            <a:pPr eaLnBrk="1" hangingPunct="1"/>
            <a:r>
              <a:rPr lang="en-US" sz="4000" b="1"/>
              <a:t>Hund’s Rule</a:t>
            </a:r>
          </a:p>
        </p:txBody>
      </p:sp>
      <p:sp>
        <p:nvSpPr>
          <p:cNvPr id="58371" name="Text Box 3"/>
          <p:cNvSpPr txBox="1">
            <a:spLocks noChangeArrowheads="1"/>
          </p:cNvSpPr>
          <p:nvPr/>
        </p:nvSpPr>
        <p:spPr bwMode="auto">
          <a:xfrm>
            <a:off x="228600" y="1143000"/>
            <a:ext cx="8534400" cy="4616450"/>
          </a:xfrm>
          <a:prstGeom prst="rect">
            <a:avLst/>
          </a:prstGeom>
          <a:noFill/>
          <a:ln w="9525">
            <a:noFill/>
            <a:miter lim="800000"/>
            <a:headEnd/>
            <a:tailEnd/>
          </a:ln>
        </p:spPr>
        <p:txBody>
          <a:bodyPr>
            <a:spAutoFit/>
          </a:bodyPr>
          <a:lstStyle/>
          <a:p>
            <a:pPr marL="342900" indent="-342900" algn="just" eaLnBrk="1" hangingPunct="1">
              <a:spcBef>
                <a:spcPct val="50000"/>
              </a:spcBef>
              <a:buFont typeface="Arial" charset="0"/>
              <a:buChar char="•"/>
            </a:pPr>
            <a:r>
              <a:rPr lang="en-US" sz="2800">
                <a:cs typeface="Arial" charset="0"/>
              </a:rPr>
              <a:t>In the ground state of any atom, an electron may enter only the vacant orbital of lowest energy. </a:t>
            </a:r>
          </a:p>
          <a:p>
            <a:pPr marL="342900" indent="-342900" algn="just" eaLnBrk="1" hangingPunct="1">
              <a:spcBef>
                <a:spcPct val="50000"/>
              </a:spcBef>
              <a:buFont typeface="Arial" charset="0"/>
              <a:buChar char="•"/>
            </a:pPr>
            <a:r>
              <a:rPr lang="en-US" sz="2800">
                <a:cs typeface="Arial" charset="0"/>
              </a:rPr>
              <a:t>In other words, lower energy orbitals must be filled before higher energy orbitals.</a:t>
            </a:r>
          </a:p>
          <a:p>
            <a:pPr marL="342900" indent="-342900" algn="just" eaLnBrk="1" hangingPunct="1">
              <a:spcBef>
                <a:spcPct val="50000"/>
              </a:spcBef>
              <a:buFont typeface="Arial" charset="0"/>
              <a:buChar char="•"/>
            </a:pPr>
            <a:r>
              <a:rPr lang="en-US" sz="2800">
                <a:cs typeface="Arial" charset="0"/>
              </a:rPr>
              <a:t>Electrons must enter degenerate orbitals, that is orbitals having the same energy, i.e., 2Px, 2Py, 2Pz, singly and with parallel spins.</a:t>
            </a:r>
          </a:p>
          <a:p>
            <a:pPr marL="342900" indent="-342900" algn="just" eaLnBrk="1" hangingPunct="1">
              <a:spcBef>
                <a:spcPct val="50000"/>
              </a:spcBef>
              <a:buFont typeface="Arial" charset="0"/>
              <a:buChar char="•"/>
            </a:pPr>
            <a:r>
              <a:rPr lang="en-US" sz="2800">
                <a:cs typeface="Arial" charset="0"/>
              </a:rPr>
              <a:t>In other words, electrons should remain unpaired in degenerate orbitals as long as possible.</a:t>
            </a:r>
          </a:p>
        </p:txBody>
      </p:sp>
      <p:sp>
        <p:nvSpPr>
          <p:cNvPr id="2" name="Slide Number Placeholder 1"/>
          <p:cNvSpPr>
            <a:spLocks noGrp="1"/>
          </p:cNvSpPr>
          <p:nvPr>
            <p:ph type="sldNum" sz="quarter" idx="12"/>
          </p:nvPr>
        </p:nvSpPr>
        <p:spPr/>
        <p:txBody>
          <a:bodyPr/>
          <a:lstStyle/>
          <a:p>
            <a:pPr>
              <a:defRPr/>
            </a:pPr>
            <a:fld id="{E85A9767-E412-4CC0-BF08-FEB1C12964F7}" type="slidenum">
              <a:rPr lang="en-US" smtClean="0"/>
              <a:pPr>
                <a:defRPr/>
              </a:pPr>
              <a:t>49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decel="50000" fill="hold">
                                          <p:stCondLst>
                                            <p:cond delay="0"/>
                                          </p:stCondLst>
                                        </p:cTn>
                                        <p:tgtEl>
                                          <p:spTgt spid="5837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837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8370"/>
                                        </p:tgtEl>
                                        <p:attrNameLst>
                                          <p:attrName>ppt_w</p:attrName>
                                        </p:attrNameLst>
                                      </p:cBhvr>
                                      <p:tavLst>
                                        <p:tav tm="0">
                                          <p:val>
                                            <p:strVal val="#ppt_w*.05"/>
                                          </p:val>
                                        </p:tav>
                                        <p:tav tm="100000">
                                          <p:val>
                                            <p:strVal val="#ppt_w"/>
                                          </p:val>
                                        </p:tav>
                                      </p:tavLst>
                                    </p:anim>
                                    <p:anim calcmode="lin" valueType="num">
                                      <p:cBhvr>
                                        <p:cTn id="10" dur="1000" fill="hold"/>
                                        <p:tgtEl>
                                          <p:spTgt spid="5837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837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837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837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837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8371"/>
                                        </p:tgtEl>
                                        <p:attrNameLst>
                                          <p:attrName>style.visibility</p:attrName>
                                        </p:attrNameLst>
                                      </p:cBhvr>
                                      <p:to>
                                        <p:strVal val="visible"/>
                                      </p:to>
                                    </p:set>
                                    <p:animEffect transition="in" filter="dissolve">
                                      <p:cBhvr>
                                        <p:cTn id="19"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566738" y="381000"/>
            <a:ext cx="8272462" cy="6019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86F74766-233F-4FFD-954C-8EAF8742E7E1}"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114300" y="152400"/>
            <a:ext cx="8915400" cy="5791200"/>
          </a:xfrm>
        </p:spPr>
        <p:txBody>
          <a:bodyPr/>
          <a:lstStyle/>
          <a:p>
            <a:pPr algn="just">
              <a:spcAft>
                <a:spcPts val="1200"/>
              </a:spcAft>
              <a:buFontTx/>
              <a:buNone/>
            </a:pPr>
            <a:r>
              <a:rPr lang="en-US" sz="2800" b="1">
                <a:solidFill>
                  <a:srgbClr val="000000"/>
                </a:solidFill>
              </a:rPr>
              <a:t>Distribution of electrons in the atoms of electrons:</a:t>
            </a:r>
          </a:p>
          <a:p>
            <a:pPr algn="just">
              <a:spcAft>
                <a:spcPts val="1200"/>
              </a:spcAft>
            </a:pPr>
            <a:r>
              <a:rPr lang="en-US" sz="2800">
                <a:solidFill>
                  <a:srgbClr val="000000"/>
                </a:solidFill>
              </a:rPr>
              <a:t>The electrons are arranged among the known elements in seven main energy levels designated by the principal quantum numbers n = 1, 2, 3, 4, 5, 6, 7. These principal energy levels are divided into sub-levels indicated by s, p, d, and f.</a:t>
            </a:r>
          </a:p>
          <a:p>
            <a:pPr algn="just">
              <a:spcAft>
                <a:spcPts val="1200"/>
              </a:spcAft>
            </a:pPr>
            <a:r>
              <a:rPr lang="en-US" sz="2800">
                <a:solidFill>
                  <a:srgbClr val="000000"/>
                </a:solidFill>
              </a:rPr>
              <a:t>The first energy level (n=1) which has only one sub-level is designated as 1s. The second energy level (n = 2) has two sub-levels designated as 2s and 2p, the third (n=3) energy level has three sub-levels designated as 3s, 3p and 3d and the fourth energy level n=4 has four sub-levels 4s, 4p, 4d and 4f.</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152400" y="304800"/>
            <a:ext cx="8763000" cy="5029200"/>
          </a:xfrm>
        </p:spPr>
        <p:txBody>
          <a:bodyPr/>
          <a:lstStyle/>
          <a:p>
            <a:pPr algn="just">
              <a:spcAft>
                <a:spcPts val="600"/>
              </a:spcAft>
            </a:pPr>
            <a:r>
              <a:rPr lang="en-US" sz="2800">
                <a:solidFill>
                  <a:srgbClr val="000000"/>
                </a:solidFill>
              </a:rPr>
              <a:t>The sub-levels are further divisible into orbitals. An s sub-level is made up of one orbital; a p sub-level three orbitals; a d sub-level five orbitals and f sub-level seven orbitals. </a:t>
            </a:r>
          </a:p>
          <a:p>
            <a:pPr algn="just">
              <a:spcAft>
                <a:spcPts val="600"/>
              </a:spcAft>
            </a:pPr>
            <a:r>
              <a:rPr lang="en-US" sz="2800">
                <a:solidFill>
                  <a:srgbClr val="000000"/>
                </a:solidFill>
              </a:rPr>
              <a:t>Each electron orbital can accommodate a maximum of two electrons of opposed spins. Thus 1s orbital can hold a maximum of two electrons. The three p orbitals can hold a maximum of 6 electrons etc.</a:t>
            </a:r>
          </a:p>
          <a:p>
            <a:pPr algn="just">
              <a:spcAft>
                <a:spcPts val="600"/>
              </a:spcAft>
            </a:pPr>
            <a:r>
              <a:rPr lang="en-US" sz="2800">
                <a:solidFill>
                  <a:srgbClr val="000000"/>
                </a:solidFill>
              </a:rPr>
              <a:t>Thus we get each electron shell can hold a maximum of 2n</a:t>
            </a:r>
            <a:r>
              <a:rPr lang="en-US" sz="2800" baseline="30000">
                <a:solidFill>
                  <a:srgbClr val="000000"/>
                </a:solidFill>
              </a:rPr>
              <a:t>2</a:t>
            </a:r>
            <a:r>
              <a:rPr lang="en-US" sz="2800">
                <a:solidFill>
                  <a:srgbClr val="000000"/>
                </a:solidFill>
              </a:rPr>
              <a:t> electrons where n is the shell number.</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371600" y="304800"/>
            <a:ext cx="7162800" cy="838200"/>
          </a:xfrm>
        </p:spPr>
        <p:txBody>
          <a:bodyPr/>
          <a:lstStyle/>
          <a:p>
            <a:pPr algn="ctr"/>
            <a:r>
              <a:rPr lang="en-US" dirty="0">
                <a:solidFill>
                  <a:schemeClr val="tx1"/>
                </a:solidFill>
              </a:rPr>
              <a:t>Dalton’s Atomic Theory</a:t>
            </a:r>
          </a:p>
        </p:txBody>
      </p:sp>
      <p:sp>
        <p:nvSpPr>
          <p:cNvPr id="3" name="Content Placeholder 2"/>
          <p:cNvSpPr>
            <a:spLocks noGrp="1"/>
          </p:cNvSpPr>
          <p:nvPr>
            <p:ph sz="quarter" idx="4294967295"/>
          </p:nvPr>
        </p:nvSpPr>
        <p:spPr>
          <a:xfrm>
            <a:off x="0" y="1371600"/>
            <a:ext cx="8915400" cy="5257800"/>
          </a:xfrm>
        </p:spPr>
        <p:txBody>
          <a:bodyPr>
            <a:normAutofit fontScale="70000" lnSpcReduction="20000"/>
          </a:bodyPr>
          <a:lstStyle/>
          <a:p>
            <a:pPr marL="109537" indent="0" algn="just">
              <a:buFont typeface="Georgia" pitchFamily="18" charset="0"/>
              <a:buNone/>
              <a:defRPr/>
            </a:pPr>
            <a:r>
              <a:rPr lang="en-US" sz="3600" dirty="0"/>
              <a:t>It was in 1803 that John Dalton, an English Chemist, came up with his atomic theory. The postulates of this theory can be stated as follows: </a:t>
            </a:r>
            <a:endParaRPr lang="en-US" dirty="0"/>
          </a:p>
          <a:p>
            <a:pPr marL="233363" indent="-233363" algn="just">
              <a:spcBef>
                <a:spcPct val="50000"/>
              </a:spcBef>
              <a:buClr>
                <a:schemeClr val="accent1"/>
              </a:buClr>
              <a:buFont typeface="Wingdings" pitchFamily="2" charset="2"/>
              <a:buChar char="§"/>
              <a:defRPr/>
            </a:pPr>
            <a:r>
              <a:rPr lang="en-US" sz="3200" dirty="0"/>
              <a:t>All Elements consist of tiny particles called atoms. </a:t>
            </a:r>
          </a:p>
          <a:p>
            <a:pPr marL="233363" indent="-233363" algn="just">
              <a:spcBef>
                <a:spcPct val="50000"/>
              </a:spcBef>
              <a:buClr>
                <a:schemeClr val="accent1"/>
              </a:buClr>
              <a:buFont typeface="Wingdings" pitchFamily="2" charset="2"/>
              <a:buChar char="§"/>
              <a:defRPr/>
            </a:pPr>
            <a:r>
              <a:rPr lang="en-US" sz="3200" dirty="0"/>
              <a:t>All atoms of an element are identical and they have the same mass.</a:t>
            </a:r>
          </a:p>
          <a:p>
            <a:pPr marL="233363" indent="-233363" algn="just">
              <a:spcBef>
                <a:spcPct val="50000"/>
              </a:spcBef>
              <a:buClr>
                <a:schemeClr val="accent1"/>
              </a:buClr>
              <a:buFont typeface="Wingdings" pitchFamily="2" charset="2"/>
              <a:buChar char="§"/>
              <a:defRPr/>
            </a:pPr>
            <a:r>
              <a:rPr lang="en-US" sz="3200" dirty="0"/>
              <a:t>Atoms are indivisible and unchanging. (Greek: atom = cannot be cut, </a:t>
            </a:r>
            <a:r>
              <a:rPr lang="en-US" sz="3200" i="1" dirty="0"/>
              <a:t>i.e</a:t>
            </a:r>
            <a:r>
              <a:rPr lang="en-US" sz="3200" dirty="0"/>
              <a:t>. indivisible).</a:t>
            </a:r>
          </a:p>
          <a:p>
            <a:pPr marL="233363" indent="-233363" algn="just">
              <a:spcBef>
                <a:spcPct val="50000"/>
              </a:spcBef>
              <a:buClr>
                <a:schemeClr val="accent1"/>
              </a:buClr>
              <a:buFont typeface="Wingdings" pitchFamily="2" charset="2"/>
              <a:buChar char="§"/>
              <a:defRPr/>
            </a:pPr>
            <a:r>
              <a:rPr lang="en-US" sz="3200" dirty="0"/>
              <a:t>Atoms of each element are different from one another and they have different masses. </a:t>
            </a:r>
          </a:p>
          <a:p>
            <a:pPr marL="233363" indent="-233363" algn="just">
              <a:spcBef>
                <a:spcPct val="50000"/>
              </a:spcBef>
              <a:buClr>
                <a:schemeClr val="accent1"/>
              </a:buClr>
              <a:buFont typeface="Wingdings" pitchFamily="2" charset="2"/>
              <a:buChar char="§"/>
              <a:defRPr/>
            </a:pPr>
            <a:r>
              <a:rPr lang="en-US" sz="3200" dirty="0"/>
              <a:t>Compounds consist of atoms of different elements combined together and they have constant composition because they contain constituent atoms  in a fixed ratio. </a:t>
            </a:r>
          </a:p>
          <a:p>
            <a:pPr marL="233363" indent="-233363" algn="just">
              <a:spcBef>
                <a:spcPct val="50000"/>
              </a:spcBef>
              <a:buClr>
                <a:schemeClr val="accent1"/>
              </a:buClr>
              <a:buFont typeface="Wingdings" pitchFamily="2" charset="2"/>
              <a:buChar char="§"/>
              <a:defRPr/>
            </a:pPr>
            <a:r>
              <a:rPr lang="en-US" sz="3200" dirty="0"/>
              <a:t>Chemical reactions involve the rearrangement of combinations of constituent atoms of compounds.</a:t>
            </a:r>
            <a:endParaRPr lang="en-US" dirty="0">
              <a:solidFill>
                <a:srgbClr val="000000"/>
              </a:solidFill>
              <a:latin typeface="Arial" pitchFamily="34" charset="0"/>
              <a:cs typeface="Arial" pitchFamily="34" charset="0"/>
            </a:endParaRPr>
          </a:p>
          <a:p>
            <a:pPr>
              <a:buFont typeface="Georgia" pitchFamily="18" charset="0"/>
              <a:buNone/>
              <a:defRPr/>
            </a:pPr>
            <a:endParaRPr lang="en-US" dirty="0"/>
          </a:p>
        </p:txBody>
      </p:sp>
      <p:sp>
        <p:nvSpPr>
          <p:cNvPr id="2" name="Slide Number Placeholder 1"/>
          <p:cNvSpPr>
            <a:spLocks noGrp="1"/>
          </p:cNvSpPr>
          <p:nvPr>
            <p:ph type="sldNum" sz="quarter" idx="12"/>
          </p:nvPr>
        </p:nvSpPr>
        <p:spPr/>
        <p:txBody>
          <a:bodyPr/>
          <a:lstStyle/>
          <a:p>
            <a:pPr>
              <a:defRPr/>
            </a:pPr>
            <a:fld id="{86F74766-233F-4FFD-954C-8EAF8742E7E1}"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685800"/>
            <a:ext cx="8229600" cy="1066800"/>
          </a:xfrm>
        </p:spPr>
        <p:txBody>
          <a:bodyPr>
            <a:normAutofit fontScale="90000"/>
          </a:bodyPr>
          <a:lstStyle/>
          <a:p>
            <a:pPr>
              <a:defRPr/>
            </a:pPr>
            <a:r>
              <a:rPr lang="en-US" dirty="0">
                <a:solidFill>
                  <a:schemeClr val="tx1"/>
                </a:solidFill>
              </a:rPr>
              <a:t>Limitation of Dalton’s Atomic Theory</a:t>
            </a:r>
          </a:p>
        </p:txBody>
      </p:sp>
      <p:sp>
        <p:nvSpPr>
          <p:cNvPr id="36867" name="Content Placeholder 2"/>
          <p:cNvSpPr>
            <a:spLocks noGrp="1"/>
          </p:cNvSpPr>
          <p:nvPr>
            <p:ph idx="1"/>
          </p:nvPr>
        </p:nvSpPr>
        <p:spPr>
          <a:xfrm>
            <a:off x="612775" y="1752600"/>
            <a:ext cx="8153400" cy="4495800"/>
          </a:xfrm>
        </p:spPr>
        <p:txBody>
          <a:bodyPr>
            <a:normAutofit fontScale="92500" lnSpcReduction="20000"/>
          </a:bodyPr>
          <a:lstStyle/>
          <a:p>
            <a:endParaRPr lang="en-US"/>
          </a:p>
          <a:p>
            <a:pPr algn="just"/>
            <a:r>
              <a:rPr lang="en-US"/>
              <a:t>Dalton’s theory states that atoms are indivisible, but the subsequent works of various scientists proved that atoms consist of various subatomic particles, mainly electron, proton and neutron.</a:t>
            </a:r>
          </a:p>
          <a:p>
            <a:pPr>
              <a:buFont typeface="Georgia" pitchFamily="18" charset="0"/>
              <a:buNone/>
            </a:pPr>
            <a:endParaRPr lang="en-US"/>
          </a:p>
          <a:p>
            <a:pPr algn="just"/>
            <a:r>
              <a:rPr lang="en-US"/>
              <a:t>Dalton’s theory states that atoms are unchanging, but subsequent experiments of scientists proved that one atom can be converted to another atom. </a:t>
            </a:r>
          </a:p>
        </p:txBody>
      </p:sp>
      <p:sp>
        <p:nvSpPr>
          <p:cNvPr id="3" name="Slide Number Placeholder 2"/>
          <p:cNvSpPr>
            <a:spLocks noGrp="1"/>
          </p:cNvSpPr>
          <p:nvPr>
            <p:ph type="sldNum" sz="quarter" idx="12"/>
          </p:nvPr>
        </p:nvSpPr>
        <p:spPr/>
        <p:txBody>
          <a:bodyPr/>
          <a:lstStyle/>
          <a:p>
            <a:pPr>
              <a:defRPr/>
            </a:pPr>
            <a:fld id="{D65ABA81-64AC-4D7C-876E-5BB04709DC47}"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752600" y="76200"/>
            <a:ext cx="5486400" cy="533400"/>
          </a:xfrm>
        </p:spPr>
        <p:txBody>
          <a:bodyPr/>
          <a:lstStyle/>
          <a:p>
            <a:pPr eaLnBrk="1" hangingPunct="1"/>
            <a:r>
              <a:rPr lang="en-US" b="1" u="sng"/>
              <a:t>Structure of Atom</a:t>
            </a:r>
          </a:p>
          <a:p>
            <a:pPr algn="just" eaLnBrk="1" hangingPunct="1"/>
            <a:endParaRPr lang="en-US" b="1" u="sng"/>
          </a:p>
        </p:txBody>
      </p:sp>
      <p:sp>
        <p:nvSpPr>
          <p:cNvPr id="3075" name="Rectangle 5"/>
          <p:cNvSpPr>
            <a:spLocks noChangeArrowheads="1"/>
          </p:cNvSpPr>
          <p:nvPr/>
        </p:nvSpPr>
        <p:spPr bwMode="auto">
          <a:xfrm>
            <a:off x="228600" y="914400"/>
            <a:ext cx="8763000" cy="5294313"/>
          </a:xfrm>
          <a:prstGeom prst="rect">
            <a:avLst/>
          </a:prstGeom>
          <a:noFill/>
          <a:ln w="9525">
            <a:noFill/>
            <a:miter lim="800000"/>
            <a:headEnd/>
            <a:tailEnd/>
          </a:ln>
        </p:spPr>
        <p:txBody>
          <a:bodyPr>
            <a:spAutoFit/>
          </a:bodyPr>
          <a:lstStyle/>
          <a:p>
            <a:pPr eaLnBrk="1" hangingPunct="1">
              <a:spcAft>
                <a:spcPts val="1200"/>
              </a:spcAft>
            </a:pPr>
            <a:r>
              <a:rPr lang="en-US" sz="2800" b="1" u="sng">
                <a:solidFill>
                  <a:srgbClr val="000000"/>
                </a:solidFill>
              </a:rPr>
              <a:t>Definition of atom:</a:t>
            </a:r>
          </a:p>
          <a:p>
            <a:pPr algn="just" eaLnBrk="1" hangingPunct="1">
              <a:spcAft>
                <a:spcPts val="1200"/>
              </a:spcAft>
            </a:pPr>
            <a:r>
              <a:rPr lang="en-US" sz="2800">
                <a:cs typeface="Arial" charset="0"/>
              </a:rPr>
              <a:t>Atom is the smallest component of an element having the chemical properties of that element, consisting of a nucleus containing combinations of neutrons and protons and one or more electrons rotating around the nucleus by electrical attraction.</a:t>
            </a:r>
          </a:p>
          <a:p>
            <a:pPr algn="just" eaLnBrk="1" hangingPunct="1">
              <a:spcAft>
                <a:spcPts val="1200"/>
              </a:spcAft>
            </a:pPr>
            <a:r>
              <a:rPr lang="en-US" sz="2800">
                <a:cs typeface="Arial" charset="0"/>
              </a:rPr>
              <a:t>The number of protons determines the identity of the element.</a:t>
            </a:r>
          </a:p>
          <a:p>
            <a:pPr algn="just" eaLnBrk="1" hangingPunct="1">
              <a:spcAft>
                <a:spcPts val="1200"/>
              </a:spcAft>
            </a:pPr>
            <a:r>
              <a:rPr lang="en-US" sz="2800">
                <a:solidFill>
                  <a:srgbClr val="000000"/>
                </a:solidFill>
                <a:cs typeface="Arial" charset="0"/>
              </a:rPr>
              <a:t>These particles are regarded as fundamental particles, because these are the main constituents of atoms. </a:t>
            </a:r>
          </a:p>
        </p:txBody>
      </p:sp>
      <p:sp>
        <p:nvSpPr>
          <p:cNvPr id="2" name="Slide Number Placeholder 1"/>
          <p:cNvSpPr>
            <a:spLocks noGrp="1"/>
          </p:cNvSpPr>
          <p:nvPr>
            <p:ph type="sldNum" sz="quarter" idx="12"/>
          </p:nvPr>
        </p:nvSpPr>
        <p:spPr/>
        <p:txBody>
          <a:bodyPr/>
          <a:lstStyle/>
          <a:p>
            <a:pPr>
              <a:defRPr/>
            </a:pPr>
            <a:fld id="{E85A9767-E412-4CC0-BF08-FEB1C12964F7}"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95250" y="457200"/>
            <a:ext cx="8940800" cy="5094288"/>
          </a:xfrm>
          <a:prstGeom prst="rect">
            <a:avLst/>
          </a:prstGeom>
          <a:noFill/>
          <a:ln w="9525">
            <a:noFill/>
            <a:miter lim="800000"/>
            <a:headEnd/>
            <a:tailEnd/>
          </a:ln>
        </p:spPr>
        <p:txBody>
          <a:bodyPr>
            <a:spAutoFit/>
          </a:bodyPr>
          <a:lstStyle/>
          <a:p>
            <a:pPr marL="546100" indent="-457200" algn="just" eaLnBrk="1" hangingPunct="1">
              <a:spcAft>
                <a:spcPts val="1800"/>
              </a:spcAft>
              <a:buFontTx/>
              <a:buChar char="•"/>
            </a:pPr>
            <a:r>
              <a:rPr lang="en-US" sz="2800">
                <a:cs typeface="Arial" charset="0"/>
              </a:rPr>
              <a:t>An atom is the smallest constituent unit of ordinary matter that has the properties of a certain chemical element.</a:t>
            </a:r>
          </a:p>
          <a:p>
            <a:pPr marL="546100" indent="-457200" algn="just" eaLnBrk="1" hangingPunct="1">
              <a:spcAft>
                <a:spcPts val="1800"/>
              </a:spcAft>
              <a:buFontTx/>
              <a:buChar char="•"/>
            </a:pPr>
            <a:r>
              <a:rPr lang="en-US" sz="2800">
                <a:cs typeface="Arial" charset="0"/>
              </a:rPr>
              <a:t>Every solid, liquid, gas and plasma is composed of neutral or ionized atoms. </a:t>
            </a:r>
          </a:p>
          <a:p>
            <a:pPr marL="546100" indent="-457200" algn="just" eaLnBrk="1" hangingPunct="1">
              <a:spcAft>
                <a:spcPts val="1800"/>
              </a:spcAft>
              <a:buFontTx/>
              <a:buChar char="•"/>
            </a:pPr>
            <a:r>
              <a:rPr lang="en-US" sz="2800">
                <a:cs typeface="Arial" charset="0"/>
              </a:rPr>
              <a:t>Atoms are very small; typical sizes are around 100 pm (a ten-billionth of a meter, in the short scale). </a:t>
            </a:r>
          </a:p>
          <a:p>
            <a:pPr marL="546100" indent="-457200" algn="just" eaLnBrk="1" hangingPunct="1">
              <a:spcAft>
                <a:spcPts val="1800"/>
              </a:spcAft>
              <a:buFontTx/>
              <a:buChar char="•"/>
            </a:pPr>
            <a:r>
              <a:rPr lang="en-US" sz="2800">
                <a:cs typeface="Arial" charset="0"/>
              </a:rPr>
              <a:t>However, atoms do not have well-defined boundaries, and there are different ways to define their size that give different but close values.</a:t>
            </a:r>
          </a:p>
        </p:txBody>
      </p:sp>
      <p:sp>
        <p:nvSpPr>
          <p:cNvPr id="2" name="Slide Number Placeholder 1"/>
          <p:cNvSpPr>
            <a:spLocks noGrp="1"/>
          </p:cNvSpPr>
          <p:nvPr>
            <p:ph type="sldNum" sz="quarter" idx="12"/>
          </p:nvPr>
        </p:nvSpPr>
        <p:spPr/>
        <p:txBody>
          <a:bodyPr/>
          <a:lstStyle/>
          <a:p>
            <a:pPr>
              <a:defRPr/>
            </a:pPr>
            <a:fld id="{D65ABA81-64AC-4D7C-876E-5BB04709DC47}"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3665</Words>
  <Application>Microsoft Office PowerPoint</Application>
  <PresentationFormat>On-screen Show (4:3)</PresentationFormat>
  <Paragraphs>327</Paragraphs>
  <Slides>51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Arial</vt:lpstr>
      <vt:lpstr>Calibri</vt:lpstr>
      <vt:lpstr>Georgia</vt:lpstr>
      <vt:lpstr>Tahoma</vt:lpstr>
      <vt:lpstr>Times New Roman</vt:lpstr>
      <vt:lpstr>Verdana</vt:lpstr>
      <vt:lpstr>Wingdings</vt:lpstr>
      <vt:lpstr>Default Design</vt:lpstr>
      <vt:lpstr>4_Default Design</vt:lpstr>
      <vt:lpstr>PowerPoint Presentation</vt:lpstr>
      <vt:lpstr>PowerPoint Presentation</vt:lpstr>
      <vt:lpstr>PowerPoint Presentation</vt:lpstr>
      <vt:lpstr>PowerPoint Presentation</vt:lpstr>
      <vt:lpstr>PowerPoint Presentation</vt:lpstr>
      <vt:lpstr>Dalton’s Atomic Theory</vt:lpstr>
      <vt:lpstr>Limitation of Dalton’s Atomic Theory</vt:lpstr>
      <vt:lpstr>PowerPoint Presentation</vt:lpstr>
      <vt:lpstr>PowerPoint Presentation</vt:lpstr>
      <vt:lpstr>Subatomic Particles</vt:lpstr>
      <vt:lpstr>Subatomic Particles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Hund’s Rule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77</cp:revision>
  <dcterms:created xsi:type="dcterms:W3CDTF">2016-07-27T04:56:19Z</dcterms:created>
  <dcterms:modified xsi:type="dcterms:W3CDTF">2022-09-09T04:13:19Z</dcterms:modified>
</cp:coreProperties>
</file>