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1"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D190863-C8CB-44A2-A81E-5183B3E82225}">
          <p14:sldIdLst>
            <p14:sldId id="259"/>
            <p14:sldId id="261"/>
            <p14:sldId id="257"/>
            <p14:sldId id="258"/>
            <p14:sldId id="260"/>
          </p14:sldIdLst>
        </p14:section>
        <p14:section name="Default Section" id="{2373EBF3-3B2D-4544-B164-1F9DFA1410C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720" autoAdjust="0"/>
  </p:normalViewPr>
  <p:slideViewPr>
    <p:cSldViewPr snapToGrid="0">
      <p:cViewPr varScale="1">
        <p:scale>
          <a:sx n="65" d="100"/>
          <a:sy n="65" d="100"/>
        </p:scale>
        <p:origin x="96" y="3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bg2">
                <a:tint val="97000"/>
                <a:hueMod val="92000"/>
                <a:satMod val="169000"/>
                <a:lumMod val="164000"/>
              </a:schemeClr>
            </a:gs>
            <a:gs pos="8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17-Mar-18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bn.wikipedia.org/w/index.php?title=%E0%A6%9C%E0%A6%BE%E0%A6%B0%E0%A7%8D%E0%A6%AE%E0%A6%BE%E0%A6%A8%E0%A6%BF%E0%A6%B0_%E0%A6%AB%E0%A6%BF%E0%A6%89%E0%A6%B0%E0%A6%BE%E0%A6%B0&amp;action=edit&amp;redlink=1" TargetMode="External"/><Relationship Id="rId13" Type="http://schemas.openxmlformats.org/officeDocument/2006/relationships/hyperlink" Target="https://bn.wikipedia.org/wiki/%E0%A6%AA%E0%A7%8B%E0%A6%B2%E0%A7%8D%E0%A6%AF%E0%A6%BE%E0%A6%A8%E0%A7%8D%E0%A6%A1" TargetMode="External"/><Relationship Id="rId18" Type="http://schemas.openxmlformats.org/officeDocument/2006/relationships/hyperlink" Target="https://bn.wikipedia.org/wiki/%E0%A6%AC%E0%A6%BE%E0%A6%B0%E0%A7%8D%E0%A6%B2%E0%A6%BF%E0%A6%A8" TargetMode="External"/><Relationship Id="rId3" Type="http://schemas.openxmlformats.org/officeDocument/2006/relationships/hyperlink" Target="https://bn.wikipedia.org/wiki/%E0%A7%A7%E0%A7%AE%E0%A7%AE%E0%A7%AF" TargetMode="External"/><Relationship Id="rId21" Type="http://schemas.openxmlformats.org/officeDocument/2006/relationships/hyperlink" Target="https://bn.wikipedia.org/w/index.php?title=%E0%A6%AB%E0%A6%BF%E0%A6%89%E0%A6%B0%E0%A6%BE%E0%A6%B0%E0%A6%AC%E0%A6%BE%E0%A6%82%E0%A6%95%E0%A6%BE%E0%A6%B0&amp;action=edit&amp;redlink=1" TargetMode="External"/><Relationship Id="rId7" Type="http://schemas.openxmlformats.org/officeDocument/2006/relationships/hyperlink" Target="https://bn.wikipedia.org/w/index.php?title=%E0%A6%9C%E0%A6%BE%E0%A6%B0%E0%A7%8D%E0%A6%AE%E0%A6%BE%E0%A6%A8%E0%A6%BF%E0%A6%B0_%E0%A6%9A%E0%A7%8D%E0%A6%AF%E0%A6%BE%E0%A6%A8%E0%A7%8D%E0%A6%B8%E0%A7%87%E0%A6%B2%E0%A6%B0&amp;action=edit&amp;redlink=1" TargetMode="External"/><Relationship Id="rId12" Type="http://schemas.openxmlformats.org/officeDocument/2006/relationships/hyperlink" Target="https://bn.wikipedia.org/wiki/%E0%A7%A7%E0%A7%AF%E0%A7%A9%E0%A7%AF" TargetMode="External"/><Relationship Id="rId17" Type="http://schemas.openxmlformats.org/officeDocument/2006/relationships/hyperlink" Target="https://bn.wikipedia.org/wiki/%E0%A6%B9%E0%A6%B2%E0%A7%8B%E0%A6%95%E0%A6%B8%E0%A7%8D%E0%A6%9F" TargetMode="External"/><Relationship Id="rId2" Type="http://schemas.openxmlformats.org/officeDocument/2006/relationships/hyperlink" Target="https://bn.wikipedia.org/wiki/%E0%A7%A8%E0%A7%A6%E0%A6%B6%E0%A7%87_%E0%A6%8F%E0%A6%AA%E0%A7%8D%E0%A6%B0%E0%A6%BF%E0%A6%B2" TargetMode="External"/><Relationship Id="rId16" Type="http://schemas.openxmlformats.org/officeDocument/2006/relationships/hyperlink" Target="https://bn.wikipedia.org/wiki/%E0%A6%A6%E0%A7%8D%E0%A6%AC%E0%A6%BF%E0%A6%A4%E0%A7%80%E0%A6%AF%E0%A6%BC_%E0%A6%AC%E0%A6%BF%E0%A6%B6%E0%A7%8D%E0%A6%AC%E0%A6%AF%E0%A7%81%E0%A6%A6%E0%A7%8D%E0%A6%A7" TargetMode="External"/><Relationship Id="rId20" Type="http://schemas.openxmlformats.org/officeDocument/2006/relationships/hyperlink" Target="https://bn.wikipedia.org/wiki/%E0%A6%87%E0%A6%AD%E0%A6%BE_%E0%A6%AC%E0%A7%8D%E0%A6%B0%E0%A6%BE%E0%A6%89%E0%A6%A8" TargetMode="External"/><Relationship Id="rId1" Type="http://schemas.openxmlformats.org/officeDocument/2006/relationships/slideLayout" Target="../slideLayouts/slideLayout2.xml"/><Relationship Id="rId6" Type="http://schemas.openxmlformats.org/officeDocument/2006/relationships/hyperlink" Target="https://bn.wikipedia.org/wiki/%E0%A6%A8%E0%A7%8D%E0%A6%AF%E0%A6%BE%E0%A6%B6%E0%A6%A8%E0%A6%BE%E0%A6%B2_%E0%A6%B8%E0%A7%8B%E0%A6%B6%E0%A7%8D%E0%A6%AF%E0%A6%BE%E0%A6%B2%E0%A6%BF%E0%A6%B8%E0%A7%8D%E0%A6%9F_%E0%A6%9C%E0%A6%BE%E0%A6%B0%E0%A7%8D%E0%A6%AE%E0%A6%BE%E0%A6%A8_%E0%A6%93%E0%A6%AF%E0%A6%BC%E0%A6%BE%E0%A6%B0%E0%A7%8D%E0%A6%95%E0%A6%BE%E0%A6%B0%E0%A7%8D%E0%A6%B8_%E0%A6%AA%E0%A6%BE%E0%A6%B0%E0%A7%8D%E0%A6%9F%E0%A6%BF" TargetMode="External"/><Relationship Id="rId11" Type="http://schemas.openxmlformats.org/officeDocument/2006/relationships/hyperlink" Target="https://bn.wikipedia.org/w/index.php?title=%E0%A6%A8%E0%A6%BE%E0%A7%8E%E0%A6%B8%E0%A6%BF&amp;action=edit&amp;redlink=1" TargetMode="External"/><Relationship Id="rId5" Type="http://schemas.openxmlformats.org/officeDocument/2006/relationships/hyperlink" Target="https://bn.wikipedia.org/wiki/%E0%A7%A7%E0%A7%AF%E0%A7%AA%E0%A7%AB" TargetMode="External"/><Relationship Id="rId15" Type="http://schemas.openxmlformats.org/officeDocument/2006/relationships/hyperlink" Target="https://bn.wikipedia.org/wiki/%E0%A6%AB%E0%A7%8D%E0%A6%B0%E0%A6%BE%E0%A6%A8%E0%A7%8D%E0%A6%B8" TargetMode="External"/><Relationship Id="rId10" Type="http://schemas.openxmlformats.org/officeDocument/2006/relationships/hyperlink" Target="https://bn.wikipedia.org/wiki/%E0%A6%AD%E0%A6%BE%E0%A6%87%E0%A6%AE%E0%A6%BE%E0%A6%B0_%E0%A6%AA%E0%A7%8D%E0%A6%B0%E0%A6%9C%E0%A6%BE%E0%A6%A4%E0%A6%A8%E0%A7%8D%E0%A6%A4%E0%A7%8D%E0%A6%B0" TargetMode="External"/><Relationship Id="rId19" Type="http://schemas.openxmlformats.org/officeDocument/2006/relationships/hyperlink" Target="https://bn.wikipedia.org/wiki/%E0%A6%B0%E0%A7%87%E0%A6%A1_%E0%A6%86%E0%A6%B0%E0%A7%8D%E0%A6%AE%E0%A6%BF" TargetMode="External"/><Relationship Id="rId4" Type="http://schemas.openxmlformats.org/officeDocument/2006/relationships/hyperlink" Target="https://bn.wikipedia.org/wiki/%E0%A7%A9%E0%A7%A6%E0%A6%B6%E0%A7%87_%E0%A6%8F%E0%A6%AA%E0%A7%8D%E0%A6%B0%E0%A6%BF%E0%A6%B2" TargetMode="External"/><Relationship Id="rId9" Type="http://schemas.openxmlformats.org/officeDocument/2006/relationships/hyperlink" Target="https://bn.wikipedia.org/wiki/%E0%A6%AA%E0%A7%8D%E0%A6%B0%E0%A6%A5%E0%A6%AE_%E0%A6%AC%E0%A6%BF%E0%A6%B6%E0%A7%8D%E0%A6%AC%E0%A6%AF%E0%A7%81%E0%A6%A6%E0%A7%8D%E0%A6%A7" TargetMode="External"/><Relationship Id="rId14" Type="http://schemas.openxmlformats.org/officeDocument/2006/relationships/hyperlink" Target="https://bn.wikipedia.org/wiki/%E0%A6%AC%E0%A7%8D%E0%A6%B0%E0%A6%BF%E0%A6%9F%E0%A7%87%E0%A6%A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F0352-6B35-4584-879A-710FBBFAE4A2}"/>
              </a:ext>
            </a:extLst>
          </p:cNvPr>
          <p:cNvSpPr>
            <a:spLocks noGrp="1"/>
          </p:cNvSpPr>
          <p:nvPr>
            <p:ph idx="1"/>
          </p:nvPr>
        </p:nvSpPr>
        <p:spPr>
          <a:xfrm>
            <a:off x="684212" y="685801"/>
            <a:ext cx="10715308" cy="5263895"/>
          </a:xfrm>
        </p:spPr>
        <p:txBody>
          <a:bodyPr>
            <a:normAutofit/>
          </a:bodyPr>
          <a:lstStyle/>
          <a:p>
            <a:pPr marL="0" indent="0" algn="ctr">
              <a:buNone/>
            </a:pPr>
            <a:r>
              <a:rPr lang="en-US" sz="4000" b="1" u="sng">
                <a:solidFill>
                  <a:srgbClr val="002060"/>
                </a:solidFill>
              </a:rPr>
              <a:t>W</a:t>
            </a:r>
            <a:r>
              <a:rPr lang="bn-BD" sz="4000" b="1" u="sng">
                <a:solidFill>
                  <a:srgbClr val="002060"/>
                </a:solidFill>
              </a:rPr>
              <a:t>elcome to </a:t>
            </a:r>
            <a:r>
              <a:rPr lang="en-US" sz="4000" b="1" u="sng">
                <a:solidFill>
                  <a:srgbClr val="002060"/>
                </a:solidFill>
              </a:rPr>
              <a:t>M</a:t>
            </a:r>
            <a:r>
              <a:rPr lang="bn-BD" sz="4000" b="1" u="sng">
                <a:solidFill>
                  <a:srgbClr val="002060"/>
                </a:solidFill>
              </a:rPr>
              <a:t>y presentation </a:t>
            </a:r>
            <a:endParaRPr lang="en-US" sz="4000" b="1" u="sng" dirty="0">
              <a:solidFill>
                <a:srgbClr val="002060"/>
              </a:solidFill>
            </a:endParaRPr>
          </a:p>
        </p:txBody>
      </p:sp>
    </p:spTree>
    <p:extLst>
      <p:ext uri="{BB962C8B-B14F-4D97-AF65-F5344CB8AC3E}">
        <p14:creationId xmlns:p14="http://schemas.microsoft.com/office/powerpoint/2010/main" val="1561372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BEAE1B-EF58-4EF7-8729-F980E8EFA6C0}"/>
              </a:ext>
            </a:extLst>
          </p:cNvPr>
          <p:cNvSpPr>
            <a:spLocks noGrp="1"/>
          </p:cNvSpPr>
          <p:nvPr>
            <p:ph idx="1"/>
          </p:nvPr>
        </p:nvSpPr>
        <p:spPr>
          <a:xfrm>
            <a:off x="684212" y="685800"/>
            <a:ext cx="10893272" cy="5685503"/>
          </a:xfrm>
        </p:spPr>
        <p:txBody>
          <a:bodyPr>
            <a:normAutofit/>
          </a:bodyPr>
          <a:lstStyle/>
          <a:p>
            <a:pPr algn="ctr"/>
            <a:r>
              <a:rPr lang="en-US" sz="5400" b="1" dirty="0">
                <a:solidFill>
                  <a:schemeClr val="accent6">
                    <a:lumMod val="75000"/>
                  </a:schemeClr>
                </a:solidFill>
              </a:rPr>
              <a:t>M</a:t>
            </a:r>
            <a:r>
              <a:rPr lang="bn-BD" sz="5400" b="1" dirty="0">
                <a:solidFill>
                  <a:schemeClr val="accent6">
                    <a:lumMod val="75000"/>
                  </a:schemeClr>
                </a:solidFill>
              </a:rPr>
              <a:t>y favorate person </a:t>
            </a:r>
            <a:endParaRPr lang="en-US" sz="5400" b="1" dirty="0">
              <a:solidFill>
                <a:schemeClr val="accent6">
                  <a:lumMod val="75000"/>
                </a:schemeClr>
              </a:solidFill>
            </a:endParaRPr>
          </a:p>
        </p:txBody>
      </p:sp>
    </p:spTree>
    <p:extLst>
      <p:ext uri="{BB962C8B-B14F-4D97-AF65-F5344CB8AC3E}">
        <p14:creationId xmlns:p14="http://schemas.microsoft.com/office/powerpoint/2010/main" val="17006690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8917C6-01D7-4FDC-93EF-297C3362DCAC}"/>
              </a:ext>
            </a:extLst>
          </p:cNvPr>
          <p:cNvPicPr>
            <a:picLocks noGrp="1" noChangeAspect="1"/>
          </p:cNvPicPr>
          <p:nvPr>
            <p:ph idx="1"/>
          </p:nvPr>
        </p:nvPicPr>
        <p:blipFill>
          <a:blip r:embed="rId2"/>
          <a:stretch>
            <a:fillRect/>
          </a:stretch>
        </p:blipFill>
        <p:spPr>
          <a:xfrm>
            <a:off x="156286" y="424541"/>
            <a:ext cx="3877733" cy="5816601"/>
          </a:xfrm>
          <a:prstGeom prst="rect">
            <a:avLst/>
          </a:prstGeom>
        </p:spPr>
      </p:pic>
      <p:pic>
        <p:nvPicPr>
          <p:cNvPr id="5" name="Picture 4">
            <a:extLst>
              <a:ext uri="{FF2B5EF4-FFF2-40B4-BE49-F238E27FC236}">
                <a16:creationId xmlns:a16="http://schemas.microsoft.com/office/drawing/2014/main" id="{DB13C9A6-C1F7-4233-B0D9-3E35A2CE879F}"/>
              </a:ext>
            </a:extLst>
          </p:cNvPr>
          <p:cNvPicPr>
            <a:picLocks noChangeAspect="1"/>
          </p:cNvPicPr>
          <p:nvPr/>
        </p:nvPicPr>
        <p:blipFill>
          <a:blip r:embed="rId3"/>
          <a:stretch>
            <a:fillRect/>
          </a:stretch>
        </p:blipFill>
        <p:spPr>
          <a:xfrm>
            <a:off x="8157981" y="424541"/>
            <a:ext cx="3877733" cy="5816601"/>
          </a:xfrm>
          <a:prstGeom prst="rect">
            <a:avLst/>
          </a:prstGeom>
        </p:spPr>
      </p:pic>
      <p:pic>
        <p:nvPicPr>
          <p:cNvPr id="6" name="Picture 5">
            <a:extLst>
              <a:ext uri="{FF2B5EF4-FFF2-40B4-BE49-F238E27FC236}">
                <a16:creationId xmlns:a16="http://schemas.microsoft.com/office/drawing/2014/main" id="{85C41E63-195C-48A1-973F-16A86AFBF490}"/>
              </a:ext>
            </a:extLst>
          </p:cNvPr>
          <p:cNvPicPr>
            <a:picLocks noChangeAspect="1"/>
          </p:cNvPicPr>
          <p:nvPr/>
        </p:nvPicPr>
        <p:blipFill>
          <a:blip r:embed="rId4"/>
          <a:stretch>
            <a:fillRect/>
          </a:stretch>
        </p:blipFill>
        <p:spPr>
          <a:xfrm>
            <a:off x="4285344" y="1324426"/>
            <a:ext cx="3621312" cy="4757060"/>
          </a:xfrm>
          <a:prstGeom prst="rect">
            <a:avLst/>
          </a:prstGeom>
        </p:spPr>
      </p:pic>
      <p:sp>
        <p:nvSpPr>
          <p:cNvPr id="2" name="Rectangle 1">
            <a:extLst>
              <a:ext uri="{FF2B5EF4-FFF2-40B4-BE49-F238E27FC236}">
                <a16:creationId xmlns:a16="http://schemas.microsoft.com/office/drawing/2014/main" id="{61B0360A-EFF6-46A9-82EB-6BB175053950}"/>
              </a:ext>
            </a:extLst>
          </p:cNvPr>
          <p:cNvSpPr/>
          <p:nvPr/>
        </p:nvSpPr>
        <p:spPr>
          <a:xfrm>
            <a:off x="4285344" y="424541"/>
            <a:ext cx="3621312" cy="461665"/>
          </a:xfrm>
          <a:prstGeom prst="rect">
            <a:avLst/>
          </a:prstGeom>
        </p:spPr>
        <p:txBody>
          <a:bodyPr wrap="square">
            <a:spAutoFit/>
          </a:bodyPr>
          <a:lstStyle/>
          <a:p>
            <a:pPr algn="ctr"/>
            <a:r>
              <a:rPr lang="bn-BD" sz="2400" b="1" dirty="0">
                <a:solidFill>
                  <a:schemeClr val="accent6">
                    <a:lumMod val="75000"/>
                  </a:schemeClr>
                </a:solidFill>
              </a:rPr>
              <a:t>অ্যা</a:t>
            </a:r>
            <a:r>
              <a:rPr lang="bn-IN" sz="2400" b="1" dirty="0">
                <a:solidFill>
                  <a:schemeClr val="accent6">
                    <a:lumMod val="75000"/>
                  </a:schemeClr>
                </a:solidFill>
              </a:rPr>
              <a:t>ডলফ হিটলার</a:t>
            </a:r>
          </a:p>
        </p:txBody>
      </p:sp>
    </p:spTree>
    <p:extLst>
      <p:ext uri="{BB962C8B-B14F-4D97-AF65-F5344CB8AC3E}">
        <p14:creationId xmlns:p14="http://schemas.microsoft.com/office/powerpoint/2010/main" val="809547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8B216-5C87-4C53-A97A-F67149602A2D}"/>
              </a:ext>
            </a:extLst>
          </p:cNvPr>
          <p:cNvSpPr>
            <a:spLocks noGrp="1"/>
          </p:cNvSpPr>
          <p:nvPr>
            <p:ph idx="1"/>
          </p:nvPr>
        </p:nvSpPr>
        <p:spPr>
          <a:xfrm>
            <a:off x="0" y="0"/>
            <a:ext cx="12192000" cy="6858000"/>
          </a:xfrm>
        </p:spPr>
        <p:txBody>
          <a:bodyPr/>
          <a:lstStyle/>
          <a:p>
            <a:r>
              <a:rPr lang="bn-BD" b="1" dirty="0">
                <a:solidFill>
                  <a:schemeClr val="accent1">
                    <a:lumMod val="75000"/>
                  </a:schemeClr>
                </a:solidFill>
              </a:rPr>
              <a:t>আডলফ হিটলার </a:t>
            </a:r>
            <a:r>
              <a:rPr lang="bn-BD" dirty="0">
                <a:solidFill>
                  <a:schemeClr val="accent1">
                    <a:lumMod val="75000"/>
                  </a:schemeClr>
                </a:solidFill>
              </a:rPr>
              <a:t>(</a:t>
            </a:r>
            <a:r>
              <a:rPr lang="bn-BD" dirty="0">
                <a:solidFill>
                  <a:schemeClr val="accent1">
                    <a:lumMod val="75000"/>
                  </a:schemeClr>
                </a:solidFill>
                <a:hlinkClick r:id="rId2" tooltip="২০শে এপ্রিল"/>
              </a:rPr>
              <a:t>২০শে এপ্রিল</a:t>
            </a:r>
            <a:r>
              <a:rPr lang="bn-BD" dirty="0">
                <a:solidFill>
                  <a:schemeClr val="accent1">
                    <a:lumMod val="75000"/>
                  </a:schemeClr>
                </a:solidFill>
              </a:rPr>
              <a:t>, </a:t>
            </a:r>
            <a:r>
              <a:rPr lang="bn-BD" dirty="0">
                <a:solidFill>
                  <a:schemeClr val="accent1">
                    <a:lumMod val="75000"/>
                  </a:schemeClr>
                </a:solidFill>
                <a:hlinkClick r:id="rId3" tooltip="১৮৮৯"/>
              </a:rPr>
              <a:t>১৮৮৯</a:t>
            </a:r>
            <a:r>
              <a:rPr lang="bn-BD" dirty="0">
                <a:solidFill>
                  <a:schemeClr val="accent1">
                    <a:lumMod val="75000"/>
                  </a:schemeClr>
                </a:solidFill>
              </a:rPr>
              <a:t> - </a:t>
            </a:r>
            <a:r>
              <a:rPr lang="bn-BD" dirty="0">
                <a:solidFill>
                  <a:schemeClr val="accent1">
                    <a:lumMod val="75000"/>
                  </a:schemeClr>
                </a:solidFill>
                <a:hlinkClick r:id="rId4" tooltip="৩০শে এপ্রিল"/>
              </a:rPr>
              <a:t>৩০শে এপ্রিল</a:t>
            </a:r>
            <a:r>
              <a:rPr lang="bn-BD" dirty="0">
                <a:solidFill>
                  <a:schemeClr val="accent1">
                    <a:lumMod val="75000"/>
                  </a:schemeClr>
                </a:solidFill>
              </a:rPr>
              <a:t>, </a:t>
            </a:r>
            <a:r>
              <a:rPr lang="bn-BD" dirty="0">
                <a:solidFill>
                  <a:schemeClr val="accent1">
                    <a:lumMod val="75000"/>
                  </a:schemeClr>
                </a:solidFill>
                <a:hlinkClick r:id="rId5" tooltip="১৯৪৫"/>
              </a:rPr>
              <a:t>১৯৪৫</a:t>
            </a:r>
            <a:r>
              <a:rPr lang="bn-BD" dirty="0">
                <a:solidFill>
                  <a:schemeClr val="accent1">
                    <a:lumMod val="75000"/>
                  </a:schemeClr>
                </a:solidFill>
              </a:rPr>
              <a:t>) অস্ট্রীয় বংশোদ্ভূত জার্মান রাজনীতিবিদ যিনি </a:t>
            </a:r>
            <a:r>
              <a:rPr lang="bn-BD" dirty="0">
                <a:solidFill>
                  <a:schemeClr val="accent1">
                    <a:lumMod val="75000"/>
                  </a:schemeClr>
                </a:solidFill>
                <a:hlinkClick r:id="rId6" tooltip="ন্যাশনাল সোশ্যালিস্ট জার্মান ওয়ার্কার্স পার্টি"/>
              </a:rPr>
              <a:t>ন্যাশনাল সোশ্যালিস্ট জার্মান ওয়ার্কার্স পার্টির</a:t>
            </a:r>
            <a:r>
              <a:rPr lang="bn-BD" dirty="0">
                <a:solidFill>
                  <a:schemeClr val="accent1">
                    <a:lumMod val="75000"/>
                  </a:schemeClr>
                </a:solidFill>
              </a:rPr>
              <a:t> নেতৃত্ব দিয়েছিলেন। হিটলার ১৯৩৩ থেকে ১৯৪৫ সাল পর্যন্ত </a:t>
            </a:r>
            <a:r>
              <a:rPr lang="bn-BD" dirty="0">
                <a:solidFill>
                  <a:schemeClr val="accent1">
                    <a:lumMod val="75000"/>
                  </a:schemeClr>
                </a:solidFill>
                <a:hlinkClick r:id="rId7" tooltip="জার্মানির চ্যান্সেলর (পাতার অস্তিত্ব নেই)"/>
              </a:rPr>
              <a:t>জার্মানির চ্যান্সেলর</a:t>
            </a:r>
            <a:r>
              <a:rPr lang="bn-BD" dirty="0">
                <a:solidFill>
                  <a:schemeClr val="accent1">
                    <a:lumMod val="75000"/>
                  </a:schemeClr>
                </a:solidFill>
              </a:rPr>
              <a:t> এবং ১৯৩৪ থেকে ১৯৪৫ সাল পর্যন্ত সে দেশের </a:t>
            </a:r>
            <a:r>
              <a:rPr lang="bn-BD" dirty="0">
                <a:solidFill>
                  <a:schemeClr val="accent1">
                    <a:lumMod val="75000"/>
                  </a:schemeClr>
                </a:solidFill>
                <a:hlinkClick r:id="rId8" tooltip="জার্মানির ফিউরার (পাতার অস্তিত্ব নেই)"/>
              </a:rPr>
              <a:t>ফিউরার</a:t>
            </a:r>
            <a:r>
              <a:rPr lang="bn-BD" dirty="0">
                <a:solidFill>
                  <a:schemeClr val="accent1">
                    <a:lumMod val="75000"/>
                  </a:schemeClr>
                </a:solidFill>
              </a:rPr>
              <a:t> ছিলেন।</a:t>
            </a:r>
          </a:p>
          <a:p>
            <a:r>
              <a:rPr lang="bn-BD" dirty="0">
                <a:solidFill>
                  <a:schemeClr val="accent1">
                    <a:lumMod val="75000"/>
                  </a:schemeClr>
                </a:solidFill>
              </a:rPr>
              <a:t>হিটলার </a:t>
            </a:r>
            <a:r>
              <a:rPr lang="bn-BD" dirty="0">
                <a:solidFill>
                  <a:schemeClr val="accent1">
                    <a:lumMod val="75000"/>
                  </a:schemeClr>
                </a:solidFill>
                <a:hlinkClick r:id="rId9" tooltip="প্রথম বিশ্বযুদ্ধ"/>
              </a:rPr>
              <a:t>প্রথম বিশ্বযুদ্ধে</a:t>
            </a:r>
            <a:r>
              <a:rPr lang="bn-BD" dirty="0">
                <a:solidFill>
                  <a:schemeClr val="accent1">
                    <a:lumMod val="75000"/>
                  </a:schemeClr>
                </a:solidFill>
              </a:rPr>
              <a:t> সৈনিক হিসেবে যোগ দিয়েছিলেন। পরবর্তীকালে </a:t>
            </a:r>
            <a:r>
              <a:rPr lang="bn-BD" dirty="0">
                <a:solidFill>
                  <a:schemeClr val="accent1">
                    <a:lumMod val="75000"/>
                  </a:schemeClr>
                </a:solidFill>
                <a:hlinkClick r:id="rId10" tooltip="ভাইমার প্রজাতন্ত্র"/>
              </a:rPr>
              <a:t>ভাইমার প্রজাতন্ত্রে</a:t>
            </a:r>
            <a:r>
              <a:rPr lang="bn-BD" dirty="0">
                <a:solidFill>
                  <a:schemeClr val="accent1">
                    <a:lumMod val="75000"/>
                  </a:schemeClr>
                </a:solidFill>
              </a:rPr>
              <a:t> </a:t>
            </a:r>
            <a:r>
              <a:rPr lang="bn-BD" dirty="0">
                <a:solidFill>
                  <a:schemeClr val="accent1">
                    <a:lumMod val="75000"/>
                  </a:schemeClr>
                </a:solidFill>
                <a:hlinkClick r:id="rId11" tooltip="নাৎসি (পাতার অস্তিত্ব নেই)"/>
              </a:rPr>
              <a:t>নাৎসি</a:t>
            </a:r>
            <a:r>
              <a:rPr lang="bn-BD" dirty="0">
                <a:solidFill>
                  <a:schemeClr val="accent1">
                    <a:lumMod val="75000"/>
                  </a:schemeClr>
                </a:solidFill>
              </a:rPr>
              <a:t> পার্টির নেতৃত্ব লাভ করেন। অভ্যুত্থান করতে গিয়ে ব্যর্থ হয়েছিলেন যে কারণে তাকে জেল খাটতে হয়েছিল। জেল থেকে ছাড়া পেয়ে মোহনীয় বক্তৃতার মাধ্যমে জাতীয়তাবাদ, ইহুদি বিদ্বেষ ও সমাজতন্ত্র বিরোধিতা ছড়াতে থাকেন। এভাবেই এক সময় জনপ্রিয় নেতায় পরিণত হন। নাৎসিরা তাদের বিরোধী পক্ষের অনেককেই হত্যা করেছিল, রাষ্ট্রের অর্থনীতিকে ঢেলে সাজিয়েছিল, সামরিক বাহিনীকে নতুন নতুন সব অস্ত্রশস্ত্রে সজ্জিত করেছিল এবং সর্বোপরি একটি সমগ্রতাবাদী ও ফ্যাসিবাদী একনায়কত্ব প্রতিষ্ঠা করেছিল। হিটলার এমন একটি বৈদেশিক নীতি গ্রহণ করেন যাতে সকল "লেবেনস্রাউম" (জীবন্ত অঞ্চল) দখল করে নেয়ার কথা বলা হয়। </a:t>
            </a:r>
            <a:r>
              <a:rPr lang="bn-BD" dirty="0">
                <a:solidFill>
                  <a:schemeClr val="accent1">
                    <a:lumMod val="75000"/>
                  </a:schemeClr>
                </a:solidFill>
                <a:hlinkClick r:id="rId12" tooltip="১৯৩৯"/>
              </a:rPr>
              <a:t>১৯৩৯</a:t>
            </a:r>
            <a:r>
              <a:rPr lang="bn-BD" dirty="0">
                <a:solidFill>
                  <a:schemeClr val="accent1">
                    <a:lumMod val="75000"/>
                  </a:schemeClr>
                </a:solidFill>
              </a:rPr>
              <a:t> সালে জার্মানরা </a:t>
            </a:r>
            <a:r>
              <a:rPr lang="bn-BD" dirty="0">
                <a:solidFill>
                  <a:schemeClr val="accent1">
                    <a:lumMod val="75000"/>
                  </a:schemeClr>
                </a:solidFill>
                <a:hlinkClick r:id="rId13" tooltip="পোল্যান্ড"/>
              </a:rPr>
              <a:t>পোল্যান্ড</a:t>
            </a:r>
            <a:r>
              <a:rPr lang="bn-BD" dirty="0">
                <a:solidFill>
                  <a:schemeClr val="accent1">
                    <a:lumMod val="75000"/>
                  </a:schemeClr>
                </a:solidFill>
              </a:rPr>
              <a:t> অধিকার করে এবং ফলশ্রুতিতে </a:t>
            </a:r>
            <a:r>
              <a:rPr lang="bn-BD" dirty="0">
                <a:solidFill>
                  <a:schemeClr val="accent1">
                    <a:lumMod val="75000"/>
                  </a:schemeClr>
                </a:solidFill>
                <a:hlinkClick r:id="rId14" tooltip="ব্রিটেন"/>
              </a:rPr>
              <a:t>ব্রিটেন</a:t>
            </a:r>
            <a:r>
              <a:rPr lang="bn-BD" dirty="0">
                <a:solidFill>
                  <a:schemeClr val="accent1">
                    <a:lumMod val="75000"/>
                  </a:schemeClr>
                </a:solidFill>
              </a:rPr>
              <a:t> ও </a:t>
            </a:r>
            <a:r>
              <a:rPr lang="bn-BD" dirty="0">
                <a:solidFill>
                  <a:schemeClr val="accent1">
                    <a:lumMod val="75000"/>
                  </a:schemeClr>
                </a:solidFill>
                <a:hlinkClick r:id="rId15" tooltip="ফ্রান্স"/>
              </a:rPr>
              <a:t>ফ্রান্স</a:t>
            </a:r>
            <a:r>
              <a:rPr lang="bn-BD" dirty="0">
                <a:solidFill>
                  <a:schemeClr val="accent1">
                    <a:lumMod val="75000"/>
                  </a:schemeClr>
                </a:solidFill>
              </a:rPr>
              <a:t> জার্মানির বিরুদ্ধে যুদ্ধ ঘোষণা করে। এভাবেই </a:t>
            </a:r>
            <a:r>
              <a:rPr lang="bn-BD" dirty="0">
                <a:solidFill>
                  <a:schemeClr val="accent1">
                    <a:lumMod val="75000"/>
                  </a:schemeClr>
                </a:solidFill>
                <a:hlinkClick r:id="rId16" tooltip="দ্বিতীয় বিশ্বযুদ্ধ"/>
              </a:rPr>
              <a:t>দ্বিতীয় বিশ্বযুদ্ধ</a:t>
            </a:r>
            <a:r>
              <a:rPr lang="bn-BD" dirty="0">
                <a:solidFill>
                  <a:schemeClr val="accent1">
                    <a:lumMod val="75000"/>
                  </a:schemeClr>
                </a:solidFill>
              </a:rPr>
              <a:t> শুরু হয়।</a:t>
            </a:r>
          </a:p>
          <a:p>
            <a:r>
              <a:rPr lang="bn-BD" dirty="0">
                <a:solidFill>
                  <a:schemeClr val="accent1">
                    <a:lumMod val="75000"/>
                  </a:schemeClr>
                </a:solidFill>
              </a:rPr>
              <a:t>যুদ্ধের অক্ষ শক্তি তথা জার্মান নেতৃত্বাধীন শক্তি মহাদেশীয় ইউরোপ এবং আফ্রিকা ও এশিয়ার বেশ কিছু অঞ্চল দখল করে নিয়েছিল। কিন্তু অবশেষে মিত্র শক্তি বিজয় লাভ করে। ১৯৪৫ সালের মধ্যে জার্মানি ধ্বংসস্তুপে পরিণত হয়। হিটলারের রাজ্য জয় ও বর্ণবাদী আগ্রাসনের কারণে লক্ষ লক্ষ মানুষকে প্রাণ হারাতে হয়। ৬০ লক্ষ ইহুদিকে পরিকল্পনামাফিক হত্যা করা হয়। ইহুদি নিধনের এই ঘটনা ইতিহাসে </a:t>
            </a:r>
            <a:r>
              <a:rPr lang="bn-BD" dirty="0">
                <a:solidFill>
                  <a:schemeClr val="accent1">
                    <a:lumMod val="75000"/>
                  </a:schemeClr>
                </a:solidFill>
                <a:hlinkClick r:id="rId17" tooltip="হলোকস্ট"/>
              </a:rPr>
              <a:t>হলোকস্ট</a:t>
            </a:r>
            <a:r>
              <a:rPr lang="bn-BD" dirty="0">
                <a:solidFill>
                  <a:schemeClr val="accent1">
                    <a:lumMod val="75000"/>
                  </a:schemeClr>
                </a:solidFill>
              </a:rPr>
              <a:t> নামে পরিচিত।</a:t>
            </a:r>
          </a:p>
          <a:p>
            <a:r>
              <a:rPr lang="bn-BD" dirty="0">
                <a:solidFill>
                  <a:schemeClr val="accent1">
                    <a:lumMod val="75000"/>
                  </a:schemeClr>
                </a:solidFill>
              </a:rPr>
              <a:t>১৯৪৫ সালে যুদ্ধের শেষ দিনগুলোতে হিটলার </a:t>
            </a:r>
            <a:r>
              <a:rPr lang="bn-BD" dirty="0">
                <a:solidFill>
                  <a:schemeClr val="accent1">
                    <a:lumMod val="75000"/>
                  </a:schemeClr>
                </a:solidFill>
                <a:hlinkClick r:id="rId18" tooltip="বার্লিন"/>
              </a:rPr>
              <a:t>বার্লিনেই</a:t>
            </a:r>
            <a:r>
              <a:rPr lang="bn-BD" dirty="0">
                <a:solidFill>
                  <a:schemeClr val="accent1">
                    <a:lumMod val="75000"/>
                  </a:schemeClr>
                </a:solidFill>
              </a:rPr>
              <a:t> ছিলেন। </a:t>
            </a:r>
            <a:r>
              <a:rPr lang="bn-BD" dirty="0">
                <a:solidFill>
                  <a:schemeClr val="accent1">
                    <a:lumMod val="75000"/>
                  </a:schemeClr>
                </a:solidFill>
                <a:hlinkClick r:id="rId19" tooltip="রেড আর্মি"/>
              </a:rPr>
              <a:t>রেড আর্মি</a:t>
            </a:r>
            <a:r>
              <a:rPr lang="bn-BD" dirty="0">
                <a:solidFill>
                  <a:schemeClr val="accent1">
                    <a:lumMod val="75000"/>
                  </a:schemeClr>
                </a:solidFill>
              </a:rPr>
              <a:t> যখন বার্লিন প্রায় দখল করে নিচ্ছিল সে রকম একটা সময়ে </a:t>
            </a:r>
            <a:r>
              <a:rPr lang="bn-BD" dirty="0">
                <a:solidFill>
                  <a:schemeClr val="accent1">
                    <a:lumMod val="75000"/>
                  </a:schemeClr>
                </a:solidFill>
                <a:hlinkClick r:id="rId20" tooltip="ইভা ব্রাউন"/>
              </a:rPr>
              <a:t>ইভা ব্রাউনকে</a:t>
            </a:r>
            <a:r>
              <a:rPr lang="bn-BD" dirty="0">
                <a:solidFill>
                  <a:schemeClr val="accent1">
                    <a:lumMod val="75000"/>
                  </a:schemeClr>
                </a:solidFill>
              </a:rPr>
              <a:t> বিয়ে করেন। বিয়ের পর ২৪ ঘণ্টা পার হওয়ার আগেই তিনি </a:t>
            </a:r>
            <a:r>
              <a:rPr lang="bn-BD" dirty="0">
                <a:solidFill>
                  <a:schemeClr val="accent1">
                    <a:lumMod val="75000"/>
                  </a:schemeClr>
                </a:solidFill>
                <a:hlinkClick r:id="rId21" tooltip="ফিউরারবাংকার (পাতার অস্তিত্ব নেই)"/>
              </a:rPr>
              <a:t>ফিউরারবাংকারে</a:t>
            </a:r>
            <a:r>
              <a:rPr lang="bn-BD" dirty="0">
                <a:solidFill>
                  <a:schemeClr val="accent1">
                    <a:lumMod val="75000"/>
                  </a:schemeClr>
                </a:solidFill>
              </a:rPr>
              <a:t> সস্ত্রীক আত্মহত্যা করেন।</a:t>
            </a:r>
          </a:p>
          <a:p>
            <a:endParaRPr lang="bn-BD" dirty="0"/>
          </a:p>
        </p:txBody>
      </p:sp>
    </p:spTree>
    <p:extLst>
      <p:ext uri="{BB962C8B-B14F-4D97-AF65-F5344CB8AC3E}">
        <p14:creationId xmlns:p14="http://schemas.microsoft.com/office/powerpoint/2010/main" val="3811640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chemeClr val="bg2">
                <a:tint val="97000"/>
                <a:hueMod val="92000"/>
                <a:satMod val="169000"/>
                <a:lumMod val="164000"/>
              </a:schemeClr>
            </a:gs>
            <a:gs pos="54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BAF47-A9E1-4F0E-B8EE-20EEDB2C02AA}"/>
              </a:ext>
            </a:extLst>
          </p:cNvPr>
          <p:cNvSpPr>
            <a:spLocks noGrp="1"/>
          </p:cNvSpPr>
          <p:nvPr>
            <p:ph idx="1"/>
          </p:nvPr>
        </p:nvSpPr>
        <p:spPr>
          <a:xfrm>
            <a:off x="621792" y="231648"/>
            <a:ext cx="11131296" cy="6291072"/>
          </a:xfrm>
        </p:spPr>
        <p:txBody>
          <a:bodyPr>
            <a:normAutofit/>
          </a:bodyPr>
          <a:lstStyle/>
          <a:p>
            <a:pPr marL="0" indent="0" algn="ctr">
              <a:buNone/>
            </a:pPr>
            <a:r>
              <a:rPr lang="en-US" sz="8000" b="1" dirty="0">
                <a:solidFill>
                  <a:schemeClr val="accent4">
                    <a:lumMod val="20000"/>
                    <a:lumOff val="80000"/>
                  </a:schemeClr>
                </a:solidFill>
              </a:rPr>
              <a:t>T</a:t>
            </a:r>
            <a:r>
              <a:rPr lang="bn-BD" sz="8000" b="1" dirty="0">
                <a:solidFill>
                  <a:schemeClr val="accent4">
                    <a:lumMod val="20000"/>
                    <a:lumOff val="80000"/>
                  </a:schemeClr>
                </a:solidFill>
              </a:rPr>
              <a:t>hank you so mutch for watching my presentation </a:t>
            </a:r>
            <a:endParaRPr lang="en-US" sz="8000" b="1" dirty="0">
              <a:solidFill>
                <a:schemeClr val="accent4">
                  <a:lumMod val="20000"/>
                  <a:lumOff val="80000"/>
                </a:schemeClr>
              </a:solidFill>
            </a:endParaRPr>
          </a:p>
        </p:txBody>
      </p:sp>
    </p:spTree>
    <p:extLst>
      <p:ext uri="{BB962C8B-B14F-4D97-AF65-F5344CB8AC3E}">
        <p14:creationId xmlns:p14="http://schemas.microsoft.com/office/powerpoint/2010/main" val="50887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80</TotalTime>
  <Words>304</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Vrinda</vt:lpstr>
      <vt:lpstr>Wingdings 3</vt:lpstr>
      <vt:lpstr>Slice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palowan</dc:creator>
  <cp:lastModifiedBy>sagar palowan</cp:lastModifiedBy>
  <cp:revision>9</cp:revision>
  <dcterms:created xsi:type="dcterms:W3CDTF">2018-03-17T16:59:13Z</dcterms:created>
  <dcterms:modified xsi:type="dcterms:W3CDTF">2018-03-17T18:20:07Z</dcterms:modified>
</cp:coreProperties>
</file>