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93EB-2383-2845-944A-5D674B010819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 for your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600200"/>
            <a:ext cx="4212860" cy="48938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diagram explains how we’ll use </a:t>
            </a:r>
            <a:r>
              <a:rPr lang="en-US" dirty="0" err="1" smtClean="0"/>
              <a:t>GitHub</a:t>
            </a:r>
            <a:r>
              <a:rPr lang="en-US" dirty="0" smtClean="0"/>
              <a:t> to manage assignments</a:t>
            </a:r>
          </a:p>
          <a:p>
            <a:r>
              <a:rPr lang="en-US" dirty="0" smtClean="0"/>
              <a:t>There are 3 repositories you will need to work with.</a:t>
            </a:r>
          </a:p>
          <a:p>
            <a:r>
              <a:rPr lang="en-US" dirty="0" smtClean="0"/>
              <a:t>First, on your own machine, you have a local assignments repository.</a:t>
            </a:r>
          </a:p>
          <a:p>
            <a:pPr lvl="1"/>
            <a:r>
              <a:rPr lang="en-US" dirty="0" smtClean="0"/>
              <a:t>This is where you will keep your files for each week so that you can work on them.</a:t>
            </a:r>
          </a:p>
          <a:p>
            <a:pPr lvl="1"/>
            <a:r>
              <a:rPr lang="en-US" dirty="0" smtClean="0"/>
              <a:t>Assignments and your own code.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779184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/>
              <a:t>w</a:t>
            </a:r>
            <a:r>
              <a:rPr lang="en-US" dirty="0" smtClean="0"/>
              <a:t>eek_2</a:t>
            </a:r>
          </a:p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892365" y="1843257"/>
            <a:ext cx="1853904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4932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for your 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2"/>
            <a:ext cx="4212860" cy="558785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Your local repository is linked to 2 repositories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These are what you call remotes</a:t>
            </a:r>
            <a:endParaRPr lang="en-US" dirty="0"/>
          </a:p>
          <a:p>
            <a:r>
              <a:rPr lang="en-US" dirty="0" smtClean="0"/>
              <a:t>First, there’s a repository called Assignment-Upstream.</a:t>
            </a:r>
          </a:p>
          <a:p>
            <a:pPr lvl="1"/>
            <a:r>
              <a:rPr lang="en-US" dirty="0" smtClean="0"/>
              <a:t>This is owned by your instructors.</a:t>
            </a:r>
          </a:p>
          <a:p>
            <a:pPr lvl="1"/>
            <a:r>
              <a:rPr lang="en-US" dirty="0" smtClean="0"/>
              <a:t>All students have read access to this, but only the instructors have write access.</a:t>
            </a:r>
          </a:p>
          <a:p>
            <a:pPr lvl="1"/>
            <a:r>
              <a:rPr lang="en-US" dirty="0" smtClean="0"/>
              <a:t>This is your source for all assignments</a:t>
            </a:r>
          </a:p>
          <a:p>
            <a:pPr lvl="2"/>
            <a:r>
              <a:rPr lang="en-US" dirty="0" smtClean="0"/>
              <a:t>Your instructors will update it each week with new exercises</a:t>
            </a:r>
          </a:p>
          <a:p>
            <a:pPr lvl="1"/>
            <a:r>
              <a:rPr lang="en-US" dirty="0" smtClean="0"/>
              <a:t>Within your local repo, you will give this remote a name like “Upstream”</a:t>
            </a:r>
          </a:p>
          <a:p>
            <a:r>
              <a:rPr lang="en-US" dirty="0"/>
              <a:t>S</a:t>
            </a:r>
            <a:r>
              <a:rPr lang="en-US" dirty="0" smtClean="0"/>
              <a:t>econd, you have your own private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Here, labeled Student-X</a:t>
            </a:r>
          </a:p>
          <a:p>
            <a:pPr lvl="1"/>
            <a:r>
              <a:rPr lang="en-US" dirty="0" smtClean="0"/>
              <a:t>This is where you will upload all your complete solutions so your instructors can grade them.</a:t>
            </a:r>
          </a:p>
          <a:p>
            <a:pPr lvl="1"/>
            <a:r>
              <a:rPr lang="en-US" dirty="0" smtClean="0"/>
              <a:t>It’s only visible to you and your instructors</a:t>
            </a:r>
          </a:p>
          <a:p>
            <a:pPr lvl="1"/>
            <a:r>
              <a:rPr lang="en-US" dirty="0" smtClean="0"/>
              <a:t>Within your local repo, you will give this remote a name like “Origin”</a:t>
            </a:r>
          </a:p>
          <a:p>
            <a:pPr lvl="2"/>
            <a:r>
              <a:rPr lang="en-US" dirty="0" smtClean="0"/>
              <a:t>That’s just the usual default name for a remote.</a:t>
            </a:r>
          </a:p>
          <a:p>
            <a:r>
              <a:rPr lang="en-US" dirty="0" smtClean="0"/>
              <a:t>We’ll give you instructions on how to create this structure.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1" y="4476481"/>
            <a:ext cx="3794672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544863" y="4027285"/>
            <a:ext cx="1438205" cy="813674"/>
          </a:xfrm>
          <a:prstGeom prst="straightConnector1">
            <a:avLst/>
          </a:prstGeom>
          <a:ln w="603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83068" y="4027285"/>
            <a:ext cx="942313" cy="813674"/>
          </a:xfrm>
          <a:prstGeom prst="straightConnector1">
            <a:avLst/>
          </a:prstGeom>
          <a:ln w="6032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3975" y="4135709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32444" y="4135709"/>
            <a:ext cx="72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/>
              <a:t>w</a:t>
            </a:r>
            <a:r>
              <a:rPr lang="en-US" dirty="0" smtClean="0"/>
              <a:t>eek_2</a:t>
            </a:r>
          </a:p>
          <a:p>
            <a:pPr algn="ctr"/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6892365" y="1843257"/>
            <a:ext cx="1853904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5802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22630" y="4476481"/>
            <a:ext cx="3825649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5070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see how these repositories function in a normal week of the course:</a:t>
            </a:r>
          </a:p>
          <a:p>
            <a:r>
              <a:rPr lang="en-US" dirty="0" smtClean="0"/>
              <a:t>First, your instructors will update the Assignment-Upstream repository so it includes the new week’s exercises.</a:t>
            </a:r>
          </a:p>
          <a:p>
            <a:pPr lvl="1"/>
            <a:r>
              <a:rPr lang="en-US" dirty="0" smtClean="0"/>
              <a:t>It’s important that you “watch” this repository so that you’re alerted when this happens.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assignment.pdf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input.txt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892365" y="1843257"/>
            <a:ext cx="1853904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662027" y="3252806"/>
            <a:ext cx="0" cy="44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62027" y="342319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5035" y="368402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1040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507010"/>
          </a:xfrm>
        </p:spPr>
        <p:txBody>
          <a:bodyPr>
            <a:normAutofit/>
          </a:bodyPr>
          <a:lstStyle/>
          <a:p>
            <a:r>
              <a:rPr lang="en-US" dirty="0" smtClean="0"/>
              <a:t>To download the new material to your local repository, you have to execute a pull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pPr lvl="1"/>
            <a:r>
              <a:rPr lang="en-US" dirty="0" smtClean="0"/>
              <a:t>This means you want the master branch from the remote named upstream.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0" y="4476481"/>
            <a:ext cx="3825649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9609" y="412021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input.txt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892365" y="1843257"/>
            <a:ext cx="1853904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62027" y="3252806"/>
            <a:ext cx="0" cy="44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62027" y="342319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5035" y="368402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409741" y="5821573"/>
            <a:ext cx="0" cy="44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9741" y="599195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2749" y="625278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44863" y="4027285"/>
            <a:ext cx="1017282" cy="604092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507010"/>
          </a:xfrm>
        </p:spPr>
        <p:txBody>
          <a:bodyPr>
            <a:normAutofit/>
          </a:bodyPr>
          <a:lstStyle/>
          <a:p>
            <a:r>
              <a:rPr lang="en-US" dirty="0" smtClean="0"/>
              <a:t>Now you can complete the assignment on your local machine.</a:t>
            </a:r>
          </a:p>
          <a:p>
            <a:pPr lvl="1"/>
            <a:r>
              <a:rPr lang="en-US" dirty="0" smtClean="0"/>
              <a:t>As you develop your solutions, you commit them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22630" y="4476481"/>
            <a:ext cx="3825649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input.txt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6892365" y="1843257"/>
            <a:ext cx="1853904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solution.py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2027" y="3252806"/>
            <a:ext cx="0" cy="44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62027" y="342319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5035" y="368402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9741" y="5821573"/>
            <a:ext cx="0" cy="707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9741" y="599195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2749" y="625278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20269" y="652910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270144"/>
            <a:ext cx="4212860" cy="539036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Finally, you need to upload your completed solution files to your private student repository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do this, make sure you committed everything, then execute a push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en-US" dirty="0" smtClean="0"/>
              <a:t>Here, origin is the name you’ll give your private student remote.</a:t>
            </a:r>
          </a:p>
          <a:p>
            <a:r>
              <a:rPr lang="en-US" dirty="0" smtClean="0"/>
              <a:t>Your instructors can access your repository so they can grade your submission.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will record a timestamp of when you pushed your last changes, so your instructors will be able to see how much you completed before the deadline.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2861" y="1270143"/>
            <a:ext cx="4693004" cy="27571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03956" y="413570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22630" y="4476481"/>
            <a:ext cx="3825649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414211" y="1843257"/>
            <a:ext cx="2199362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Assignment-Upstream</a:t>
            </a:r>
          </a:p>
          <a:p>
            <a:pPr algn="ctr"/>
            <a:r>
              <a:rPr lang="en-US" sz="1400" dirty="0" smtClean="0"/>
              <a:t>(owned by instructors)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input.txt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892365" y="1843257"/>
            <a:ext cx="2013500" cy="21840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Student-X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input.txt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solution.py</a:t>
            </a:r>
            <a:endParaRPr lang="en-U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6162179" y="4631377"/>
            <a:ext cx="2015728" cy="21457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Assignments</a:t>
            </a:r>
          </a:p>
          <a:p>
            <a:pPr algn="ctr"/>
            <a:r>
              <a:rPr lang="en-US" sz="1400" dirty="0" smtClean="0"/>
              <a:t>(owned by you)</a:t>
            </a:r>
          </a:p>
          <a:p>
            <a:r>
              <a:rPr lang="en-US" dirty="0" smtClean="0"/>
              <a:t>week_1</a:t>
            </a:r>
          </a:p>
          <a:p>
            <a:r>
              <a:rPr lang="en-US" dirty="0" smtClean="0"/>
              <a:t>week_2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assignment.pdf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solution.py</a:t>
            </a:r>
            <a:endParaRPr lang="en-US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62027" y="3252806"/>
            <a:ext cx="0" cy="44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62027" y="342319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5035" y="3684022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9741" y="5821573"/>
            <a:ext cx="0" cy="707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9741" y="599195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22749" y="625278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20269" y="6529109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0"/>
          </p:cNvCxnSpPr>
          <p:nvPr/>
        </p:nvCxnSpPr>
        <p:spPr>
          <a:xfrm flipV="1">
            <a:off x="7170043" y="4027285"/>
            <a:ext cx="755338" cy="604092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49588" y="3025447"/>
            <a:ext cx="0" cy="707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49588" y="3195833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596" y="3456663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60116" y="3732983"/>
            <a:ext cx="13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Using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A few things to keep in mind when you use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r>
              <a:rPr lang="en-US" dirty="0" smtClean="0"/>
              <a:t>Your work must be kept private, it’s cheating to share your code with other students.</a:t>
            </a:r>
          </a:p>
          <a:p>
            <a:pPr lvl="1"/>
            <a:r>
              <a:rPr lang="en-US" dirty="0" smtClean="0"/>
              <a:t>This means that your personal repository must be private – never change this.</a:t>
            </a:r>
          </a:p>
          <a:p>
            <a:r>
              <a:rPr lang="en-US" dirty="0" smtClean="0"/>
              <a:t>Another thing to watch out for: forks</a:t>
            </a:r>
          </a:p>
          <a:p>
            <a:pPr lvl="1"/>
            <a:r>
              <a:rPr lang="en-US" dirty="0" smtClean="0"/>
              <a:t>A fork is a way to create a copy of a repository on </a:t>
            </a:r>
            <a:r>
              <a:rPr lang="en-US" dirty="0" err="1" smtClean="0"/>
              <a:t>GitHub</a:t>
            </a:r>
            <a:endParaRPr lang="en-US" dirty="0"/>
          </a:p>
          <a:p>
            <a:pPr lvl="2"/>
            <a:r>
              <a:rPr lang="en-US" dirty="0" smtClean="0"/>
              <a:t>This is really useful, but the danger is that a fork could be public, even if the original repository is private</a:t>
            </a:r>
          </a:p>
          <a:p>
            <a:pPr lvl="1"/>
            <a:r>
              <a:rPr lang="en-US" dirty="0" smtClean="0"/>
              <a:t>Never create a public fork of Assignment-Upstream or your personal Assignment repository.</a:t>
            </a:r>
          </a:p>
          <a:p>
            <a:pPr lvl="2"/>
            <a:r>
              <a:rPr lang="en-US" dirty="0" smtClean="0"/>
              <a:t>This would be searchable from the internet</a:t>
            </a:r>
          </a:p>
          <a:p>
            <a:pPr lvl="3"/>
            <a:r>
              <a:rPr lang="en-US" dirty="0" smtClean="0"/>
              <a:t>We don</a:t>
            </a:r>
            <a:r>
              <a:rPr lang="fr-FR" dirty="0" smtClean="0"/>
              <a:t>’</a:t>
            </a:r>
            <a:r>
              <a:rPr lang="en-US" dirty="0" smtClean="0"/>
              <a:t>t want that.</a:t>
            </a:r>
          </a:p>
          <a:p>
            <a:r>
              <a:rPr lang="en-US" dirty="0" smtClean="0"/>
              <a:t>Yet another thing to watch out for: pull requests</a:t>
            </a:r>
          </a:p>
          <a:p>
            <a:pPr lvl="1"/>
            <a:r>
              <a:rPr lang="en-US" dirty="0" smtClean="0"/>
              <a:t>A pull request is a way to suggest changes to a repository on </a:t>
            </a:r>
            <a:r>
              <a:rPr lang="en-US" dirty="0" err="1" smtClean="0"/>
              <a:t>GitHub</a:t>
            </a:r>
            <a:r>
              <a:rPr lang="en-US" dirty="0" smtClean="0"/>
              <a:t> when you don’t have write access</a:t>
            </a:r>
          </a:p>
          <a:p>
            <a:pPr lvl="2"/>
            <a:r>
              <a:rPr lang="en-US" dirty="0" smtClean="0"/>
              <a:t>You’re not allowed to push, so instead you send a pull request, then the owner of the repo can pull your changes.</a:t>
            </a:r>
          </a:p>
          <a:p>
            <a:pPr lvl="1"/>
            <a:r>
              <a:rPr lang="en-US" dirty="0" smtClean="0"/>
              <a:t>Do not create a pull request to Assignment-Upstream.</a:t>
            </a:r>
          </a:p>
          <a:p>
            <a:pPr lvl="2"/>
            <a:r>
              <a:rPr lang="en-US" dirty="0" smtClean="0"/>
              <a:t>Unfortunately, if you do this, other students will be able to see your work.</a:t>
            </a:r>
          </a:p>
          <a:p>
            <a:pPr lvl="2"/>
            <a:r>
              <a:rPr lang="en-US" dirty="0" smtClean="0"/>
              <a:t>Please be alert – do not pull request from a repo that contains your private work.</a:t>
            </a:r>
          </a:p>
          <a:p>
            <a:pPr lvl="1"/>
            <a:r>
              <a:rPr lang="en-US" dirty="0" smtClean="0"/>
              <a:t>You can create a pull request to the Course-Syllabus and some other repositories.  We welcome that since we want you to be able to suggest changes to us.</a:t>
            </a:r>
          </a:p>
          <a:p>
            <a:r>
              <a:rPr lang="en-US" dirty="0" smtClean="0"/>
              <a:t>Follow these simple rules, and you should be fine to use </a:t>
            </a:r>
            <a:r>
              <a:rPr lang="en-US" dirty="0" err="1" smtClean="0"/>
              <a:t>GitHub</a:t>
            </a:r>
            <a:r>
              <a:rPr lang="en-US" dirty="0" smtClean="0"/>
              <a:t> in our class.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may seem complicated at first, but the best thing to do is jump in and start practicing. </a:t>
            </a:r>
          </a:p>
          <a:p>
            <a:r>
              <a:rPr lang="en-US" dirty="0" smtClean="0"/>
              <a:t>So don’t be too intimidated, </a:t>
            </a:r>
            <a:r>
              <a:rPr lang="en-US" dirty="0"/>
              <a:t>y</a:t>
            </a:r>
            <a:r>
              <a:rPr lang="en-US" dirty="0" smtClean="0"/>
              <a:t>ou’ll soon be using </a:t>
            </a:r>
            <a:r>
              <a:rPr lang="en-US" dirty="0" err="1" smtClean="0"/>
              <a:t>GitHub</a:t>
            </a:r>
            <a:r>
              <a:rPr lang="en-US" dirty="0" smtClean="0"/>
              <a:t> like an expert.</a:t>
            </a:r>
          </a:p>
        </p:txBody>
      </p:sp>
    </p:spTree>
    <p:extLst>
      <p:ext uri="{BB962C8B-B14F-4D97-AF65-F5344CB8AC3E}">
        <p14:creationId xmlns:p14="http://schemas.microsoft.com/office/powerpoint/2010/main" val="408581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975</Words>
  <Application>Microsoft Macintosh PowerPoint</Application>
  <PresentationFormat>On-screen Show (4:3)</PresentationFormat>
  <Paragraphs>171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Repositories for your Assignments</vt:lpstr>
      <vt:lpstr>Repositories for your Assignments</vt:lpstr>
      <vt:lpstr>The Course Workflow</vt:lpstr>
      <vt:lpstr>The Course Workflow</vt:lpstr>
      <vt:lpstr>The Course Workflow</vt:lpstr>
      <vt:lpstr>The Course Workflow</vt:lpstr>
      <vt:lpstr>Guidelines for Using GitHub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Course Workflow</dc:title>
  <dc:creator>Paul Laskowski</dc:creator>
  <cp:lastModifiedBy>Paul Laskowski</cp:lastModifiedBy>
  <cp:revision>31</cp:revision>
  <dcterms:created xsi:type="dcterms:W3CDTF">2015-08-24T23:36:28Z</dcterms:created>
  <dcterms:modified xsi:type="dcterms:W3CDTF">2016-05-25T18:16:30Z</dcterms:modified>
</cp:coreProperties>
</file>