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14141"/>
        </a:solidFill>
        <a:effectLst/>
        <a:uFillTx/>
        <a:latin typeface="Open Sans"/>
        <a:ea typeface="Open Sans"/>
        <a:cs typeface="Open Sans"/>
        <a:sym typeface="Open Sans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14141"/>
        </a:solidFill>
        <a:effectLst/>
        <a:uFillTx/>
        <a:latin typeface="Open Sans"/>
        <a:ea typeface="Open Sans"/>
        <a:cs typeface="Open Sans"/>
        <a:sym typeface="Open Sans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14141"/>
        </a:solidFill>
        <a:effectLst/>
        <a:uFillTx/>
        <a:latin typeface="Open Sans"/>
        <a:ea typeface="Open Sans"/>
        <a:cs typeface="Open Sans"/>
        <a:sym typeface="Open Sans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14141"/>
        </a:solidFill>
        <a:effectLst/>
        <a:uFillTx/>
        <a:latin typeface="Open Sans"/>
        <a:ea typeface="Open Sans"/>
        <a:cs typeface="Open Sans"/>
        <a:sym typeface="Open Sans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14141"/>
        </a:solidFill>
        <a:effectLst/>
        <a:uFillTx/>
        <a:latin typeface="Open Sans"/>
        <a:ea typeface="Open Sans"/>
        <a:cs typeface="Open Sans"/>
        <a:sym typeface="Open Sans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14141"/>
        </a:solidFill>
        <a:effectLst/>
        <a:uFillTx/>
        <a:latin typeface="Open Sans"/>
        <a:ea typeface="Open Sans"/>
        <a:cs typeface="Open Sans"/>
        <a:sym typeface="Open Sans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14141"/>
        </a:solidFill>
        <a:effectLst/>
        <a:uFillTx/>
        <a:latin typeface="Open Sans"/>
        <a:ea typeface="Open Sans"/>
        <a:cs typeface="Open Sans"/>
        <a:sym typeface="Open Sans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14141"/>
        </a:solidFill>
        <a:effectLst/>
        <a:uFillTx/>
        <a:latin typeface="Open Sans"/>
        <a:ea typeface="Open Sans"/>
        <a:cs typeface="Open Sans"/>
        <a:sym typeface="Open Sans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14141"/>
        </a:solidFill>
        <a:effectLst/>
        <a:uFillTx/>
        <a:latin typeface="Open Sans"/>
        <a:ea typeface="Open Sans"/>
        <a:cs typeface="Open Sans"/>
        <a:sym typeface="Open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Introduction to Data Science Programming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Introduction to Data Science Programming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>
                <a:latin typeface="Palatino"/>
                <a:ea typeface="Palatino"/>
                <a:cs typeface="Palatino"/>
                <a:sym typeface="Palatino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>
                <a:latin typeface="Palatino"/>
                <a:ea typeface="Palatino"/>
                <a:cs typeface="Palatino"/>
                <a:sym typeface="Palatino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>
                <a:latin typeface="Palatino"/>
                <a:ea typeface="Palatino"/>
                <a:cs typeface="Palatino"/>
                <a:sym typeface="Palatino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>
                <a:latin typeface="Palatino"/>
                <a:ea typeface="Palatino"/>
                <a:cs typeface="Palatino"/>
                <a:sym typeface="Palatino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>
                <a:latin typeface="Palatino"/>
                <a:ea typeface="Palatino"/>
                <a:cs typeface="Palatino"/>
                <a:sym typeface="Palatin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9" name="berkeleyischool-logo-alternate-fullcolor-lg.png" descr="berkeleyischool-logo-alternate-fullcolor-l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72536" y="635000"/>
            <a:ext cx="1854927" cy="635313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revised"/>
          <p:cNvSpPr txBox="1"/>
          <p:nvPr/>
        </p:nvSpPr>
        <p:spPr>
          <a:xfrm>
            <a:off x="8496300" y="9086850"/>
            <a:ext cx="707083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revised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–Johnny Appleseed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36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mage"/>
          <p:cNvSpPr/>
          <p:nvPr>
            <p:ph type="pic" idx="13"/>
          </p:nvPr>
        </p:nvSpPr>
        <p:spPr>
          <a:xfrm>
            <a:off x="-901700" y="-127000"/>
            <a:ext cx="14211300" cy="99972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" name="W200 Introduction to Data Science Programming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W200 Introduction to Data Science Programming</a:t>
            </a:r>
          </a:p>
        </p:txBody>
      </p:sp>
      <p:sp>
        <p:nvSpPr>
          <p:cNvPr id="33" name="Image"/>
          <p:cNvSpPr/>
          <p:nvPr>
            <p:ph type="pic" idx="14"/>
          </p:nvPr>
        </p:nvSpPr>
        <p:spPr>
          <a:xfrm>
            <a:off x="584200" y="558800"/>
            <a:ext cx="11823700" cy="7086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>
                <a:latin typeface="Palatino"/>
                <a:ea typeface="Palatino"/>
                <a:cs typeface="Palatino"/>
                <a:sym typeface="Palatino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>
                <a:latin typeface="Palatino"/>
                <a:ea typeface="Palatino"/>
                <a:cs typeface="Palatino"/>
                <a:sym typeface="Palatino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>
                <a:latin typeface="Palatino"/>
                <a:ea typeface="Palatino"/>
                <a:cs typeface="Palatino"/>
                <a:sym typeface="Palatino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>
                <a:latin typeface="Palatino"/>
                <a:ea typeface="Palatino"/>
                <a:cs typeface="Palatino"/>
                <a:sym typeface="Palatino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>
                <a:latin typeface="Palatino"/>
                <a:ea typeface="Palatino"/>
                <a:cs typeface="Palatino"/>
                <a:sym typeface="Palatin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6" name="berkeleyischool-logo-alternate-fullcolor-lg.png" descr="berkeleyischool-logo-alternate-fullcolor-l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72536" y="635000"/>
            <a:ext cx="1854927" cy="635313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Lorem Ipsum Dolor</a:t>
            </a:r>
          </a:p>
        </p:txBody>
      </p:sp>
      <p:sp>
        <p:nvSpPr>
          <p:cNvPr id="55" name="Image"/>
          <p:cNvSpPr/>
          <p:nvPr>
            <p:ph type="pic" sz="half" idx="14"/>
          </p:nvPr>
        </p:nvSpPr>
        <p:spPr>
          <a:xfrm>
            <a:off x="6704698" y="590550"/>
            <a:ext cx="5806884" cy="850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>
              <a:defRPr sz="56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>
                <a:latin typeface="Palatino"/>
                <a:ea typeface="Palatino"/>
                <a:cs typeface="Palatino"/>
                <a:sym typeface="Palatino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>
                <a:latin typeface="Palatino"/>
                <a:ea typeface="Palatino"/>
                <a:cs typeface="Palatino"/>
                <a:sym typeface="Palatino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>
                <a:latin typeface="Palatino"/>
                <a:ea typeface="Palatino"/>
                <a:cs typeface="Palatino"/>
                <a:sym typeface="Palatino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>
                <a:latin typeface="Palatino"/>
                <a:ea typeface="Palatino"/>
                <a:cs typeface="Palatino"/>
                <a:sym typeface="Palatino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>
                <a:latin typeface="Palatino"/>
                <a:ea typeface="Palatino"/>
                <a:cs typeface="Palatino"/>
                <a:sym typeface="Palatin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"/>
          <p:cNvSpPr/>
          <p:nvPr/>
        </p:nvSpPr>
        <p:spPr>
          <a:xfrm>
            <a:off x="492668" y="2171700"/>
            <a:ext cx="1199729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4" name="Line"/>
          <p:cNvSpPr/>
          <p:nvPr/>
        </p:nvSpPr>
        <p:spPr>
          <a:xfrm>
            <a:off x="492668" y="635000"/>
            <a:ext cx="1199729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492668" y="800100"/>
            <a:ext cx="11988801" cy="1219200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492668" y="2178050"/>
            <a:ext cx="11988801" cy="6096000"/>
          </a:xfrm>
          <a:prstGeom prst="rect">
            <a:avLst/>
          </a:prstGeom>
        </p:spPr>
        <p:txBody>
          <a:bodyPr anchor="t"/>
          <a:lstStyle>
            <a:lvl1pPr marL="469900" indent="-469900"/>
            <a:lvl2pPr marL="939800" indent="-469900"/>
            <a:lvl3pPr marL="1409700" indent="-469900"/>
            <a:lvl4pPr marL="1879600" indent="-469900"/>
            <a:lvl5pPr marL="2349500" indent="-46990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7" name="berkeleyischool-logo-alternate-fullcolor-lg.png" descr="berkeleyischool-logo-alternate-fullcolor-l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57204" y="635000"/>
            <a:ext cx="1854928" cy="635313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lide Number"/>
          <p:cNvSpPr txBox="1"/>
          <p:nvPr>
            <p:ph type="sldNum" sz="quarter" idx="2"/>
          </p:nvPr>
        </p:nvSpPr>
        <p:spPr>
          <a:xfrm>
            <a:off x="6309268" y="9258300"/>
            <a:ext cx="342901" cy="4064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Image"/>
          <p:cNvSpPr/>
          <p:nvPr>
            <p:ph type="pic" sz="half" idx="13"/>
          </p:nvPr>
        </p:nvSpPr>
        <p:spPr>
          <a:xfrm>
            <a:off x="6819900" y="1739900"/>
            <a:ext cx="5575300" cy="816965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>
                <a:latin typeface="Palatino"/>
                <a:ea typeface="Palatino"/>
                <a:cs typeface="Palatino"/>
                <a:sym typeface="Palatino"/>
              </a:defRPr>
            </a:lvl1pPr>
            <a:lvl2pPr marL="787400" indent="-393700">
              <a:spcBef>
                <a:spcPts val="1800"/>
              </a:spcBef>
              <a:buSzPct val="65000"/>
              <a:defRPr sz="3000">
                <a:latin typeface="Palatino"/>
                <a:ea typeface="Palatino"/>
                <a:cs typeface="Palatino"/>
                <a:sym typeface="Palatino"/>
              </a:defRPr>
            </a:lvl2pPr>
            <a:lvl3pPr marL="1181100" indent="-393700">
              <a:spcBef>
                <a:spcPts val="1800"/>
              </a:spcBef>
              <a:buSzPct val="65000"/>
              <a:defRPr sz="3000">
                <a:latin typeface="Palatino"/>
                <a:ea typeface="Palatino"/>
                <a:cs typeface="Palatino"/>
                <a:sym typeface="Palatino"/>
              </a:defRPr>
            </a:lvl3pPr>
            <a:lvl4pPr marL="1574800" indent="-393700">
              <a:spcBef>
                <a:spcPts val="1800"/>
              </a:spcBef>
              <a:buSzPct val="65000"/>
              <a:defRPr sz="3000">
                <a:latin typeface="Palatino"/>
                <a:ea typeface="Palatino"/>
                <a:cs typeface="Palatino"/>
                <a:sym typeface="Palatino"/>
              </a:defRPr>
            </a:lvl4pPr>
            <a:lvl5pPr marL="1968500" indent="-393700">
              <a:spcBef>
                <a:spcPts val="1800"/>
              </a:spcBef>
              <a:buSzPct val="65000"/>
              <a:defRPr sz="3000">
                <a:latin typeface="Palatino"/>
                <a:ea typeface="Palatino"/>
                <a:cs typeface="Palatino"/>
                <a:sym typeface="Palatin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Body Level One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Image"/>
          <p:cNvSpPr/>
          <p:nvPr>
            <p:ph type="pic" sz="half" idx="13"/>
          </p:nvPr>
        </p:nvSpPr>
        <p:spPr>
          <a:xfrm>
            <a:off x="6260986" y="4406900"/>
            <a:ext cx="6697779" cy="4711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Image"/>
          <p:cNvSpPr/>
          <p:nvPr>
            <p:ph type="pic" sz="quarter" idx="14"/>
          </p:nvPr>
        </p:nvSpPr>
        <p:spPr>
          <a:xfrm>
            <a:off x="6680200" y="635000"/>
            <a:ext cx="5829301" cy="3517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Image"/>
          <p:cNvSpPr/>
          <p:nvPr>
            <p:ph type="pic" sz="half" idx="15"/>
          </p:nvPr>
        </p:nvSpPr>
        <p:spPr>
          <a:xfrm>
            <a:off x="482600" y="609600"/>
            <a:ext cx="5728881" cy="8394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8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003262"/>
          </a:solidFill>
          <a:uFillTx/>
          <a:latin typeface="+mj-lt"/>
          <a:ea typeface="+mj-ea"/>
          <a:cs typeface="+mj-cs"/>
          <a:sym typeface="UC Berkeley OS"/>
        </a:defRPr>
      </a:lvl1pPr>
      <a:lvl2pPr marL="0" marR="0" indent="0" algn="l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003262"/>
          </a:solidFill>
          <a:uFillTx/>
          <a:latin typeface="+mj-lt"/>
          <a:ea typeface="+mj-ea"/>
          <a:cs typeface="+mj-cs"/>
          <a:sym typeface="UC Berkeley OS"/>
        </a:defRPr>
      </a:lvl2pPr>
      <a:lvl3pPr marL="0" marR="0" indent="0" algn="l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003262"/>
          </a:solidFill>
          <a:uFillTx/>
          <a:latin typeface="+mj-lt"/>
          <a:ea typeface="+mj-ea"/>
          <a:cs typeface="+mj-cs"/>
          <a:sym typeface="UC Berkeley OS"/>
        </a:defRPr>
      </a:lvl3pPr>
      <a:lvl4pPr marL="0" marR="0" indent="0" algn="l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003262"/>
          </a:solidFill>
          <a:uFillTx/>
          <a:latin typeface="+mj-lt"/>
          <a:ea typeface="+mj-ea"/>
          <a:cs typeface="+mj-cs"/>
          <a:sym typeface="UC Berkeley OS"/>
        </a:defRPr>
      </a:lvl4pPr>
      <a:lvl5pPr marL="0" marR="0" indent="0" algn="l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003262"/>
          </a:solidFill>
          <a:uFillTx/>
          <a:latin typeface="+mj-lt"/>
          <a:ea typeface="+mj-ea"/>
          <a:cs typeface="+mj-cs"/>
          <a:sym typeface="UC Berkeley OS"/>
        </a:defRPr>
      </a:lvl5pPr>
      <a:lvl6pPr marL="0" marR="0" indent="0" algn="l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003262"/>
          </a:solidFill>
          <a:uFillTx/>
          <a:latin typeface="+mj-lt"/>
          <a:ea typeface="+mj-ea"/>
          <a:cs typeface="+mj-cs"/>
          <a:sym typeface="UC Berkeley OS"/>
        </a:defRPr>
      </a:lvl6pPr>
      <a:lvl7pPr marL="0" marR="0" indent="0" algn="l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003262"/>
          </a:solidFill>
          <a:uFillTx/>
          <a:latin typeface="+mj-lt"/>
          <a:ea typeface="+mj-ea"/>
          <a:cs typeface="+mj-cs"/>
          <a:sym typeface="UC Berkeley OS"/>
        </a:defRPr>
      </a:lvl7pPr>
      <a:lvl8pPr marL="0" marR="0" indent="0" algn="l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003262"/>
          </a:solidFill>
          <a:uFillTx/>
          <a:latin typeface="+mj-lt"/>
          <a:ea typeface="+mj-ea"/>
          <a:cs typeface="+mj-cs"/>
          <a:sym typeface="UC Berkeley OS"/>
        </a:defRPr>
      </a:lvl8pPr>
      <a:lvl9pPr marL="0" marR="0" indent="0" algn="l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003262"/>
          </a:solidFill>
          <a:uFillTx/>
          <a:latin typeface="+mj-lt"/>
          <a:ea typeface="+mj-ea"/>
          <a:cs typeface="+mj-cs"/>
          <a:sym typeface="UC Berkeley OS"/>
        </a:defRPr>
      </a:lvl9pPr>
    </p:titleStyle>
    <p:bodyStyle>
      <a:lvl1pPr marL="456847" marR="0" indent="-456847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500" u="none">
          <a:solidFill>
            <a:srgbClr val="414141"/>
          </a:solidFill>
          <a:uFillTx/>
          <a:latin typeface="Open Sans"/>
          <a:ea typeface="Open Sans"/>
          <a:cs typeface="Open Sans"/>
          <a:sym typeface="Open Sans"/>
        </a:defRPr>
      </a:lvl1pPr>
      <a:lvl2pPr marL="926747" marR="0" indent="-456847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500" u="none">
          <a:solidFill>
            <a:srgbClr val="414141"/>
          </a:solidFill>
          <a:uFillTx/>
          <a:latin typeface="Open Sans"/>
          <a:ea typeface="Open Sans"/>
          <a:cs typeface="Open Sans"/>
          <a:sym typeface="Open Sans"/>
        </a:defRPr>
      </a:lvl2pPr>
      <a:lvl3pPr marL="1396647" marR="0" indent="-456847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500" u="none">
          <a:solidFill>
            <a:srgbClr val="414141"/>
          </a:solidFill>
          <a:uFillTx/>
          <a:latin typeface="Open Sans"/>
          <a:ea typeface="Open Sans"/>
          <a:cs typeface="Open Sans"/>
          <a:sym typeface="Open Sans"/>
        </a:defRPr>
      </a:lvl3pPr>
      <a:lvl4pPr marL="1866547" marR="0" indent="-456847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500" u="none">
          <a:solidFill>
            <a:srgbClr val="414141"/>
          </a:solidFill>
          <a:uFillTx/>
          <a:latin typeface="Open Sans"/>
          <a:ea typeface="Open Sans"/>
          <a:cs typeface="Open Sans"/>
          <a:sym typeface="Open Sans"/>
        </a:defRPr>
      </a:lvl4pPr>
      <a:lvl5pPr marL="2336447" marR="0" indent="-456847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500" u="none">
          <a:solidFill>
            <a:srgbClr val="414141"/>
          </a:solidFill>
          <a:uFillTx/>
          <a:latin typeface="Open Sans"/>
          <a:ea typeface="Open Sans"/>
          <a:cs typeface="Open Sans"/>
          <a:sym typeface="Open Sans"/>
        </a:defRPr>
      </a:lvl5pPr>
      <a:lvl6pPr marL="2806347" marR="0" indent="-456847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500" u="none">
          <a:solidFill>
            <a:srgbClr val="414141"/>
          </a:solidFill>
          <a:uFillTx/>
          <a:latin typeface="Open Sans"/>
          <a:ea typeface="Open Sans"/>
          <a:cs typeface="Open Sans"/>
          <a:sym typeface="Open Sans"/>
        </a:defRPr>
      </a:lvl6pPr>
      <a:lvl7pPr marL="3276247" marR="0" indent="-456847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500" u="none">
          <a:solidFill>
            <a:srgbClr val="414141"/>
          </a:solidFill>
          <a:uFillTx/>
          <a:latin typeface="Open Sans"/>
          <a:ea typeface="Open Sans"/>
          <a:cs typeface="Open Sans"/>
          <a:sym typeface="Open Sans"/>
        </a:defRPr>
      </a:lvl7pPr>
      <a:lvl8pPr marL="3746147" marR="0" indent="-456847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500" u="none">
          <a:solidFill>
            <a:srgbClr val="414141"/>
          </a:solidFill>
          <a:uFillTx/>
          <a:latin typeface="Open Sans"/>
          <a:ea typeface="Open Sans"/>
          <a:cs typeface="Open Sans"/>
          <a:sym typeface="Open Sans"/>
        </a:defRPr>
      </a:lvl8pPr>
      <a:lvl9pPr marL="4216047" marR="0" indent="-456847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500" u="none">
          <a:solidFill>
            <a:srgbClr val="414141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python.org/3/tutorial/datastructures.html" TargetMode="External"/><Relationship Id="rId3" Type="http://schemas.openxmlformats.org/officeDocument/2006/relationships/hyperlink" Target="https://docs.python.org/3/library/stdtypes.html" TargetMode="External"/><Relationship Id="rId4" Type="http://schemas.openxmlformats.org/officeDocument/2006/relationships/image" Target="../media/image1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Introduction to Data Science Programming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Data Science Programming</a:t>
            </a:r>
          </a:p>
        </p:txBody>
      </p:sp>
      <p:pic>
        <p:nvPicPr>
          <p:cNvPr id="140" name="image2.png" descr="image2.png"/>
          <p:cNvPicPr>
            <a:picLocks noChangeAspect="0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91219" y="558799"/>
            <a:ext cx="5842001" cy="8661401"/>
          </a:xfrm>
          <a:prstGeom prst="rect">
            <a:avLst/>
          </a:prstGeom>
        </p:spPr>
      </p:pic>
      <p:sp>
        <p:nvSpPr>
          <p:cNvPr id="141" name="03: Sequences, Types &amp; Dictionaries"/>
          <p:cNvSpPr txBox="1"/>
          <p:nvPr>
            <p:ph type="title"/>
          </p:nvPr>
        </p:nvSpPr>
        <p:spPr>
          <a:xfrm>
            <a:off x="508000" y="2857500"/>
            <a:ext cx="5676900" cy="2032000"/>
          </a:xfrm>
          <a:prstGeom prst="rect">
            <a:avLst/>
          </a:prstGeom>
        </p:spPr>
        <p:txBody>
          <a:bodyPr/>
          <a:lstStyle>
            <a:lvl1pPr defTabSz="473201">
              <a:spcBef>
                <a:spcPts val="1200"/>
              </a:spcBef>
              <a:defRPr sz="5670">
                <a:solidFill>
                  <a:srgbClr val="003262"/>
                </a:solidFill>
                <a:latin typeface="+mj-lt"/>
                <a:ea typeface="+mj-ea"/>
                <a:cs typeface="+mj-cs"/>
                <a:sym typeface="UC Berkeley OS"/>
              </a:defRPr>
            </a:lvl1pPr>
          </a:lstStyle>
          <a:p>
            <a:pPr/>
            <a:r>
              <a:t>03: Sequences, Types &amp; Dictionaries</a:t>
            </a:r>
          </a:p>
        </p:txBody>
      </p:sp>
      <p:sp>
        <p:nvSpPr>
          <p:cNvPr id="142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69900" indent="-469900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5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43" name="Checking In…"/>
          <p:cNvSpPr txBox="1"/>
          <p:nvPr/>
        </p:nvSpPr>
        <p:spPr>
          <a:xfrm>
            <a:off x="508000" y="5029200"/>
            <a:ext cx="4077069" cy="1848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 Checking In</a:t>
            </a:r>
          </a:p>
          <a:p>
            <a:pPr/>
            <a:r>
              <a:t> Sequences &amp; Other Types</a:t>
            </a:r>
          </a:p>
          <a:p>
            <a:pPr/>
            <a:r>
              <a:t> Lists</a:t>
            </a:r>
            <a:r>
              <a:t>, </a:t>
            </a:r>
            <a:r>
              <a:t>Ranges, Tuples</a:t>
            </a:r>
            <a:r>
              <a:t>, Sets </a:t>
            </a:r>
            <a:r>
              <a:t>(activity 1)</a:t>
            </a:r>
          </a:p>
          <a:p>
            <a:pPr/>
            <a:r>
              <a:t> Dictionaries (activity 2)</a:t>
            </a:r>
          </a:p>
          <a:p>
            <a:pPr/>
            <a:r>
              <a:t> Mutability </a:t>
            </a:r>
            <a:r>
              <a:t>&amp; Gotcha</a:t>
            </a:r>
            <a:r>
              <a:t>s (activity 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Ranges, Tuples, Sets</a:t>
            </a:r>
          </a:p>
        </p:txBody>
      </p:sp>
      <p:sp>
        <p:nvSpPr>
          <p:cNvPr id="206" name="Ran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0852" indent="-220852" defTabSz="274574">
              <a:spcBef>
                <a:spcPts val="1100"/>
              </a:spcBef>
              <a:defRPr b="1" sz="2068"/>
            </a:pPr>
            <a:r>
              <a:t>Ranges</a:t>
            </a:r>
          </a:p>
          <a:p>
            <a:pPr lvl="1" marL="441705" indent="-220852" defTabSz="274574">
              <a:spcBef>
                <a:spcPts val="1100"/>
              </a:spcBef>
              <a:defRPr sz="2068"/>
            </a:pPr>
            <a:r>
              <a:t>a sequence</a:t>
            </a:r>
          </a:p>
          <a:p>
            <a:pPr lvl="1" marL="441705" indent="-220852" defTabSz="274574">
              <a:spcBef>
                <a:spcPts val="1100"/>
              </a:spcBef>
              <a:defRPr sz="2068"/>
            </a:pPr>
            <a:r>
              <a:t>need to be listed to yield the elements</a:t>
            </a:r>
          </a:p>
          <a:p>
            <a:pPr lvl="1" marL="441705" indent="-220852" defTabSz="274574">
              <a:spcBef>
                <a:spcPts val="1100"/>
              </a:spcBef>
              <a:defRPr sz="2068"/>
            </a:pPr>
            <a:r>
              <a:t>range(start, stop, step)</a:t>
            </a:r>
          </a:p>
          <a:p>
            <a:pPr marL="220852" indent="-220852" defTabSz="274574">
              <a:spcBef>
                <a:spcPts val="1100"/>
              </a:spcBef>
              <a:defRPr b="1" sz="2068"/>
            </a:pPr>
            <a:r>
              <a:t>Tuples</a:t>
            </a:r>
          </a:p>
          <a:p>
            <a:pPr lvl="1" marL="441705" indent="-220852" defTabSz="274574">
              <a:spcBef>
                <a:spcPts val="1100"/>
              </a:spcBef>
              <a:defRPr sz="2068"/>
            </a:pPr>
            <a:r>
              <a:t>a sequence</a:t>
            </a:r>
          </a:p>
          <a:p>
            <a:pPr lvl="1" marL="441705" indent="-220852" defTabSz="274574">
              <a:spcBef>
                <a:spcPts val="1100"/>
              </a:spcBef>
              <a:defRPr sz="2068"/>
            </a:pPr>
            <a:r>
              <a:t>like a list but </a:t>
            </a:r>
            <a:r>
              <a:t>immutable</a:t>
            </a:r>
            <a:r>
              <a:t> </a:t>
            </a:r>
          </a:p>
          <a:p>
            <a:pPr lvl="1" marL="441705" indent="-220852" defTabSz="274574">
              <a:spcBef>
                <a:spcPts val="1100"/>
              </a:spcBef>
              <a:defRPr sz="2068"/>
            </a:pPr>
            <a:r>
              <a:t>instantiate: </a:t>
            </a: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tup_X=(1,2,3)</a:t>
            </a:r>
            <a:r>
              <a:t>  or </a:t>
            </a: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tup(1,2,3)</a:t>
            </a:r>
          </a:p>
          <a:p>
            <a:pPr lvl="1" marL="441705" indent="-220852" defTabSz="274574">
              <a:spcBef>
                <a:spcPts val="1100"/>
              </a:spcBef>
              <a:defRPr sz="2068"/>
            </a:pPr>
            <a:r>
              <a:t>Can use a tuple to create multiple objects</a:t>
            </a:r>
          </a:p>
          <a:p>
            <a:pPr marL="220852" indent="-220852" defTabSz="274574">
              <a:spcBef>
                <a:spcPts val="1100"/>
              </a:spcBef>
              <a:defRPr b="1" sz="2068"/>
            </a:pPr>
            <a:r>
              <a:t>Sets</a:t>
            </a:r>
          </a:p>
          <a:p>
            <a:pPr lvl="1" marL="441705" indent="-220852" defTabSz="274574">
              <a:spcBef>
                <a:spcPts val="1100"/>
              </a:spcBef>
              <a:defRPr sz="2068"/>
            </a:pPr>
            <a:r>
              <a:t>Unordered</a:t>
            </a:r>
            <a:r>
              <a:t> and </a:t>
            </a:r>
            <a:r>
              <a:t>mutable</a:t>
            </a:r>
            <a:r>
              <a:t> </a:t>
            </a:r>
          </a:p>
          <a:p>
            <a:pPr lvl="1" marL="441705" indent="-220852" defTabSz="274574">
              <a:spcBef>
                <a:spcPts val="1100"/>
              </a:spcBef>
              <a:defRPr sz="2068"/>
            </a:pPr>
            <a:r>
              <a:t>*Unique, keys only</a:t>
            </a:r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10" name="Shape 219"/>
          <p:cNvGrpSpPr/>
          <p:nvPr/>
        </p:nvGrpSpPr>
        <p:grpSpPr>
          <a:xfrm>
            <a:off x="8162374" y="1510870"/>
            <a:ext cx="4242836" cy="3439053"/>
            <a:chOff x="0" y="0"/>
            <a:chExt cx="4242834" cy="3439052"/>
          </a:xfrm>
        </p:grpSpPr>
        <p:pic>
          <p:nvPicPr>
            <p:cNvPr id="209" name="Shape 219" descr="Shape 219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814" t="0" r="11096" b="0"/>
            <a:stretch>
              <a:fillRect/>
            </a:stretch>
          </p:blipFill>
          <p:spPr>
            <a:xfrm>
              <a:off x="127000" y="88900"/>
              <a:ext cx="3988835" cy="310885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08" name="Shape 219" descr="Shape 219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242835" cy="3439053"/>
            </a:xfrm>
            <a:prstGeom prst="rect">
              <a:avLst/>
            </a:prstGeom>
            <a:effectLst/>
          </p:spPr>
        </p:pic>
      </p:grpSp>
      <p:grpSp>
        <p:nvGrpSpPr>
          <p:cNvPr id="213" name="Shape 220"/>
          <p:cNvGrpSpPr/>
          <p:nvPr/>
        </p:nvGrpSpPr>
        <p:grpSpPr>
          <a:xfrm>
            <a:off x="8089351" y="6540671"/>
            <a:ext cx="4389227" cy="1781910"/>
            <a:chOff x="0" y="0"/>
            <a:chExt cx="4389225" cy="1781909"/>
          </a:xfrm>
        </p:grpSpPr>
        <p:pic>
          <p:nvPicPr>
            <p:cNvPr id="212" name="Shape 220" descr="Shape 22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9551" b="0"/>
            <a:stretch>
              <a:fillRect/>
            </a:stretch>
          </p:blipFill>
          <p:spPr>
            <a:xfrm>
              <a:off x="127000" y="88900"/>
              <a:ext cx="4135226" cy="145170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11" name="Shape 220" descr="Shape 220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-1"/>
              <a:ext cx="4389226" cy="178191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btw … tu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About Tuples</a:t>
            </a:r>
          </a:p>
        </p:txBody>
      </p:sp>
      <p:sp>
        <p:nvSpPr>
          <p:cNvPr id="216" name="Tuples are like lists - but they are immutable.  What’s happening here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Tuples are like lists - but they are immutable.  What’s happening here?</a:t>
            </a: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xfrm>
            <a:off x="6315519" y="9258300"/>
            <a:ext cx="330399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20" name="Shape 227"/>
          <p:cNvGrpSpPr/>
          <p:nvPr/>
        </p:nvGrpSpPr>
        <p:grpSpPr>
          <a:xfrm>
            <a:off x="2296389" y="3613150"/>
            <a:ext cx="9325770" cy="4878828"/>
            <a:chOff x="0" y="0"/>
            <a:chExt cx="9325768" cy="4878827"/>
          </a:xfrm>
        </p:grpSpPr>
        <p:pic>
          <p:nvPicPr>
            <p:cNvPr id="219" name="Shape 227" descr="Shape 227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1485" b="0"/>
            <a:stretch>
              <a:fillRect/>
            </a:stretch>
          </p:blipFill>
          <p:spPr>
            <a:xfrm>
              <a:off x="127000" y="88900"/>
              <a:ext cx="9071769" cy="454862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18" name="Shape 227" descr="Shape 227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325769" cy="4878828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ange(start, stop(exclusive), step)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370046" indent="-370046" defTabSz="473201">
              <a:spcBef>
                <a:spcPts val="1900"/>
              </a:spcBef>
              <a:defRPr sz="2835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range(start, stop(exclusive), step)</a:t>
            </a:r>
          </a:p>
          <a:p>
            <a:pPr marL="370046" indent="-370046" defTabSz="473201">
              <a:spcBef>
                <a:spcPts val="1900"/>
              </a:spcBef>
              <a:defRPr sz="2835"/>
            </a:pPr>
          </a:p>
          <a:p>
            <a:pPr marL="370046" indent="-370046" defTabSz="473201">
              <a:spcBef>
                <a:spcPts val="1900"/>
              </a:spcBef>
              <a:defRPr sz="2835"/>
            </a:pPr>
            <a:r>
              <a:t>Practice creating these outputs</a:t>
            </a:r>
            <a:r>
              <a:t>:</a:t>
            </a:r>
          </a:p>
          <a:p>
            <a:pPr marL="370046" indent="-370046" defTabSz="473201">
              <a:spcBef>
                <a:spcPts val="1900"/>
              </a:spcBef>
              <a:defRPr sz="2835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[1, 2, 3, 4, 5, 6, 7, 8, 9]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370046" indent="-370046" defTabSz="473201">
              <a:spcBef>
                <a:spcPts val="1900"/>
              </a:spcBef>
              <a:defRPr sz="2835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[0, 1, 2, 3, 4, 5, 6, 7, 8, 9, 10]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370046" indent="-370046" defTabSz="473201">
              <a:spcBef>
                <a:spcPts val="1900"/>
              </a:spcBef>
              <a:defRPr sz="2835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[2, 4, 6, 8, 10, 12]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370046" indent="-370046" defTabSz="473201">
              <a:spcBef>
                <a:spcPts val="1900"/>
              </a:spcBef>
              <a:defRPr sz="2835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[2, 4, 6, 8, 10, 12, 13, 14, 15, 17, 19, 21]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370046" indent="-370046" defTabSz="473201">
              <a:spcBef>
                <a:spcPts val="1900"/>
              </a:spcBef>
              <a:defRPr sz="2835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[-1, 0, 1, 2, 3]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370046" indent="-370046" defTabSz="473201">
              <a:spcBef>
                <a:spcPts val="1900"/>
              </a:spcBef>
              <a:defRPr sz="2835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[10, 9, 8, 7, 6, 5, 4, 3, 2, 1]</a:t>
            </a:r>
          </a:p>
        </p:txBody>
      </p:sp>
      <p:sp>
        <p:nvSpPr>
          <p:cNvPr id="223" name="Breakout Rooms (1)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Activity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ictionaries | Index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Dictionaries</a:t>
            </a:r>
          </a:p>
        </p:txBody>
      </p:sp>
      <p:sp>
        <p:nvSpPr>
          <p:cNvPr id="226" name="Instantiation (many ways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Instantiation (many ways)</a:t>
            </a:r>
          </a:p>
        </p:txBody>
      </p:sp>
      <p:sp>
        <p:nvSpPr>
          <p:cNvPr id="2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8" name="dict_x = dict(‘fred’=1, ‘frank’=3, ‘ben’=1…"/>
          <p:cNvSpPr txBox="1"/>
          <p:nvPr/>
        </p:nvSpPr>
        <p:spPr>
          <a:xfrm>
            <a:off x="776064" y="3071559"/>
            <a:ext cx="10950334" cy="260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7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dict_x = {‘fred’:1, ‘frank’:3, ‘ben’:1}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>
              <a:defRPr sz="2700">
                <a:solidFill>
                  <a:srgbClr val="000000"/>
                </a:solidFill>
              </a:defRPr>
            </a:pP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>
              <a:defRPr sz="2700">
                <a:solidFill>
                  <a:srgbClr val="000000"/>
                </a:solidFill>
              </a:defRPr>
            </a:pPr>
            <a:r>
              <a:t>As a dict literal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700"/>
            </a:pP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7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dict_x = dict([(‘fred’,1),(‘frank’,3),(‘ben’,1)])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7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             As a list of tuples</a:t>
            </a:r>
          </a:p>
        </p:txBody>
      </p:sp>
      <p:sp>
        <p:nvSpPr>
          <p:cNvPr id="229" name="dict_x[‘fred’]…"/>
          <p:cNvSpPr txBox="1"/>
          <p:nvPr/>
        </p:nvSpPr>
        <p:spPr>
          <a:xfrm>
            <a:off x="1103672" y="6727318"/>
            <a:ext cx="299512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>
              <a:defRPr>
                <a:solidFill>
                  <a:srgbClr val="41414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dict_x[‘fred’]</a:t>
            </a:r>
          </a:p>
        </p:txBody>
      </p:sp>
      <p:sp>
        <p:nvSpPr>
          <p:cNvPr id="230" name="# indexing by key name"/>
          <p:cNvSpPr txBox="1"/>
          <p:nvPr/>
        </p:nvSpPr>
        <p:spPr>
          <a:xfrm>
            <a:off x="5106840" y="6732766"/>
            <a:ext cx="345236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# indexing by key name</a:t>
            </a:r>
          </a:p>
        </p:txBody>
      </p:sp>
      <p:sp>
        <p:nvSpPr>
          <p:cNvPr id="231" name="Index by key to get value"/>
          <p:cNvSpPr txBox="1"/>
          <p:nvPr/>
        </p:nvSpPr>
        <p:spPr>
          <a:xfrm>
            <a:off x="638759" y="5816931"/>
            <a:ext cx="359494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Index by key to get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Dictionaries | More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Dictionar</a:t>
            </a:r>
            <a:r>
              <a:t>y</a:t>
            </a:r>
            <a:r>
              <a:t> Methods</a:t>
            </a:r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5" name="del(dict_x[‘key’])…"/>
          <p:cNvSpPr txBox="1"/>
          <p:nvPr/>
        </p:nvSpPr>
        <p:spPr>
          <a:xfrm>
            <a:off x="298606" y="2966658"/>
            <a:ext cx="6150324" cy="341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del(dict_x[‘key’])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4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dict_x.pop(‘key’,’default value’)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400"/>
            </a:pP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4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dict_x.get(‘key’,’default value’)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4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dict_x.clear()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4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dict_x.update(dict2)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4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dict_x.keys()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4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dict_x.values()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4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dict_x.items()</a:t>
            </a:r>
          </a:p>
        </p:txBody>
      </p:sp>
      <p:sp>
        <p:nvSpPr>
          <p:cNvPr id="236" name="# delete by key reference…"/>
          <p:cNvSpPr txBox="1"/>
          <p:nvPr/>
        </p:nvSpPr>
        <p:spPr>
          <a:xfrm>
            <a:off x="6505460" y="2940049"/>
            <a:ext cx="6559155" cy="387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/>
            </a:pPr>
            <a:r>
              <a:t># delete by key reference</a:t>
            </a:r>
          </a:p>
          <a:p>
            <a:pPr>
              <a:defRPr sz="2400"/>
            </a:pPr>
            <a:r>
              <a:t># pop the value for key from dictionary. If the key doesn’t exist, the function will return the default</a:t>
            </a:r>
          </a:p>
          <a:p>
            <a:pPr>
              <a:defRPr sz="2400"/>
            </a:pPr>
          </a:p>
          <a:p>
            <a:pPr>
              <a:defRPr sz="2400"/>
            </a:pPr>
          </a:p>
          <a:p>
            <a:pPr>
              <a:defRPr sz="2400"/>
            </a:pPr>
            <a:r>
              <a:t># appends a second diction to the first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# get the key:value pairs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{ people…"/>
          <p:cNvSpPr txBox="1"/>
          <p:nvPr/>
        </p:nvSpPr>
        <p:spPr>
          <a:xfrm>
            <a:off x="1001007" y="2298883"/>
            <a:ext cx="2557860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100">
                <a:solidFill>
                  <a:srgbClr val="594A25"/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{ people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100">
                <a:solidFill>
                  <a:srgbClr val="594A25"/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    [name, tom]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100">
                <a:solidFill>
                  <a:srgbClr val="594A25"/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    [name, fifi]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100">
                <a:solidFill>
                  <a:srgbClr val="594A25"/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239" name="Rectangle 1"/>
          <p:cNvSpPr txBox="1"/>
          <p:nvPr/>
        </p:nvSpPr>
        <p:spPr>
          <a:xfrm>
            <a:off x="5565876" y="2127250"/>
            <a:ext cx="7239537" cy="549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1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{"menu":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1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   { "id": "file", 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1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     "value": "File", 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1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     "popup": 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1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			{ "menuitem": [ 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1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              {"value": "New", 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1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               "onclick": "CreateNewDoc()”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1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          }, 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1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          { "value": "Open", 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1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            "onclick": "OpenDoc()”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1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          }, 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1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          { "value": "Close", 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1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            "onclick": "CloseDoc()”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1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          } ] 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1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          } 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1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1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240" name="Rectangle 2"/>
          <p:cNvSpPr txBox="1"/>
          <p:nvPr/>
        </p:nvSpPr>
        <p:spPr>
          <a:xfrm>
            <a:off x="6735096" y="8878368"/>
            <a:ext cx="259204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https://json.org/example.html</a:t>
            </a:r>
          </a:p>
        </p:txBody>
      </p:sp>
      <p:sp>
        <p:nvSpPr>
          <p:cNvPr id="241" name="TextBox 3"/>
          <p:cNvSpPr txBox="1"/>
          <p:nvPr/>
        </p:nvSpPr>
        <p:spPr>
          <a:xfrm>
            <a:off x="1157518" y="653956"/>
            <a:ext cx="803884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1600"/>
              </a:spcBef>
              <a:defRPr sz="7000">
                <a:solidFill>
                  <a:srgbClr val="003262"/>
                </a:solidFill>
                <a:latin typeface="+mj-lt"/>
                <a:ea typeface="+mj-ea"/>
                <a:cs typeface="+mj-cs"/>
                <a:sym typeface="UC Berkeley OS"/>
              </a:defRPr>
            </a:lvl1pPr>
          </a:lstStyle>
          <a:p>
            <a:pPr/>
            <a:r>
              <a:t>Sample .json structures</a:t>
            </a:r>
          </a:p>
        </p:txBody>
      </p:sp>
      <p:sp>
        <p:nvSpPr>
          <p:cNvPr id="242" name="Just a note in passing ……"/>
          <p:cNvSpPr txBox="1"/>
          <p:nvPr/>
        </p:nvSpPr>
        <p:spPr>
          <a:xfrm>
            <a:off x="841197" y="5399662"/>
            <a:ext cx="4726989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 sz="2400"/>
            </a:pPr>
            <a:r>
              <a:t>Just a note in passing …</a:t>
            </a:r>
          </a:p>
          <a:p>
            <a:pPr>
              <a:defRPr i="1" sz="2400"/>
            </a:pPr>
            <a:r>
              <a:t>JavaScript Object Notation (.json) files are used a lot to share data.</a:t>
            </a:r>
          </a:p>
          <a:p>
            <a:pPr>
              <a:defRPr i="1" sz="2400"/>
            </a:pPr>
            <a:r>
              <a:t>Notice that GitHub files (in “raw”) mode show the underlying .json that’s converted to a useful tool in Jupyter.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Breakout Rooms (2)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Activity 2 - Dictionaries</a:t>
            </a:r>
          </a:p>
        </p:txBody>
      </p:sp>
      <p:sp>
        <p:nvSpPr>
          <p:cNvPr id="245" name="Mutable, what does that imply?…"/>
          <p:cNvSpPr txBox="1"/>
          <p:nvPr>
            <p:ph type="body" idx="4294967295"/>
          </p:nvPr>
        </p:nvSpPr>
        <p:spPr>
          <a:xfrm>
            <a:off x="508000" y="2222500"/>
            <a:ext cx="11988800" cy="6096000"/>
          </a:xfrm>
          <a:prstGeom prst="rect">
            <a:avLst/>
          </a:prstGeom>
        </p:spPr>
        <p:txBody>
          <a:bodyPr/>
          <a:lstStyle/>
          <a:p>
            <a:pPr marL="319793" indent="-319793" defTabSz="408940">
              <a:spcBef>
                <a:spcPts val="1600"/>
              </a:spcBef>
              <a:defRPr sz="2450"/>
            </a:pPr>
            <a:r>
              <a:t>Mutable, what does that imply? </a:t>
            </a:r>
          </a:p>
          <a:p>
            <a:pPr marL="319793" indent="-319793" defTabSz="408940">
              <a:spcBef>
                <a:spcPts val="1600"/>
              </a:spcBef>
              <a:defRPr sz="2450"/>
            </a:pPr>
            <a:r>
              <a:t>Not a sequence, what does that mean?</a:t>
            </a:r>
          </a:p>
          <a:p>
            <a:pPr marL="319793" indent="-319793" defTabSz="408940">
              <a:spcBef>
                <a:spcPts val="1600"/>
              </a:spcBef>
              <a:defRPr sz="2450"/>
            </a:pPr>
            <a:r>
              <a:t>Maps keys to values				# aka: map, key:value store</a:t>
            </a:r>
          </a:p>
          <a:p>
            <a:pPr lvl="1" marL="648723" indent="-319793" defTabSz="408940">
              <a:spcBef>
                <a:spcPts val="1600"/>
              </a:spcBef>
              <a:defRPr sz="245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a = {‘fred’:1, ‘frank’:3, ‘ben’:1}  </a:t>
            </a:r>
            <a:r>
              <a:t>  </a:t>
            </a:r>
          </a:p>
          <a:p>
            <a:pPr lvl="1" marL="648723" indent="-319793" defTabSz="408940">
              <a:spcBef>
                <a:spcPts val="1600"/>
              </a:spcBef>
              <a:defRPr sz="245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book = {‘changjing’:’555-1212’, ‘jim’:’333-234’}</a:t>
            </a:r>
          </a:p>
          <a:p>
            <a:pPr lvl="1" marL="648723" indent="-319793" defTabSz="408940">
              <a:spcBef>
                <a:spcPts val="1600"/>
              </a:spcBef>
              <a:defRPr sz="245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a = {‘names’: {‘fred’:404, ‘frank’:3, ‘ben’:1}}</a:t>
            </a:r>
            <a:r>
              <a:t> </a:t>
            </a:r>
            <a:r>
              <a:t>  # can be nested (JSON)</a:t>
            </a:r>
          </a:p>
          <a:p>
            <a:pPr marL="319793" indent="-319793" defTabSz="408940">
              <a:spcBef>
                <a:spcPts val="1600"/>
              </a:spcBef>
              <a:defRPr sz="2450"/>
            </a:pPr>
          </a:p>
          <a:p>
            <a:pPr marL="319793" indent="-319793" defTabSz="408940">
              <a:spcBef>
                <a:spcPts val="1600"/>
              </a:spcBef>
              <a:defRPr sz="2450"/>
            </a:pPr>
            <a:r>
              <a:t>Values can be any type</a:t>
            </a:r>
          </a:p>
          <a:p>
            <a:pPr marL="319793" indent="-319793" defTabSz="408940">
              <a:spcBef>
                <a:spcPts val="1600"/>
              </a:spcBef>
              <a:defRPr sz="2450"/>
            </a:pPr>
            <a:r>
              <a:t>Keys need to be hashable					# should be immutable</a:t>
            </a:r>
          </a:p>
        </p:txBody>
      </p:sp>
      <p:sp>
        <p:nvSpPr>
          <p:cNvPr id="246" name="Python uses a hash function to quickly locate items stored in a dictionary.  The key, when passed through the hash function, points to a unique place in the computer’s memory.  This makes finding the value extremely fast.  Keys cannot be mutable, since if they were, the hash function would not return the same result."/>
          <p:cNvSpPr txBox="1"/>
          <p:nvPr/>
        </p:nvSpPr>
        <p:spPr>
          <a:xfrm>
            <a:off x="793907" y="6378233"/>
            <a:ext cx="11416986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Python uses a hash function to quickly locate items stored in a dictionary.  The key, when passed through the hash function, points to a unique place in the computer’s memory.  This makes finding the value extremely fast.  Keys cannot be mutable, since if they were, the hash function would not return the same result.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equences: lists, ranges, tuples &amp; s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Mutability</a:t>
            </a:r>
          </a:p>
        </p:txBody>
      </p:sp>
      <p:sp>
        <p:nvSpPr>
          <p:cNvPr id="249" name="Lists are really helpful and iterating thru lists can change how we program because sequences may return True/False but equally may return a value or content.…"/>
          <p:cNvSpPr txBox="1"/>
          <p:nvPr>
            <p:ph type="body" idx="1"/>
          </p:nvPr>
        </p:nvSpPr>
        <p:spPr>
          <a:xfrm>
            <a:off x="492668" y="2178050"/>
            <a:ext cx="11988801" cy="6819404"/>
          </a:xfrm>
          <a:prstGeom prst="rect">
            <a:avLst/>
          </a:prstGeom>
        </p:spPr>
        <p:txBody>
          <a:bodyPr/>
          <a:lstStyle/>
          <a:p>
            <a:pPr marL="291338" indent="-291338" defTabSz="362204">
              <a:spcBef>
                <a:spcPts val="1400"/>
              </a:spcBef>
              <a:defRPr sz="2170"/>
            </a:pPr>
            <a:r>
              <a:t>Mutability:  a </a:t>
            </a:r>
            <a:r>
              <a:t>list is mutable</a:t>
            </a:r>
            <a:r>
              <a:t>, meaning we can change the length and content. </a:t>
            </a:r>
            <a:r>
              <a:t> E.g., </a:t>
            </a:r>
          </a:p>
          <a:p>
            <a:pPr lvl="1" marL="582676" indent="-291338" defTabSz="362204">
              <a:spcBef>
                <a:spcPts val="1400"/>
              </a:spcBef>
              <a:defRPr sz="217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alist = []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marL="582676" indent="-291338" defTabSz="362204">
              <a:spcBef>
                <a:spcPts val="1400"/>
              </a:spcBef>
              <a:defRPr sz="217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aList.append(‘cat’)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marL="582676" indent="-291338" defTabSz="362204">
              <a:spcBef>
                <a:spcPts val="1400"/>
              </a:spcBef>
              <a:defRPr sz="217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bList = [‘a’,’b’,’c’]      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marL="582676" indent="-291338" defTabSz="362204">
              <a:spcBef>
                <a:spcPts val="1400"/>
              </a:spcBef>
              <a:defRPr sz="217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aList.extend(bList)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marL="582676" indent="-291338" defTabSz="362204">
              <a:spcBef>
                <a:spcPts val="1400"/>
              </a:spcBef>
              <a:defRPr sz="217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print(aList)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marL="582676" indent="-291338" defTabSz="362204">
              <a:spcBef>
                <a:spcPts val="1400"/>
              </a:spcBef>
              <a:defRPr sz="217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[‘cat’,‘a’,‘b’,‘c’]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291338" indent="-291338" defTabSz="362204">
              <a:spcBef>
                <a:spcPts val="1400"/>
              </a:spcBef>
              <a:defRPr sz="2170"/>
            </a:pPr>
            <a:r>
              <a:t>Which data types are mutable?  Immutable?</a:t>
            </a:r>
            <a:br/>
          </a:p>
          <a:p>
            <a:pPr marL="291338" indent="-291338" defTabSz="362204">
              <a:spcBef>
                <a:spcPts val="1400"/>
              </a:spcBef>
              <a:defRPr sz="2170"/>
            </a:pPr>
            <a:r>
              <a:t>Mutability means the object can be changed; </a:t>
            </a:r>
          </a:p>
          <a:p>
            <a:pPr lvl="1" marL="582676" indent="-291338" defTabSz="362204">
              <a:spcBef>
                <a:spcPts val="1400"/>
              </a:spcBef>
              <a:defRPr sz="2170"/>
            </a:pPr>
            <a:r>
              <a:t>dictionaries, lists, and sets are </a:t>
            </a:r>
            <a:r>
              <a:rPr u="sng"/>
              <a:t>mutable</a:t>
            </a:r>
            <a:r>
              <a:t>; </a:t>
            </a:r>
          </a:p>
          <a:p>
            <a:pPr lvl="1" marL="582676" indent="-291338" defTabSz="362204">
              <a:spcBef>
                <a:spcPts val="1400"/>
              </a:spcBef>
              <a:defRPr sz="2170"/>
            </a:pPr>
            <a:r>
              <a:t>tuples</a:t>
            </a:r>
            <a:r>
              <a:t> and </a:t>
            </a:r>
            <a:r>
              <a:t>strings</a:t>
            </a:r>
            <a:r>
              <a:t> are </a:t>
            </a:r>
            <a:r>
              <a:rPr u="sng"/>
              <a:t>immutable</a:t>
            </a:r>
            <a:r>
              <a:t>.  </a:t>
            </a:r>
          </a:p>
          <a:p>
            <a:pPr marL="291338" indent="-291338" defTabSz="362204">
              <a:spcBef>
                <a:spcPts val="1400"/>
              </a:spcBef>
              <a:defRPr sz="2170"/>
            </a:pPr>
            <a:r>
              <a:t>Primitive data types such as </a:t>
            </a:r>
            <a:r>
              <a:t>ints</a:t>
            </a:r>
            <a:r>
              <a:t> and </a:t>
            </a:r>
            <a:r>
              <a:t>floats</a:t>
            </a:r>
            <a:r>
              <a:t> are also immutable.</a:t>
            </a:r>
          </a:p>
        </p:txBody>
      </p:sp>
      <p:sp>
        <p:nvSpPr>
          <p:cNvPr id="2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Mutability gotchas 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Mutability </a:t>
            </a:r>
            <a:r>
              <a:t>G</a:t>
            </a:r>
            <a:r>
              <a:t>otchas</a:t>
            </a:r>
          </a:p>
        </p:txBody>
      </p:sp>
      <p:sp>
        <p:nvSpPr>
          <p:cNvPr id="2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6" name="Shape 282"/>
          <p:cNvGrpSpPr/>
          <p:nvPr/>
        </p:nvGrpSpPr>
        <p:grpSpPr>
          <a:xfrm>
            <a:off x="1814535" y="2252066"/>
            <a:ext cx="9143630" cy="5401992"/>
            <a:chOff x="0" y="0"/>
            <a:chExt cx="9143628" cy="5401991"/>
          </a:xfrm>
        </p:grpSpPr>
        <p:pic>
          <p:nvPicPr>
            <p:cNvPr id="255" name="Shape 282" descr="Shape 28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681" t="0" r="7594" b="0"/>
            <a:stretch>
              <a:fillRect/>
            </a:stretch>
          </p:blipFill>
          <p:spPr>
            <a:xfrm>
              <a:off x="127000" y="88900"/>
              <a:ext cx="8889629" cy="507179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54" name="Shape 282" descr="Shape 282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143629" cy="5401992"/>
            </a:xfrm>
            <a:prstGeom prst="rect">
              <a:avLst/>
            </a:prstGeom>
            <a:effectLst/>
          </p:spPr>
        </p:pic>
      </p:grpSp>
      <p:sp>
        <p:nvSpPr>
          <p:cNvPr id="257" name="that is, items 3 and 4 are the same object:  [36, “woo”, [2], [2] ]"/>
          <p:cNvSpPr txBox="1"/>
          <p:nvPr/>
        </p:nvSpPr>
        <p:spPr>
          <a:xfrm>
            <a:off x="6499012" y="7884406"/>
            <a:ext cx="509469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Note, items 3 and 4 are </a:t>
            </a:r>
            <a:r>
              <a:t>the same object</a:t>
            </a:r>
            <a:r>
              <a:t>:  [36, “woo”, [2], [2] 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Mutability Gotchas 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Mutability Gotchas </a:t>
            </a:r>
            <a:r>
              <a:t>(con’t)</a:t>
            </a:r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63" name="Shape 290"/>
          <p:cNvGrpSpPr/>
          <p:nvPr/>
        </p:nvGrpSpPr>
        <p:grpSpPr>
          <a:xfrm>
            <a:off x="708607" y="2607042"/>
            <a:ext cx="11895622" cy="5085594"/>
            <a:chOff x="0" y="0"/>
            <a:chExt cx="11895621" cy="5085593"/>
          </a:xfrm>
        </p:grpSpPr>
        <p:pic>
          <p:nvPicPr>
            <p:cNvPr id="262" name="Shape 290" descr="Shape 290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8533" t="16547" r="0" b="0"/>
            <a:stretch>
              <a:fillRect/>
            </a:stretch>
          </p:blipFill>
          <p:spPr>
            <a:xfrm>
              <a:off x="126999" y="88899"/>
              <a:ext cx="11641623" cy="475539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61" name="Shape 290" descr="Shape 290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1895622" cy="508559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1.  Checking 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Checking In</a:t>
            </a:r>
          </a:p>
        </p:txBody>
      </p:sp>
      <p:sp>
        <p:nvSpPr>
          <p:cNvPr id="146" name="How is it going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is it going?</a:t>
            </a:r>
          </a:p>
          <a:p>
            <a:pPr/>
            <a:r>
              <a:t>What was the hardest part of the homework?  The easiest?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6366418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Mutability Gotchas (3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Mutability Gotchas </a:t>
            </a:r>
            <a:r>
              <a:t>(con’t)</a:t>
            </a:r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69" name="Shape 297"/>
          <p:cNvGrpSpPr/>
          <p:nvPr/>
        </p:nvGrpSpPr>
        <p:grpSpPr>
          <a:xfrm>
            <a:off x="712587" y="2446337"/>
            <a:ext cx="11909634" cy="5013269"/>
            <a:chOff x="0" y="0"/>
            <a:chExt cx="11909632" cy="5013268"/>
          </a:xfrm>
        </p:grpSpPr>
        <p:pic>
          <p:nvPicPr>
            <p:cNvPr id="268" name="Shape 297" descr="Shape 297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4492" t="0" r="4007" b="0"/>
            <a:stretch>
              <a:fillRect/>
            </a:stretch>
          </p:blipFill>
          <p:spPr>
            <a:xfrm>
              <a:off x="127000" y="88900"/>
              <a:ext cx="11655633" cy="468306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67" name="Shape 297" descr="Shape 297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1909633" cy="501326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opy and Deepco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Copy </a:t>
            </a:r>
            <a:r>
              <a:t>&amp;</a:t>
            </a:r>
            <a:r>
              <a:t> Deepcopy</a:t>
            </a:r>
          </a:p>
        </p:txBody>
      </p:sp>
      <p:sp>
        <p:nvSpPr>
          <p:cNvPr id="272" name="Consider this snippet: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 this snippet:</a:t>
            </a:r>
          </a:p>
        </p:txBody>
      </p:sp>
      <p:sp>
        <p:nvSpPr>
          <p:cNvPr id="2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4" name="Ls_x = [ 1, 2, 3, [‘Frank’, ‘Fred’]] Ls_x_cp = Ls_x.copy() from copy import deepcopy Ls_x_deep = deepcopy(Ls_x) Ls_x[3][1] = ‘Mufasa’"/>
          <p:cNvSpPr txBox="1"/>
          <p:nvPr/>
        </p:nvSpPr>
        <p:spPr>
          <a:xfrm>
            <a:off x="3460724" y="3333750"/>
            <a:ext cx="7189838" cy="26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Ls_x = [ 1, 2, 3, [‘Frank’, ‘Fred’]]</a:t>
            </a:r>
            <a:b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Ls_x_cp = Ls_x.copy()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400"/>
            </a:pPr>
            <a:b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from copy import deepcopy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400"/>
            </a:pPr>
            <a:b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Ls_x_deep = deepcopy(Ls_x)</a:t>
            </a:r>
            <a:b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Ls_x[3][1] = ‘Mufasa’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opy &amp; Deepco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Copy &amp; Deepcopy</a:t>
            </a:r>
            <a:r>
              <a:t> (con’t)</a:t>
            </a:r>
          </a:p>
        </p:txBody>
      </p:sp>
      <p:sp>
        <p:nvSpPr>
          <p:cNvPr id="277" name="What is copy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4715" indent="-394715" defTabSz="490727">
              <a:spcBef>
                <a:spcPts val="2000"/>
              </a:spcBef>
              <a:defRPr sz="2940"/>
            </a:pPr>
            <a:r>
              <a:t>What is </a:t>
            </a:r>
            <a:r>
              <a:rPr>
                <a:solidFill>
                  <a:srgbClr val="BE3E32"/>
                </a:solidFill>
                <a:latin typeface="Courier"/>
                <a:ea typeface="Courier"/>
                <a:cs typeface="Courier"/>
                <a:sym typeface="Courier"/>
              </a:rPr>
              <a:t>copy</a:t>
            </a:r>
            <a:r>
              <a:t>?</a:t>
            </a:r>
          </a:p>
          <a:p>
            <a:pPr lvl="1" marL="789431" indent="-394715" defTabSz="490727">
              <a:spcBef>
                <a:spcPts val="2000"/>
              </a:spcBef>
              <a:defRPr sz="2940"/>
            </a:pPr>
            <a:r>
              <a:t>Copy creates an independent copy of all list elements at the first level of the list.</a:t>
            </a:r>
          </a:p>
          <a:p>
            <a:pPr marL="394715" indent="-394715" defTabSz="490727">
              <a:spcBef>
                <a:spcPts val="2000"/>
              </a:spcBef>
              <a:defRPr sz="2940"/>
            </a:pPr>
            <a:r>
              <a:t>How does </a:t>
            </a:r>
            <a:r>
              <a:t>copy</a:t>
            </a:r>
            <a:r>
              <a:t> differ from </a:t>
            </a:r>
            <a:r>
              <a:rPr>
                <a:solidFill>
                  <a:srgbClr val="BE3E32"/>
                </a:solidFill>
                <a:latin typeface="Courier"/>
                <a:ea typeface="Courier"/>
                <a:cs typeface="Courier"/>
                <a:sym typeface="Courier"/>
              </a:rPr>
              <a:t>deepcopy</a:t>
            </a:r>
            <a:r>
              <a:t>?</a:t>
            </a:r>
          </a:p>
          <a:p>
            <a:pPr lvl="1" marL="789431" indent="-394715" defTabSz="490727">
              <a:spcBef>
                <a:spcPts val="2000"/>
              </a:spcBef>
              <a:defRPr sz="2940"/>
            </a:pPr>
            <a:r>
              <a:t>Deepcopy creates an independent copy of all list elements at all levels.</a:t>
            </a:r>
          </a:p>
          <a:p>
            <a:pPr marL="394715" indent="-394715" defTabSz="490727">
              <a:spcBef>
                <a:spcPts val="2000"/>
              </a:spcBef>
              <a:defRPr sz="2940"/>
            </a:pPr>
            <a:r>
              <a:t>What is the final value of </a:t>
            </a:r>
            <a:r>
              <a:t>Ls_x_cp </a:t>
            </a:r>
            <a:r>
              <a:t>and </a:t>
            </a:r>
            <a:r>
              <a:t>Ls_x_deep?</a:t>
            </a:r>
          </a:p>
          <a:p>
            <a:pPr lvl="1" marL="789431" indent="-394715" defTabSz="490727">
              <a:spcBef>
                <a:spcPts val="2000"/>
              </a:spcBef>
              <a:defRPr sz="294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Lx_x_cp is [1,2,3,[‘Frank’,’Mufasa’]</a:t>
            </a:r>
          </a:p>
          <a:p>
            <a:pPr lvl="1" marL="789431" indent="-394715" defTabSz="490727">
              <a:spcBef>
                <a:spcPts val="2000"/>
              </a:spcBef>
              <a:defRPr sz="294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Lx_x_deep is [1,2,3,[‘Frank’,’Fred’]</a:t>
            </a:r>
          </a:p>
        </p:txBody>
      </p:sp>
      <p:sp>
        <p:nvSpPr>
          <p:cNvPr id="2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List &amp; Dictionary Activ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 &amp; Dictionary Activity</a:t>
            </a:r>
          </a:p>
        </p:txBody>
      </p:sp>
      <p:sp>
        <p:nvSpPr>
          <p:cNvPr id="281" name="We are now going to solve a very popular problem: How do you count the words in a document?…"/>
          <p:cNvSpPr txBox="1"/>
          <p:nvPr>
            <p:ph type="body" idx="1"/>
          </p:nvPr>
        </p:nvSpPr>
        <p:spPr>
          <a:xfrm>
            <a:off x="486318" y="2590800"/>
            <a:ext cx="11988801" cy="6096000"/>
          </a:xfrm>
          <a:prstGeom prst="rect">
            <a:avLst/>
          </a:prstGeom>
        </p:spPr>
        <p:txBody>
          <a:bodyPr/>
          <a:lstStyle/>
          <a:p>
            <a:pPr marL="385318" indent="-385318" defTabSz="479044">
              <a:spcBef>
                <a:spcPts val="1900"/>
              </a:spcBef>
              <a:defRPr sz="2870"/>
            </a:pPr>
            <a:r>
              <a:t>We are now going to solve a very popular problem: </a:t>
            </a:r>
            <a:r>
              <a:rPr i="1"/>
              <a:t>How do you count the words in a document?</a:t>
            </a:r>
            <a:endParaRPr i="1"/>
          </a:p>
          <a:p>
            <a:pPr marL="385318" indent="-385318" defTabSz="479044">
              <a:spcBef>
                <a:spcPts val="1900"/>
              </a:spcBef>
              <a:defRPr sz="2870"/>
            </a:pPr>
            <a:r>
              <a:t>While the solution here is simple, you will see in later courses that this is an excellent first problem when learning how to massively parallelize your code across a cluster of computers.</a:t>
            </a:r>
          </a:p>
          <a:p>
            <a:pPr marL="385318" indent="-385318" defTabSz="479044">
              <a:spcBef>
                <a:spcPts val="1900"/>
              </a:spcBef>
              <a:defRPr sz="2870"/>
            </a:pPr>
            <a:r>
              <a:t>The activity will guide you to the solution in a series of steps.</a:t>
            </a:r>
          </a:p>
          <a:p>
            <a:pPr marL="385318" indent="-385318" defTabSz="479044">
              <a:spcBef>
                <a:spcPts val="1900"/>
              </a:spcBef>
              <a:defRPr sz="2870"/>
            </a:pPr>
          </a:p>
          <a:p>
            <a:pPr marL="385318" indent="-385318" defTabSz="479044">
              <a:spcBef>
                <a:spcPts val="1900"/>
              </a:spcBef>
              <a:defRPr sz="2870"/>
            </a:pPr>
            <a:r>
              <a:t>As you will see next week, the “</a:t>
            </a: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t>” loop in this activity could be better represented by a “</a:t>
            </a: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t>” loop.  For now, please work with the “while” loop.</a:t>
            </a:r>
          </a:p>
        </p:txBody>
      </p:sp>
      <p:sp>
        <p:nvSpPr>
          <p:cNvPr id="2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Breakout Rooms (3)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Activity 3 - Mutability</a:t>
            </a:r>
          </a:p>
        </p:txBody>
      </p:sp>
      <p:sp>
        <p:nvSpPr>
          <p:cNvPr id="285" name="Mutability Activity:…"/>
          <p:cNvSpPr txBox="1"/>
          <p:nvPr>
            <p:ph type="body" idx="4294967295"/>
          </p:nvPr>
        </p:nvSpPr>
        <p:spPr>
          <a:xfrm>
            <a:off x="508000" y="2578100"/>
            <a:ext cx="11988800" cy="6096000"/>
          </a:xfrm>
          <a:prstGeom prst="rect">
            <a:avLst/>
          </a:prstGeom>
        </p:spPr>
        <p:txBody>
          <a:bodyPr/>
          <a:lstStyle/>
          <a:p>
            <a:pPr marL="424867" indent="-424867" defTabSz="543305">
              <a:spcBef>
                <a:spcPts val="2200"/>
              </a:spcBef>
              <a:defRPr sz="3255"/>
            </a:pPr>
            <a:r>
              <a:t>Mutability Activity:</a:t>
            </a:r>
          </a:p>
          <a:p>
            <a:pPr lvl="1" marL="861874" indent="-424867" defTabSz="543305">
              <a:spcBef>
                <a:spcPts val="2200"/>
              </a:spcBef>
              <a:defRPr sz="3255"/>
            </a:pPr>
            <a:r>
              <a:t>Read about and update a scoreboard reporting ranking and team color of contestants.</a:t>
            </a:r>
          </a:p>
          <a:p>
            <a:pPr lvl="1" marL="861874" indent="-424867" defTabSz="543305">
              <a:spcBef>
                <a:spcPts val="2200"/>
              </a:spcBef>
              <a:defRPr sz="3255"/>
            </a:pPr>
          </a:p>
          <a:p>
            <a:pPr lvl="1" marL="861874" indent="-424867" defTabSz="543305">
              <a:spcBef>
                <a:spcPts val="2200"/>
              </a:spcBef>
              <a:defRPr sz="3255"/>
            </a:pPr>
          </a:p>
          <a:p>
            <a:pPr lvl="1" marL="861874" indent="-424867" defTabSz="543305">
              <a:spcBef>
                <a:spcPts val="2200"/>
              </a:spcBef>
              <a:defRPr sz="3255"/>
            </a:pPr>
          </a:p>
          <a:p>
            <a:pPr lvl="1" marL="861874" indent="-424867" defTabSz="543305">
              <a:spcBef>
                <a:spcPts val="2200"/>
              </a:spcBef>
              <a:defRPr sz="3255"/>
            </a:pPr>
            <a:r>
              <a:t>Your job?  Programmatically change the scoreboard as indicated.  Hint!  Use </a:t>
            </a: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copy</a:t>
            </a:r>
            <a:r>
              <a:t> and/or </a:t>
            </a: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deepcopy</a:t>
            </a:r>
            <a:r>
              <a:t> if required.</a:t>
            </a:r>
          </a:p>
        </p:txBody>
      </p:sp>
      <p:sp>
        <p:nvSpPr>
          <p:cNvPr id="286" name="Contestants = [{“name”;”fred”, “teamColor”:”Red”},…"/>
          <p:cNvSpPr txBox="1"/>
          <p:nvPr/>
        </p:nvSpPr>
        <p:spPr>
          <a:xfrm>
            <a:off x="1779289" y="4983477"/>
            <a:ext cx="9259789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Contestants = [{“name”;”fred”, “teamColor”:”Red”},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4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   {“name”:”Layla”, “teamColor”:”Yellow”},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4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   {“name”:”Tammy”, “teamColor”:”Green”},</a:t>
            </a:r>
            <a:endParaRPr>
              <a:solidFill>
                <a:srgbClr val="1B26A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defRPr sz="240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   {“name”:”Buba”, “teamColor”:”Blue”}]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hat’s 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That’s It</a:t>
            </a:r>
          </a:p>
        </p:txBody>
      </p:sp>
      <p:sp>
        <p:nvSpPr>
          <p:cNvPr id="289" name="Remember that scores &amp; comments are listed in ISVC site.…"/>
          <p:cNvSpPr txBox="1"/>
          <p:nvPr>
            <p:ph type="body" idx="1"/>
          </p:nvPr>
        </p:nvSpPr>
        <p:spPr>
          <a:xfrm>
            <a:off x="496914" y="2178050"/>
            <a:ext cx="10221318" cy="6096000"/>
          </a:xfrm>
          <a:prstGeom prst="rect">
            <a:avLst/>
          </a:prstGeom>
        </p:spPr>
        <p:txBody>
          <a:bodyPr/>
          <a:lstStyle/>
          <a:p>
            <a:pPr marL="380618" indent="-380618" defTabSz="473201">
              <a:spcBef>
                <a:spcPts val="1900"/>
              </a:spcBef>
              <a:defRPr sz="2835"/>
            </a:pPr>
            <a:r>
              <a:t>Remember that scores &amp; comments are listed in ISVC site.</a:t>
            </a:r>
          </a:p>
          <a:p>
            <a:pPr marL="380618" indent="-380618" defTabSz="473201">
              <a:spcBef>
                <a:spcPts val="1900"/>
              </a:spcBef>
              <a:defRPr sz="2835"/>
            </a:pPr>
            <a:r>
              <a:t>If you want to redo assignment 1, go ahead.</a:t>
            </a:r>
          </a:p>
          <a:p>
            <a:pPr marL="380618" indent="-380618" defTabSz="473201">
              <a:spcBef>
                <a:spcPts val="1900"/>
              </a:spcBef>
              <a:defRPr sz="2835"/>
            </a:pPr>
            <a:r>
              <a:t>Home works are very important - communicate with each other, with the instructors, etc.  If you’re spending </a:t>
            </a:r>
            <a:r>
              <a:t>too</a:t>
            </a:r>
            <a:r>
              <a:t> much time, step away and rest … then tackle with fresh eyes.</a:t>
            </a:r>
          </a:p>
          <a:p>
            <a:pPr marL="380618" indent="-380618" defTabSz="473201">
              <a:spcBef>
                <a:spcPts val="1900"/>
              </a:spcBef>
              <a:defRPr sz="2835"/>
            </a:pPr>
            <a:r>
              <a:t>At this point in our studies we might slog thru some code … There is almost always a more efficient way of doing things and we’re going to encounter many of them in the coming weeks.</a:t>
            </a:r>
          </a:p>
        </p:txBody>
      </p:sp>
      <p:pic>
        <p:nvPicPr>
          <p:cNvPr id="2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22268">
            <a:off x="9480376" y="4183855"/>
            <a:ext cx="4800602" cy="4800603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90500" dist="101600" dir="5400000">
              <a:srgbClr val="000000">
                <a:alpha val="40000"/>
              </a:srgbClr>
            </a:outerShdw>
          </a:effectLst>
        </p:spPr>
      </p:pic>
      <p:sp>
        <p:nvSpPr>
          <p:cNvPr id="2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2.  Sequ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Sequences</a:t>
            </a:r>
            <a:r>
              <a:t> &amp; Other Types</a:t>
            </a:r>
          </a:p>
        </p:txBody>
      </p:sp>
      <p:sp>
        <p:nvSpPr>
          <p:cNvPr id="150" name="What are they?…"/>
          <p:cNvSpPr txBox="1"/>
          <p:nvPr>
            <p:ph type="body" idx="1"/>
          </p:nvPr>
        </p:nvSpPr>
        <p:spPr>
          <a:xfrm>
            <a:off x="508000" y="2343815"/>
            <a:ext cx="11988800" cy="6096001"/>
          </a:xfrm>
          <a:prstGeom prst="rect">
            <a:avLst/>
          </a:prstGeom>
        </p:spPr>
        <p:txBody>
          <a:bodyPr/>
          <a:lstStyle/>
          <a:p>
            <a:pPr/>
            <a:r>
              <a:t>What are they?</a:t>
            </a:r>
          </a:p>
          <a:p>
            <a:pPr/>
          </a:p>
          <a:p>
            <a:pPr/>
          </a:p>
          <a:p>
            <a:pPr/>
            <a:br/>
            <a:r>
              <a:t>What’s </a:t>
            </a:r>
            <a:r>
              <a:t>not </a:t>
            </a:r>
            <a:r>
              <a:t>a sequence?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6366418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2" name="In Python, a sequence is a generic term for an ordered group of objects.…"/>
          <p:cNvSpPr txBox="1"/>
          <p:nvPr/>
        </p:nvSpPr>
        <p:spPr>
          <a:xfrm>
            <a:off x="7341988" y="2171700"/>
            <a:ext cx="5171541" cy="312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defRPr sz="2500"/>
            </a:pPr>
            <a:r>
              <a:t>In Python, a sequence is a generic term for objects with an </a:t>
            </a:r>
            <a:r>
              <a:rPr u="sng"/>
              <a:t>ordered</a:t>
            </a:r>
            <a:r>
              <a:t> group</a:t>
            </a:r>
            <a:r>
              <a:t>.  </a:t>
            </a:r>
          </a:p>
          <a:p>
            <a:pPr lvl="1">
              <a:defRPr sz="2500"/>
            </a:pPr>
            <a:r>
              <a:t>Examples include </a:t>
            </a:r>
          </a:p>
          <a:p>
            <a:pPr lvl="1">
              <a:defRPr b="1" sz="2500">
                <a:solidFill>
                  <a:srgbClr val="BE3E32"/>
                </a:solidFill>
              </a:defRPr>
            </a:pPr>
            <a:r>
              <a:t>lists, </a:t>
            </a:r>
          </a:p>
          <a:p>
            <a:pPr lvl="1">
              <a:defRPr sz="2500"/>
            </a:pPr>
            <a:r>
              <a:rPr b="1">
                <a:solidFill>
                  <a:srgbClr val="BE3E32"/>
                </a:solidFill>
              </a:rPr>
              <a:t>tuples</a:t>
            </a:r>
            <a:r>
              <a:t>, </a:t>
            </a:r>
            <a:r>
              <a:t>and </a:t>
            </a:r>
          </a:p>
          <a:p>
            <a:pPr lvl="1">
              <a:defRPr sz="2500"/>
            </a:pPr>
            <a:r>
              <a:rPr b="1">
                <a:solidFill>
                  <a:srgbClr val="BE3E32"/>
                </a:solidFill>
              </a:rPr>
              <a:t>strings</a:t>
            </a:r>
            <a:r>
              <a:t>.</a:t>
            </a:r>
          </a:p>
        </p:txBody>
      </p:sp>
      <p:sp>
        <p:nvSpPr>
          <p:cNvPr id="153" name="Any data types without an inherent order, such as…"/>
          <p:cNvSpPr txBox="1"/>
          <p:nvPr/>
        </p:nvSpPr>
        <p:spPr>
          <a:xfrm>
            <a:off x="2945505" y="6541211"/>
            <a:ext cx="7954826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>
              <a:defRPr sz="2500"/>
            </a:pPr>
            <a:r>
              <a:t>Any data types </a:t>
            </a:r>
            <a:r>
              <a:rPr u="sng"/>
              <a:t>without</a:t>
            </a:r>
            <a:r>
              <a:t> </a:t>
            </a:r>
            <a:r>
              <a:t>an inherent order, such as </a:t>
            </a:r>
          </a:p>
          <a:p>
            <a:pPr lvl="3">
              <a:defRPr b="1" sz="2500">
                <a:solidFill>
                  <a:srgbClr val="BE3E32"/>
                </a:solidFill>
              </a:defRPr>
            </a:pPr>
            <a:r>
              <a:t>dictionaries</a:t>
            </a:r>
            <a:r>
              <a:t>, </a:t>
            </a:r>
          </a:p>
          <a:p>
            <a:pPr lvl="3">
              <a:defRPr b="1" sz="2500">
                <a:solidFill>
                  <a:srgbClr val="BE3E32"/>
                </a:solidFill>
              </a:defRPr>
            </a:pPr>
            <a:r>
              <a:t>sets</a:t>
            </a:r>
            <a:r>
              <a:t>, </a:t>
            </a:r>
          </a:p>
          <a:p>
            <a:pPr lvl="3">
              <a:defRPr sz="2500"/>
            </a:pPr>
            <a:r>
              <a:rPr b="1">
                <a:solidFill>
                  <a:srgbClr val="BE3E32"/>
                </a:solidFill>
              </a:rPr>
              <a:t>ints</a:t>
            </a:r>
            <a:r>
              <a:t>, and </a:t>
            </a:r>
          </a:p>
          <a:p>
            <a:pPr lvl="3">
              <a:defRPr sz="2500"/>
            </a:pPr>
            <a:r>
              <a:rPr b="1">
                <a:solidFill>
                  <a:srgbClr val="BE3E32"/>
                </a:solidFill>
              </a:rPr>
              <a:t>floats</a:t>
            </a:r>
            <a:r>
              <a:t>.</a:t>
            </a:r>
            <a:r>
              <a:t> </a:t>
            </a:r>
          </a:p>
        </p:txBody>
      </p:sp>
      <p:sp>
        <p:nvSpPr>
          <p:cNvPr id="154" name="Square"/>
          <p:cNvSpPr/>
          <p:nvPr/>
        </p:nvSpPr>
        <p:spPr>
          <a:xfrm>
            <a:off x="2730499" y="3711347"/>
            <a:ext cx="324309" cy="32430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155" name="Square"/>
          <p:cNvSpPr/>
          <p:nvPr/>
        </p:nvSpPr>
        <p:spPr>
          <a:xfrm>
            <a:off x="3124199" y="3711347"/>
            <a:ext cx="324309" cy="32430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156" name="Square"/>
          <p:cNvSpPr/>
          <p:nvPr/>
        </p:nvSpPr>
        <p:spPr>
          <a:xfrm>
            <a:off x="3517898" y="3711347"/>
            <a:ext cx="324309" cy="324309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157" name="Square"/>
          <p:cNvSpPr/>
          <p:nvPr/>
        </p:nvSpPr>
        <p:spPr>
          <a:xfrm>
            <a:off x="3911598" y="3711347"/>
            <a:ext cx="324309" cy="324309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158" name="Square"/>
          <p:cNvSpPr/>
          <p:nvPr/>
        </p:nvSpPr>
        <p:spPr>
          <a:xfrm>
            <a:off x="4305298" y="3711347"/>
            <a:ext cx="324309" cy="324309"/>
          </a:xfrm>
          <a:prstGeom prst="rect">
            <a:avLst/>
          </a:prstGeom>
          <a:blipFill>
            <a:blip r:embed="rId6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159" name="Square"/>
          <p:cNvSpPr/>
          <p:nvPr/>
        </p:nvSpPr>
        <p:spPr>
          <a:xfrm>
            <a:off x="4698998" y="3711347"/>
            <a:ext cx="324309" cy="324309"/>
          </a:xfrm>
          <a:prstGeom prst="rect">
            <a:avLst/>
          </a:prstGeom>
          <a:blipFill>
            <a:blip r:embed="rId7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160" name="p"/>
          <p:cNvSpPr txBox="1"/>
          <p:nvPr/>
        </p:nvSpPr>
        <p:spPr>
          <a:xfrm>
            <a:off x="2790238" y="3702050"/>
            <a:ext cx="22681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DFF3F2"/>
                </a:solidFill>
              </a:defRPr>
            </a:lvl1pPr>
          </a:lstStyle>
          <a:p>
            <a:pPr/>
            <a:r>
              <a:t>p</a:t>
            </a:r>
          </a:p>
        </p:txBody>
      </p:sp>
      <p:sp>
        <p:nvSpPr>
          <p:cNvPr id="161" name="y"/>
          <p:cNvSpPr txBox="1"/>
          <p:nvPr/>
        </p:nvSpPr>
        <p:spPr>
          <a:xfrm>
            <a:off x="3160166" y="3702050"/>
            <a:ext cx="215442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DFF3F2"/>
                </a:solidFill>
              </a:defRPr>
            </a:lvl1pPr>
          </a:lstStyle>
          <a:p>
            <a:pPr/>
            <a:r>
              <a:t>y</a:t>
            </a:r>
          </a:p>
        </p:txBody>
      </p:sp>
      <p:sp>
        <p:nvSpPr>
          <p:cNvPr id="162" name="t"/>
          <p:cNvSpPr txBox="1"/>
          <p:nvPr/>
        </p:nvSpPr>
        <p:spPr>
          <a:xfrm>
            <a:off x="3530092" y="3702050"/>
            <a:ext cx="19148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DFF3F2"/>
                </a:solidFill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163" name="h"/>
          <p:cNvSpPr txBox="1"/>
          <p:nvPr/>
        </p:nvSpPr>
        <p:spPr>
          <a:xfrm>
            <a:off x="3982263" y="3702050"/>
            <a:ext cx="23115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DFF3F2"/>
                </a:solidFill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64" name="o"/>
          <p:cNvSpPr txBox="1"/>
          <p:nvPr/>
        </p:nvSpPr>
        <p:spPr>
          <a:xfrm>
            <a:off x="4341265" y="3702050"/>
            <a:ext cx="22438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DFF3F2"/>
                </a:solidFill>
              </a:defRPr>
            </a:lvl1pPr>
          </a:lstStyle>
          <a:p>
            <a:pPr/>
            <a:r>
              <a:t>o</a:t>
            </a:r>
          </a:p>
        </p:txBody>
      </p:sp>
      <p:sp>
        <p:nvSpPr>
          <p:cNvPr id="165" name="n"/>
          <p:cNvSpPr txBox="1"/>
          <p:nvPr/>
        </p:nvSpPr>
        <p:spPr>
          <a:xfrm>
            <a:off x="4743147" y="3702050"/>
            <a:ext cx="23115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DFF3F2"/>
                </a:solidFill>
              </a:defRPr>
            </a:lvl1pPr>
          </a:lstStyle>
          <a:p>
            <a:pPr/>
            <a:r>
              <a:t>n</a:t>
            </a:r>
          </a:p>
        </p:txBody>
      </p:sp>
      <p:sp>
        <p:nvSpPr>
          <p:cNvPr id="166" name="Notice this string is a sequence,…"/>
          <p:cNvSpPr txBox="1"/>
          <p:nvPr/>
        </p:nvSpPr>
        <p:spPr>
          <a:xfrm>
            <a:off x="613065" y="4127499"/>
            <a:ext cx="5309643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500"/>
            </a:pPr>
            <a:r>
              <a:t>Notice this string is a sequence, </a:t>
            </a:r>
          </a:p>
          <a:p>
            <a:pPr>
              <a:defRPr i="1" sz="2500"/>
            </a:pPr>
            <a:r>
              <a:t>read starting from the first character.</a:t>
            </a:r>
          </a:p>
        </p:txBody>
      </p:sp>
      <p:sp>
        <p:nvSpPr>
          <p:cNvPr id="167" name="Line"/>
          <p:cNvSpPr/>
          <p:nvPr/>
        </p:nvSpPr>
        <p:spPr>
          <a:xfrm flipV="1">
            <a:off x="889000" y="3958428"/>
            <a:ext cx="1689863" cy="273621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re a lot of common methods (but not all):  include or slice with [].  The offset starts with 0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6404" indent="-446404" defTabSz="554990">
              <a:spcBef>
                <a:spcPts val="2200"/>
              </a:spcBef>
              <a:defRPr sz="3325"/>
            </a:pPr>
            <a:r>
              <a:t>S</a:t>
            </a:r>
            <a:r>
              <a:t>equences s</a:t>
            </a:r>
            <a:r>
              <a:t>hare a lot of common methods (but not all)</a:t>
            </a:r>
            <a:r>
              <a:t>.</a:t>
            </a:r>
            <a:br/>
            <a:r>
              <a:t>I</a:t>
            </a:r>
            <a:r>
              <a:t>nclude or slice with [].  The offset starts with 0.</a:t>
            </a:r>
            <a:br/>
            <a:r>
              <a:t>E.g.,  </a:t>
            </a:r>
            <a:r>
              <a:rPr sz="2660">
                <a:latin typeface="Courier"/>
                <a:ea typeface="Courier"/>
                <a:cs typeface="Courier"/>
                <a:sym typeface="Courier"/>
              </a:rPr>
              <a:t>myList = [‘Lars’, ‘Juan’, ‘Pierre’, ‘Marie’, ‘Tan’]</a:t>
            </a:r>
          </a:p>
          <a:p>
            <a:pPr lvl="1" marL="892809" indent="-446404" defTabSz="554990">
              <a:spcBef>
                <a:spcPts val="2200"/>
              </a:spcBef>
              <a:defRPr sz="3325"/>
            </a:pPr>
            <a:r>
              <a:t>How many elements in the list?                        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len(myList)   </a:t>
            </a:r>
            <a:r>
              <a:t> </a:t>
            </a:r>
          </a:p>
          <a:p>
            <a:pPr lvl="1" marL="892809" indent="-446404" defTabSz="554990">
              <a:spcBef>
                <a:spcPts val="2200"/>
              </a:spcBef>
              <a:defRPr sz="3325"/>
            </a:pPr>
            <a:r>
              <a:t>I’m looking for “Lars” - is he in the list?</a:t>
            </a:r>
          </a:p>
          <a:p>
            <a:pPr lvl="1" marL="892809" indent="-446404" defTabSz="554990">
              <a:spcBef>
                <a:spcPts val="2200"/>
              </a:spcBef>
              <a:defRPr sz="3325"/>
            </a:pPr>
          </a:p>
          <a:p>
            <a:pPr lvl="1" marL="892809" indent="-446404" defTabSz="554990">
              <a:spcBef>
                <a:spcPts val="2200"/>
              </a:spcBef>
              <a:defRPr sz="3325"/>
            </a:pPr>
            <a:r>
              <a:t>How to add (concatenate) 2 lists?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xfrm>
            <a:off x="6366418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1" name="https://docs.python.org/3/tutorial/datastructures.html…"/>
          <p:cNvSpPr txBox="1"/>
          <p:nvPr/>
        </p:nvSpPr>
        <p:spPr>
          <a:xfrm>
            <a:off x="1082638" y="8295005"/>
            <a:ext cx="459958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https://docs.python.org/3/tutorial/datastructures.html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https://docs.python.org/3/library/stdtypes.html</a:t>
            </a:r>
          </a:p>
        </p:txBody>
      </p:sp>
      <p:sp>
        <p:nvSpPr>
          <p:cNvPr id="172" name="“‘Lars’ in myList”"/>
          <p:cNvSpPr txBox="1"/>
          <p:nvPr/>
        </p:nvSpPr>
        <p:spPr>
          <a:xfrm>
            <a:off x="8746827" y="4386178"/>
            <a:ext cx="228836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sz="2300"/>
            </a:pPr>
            <a:r>
              <a:t>“‘Lars’ in myList”</a:t>
            </a:r>
          </a:p>
        </p:txBody>
      </p:sp>
      <p:sp>
        <p:nvSpPr>
          <p:cNvPr id="173" name="a = list()…"/>
          <p:cNvSpPr txBox="1"/>
          <p:nvPr/>
        </p:nvSpPr>
        <p:spPr>
          <a:xfrm>
            <a:off x="8802840" y="7261056"/>
            <a:ext cx="2972267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a = list()</a:t>
            </a:r>
          </a:p>
          <a:p>
            <a:pPr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a.append(“tom”)</a:t>
            </a:r>
          </a:p>
          <a:p>
            <a:pPr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a[0] = “tom”</a:t>
            </a:r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07115" y="5070738"/>
            <a:ext cx="3162303" cy="723904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equ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Lists</a:t>
            </a:r>
          </a:p>
        </p:txBody>
      </p:sp>
      <p:sp>
        <p:nvSpPr>
          <p:cNvPr id="178" name="Sequences are helpful! Their methods tell us about the size, min/max values, counts (occurrences) of an object, and more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8929" indent="-328929" defTabSz="408940">
              <a:spcBef>
                <a:spcPts val="1600"/>
              </a:spcBef>
              <a:defRPr sz="2450"/>
            </a:pPr>
            <a:r>
              <a:t>Sequences are helpful! Their methods tell us about the size, min/max values, counts (occurrences) of an object, and more!</a:t>
            </a:r>
          </a:p>
          <a:p>
            <a:pPr lvl="1" marL="657859" indent="-328929" defTabSz="408940">
              <a:spcBef>
                <a:spcPts val="1600"/>
              </a:spcBef>
              <a:defRPr b="1" sz="2450">
                <a:solidFill>
                  <a:srgbClr val="BE3E32"/>
                </a:solidFill>
              </a:defRPr>
            </a:pPr>
            <a:r>
              <a:t>myList = [1,2,3,4]</a:t>
            </a:r>
          </a:p>
          <a:p>
            <a:pPr lvl="2" marL="986789" indent="-328929" defTabSz="408940">
              <a:spcBef>
                <a:spcPts val="1600"/>
              </a:spcBef>
              <a:defRPr sz="2450"/>
            </a:pPr>
            <a:r>
              <a:t>min(</a:t>
            </a:r>
            <a:r>
              <a:t>myList</a:t>
            </a:r>
            <a:r>
              <a:t>)</a:t>
            </a:r>
          </a:p>
          <a:p>
            <a:pPr lvl="2" marL="986789" indent="-328929" defTabSz="408940">
              <a:spcBef>
                <a:spcPts val="1600"/>
              </a:spcBef>
              <a:defRPr sz="2450"/>
            </a:pPr>
            <a:r>
              <a:t>max(myList)</a:t>
            </a:r>
          </a:p>
          <a:p>
            <a:pPr lvl="1" marL="657859" indent="-328929" defTabSz="408940">
              <a:spcBef>
                <a:spcPts val="1600"/>
              </a:spcBef>
              <a:defRPr b="1" sz="2450">
                <a:solidFill>
                  <a:srgbClr val="BE3E32"/>
                </a:solidFill>
              </a:defRPr>
            </a:pPr>
            <a:r>
              <a:t>myList</a:t>
            </a:r>
            <a:r>
              <a:t> = </a:t>
            </a:r>
            <a:r>
              <a:t>[‘a’, ‘b’, ‘c’, ‘d’]   </a:t>
            </a:r>
          </a:p>
          <a:p>
            <a:pPr lvl="2" marL="986789" indent="-328929" defTabSz="408940">
              <a:spcBef>
                <a:spcPts val="1600"/>
              </a:spcBef>
              <a:defRPr sz="2450"/>
            </a:pPr>
            <a:r>
              <a:t>myList.</a:t>
            </a:r>
            <a:r>
              <a:t>index</a:t>
            </a:r>
            <a:r>
              <a:t>(‘x’)</a:t>
            </a:r>
            <a:r>
              <a:t>    # locate the first instance of “x”</a:t>
            </a:r>
          </a:p>
          <a:p>
            <a:pPr lvl="2" marL="986789" indent="-328929" defTabSz="408940">
              <a:spcBef>
                <a:spcPts val="1600"/>
              </a:spcBef>
              <a:defRPr sz="2450"/>
            </a:pPr>
            <a:r>
              <a:t>myList.</a:t>
            </a:r>
            <a:r>
              <a:t>count</a:t>
            </a:r>
            <a:r>
              <a:t>(‘x’)</a:t>
            </a:r>
            <a:r>
              <a:t>    # how many times of “x”</a:t>
            </a:r>
          </a:p>
          <a:p>
            <a:pPr lvl="1" marL="657859" indent="-328929" defTabSz="408940">
              <a:spcBef>
                <a:spcPts val="1600"/>
              </a:spcBef>
              <a:defRPr sz="2450"/>
            </a:pPr>
          </a:p>
          <a:p>
            <a:pPr lvl="1" marL="657859" indent="-328929" defTabSz="408940">
              <a:spcBef>
                <a:spcPts val="1600"/>
              </a:spcBef>
              <a:defRPr sz="2450"/>
            </a:pPr>
            <a:r>
              <a:t>What’s up with the dot?  And the parentheses?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xfrm>
            <a:off x="6366418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0" name="Parentheses hold the arguments we’re passing to the function, e.g., len(myList).  Not all functions require arguments.…"/>
          <p:cNvSpPr txBox="1"/>
          <p:nvPr/>
        </p:nvSpPr>
        <p:spPr>
          <a:xfrm>
            <a:off x="682581" y="8353424"/>
            <a:ext cx="11596276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Parentheses hold the arguments we’re passing to the function, e.g., </a:t>
            </a:r>
            <a:r>
              <a:t>len(myList)</a:t>
            </a:r>
            <a:r>
              <a:t>.</a:t>
            </a:r>
            <a:br/>
            <a:r>
              <a:t>Not all functions require arguments.</a:t>
            </a:r>
          </a:p>
          <a:p>
            <a:pPr/>
            <a:r>
              <a:t>The dot notation in</a:t>
            </a:r>
            <a:r>
              <a:t>dicate</a:t>
            </a:r>
            <a:r>
              <a:t>s that a function is defined in </a:t>
            </a:r>
            <a:r>
              <a:t>the</a:t>
            </a:r>
            <a:r>
              <a:t> specific object</a:t>
            </a:r>
            <a:r>
              <a:t> before the dot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003" y="2433382"/>
            <a:ext cx="6414794" cy="2442063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While there are better techniques we’ll encounter in NumPy and Pandas, we can imagine using the &lt;list&gt;.index and &lt;list&gt;.count to test for existence of an interesting value and then count them for fitness."/>
          <p:cNvSpPr txBox="1"/>
          <p:nvPr/>
        </p:nvSpPr>
        <p:spPr>
          <a:xfrm>
            <a:off x="1179094" y="5474365"/>
            <a:ext cx="11099801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/>
            </a:pPr>
            <a:r>
              <a:t>While there are better techniques we’ll encounter in NumPy and Pandas,</a:t>
            </a:r>
            <a:br/>
            <a:r>
              <a:t>we can imagine using the &lt;list&gt;.index and &lt;list&gt;.count to test for existence of an interesting value and then count them for fitness.</a:t>
            </a:r>
          </a:p>
        </p:txBody>
      </p:sp>
      <p:sp>
        <p:nvSpPr>
          <p:cNvPr id="184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Lists</a:t>
            </a:r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xfrm>
            <a:off x="6366418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omposite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Composites</a:t>
            </a:r>
          </a:p>
        </p:txBody>
      </p:sp>
      <p:sp>
        <p:nvSpPr>
          <p:cNvPr id="188" name="A list is a composite type - what does that mean?…"/>
          <p:cNvSpPr txBox="1"/>
          <p:nvPr>
            <p:ph type="body" idx="1"/>
          </p:nvPr>
        </p:nvSpPr>
        <p:spPr>
          <a:xfrm>
            <a:off x="486318" y="2178050"/>
            <a:ext cx="11988801" cy="6096000"/>
          </a:xfrm>
          <a:prstGeom prst="rect">
            <a:avLst/>
          </a:prstGeom>
        </p:spPr>
        <p:txBody>
          <a:bodyPr/>
          <a:lstStyle/>
          <a:p>
            <a:pPr marL="343027" indent="-343027" defTabSz="426466">
              <a:spcBef>
                <a:spcPts val="1700"/>
              </a:spcBef>
              <a:defRPr sz="2555"/>
            </a:pPr>
            <a:r>
              <a:t>A </a:t>
            </a:r>
            <a:r>
              <a:rPr b="1"/>
              <a:t>list</a:t>
            </a:r>
            <a:r>
              <a:t> is a composite type - what does that mean?</a:t>
            </a:r>
          </a:p>
          <a:p>
            <a:pPr marL="343027" indent="-343027" defTabSz="426466">
              <a:spcBef>
                <a:spcPts val="1700"/>
              </a:spcBef>
              <a:defRPr sz="2555"/>
            </a:pPr>
          </a:p>
          <a:p>
            <a:pPr marL="343027" indent="-343027" defTabSz="426466">
              <a:spcBef>
                <a:spcPts val="1700"/>
              </a:spcBef>
              <a:defRPr sz="2555"/>
            </a:pPr>
            <a:r>
              <a:t>Other examples?</a:t>
            </a:r>
          </a:p>
          <a:p>
            <a:pPr lvl="1" marL="686054" indent="-343027" defTabSz="426466">
              <a:spcBef>
                <a:spcPts val="1700"/>
              </a:spcBef>
              <a:defRPr sz="2555"/>
            </a:pPr>
            <a:r>
              <a:t>A composite type comprise</a:t>
            </a:r>
            <a:r>
              <a:t>s</a:t>
            </a:r>
            <a:r>
              <a:t> other types.  Lists, tuples, dictionaries are composite because they can contain other objects.  </a:t>
            </a:r>
            <a:r>
              <a:t>i</a:t>
            </a:r>
            <a:r>
              <a:t>nt, float, string are not composites.</a:t>
            </a:r>
          </a:p>
          <a:p>
            <a:pPr lvl="1" marL="686054" indent="-343027" defTabSz="426466">
              <a:spcBef>
                <a:spcPts val="1700"/>
              </a:spcBef>
              <a:defRPr sz="2555"/>
            </a:pPr>
          </a:p>
          <a:p>
            <a:pPr lvl="1" marL="686054" indent="-343027" defTabSz="426466">
              <a:spcBef>
                <a:spcPts val="1700"/>
              </a:spcBef>
              <a:defRPr sz="2555"/>
            </a:pPr>
            <a:r>
              <a:t>E.g.,</a:t>
            </a: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demo = [‘cat’,’dog’,33,[‘j’, ‘k’, ‘l’]]</a:t>
            </a:r>
          </a:p>
          <a:p>
            <a:pPr lvl="1" marL="686054" indent="-343027" defTabSz="426466">
              <a:spcBef>
                <a:spcPts val="1700"/>
              </a:spcBef>
              <a:defRPr sz="2555"/>
            </a:pPr>
          </a:p>
          <a:p>
            <a:pPr lvl="1" marL="686054" indent="-343027" defTabSz="426466">
              <a:spcBef>
                <a:spcPts val="1700"/>
              </a:spcBef>
              <a:defRPr sz="2555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print(demo[3]) </a:t>
            </a:r>
            <a:r>
              <a:t>   </a:t>
            </a:r>
            <a:r>
              <a:rPr i="1"/>
              <a:t>outputs </a:t>
            </a:r>
            <a:r>
              <a:t> 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‘j’,’k’,’l’ 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xfrm>
            <a:off x="6366418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0"/>
          <p:cNvSpPr txBox="1"/>
          <p:nvPr/>
        </p:nvSpPr>
        <p:spPr>
          <a:xfrm>
            <a:off x="4051299" y="6024219"/>
            <a:ext cx="215963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BE3E32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91" name="1"/>
          <p:cNvSpPr txBox="1"/>
          <p:nvPr/>
        </p:nvSpPr>
        <p:spPr>
          <a:xfrm>
            <a:off x="5168899" y="6024219"/>
            <a:ext cx="215963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BE3E32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2" name="2"/>
          <p:cNvSpPr txBox="1"/>
          <p:nvPr/>
        </p:nvSpPr>
        <p:spPr>
          <a:xfrm>
            <a:off x="6019799" y="6024219"/>
            <a:ext cx="215963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BE3E32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3" name="3"/>
          <p:cNvSpPr txBox="1"/>
          <p:nvPr/>
        </p:nvSpPr>
        <p:spPr>
          <a:xfrm>
            <a:off x="8712199" y="6024219"/>
            <a:ext cx="215963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BE3E32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4" name="Line"/>
          <p:cNvSpPr/>
          <p:nvPr/>
        </p:nvSpPr>
        <p:spPr>
          <a:xfrm>
            <a:off x="6702652" y="6378345"/>
            <a:ext cx="2787699" cy="1"/>
          </a:xfrm>
          <a:prstGeom prst="line">
            <a:avLst/>
          </a:prstGeom>
          <a:ln w="25400">
            <a:solidFill>
              <a:srgbClr val="BE3E32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195" name="Line"/>
          <p:cNvSpPr/>
          <p:nvPr/>
        </p:nvSpPr>
        <p:spPr>
          <a:xfrm flipV="1">
            <a:off x="9490289" y="6365645"/>
            <a:ext cx="2" cy="324308"/>
          </a:xfrm>
          <a:prstGeom prst="line">
            <a:avLst/>
          </a:prstGeom>
          <a:ln w="25400">
            <a:solidFill>
              <a:srgbClr val="BE3E32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 Methods</a:t>
            </a:r>
          </a:p>
        </p:txBody>
      </p:sp>
      <p:sp>
        <p:nvSpPr>
          <p:cNvPr id="198" name="myList.insert(index, valu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4113" indent="-404113" defTabSz="502412">
              <a:spcBef>
                <a:spcPts val="2000"/>
              </a:spcBef>
              <a:defRPr sz="301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myList.insert(index, value)</a:t>
            </a:r>
          </a:p>
          <a:p>
            <a:pPr marL="404113" indent="-404113" defTabSz="502412">
              <a:spcBef>
                <a:spcPts val="2000"/>
              </a:spcBef>
              <a:defRPr sz="301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myList.pop(x)</a:t>
            </a:r>
            <a:r>
              <a:t>     </a:t>
            </a:r>
            <a:r>
              <a:t># pops last value by default but can take instead index argument “x”)</a:t>
            </a:r>
            <a:r>
              <a:t>    </a:t>
            </a:r>
          </a:p>
          <a:p>
            <a:pPr marL="404113" indent="-404113" defTabSz="502412">
              <a:spcBef>
                <a:spcPts val="2000"/>
              </a:spcBef>
              <a:defRPr sz="3010"/>
            </a:pPr>
            <a:r>
              <a:rPr>
                <a:solidFill>
                  <a:srgbClr val="242DBE"/>
                </a:solidFill>
                <a:latin typeface="Courier"/>
                <a:ea typeface="Courier"/>
                <a:cs typeface="Courier"/>
                <a:sym typeface="Courier"/>
              </a:rPr>
              <a:t>myList.remove()</a:t>
            </a:r>
            <a:r>
              <a:t>   </a:t>
            </a:r>
            <a:r>
              <a:t># use remove to eliminate the first instance of a value</a:t>
            </a:r>
          </a:p>
          <a:p>
            <a:pPr marL="404113" indent="-404113" defTabSz="502412">
              <a:spcBef>
                <a:spcPts val="2000"/>
              </a:spcBef>
              <a:defRPr sz="301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myList.sort() </a:t>
            </a:r>
            <a:r>
              <a:t>    </a:t>
            </a:r>
            <a:r>
              <a:t># mutate the list - sorting by default in ascending order</a:t>
            </a:r>
          </a:p>
          <a:p>
            <a:pPr marL="404113" indent="-404113" defTabSz="502412">
              <a:spcBef>
                <a:spcPts val="2000"/>
              </a:spcBef>
              <a:defRPr sz="301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sorted(myList)  </a:t>
            </a:r>
            <a:r>
              <a:t>  # this returns a new list</a:t>
            </a:r>
          </a:p>
          <a:p>
            <a:pPr marL="404113" indent="-404113" defTabSz="502412">
              <a:spcBef>
                <a:spcPts val="2000"/>
              </a:spcBef>
              <a:defRPr sz="3010"/>
            </a:pPr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myList.reverse()</a:t>
            </a:r>
            <a:r>
              <a:t>  </a:t>
            </a:r>
            <a:r>
              <a:t># reverses the list.</a:t>
            </a:r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xfrm>
            <a:off x="6366418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 Methods </a:t>
            </a:r>
            <a:r>
              <a:t>(continued)</a:t>
            </a:r>
          </a:p>
        </p:txBody>
      </p:sp>
      <p:sp>
        <p:nvSpPr>
          <p:cNvPr id="202" name="myList.append(“x”)     # adds “x” to the end of the list…"/>
          <p:cNvSpPr txBox="1"/>
          <p:nvPr>
            <p:ph type="body" idx="1"/>
          </p:nvPr>
        </p:nvSpPr>
        <p:spPr>
          <a:xfrm>
            <a:off x="492668" y="2178050"/>
            <a:ext cx="12374464" cy="6096000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myList.append(“x”)</a:t>
            </a:r>
            <a:r>
              <a:t>     # adds “x” to the end of the list</a:t>
            </a:r>
          </a:p>
          <a:p>
            <a:pPr/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myList.extend(otherList)</a:t>
            </a:r>
            <a:r>
              <a:t>   # adds items from otherList to the end of myList</a:t>
            </a:r>
          </a:p>
          <a:p>
            <a:pPr/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myList[a] = “z”</a:t>
            </a:r>
            <a:r>
              <a:t> </a:t>
            </a:r>
            <a:r>
              <a:t>    #swaps out the item at index [a] with whatever z stands for</a:t>
            </a:r>
          </a:p>
          <a:p>
            <a:pPr/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myList.clear() </a:t>
            </a:r>
            <a:r>
              <a:t>    #clears out the list elements</a:t>
            </a:r>
          </a:p>
          <a:p>
            <a:pPr/>
            <a:r>
              <a:rPr>
                <a:solidFill>
                  <a:srgbClr val="1B26A8"/>
                </a:solidFill>
                <a:latin typeface="Courier"/>
                <a:ea typeface="Courier"/>
                <a:cs typeface="Courier"/>
                <a:sym typeface="Courier"/>
              </a:rPr>
              <a:t>del(myList[x])</a:t>
            </a:r>
            <a:r>
              <a:t>    #  deletes item from index x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xfrm>
            <a:off x="6366418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UC Berkeley OS"/>
        <a:ea typeface="UC Berkeley OS"/>
        <a:cs typeface="UC Berkeley OS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UC Berkeley OS"/>
        <a:ea typeface="UC Berkeley OS"/>
        <a:cs typeface="UC Berkeley OS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