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lvl1pPr defTabSz="914400">
              <a:defRPr sz="1100"/>
            </a:lvl1pPr>
          </a:lstStyle>
          <a:p>
            <a:pPr/>
            <a:r>
              <a:t>https://abdulapopoola.com/2014/06/05/i-git-stashing-explained/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defTabSz="914400">
              <a:defRPr sz="1100"/>
            </a:pPr>
            <a:r>
              <a:t>How do these relate to </a:t>
            </a:r>
            <a:r>
              <a:rPr b="1">
                <a:latin typeface="Arial"/>
                <a:ea typeface="Arial"/>
                <a:cs typeface="Arial"/>
                <a:sym typeface="Arial"/>
              </a:rPr>
              <a:t>solution space</a:t>
            </a: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Lorem Ipsum Dolor"/>
          <p:cNvSpPr txBox="1"/>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a:lvl1pPr>
          </a:lstStyle>
          <a:p>
            <a:pPr/>
            <a:r>
              <a:t>Lorem Ipsum Dolor</a:t>
            </a:r>
          </a:p>
        </p:txBody>
      </p:sp>
      <p:sp>
        <p:nvSpPr>
          <p:cNvPr id="17" name="Title Text"/>
          <p:cNvSpPr txBox="1"/>
          <p:nvPr>
            <p:ph type="title"/>
          </p:nvPr>
        </p:nvSpPr>
        <p:spPr>
          <a:xfrm>
            <a:off x="508000" y="4140200"/>
            <a:ext cx="7200900" cy="2413000"/>
          </a:xfrm>
          <a:prstGeom prst="rect">
            <a:avLst/>
          </a:prstGeom>
        </p:spPr>
        <p:txBody>
          <a:bodyPr anchor="t"/>
          <a:lstStyle/>
          <a:p>
            <a:pPr/>
            <a:r>
              <a:t>Title Text</a:t>
            </a:r>
          </a:p>
        </p:txBody>
      </p:sp>
      <p:sp>
        <p:nvSpPr>
          <p:cNvPr id="18" name="Body Level One…"/>
          <p:cNvSpPr txBox="1"/>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pic>
        <p:nvPicPr>
          <p:cNvPr id="19" name="berkeleyischool-logo-alternate-fullcolor-lg.png" descr="berkeleyischool-logo-alternate-fullcolor-lg.png"/>
          <p:cNvPicPr>
            <a:picLocks noChangeAspect="1"/>
          </p:cNvPicPr>
          <p:nvPr/>
        </p:nvPicPr>
        <p:blipFill>
          <a:blip r:embed="rId2">
            <a:extLst/>
          </a:blip>
          <a:stretch>
            <a:fillRect/>
          </a:stretch>
        </p:blipFill>
        <p:spPr>
          <a:xfrm>
            <a:off x="10672536" y="635000"/>
            <a:ext cx="1854927" cy="635313"/>
          </a:xfrm>
          <a:prstGeom prst="rect">
            <a:avLst/>
          </a:prstGeom>
          <a:ln w="12700">
            <a:miter lim="400000"/>
          </a:ln>
        </p:spPr>
      </p:pic>
      <p:sp>
        <p:nvSpPr>
          <p:cNvPr id="20" name="Jan 26, 2020"/>
          <p:cNvSpPr txBox="1"/>
          <p:nvPr/>
        </p:nvSpPr>
        <p:spPr>
          <a:xfrm>
            <a:off x="11855398" y="9423087"/>
            <a:ext cx="1103377"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atin typeface="Ernestine Pro"/>
                <a:ea typeface="Ernestine Pro"/>
                <a:cs typeface="Ernestine Pro"/>
                <a:sym typeface="Ernestine Pro"/>
              </a:defRPr>
            </a:lvl1pPr>
          </a:lstStyle>
          <a:p>
            <a:pPr/>
            <a:r>
              <a:t>Jan 26, 2020</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12" name="–Johnny Appleseed"/>
          <p:cNvSpPr txBox="1"/>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atin typeface="Palatino"/>
                <a:ea typeface="Palatino"/>
                <a:cs typeface="Palatino"/>
                <a:sym typeface="Palatino"/>
              </a:defRPr>
            </a:lvl1pPr>
          </a:lstStyle>
          <a:p>
            <a:pPr/>
            <a:r>
              <a:t>–Johnny Appleseed</a:t>
            </a:r>
          </a:p>
        </p:txBody>
      </p:sp>
      <p:sp>
        <p:nvSpPr>
          <p:cNvPr id="113"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defRPr>
                <a:latin typeface="Palatino"/>
                <a:ea typeface="Palatino"/>
                <a:cs typeface="Palatino"/>
                <a:sym typeface="Palatino"/>
              </a:defRPr>
            </a:lvl1pPr>
          </a:lstStyle>
          <a:p>
            <a:pPr/>
            <a:r>
              <a:t>“Type a quote here.” </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21" name="Image"/>
          <p:cNvSpPr/>
          <p:nvPr>
            <p:ph type="pic" idx="13"/>
          </p:nvPr>
        </p:nvSpPr>
        <p:spPr>
          <a:xfrm>
            <a:off x="-901700" y="-127000"/>
            <a:ext cx="14211300" cy="9997255"/>
          </a:xfrm>
          <a:prstGeom prst="rect">
            <a:avLst/>
          </a:prstGeom>
        </p:spPr>
        <p:txBody>
          <a:bodyPr lIns="91439" tIns="45719" rIns="91439" bIns="45719" anchor="t">
            <a:noAutofit/>
          </a:bodyPr>
          <a:lstStyle/>
          <a:p>
            <a:pPr/>
          </a:p>
        </p:txBody>
      </p:sp>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8"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1"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2" name="Lorem Ipsum Dolor"/>
          <p:cNvSpPr txBox="1"/>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a:lvl1pPr>
          </a:lstStyle>
          <a:p>
            <a:pPr/>
            <a:r>
              <a:t>Lorem Ipsum Dolor</a:t>
            </a:r>
          </a:p>
        </p:txBody>
      </p:sp>
      <p:sp>
        <p:nvSpPr>
          <p:cNvPr id="33" name="Image"/>
          <p:cNvSpPr/>
          <p:nvPr>
            <p:ph type="pic" idx="14"/>
          </p:nvPr>
        </p:nvSpPr>
        <p:spPr>
          <a:xfrm>
            <a:off x="584200" y="558800"/>
            <a:ext cx="11823700" cy="7086600"/>
          </a:xfrm>
          <a:prstGeom prst="rect">
            <a:avLst/>
          </a:prstGeom>
          <a:ln w="9525">
            <a:round/>
          </a:ln>
        </p:spPr>
        <p:txBody>
          <a:bodyPr lIns="91439" tIns="45719" rIns="91439" bIns="45719" anchor="t">
            <a:noAutofit/>
          </a:bodyPr>
          <a:lstStyle/>
          <a:p>
            <a:pPr/>
          </a:p>
        </p:txBody>
      </p:sp>
      <p:sp>
        <p:nvSpPr>
          <p:cNvPr id="34" name="Title Text"/>
          <p:cNvSpPr txBox="1"/>
          <p:nvPr>
            <p:ph type="title"/>
          </p:nvPr>
        </p:nvSpPr>
        <p:spPr>
          <a:xfrm>
            <a:off x="508000" y="6680200"/>
            <a:ext cx="7200900" cy="2413000"/>
          </a:xfrm>
          <a:prstGeom prst="rect">
            <a:avLst/>
          </a:prstGeom>
        </p:spPr>
        <p:txBody>
          <a:bodyPr anchor="t"/>
          <a:lstStyle/>
          <a:p>
            <a:pPr/>
            <a:r>
              <a:t>Title Text</a:t>
            </a:r>
          </a:p>
        </p:txBody>
      </p:sp>
      <p:sp>
        <p:nvSpPr>
          <p:cNvPr id="35" name="Body Level One…"/>
          <p:cNvSpPr txBox="1"/>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6" name="Jan 26, 2020"/>
          <p:cNvSpPr txBox="1"/>
          <p:nvPr/>
        </p:nvSpPr>
        <p:spPr>
          <a:xfrm>
            <a:off x="11855398" y="9423087"/>
            <a:ext cx="1103377"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atin typeface="Ernestine Pro"/>
                <a:ea typeface="Ernestine Pro"/>
                <a:cs typeface="Ernestine Pro"/>
                <a:sym typeface="Ernestine Pro"/>
              </a:defRPr>
            </a:lvl1pPr>
          </a:lstStyle>
          <a:p>
            <a:pPr/>
            <a:r>
              <a:t>Jan 26, 2020</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4" name="Title Text"/>
          <p:cNvSpPr txBox="1"/>
          <p:nvPr>
            <p:ph type="title"/>
          </p:nvPr>
        </p:nvSpPr>
        <p:spPr>
          <a:xfrm>
            <a:off x="508000" y="3670300"/>
            <a:ext cx="11988800" cy="2413000"/>
          </a:xfrm>
          <a:prstGeom prst="rect">
            <a:avLst/>
          </a:prstGeom>
        </p:spPr>
        <p:txBody>
          <a:bodyPr/>
          <a:lstStyle/>
          <a:p>
            <a:pPr/>
            <a:r>
              <a:t>Title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52"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Lorem Ipsum Dolor"/>
          <p:cNvSpPr txBox="1"/>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atin typeface="Palatino"/>
                <a:ea typeface="Palatino"/>
                <a:cs typeface="Palatino"/>
                <a:sym typeface="Palatino"/>
              </a:defRPr>
            </a:lvl1pPr>
          </a:lstStyle>
          <a:p>
            <a:pPr/>
            <a:r>
              <a:t>Lorem Ipsum Dolor</a:t>
            </a:r>
          </a:p>
        </p:txBody>
      </p:sp>
      <p:sp>
        <p:nvSpPr>
          <p:cNvPr id="55" name="Image"/>
          <p:cNvSpPr/>
          <p:nvPr>
            <p:ph type="pic" sz="half" idx="14"/>
          </p:nvPr>
        </p:nvSpPr>
        <p:spPr>
          <a:xfrm>
            <a:off x="6704698" y="590550"/>
            <a:ext cx="5806884" cy="8509000"/>
          </a:xfrm>
          <a:prstGeom prst="rect">
            <a:avLst/>
          </a:prstGeom>
          <a:ln w="9525">
            <a:round/>
          </a:ln>
        </p:spPr>
        <p:txBody>
          <a:bodyPr lIns="91439" tIns="45719" rIns="91439" bIns="45719" anchor="t">
            <a:noAutofit/>
          </a:bodyPr>
          <a:lstStyle/>
          <a:p>
            <a:pPr/>
          </a:p>
        </p:txBody>
      </p:sp>
      <p:sp>
        <p:nvSpPr>
          <p:cNvPr id="56" name="Title Text"/>
          <p:cNvSpPr txBox="1"/>
          <p:nvPr>
            <p:ph type="title"/>
          </p:nvPr>
        </p:nvSpPr>
        <p:spPr>
          <a:xfrm>
            <a:off x="508000" y="2806700"/>
            <a:ext cx="5676900" cy="2032000"/>
          </a:xfrm>
          <a:prstGeom prst="rect">
            <a:avLst/>
          </a:prstGeom>
        </p:spPr>
        <p:txBody>
          <a:bodyPr/>
          <a:lstStyle>
            <a:lvl1pPr defTabSz="584200">
              <a:defRPr sz="5600">
                <a:solidFill>
                  <a:srgbClr val="D93E2B"/>
                </a:solidFill>
                <a:latin typeface="+mn-lt"/>
                <a:ea typeface="+mn-ea"/>
                <a:cs typeface="+mn-cs"/>
                <a:sym typeface="Bodoni SvtyTwo ITC TT-Book"/>
              </a:defRPr>
            </a:lvl1pPr>
          </a:lstStyle>
          <a:p>
            <a:pPr/>
            <a:r>
              <a:t>Title Text</a:t>
            </a:r>
          </a:p>
        </p:txBody>
      </p:sp>
      <p:sp>
        <p:nvSpPr>
          <p:cNvPr id="57" name="Body Level One…"/>
          <p:cNvSpPr txBox="1"/>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atin typeface="Palatino"/>
                <a:ea typeface="Palatino"/>
                <a:cs typeface="Palatino"/>
                <a:sym typeface="Palatino"/>
              </a:defRPr>
            </a:lvl1pPr>
            <a:lvl2pPr marL="0" indent="0">
              <a:spcBef>
                <a:spcPts val="0"/>
              </a:spcBef>
              <a:buClrTx/>
              <a:buSzTx/>
              <a:buFontTx/>
              <a:buNone/>
              <a:defRPr sz="2400">
                <a:latin typeface="Palatino"/>
                <a:ea typeface="Palatino"/>
                <a:cs typeface="Palatino"/>
                <a:sym typeface="Palatino"/>
              </a:defRPr>
            </a:lvl2pPr>
            <a:lvl3pPr marL="0" indent="0">
              <a:spcBef>
                <a:spcPts val="0"/>
              </a:spcBef>
              <a:buClrTx/>
              <a:buSzTx/>
              <a:buFontTx/>
              <a:buNone/>
              <a:defRPr sz="2400">
                <a:latin typeface="Palatino"/>
                <a:ea typeface="Palatino"/>
                <a:cs typeface="Palatino"/>
                <a:sym typeface="Palatino"/>
              </a:defRPr>
            </a:lvl3pPr>
            <a:lvl4pPr marL="0" indent="0">
              <a:spcBef>
                <a:spcPts val="0"/>
              </a:spcBef>
              <a:buClrTx/>
              <a:buSzTx/>
              <a:buFontTx/>
              <a:buNone/>
              <a:defRPr sz="2400">
                <a:latin typeface="Palatino"/>
                <a:ea typeface="Palatino"/>
                <a:cs typeface="Palatino"/>
                <a:sym typeface="Palatino"/>
              </a:defRPr>
            </a:lvl4pPr>
            <a:lvl5pPr marL="0" indent="0">
              <a:spcBef>
                <a:spcPts val="0"/>
              </a:spcBef>
              <a:buClrTx/>
              <a:buSzTx/>
              <a:buFontTx/>
              <a:buNone/>
              <a:defRPr sz="2400">
                <a:latin typeface="Palatino"/>
                <a:ea typeface="Palatino"/>
                <a:cs typeface="Palatino"/>
                <a:sym typeface="Palatino"/>
              </a:defRPr>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3" name="Title Text"/>
          <p:cNvSpPr txBox="1"/>
          <p:nvPr>
            <p:ph type="title"/>
          </p:nvPr>
        </p:nvSpPr>
        <p:spPr>
          <a:xfrm>
            <a:off x="508000" y="631049"/>
            <a:ext cx="11988800" cy="1219201"/>
          </a:xfrm>
          <a:prstGeom prst="rect">
            <a:avLst/>
          </a:prstGeom>
        </p:spPr>
        <p:txBody>
          <a:bodyPr anchor="t"/>
          <a:lstStyle/>
          <a:p>
            <a:pPr/>
            <a:r>
              <a:t>Title Text</a:t>
            </a:r>
          </a:p>
        </p:txBody>
      </p:sp>
      <p:sp>
        <p:nvSpPr>
          <p:cNvPr id="74" name="Body Level One…"/>
          <p:cNvSpPr txBox="1"/>
          <p:nvPr>
            <p:ph type="body" idx="1"/>
          </p:nvPr>
        </p:nvSpPr>
        <p:spPr>
          <a:xfrm>
            <a:off x="508000" y="2182124"/>
            <a:ext cx="11988800" cy="6793946"/>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pic>
        <p:nvPicPr>
          <p:cNvPr id="75" name="berkeleyischool-logo-alternate-fullcolor-lg.png" descr="berkeleyischool-logo-alternate-fullcolor-lg.png"/>
          <p:cNvPicPr>
            <a:picLocks noChangeAspect="1"/>
          </p:cNvPicPr>
          <p:nvPr/>
        </p:nvPicPr>
        <p:blipFill>
          <a:blip r:embed="rId2">
            <a:extLst/>
          </a:blip>
          <a:stretch>
            <a:fillRect/>
          </a:stretch>
        </p:blipFill>
        <p:spPr>
          <a:xfrm>
            <a:off x="10672536" y="635000"/>
            <a:ext cx="1854927" cy="635313"/>
          </a:xfrm>
          <a:prstGeom prst="rect">
            <a:avLst/>
          </a:prstGeom>
          <a:ln w="12700">
            <a:miter lim="400000"/>
          </a:ln>
        </p:spPr>
      </p:pic>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83" name="Image"/>
          <p:cNvSpPr/>
          <p:nvPr>
            <p:ph type="pic" sz="half" idx="13"/>
          </p:nvPr>
        </p:nvSpPr>
        <p:spPr>
          <a:xfrm>
            <a:off x="6819900" y="1739900"/>
            <a:ext cx="5575300" cy="8169655"/>
          </a:xfrm>
          <a:prstGeom prst="rect">
            <a:avLst/>
          </a:prstGeom>
          <a:ln w="9525">
            <a:round/>
          </a:ln>
        </p:spPr>
        <p:txBody>
          <a:bodyPr lIns="91439" tIns="45719" rIns="91439" bIns="45719" anchor="t">
            <a:noAutofit/>
          </a:bodyPr>
          <a:lstStyle/>
          <a:p>
            <a:pPr/>
          </a:p>
        </p:txBody>
      </p:sp>
      <p:sp>
        <p:nvSpPr>
          <p:cNvPr id="84" name="Title Text"/>
          <p:cNvSpPr txBox="1"/>
          <p:nvPr>
            <p:ph type="title"/>
          </p:nvPr>
        </p:nvSpPr>
        <p:spPr>
          <a:prstGeom prst="rect">
            <a:avLst/>
          </a:prstGeom>
        </p:spPr>
        <p:txBody>
          <a:bodyPr/>
          <a:lstStyle/>
          <a:p>
            <a:pPr/>
            <a:r>
              <a:t>Title Text</a:t>
            </a:r>
          </a:p>
        </p:txBody>
      </p:sp>
      <p:sp>
        <p:nvSpPr>
          <p:cNvPr id="85"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atin typeface="Palatino"/>
                <a:ea typeface="Palatino"/>
                <a:cs typeface="Palatino"/>
                <a:sym typeface="Palatino"/>
              </a:defRPr>
            </a:lvl1pPr>
            <a:lvl2pPr marL="787400" indent="-393700">
              <a:spcBef>
                <a:spcPts val="1800"/>
              </a:spcBef>
              <a:buSzPct val="65000"/>
              <a:defRPr sz="3000">
                <a:latin typeface="Palatino"/>
                <a:ea typeface="Palatino"/>
                <a:cs typeface="Palatino"/>
                <a:sym typeface="Palatino"/>
              </a:defRPr>
            </a:lvl2pPr>
            <a:lvl3pPr marL="1181100" indent="-393700">
              <a:spcBef>
                <a:spcPts val="1800"/>
              </a:spcBef>
              <a:buSzPct val="65000"/>
              <a:defRPr sz="3000">
                <a:latin typeface="Palatino"/>
                <a:ea typeface="Palatino"/>
                <a:cs typeface="Palatino"/>
                <a:sym typeface="Palatino"/>
              </a:defRPr>
            </a:lvl3pPr>
            <a:lvl4pPr marL="1574800" indent="-393700">
              <a:spcBef>
                <a:spcPts val="1800"/>
              </a:spcBef>
              <a:buSzPct val="65000"/>
              <a:defRPr sz="3000">
                <a:latin typeface="Palatino"/>
                <a:ea typeface="Palatino"/>
                <a:cs typeface="Palatino"/>
                <a:sym typeface="Palatino"/>
              </a:defRPr>
            </a:lvl4pPr>
            <a:lvl5pPr marL="1968500" indent="-393700">
              <a:spcBef>
                <a:spcPts val="1800"/>
              </a:spcBef>
              <a:buSzPct val="65000"/>
              <a:defRPr sz="3000">
                <a:latin typeface="Palatino"/>
                <a:ea typeface="Palatino"/>
                <a:cs typeface="Palatino"/>
                <a:sym typeface="Palatino"/>
              </a:defRPr>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93"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94" name="berkeleyischool-logo-alternate-fullcolor-lg.png" descr="berkeleyischool-logo-alternate-fullcolor-lg.png"/>
          <p:cNvPicPr>
            <a:picLocks noChangeAspect="1"/>
          </p:cNvPicPr>
          <p:nvPr/>
        </p:nvPicPr>
        <p:blipFill>
          <a:blip r:embed="rId2">
            <a:extLst/>
          </a:blip>
          <a:stretch>
            <a:fillRect/>
          </a:stretch>
        </p:blipFill>
        <p:spPr>
          <a:xfrm>
            <a:off x="10672536" y="635000"/>
            <a:ext cx="1854927" cy="635313"/>
          </a:xfrm>
          <a:prstGeom prst="rect">
            <a:avLst/>
          </a:prstGeom>
          <a:ln w="12700">
            <a:miter lim="400000"/>
          </a:ln>
        </p:spPr>
      </p:pic>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02" name="Image"/>
          <p:cNvSpPr/>
          <p:nvPr>
            <p:ph type="pic" sz="half" idx="13"/>
          </p:nvPr>
        </p:nvSpPr>
        <p:spPr>
          <a:xfrm>
            <a:off x="6260986" y="4406900"/>
            <a:ext cx="6697779" cy="4711700"/>
          </a:xfrm>
          <a:prstGeom prst="rect">
            <a:avLst/>
          </a:prstGeom>
          <a:ln w="9525">
            <a:round/>
          </a:ln>
        </p:spPr>
        <p:txBody>
          <a:bodyPr lIns="91439" tIns="45719" rIns="91439" bIns="45719" anchor="t">
            <a:noAutofit/>
          </a:bodyPr>
          <a:lstStyle/>
          <a:p>
            <a:pPr/>
          </a:p>
        </p:txBody>
      </p:sp>
      <p:sp>
        <p:nvSpPr>
          <p:cNvPr id="103" name="Image"/>
          <p:cNvSpPr/>
          <p:nvPr>
            <p:ph type="pic" sz="quarter" idx="14"/>
          </p:nvPr>
        </p:nvSpPr>
        <p:spPr>
          <a:xfrm>
            <a:off x="6680200" y="635000"/>
            <a:ext cx="5829301" cy="3517900"/>
          </a:xfrm>
          <a:prstGeom prst="rect">
            <a:avLst/>
          </a:prstGeom>
          <a:ln w="9525">
            <a:round/>
          </a:ln>
        </p:spPr>
        <p:txBody>
          <a:bodyPr lIns="91439" tIns="45719" rIns="91439" bIns="45719" anchor="t">
            <a:noAutofit/>
          </a:bodyPr>
          <a:lstStyle/>
          <a:p>
            <a:pPr/>
          </a:p>
        </p:txBody>
      </p:sp>
      <p:sp>
        <p:nvSpPr>
          <p:cNvPr id="104" name="Image"/>
          <p:cNvSpPr/>
          <p:nvPr>
            <p:ph type="pic" sz="half" idx="15"/>
          </p:nvPr>
        </p:nvSpPr>
        <p:spPr>
          <a:xfrm>
            <a:off x="482600" y="609600"/>
            <a:ext cx="5728881" cy="8394700"/>
          </a:xfrm>
          <a:prstGeom prst="rect">
            <a:avLst/>
          </a:prstGeom>
          <a:ln w="9525">
            <a:round/>
          </a:ln>
        </p:spPr>
        <p:txBody>
          <a:bodyPr lIns="91439" tIns="45719" rIns="91439" bIns="45719" anchor="t">
            <a:noAutofit/>
          </a:bodyPr>
          <a:lstStyle/>
          <a:p>
            <a:pP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1369838" rtl="0" latinLnBrk="0">
        <a:lnSpc>
          <a:spcPct val="90000"/>
        </a:lnSpc>
        <a:spcBef>
          <a:spcPts val="1600"/>
        </a:spcBef>
        <a:spcAft>
          <a:spcPts val="0"/>
        </a:spcAft>
        <a:buClrTx/>
        <a:buSzTx/>
        <a:buFontTx/>
        <a:buNone/>
        <a:tabLst/>
        <a:defRPr b="0" baseline="0" cap="none" i="0" spc="0" strike="noStrike" sz="6500" u="none">
          <a:solidFill>
            <a:schemeClr val="accent1">
              <a:hueOff val="369196"/>
              <a:satOff val="13972"/>
              <a:lumOff val="-24493"/>
            </a:schemeClr>
          </a:solidFill>
          <a:uFillTx/>
          <a:latin typeface="+mj-lt"/>
          <a:ea typeface="+mj-ea"/>
          <a:cs typeface="+mj-cs"/>
          <a:sym typeface="UC Berkeley OS"/>
        </a:defRPr>
      </a:lvl1pPr>
      <a:lvl2pPr marL="0" marR="0" indent="0" algn="l" defTabSz="1369838" rtl="0" latinLnBrk="0">
        <a:lnSpc>
          <a:spcPct val="90000"/>
        </a:lnSpc>
        <a:spcBef>
          <a:spcPts val="1600"/>
        </a:spcBef>
        <a:spcAft>
          <a:spcPts val="0"/>
        </a:spcAft>
        <a:buClrTx/>
        <a:buSzTx/>
        <a:buFontTx/>
        <a:buNone/>
        <a:tabLst/>
        <a:defRPr b="0" baseline="0" cap="none" i="0" spc="0" strike="noStrike" sz="6500" u="none">
          <a:solidFill>
            <a:schemeClr val="accent1">
              <a:hueOff val="369196"/>
              <a:satOff val="13972"/>
              <a:lumOff val="-24493"/>
            </a:schemeClr>
          </a:solidFill>
          <a:uFillTx/>
          <a:latin typeface="+mj-lt"/>
          <a:ea typeface="+mj-ea"/>
          <a:cs typeface="+mj-cs"/>
          <a:sym typeface="UC Berkeley OS"/>
        </a:defRPr>
      </a:lvl2pPr>
      <a:lvl3pPr marL="0" marR="0" indent="0" algn="l" defTabSz="1369838" rtl="0" latinLnBrk="0">
        <a:lnSpc>
          <a:spcPct val="90000"/>
        </a:lnSpc>
        <a:spcBef>
          <a:spcPts val="1600"/>
        </a:spcBef>
        <a:spcAft>
          <a:spcPts val="0"/>
        </a:spcAft>
        <a:buClrTx/>
        <a:buSzTx/>
        <a:buFontTx/>
        <a:buNone/>
        <a:tabLst/>
        <a:defRPr b="0" baseline="0" cap="none" i="0" spc="0" strike="noStrike" sz="6500" u="none">
          <a:solidFill>
            <a:schemeClr val="accent1">
              <a:hueOff val="369196"/>
              <a:satOff val="13972"/>
              <a:lumOff val="-24493"/>
            </a:schemeClr>
          </a:solidFill>
          <a:uFillTx/>
          <a:latin typeface="+mj-lt"/>
          <a:ea typeface="+mj-ea"/>
          <a:cs typeface="+mj-cs"/>
          <a:sym typeface="UC Berkeley OS"/>
        </a:defRPr>
      </a:lvl3pPr>
      <a:lvl4pPr marL="0" marR="0" indent="0" algn="l" defTabSz="1369838" rtl="0" latinLnBrk="0">
        <a:lnSpc>
          <a:spcPct val="90000"/>
        </a:lnSpc>
        <a:spcBef>
          <a:spcPts val="1600"/>
        </a:spcBef>
        <a:spcAft>
          <a:spcPts val="0"/>
        </a:spcAft>
        <a:buClrTx/>
        <a:buSzTx/>
        <a:buFontTx/>
        <a:buNone/>
        <a:tabLst/>
        <a:defRPr b="0" baseline="0" cap="none" i="0" spc="0" strike="noStrike" sz="6500" u="none">
          <a:solidFill>
            <a:schemeClr val="accent1">
              <a:hueOff val="369196"/>
              <a:satOff val="13972"/>
              <a:lumOff val="-24493"/>
            </a:schemeClr>
          </a:solidFill>
          <a:uFillTx/>
          <a:latin typeface="+mj-lt"/>
          <a:ea typeface="+mj-ea"/>
          <a:cs typeface="+mj-cs"/>
          <a:sym typeface="UC Berkeley OS"/>
        </a:defRPr>
      </a:lvl4pPr>
      <a:lvl5pPr marL="0" marR="0" indent="0" algn="l" defTabSz="1369838" rtl="0" latinLnBrk="0">
        <a:lnSpc>
          <a:spcPct val="90000"/>
        </a:lnSpc>
        <a:spcBef>
          <a:spcPts val="1600"/>
        </a:spcBef>
        <a:spcAft>
          <a:spcPts val="0"/>
        </a:spcAft>
        <a:buClrTx/>
        <a:buSzTx/>
        <a:buFontTx/>
        <a:buNone/>
        <a:tabLst/>
        <a:defRPr b="0" baseline="0" cap="none" i="0" spc="0" strike="noStrike" sz="6500" u="none">
          <a:solidFill>
            <a:schemeClr val="accent1">
              <a:hueOff val="369196"/>
              <a:satOff val="13972"/>
              <a:lumOff val="-24493"/>
            </a:schemeClr>
          </a:solidFill>
          <a:uFillTx/>
          <a:latin typeface="+mj-lt"/>
          <a:ea typeface="+mj-ea"/>
          <a:cs typeface="+mj-cs"/>
          <a:sym typeface="UC Berkeley OS"/>
        </a:defRPr>
      </a:lvl5pPr>
      <a:lvl6pPr marL="0" marR="0" indent="0" algn="l" defTabSz="1369838" rtl="0" latinLnBrk="0">
        <a:lnSpc>
          <a:spcPct val="90000"/>
        </a:lnSpc>
        <a:spcBef>
          <a:spcPts val="1600"/>
        </a:spcBef>
        <a:spcAft>
          <a:spcPts val="0"/>
        </a:spcAft>
        <a:buClrTx/>
        <a:buSzTx/>
        <a:buFontTx/>
        <a:buNone/>
        <a:tabLst/>
        <a:defRPr b="0" baseline="0" cap="none" i="0" spc="0" strike="noStrike" sz="6500" u="none">
          <a:solidFill>
            <a:schemeClr val="accent1">
              <a:hueOff val="369196"/>
              <a:satOff val="13972"/>
              <a:lumOff val="-24493"/>
            </a:schemeClr>
          </a:solidFill>
          <a:uFillTx/>
          <a:latin typeface="+mj-lt"/>
          <a:ea typeface="+mj-ea"/>
          <a:cs typeface="+mj-cs"/>
          <a:sym typeface="UC Berkeley OS"/>
        </a:defRPr>
      </a:lvl6pPr>
      <a:lvl7pPr marL="0" marR="0" indent="0" algn="l" defTabSz="1369838" rtl="0" latinLnBrk="0">
        <a:lnSpc>
          <a:spcPct val="90000"/>
        </a:lnSpc>
        <a:spcBef>
          <a:spcPts val="1600"/>
        </a:spcBef>
        <a:spcAft>
          <a:spcPts val="0"/>
        </a:spcAft>
        <a:buClrTx/>
        <a:buSzTx/>
        <a:buFontTx/>
        <a:buNone/>
        <a:tabLst/>
        <a:defRPr b="0" baseline="0" cap="none" i="0" spc="0" strike="noStrike" sz="6500" u="none">
          <a:solidFill>
            <a:schemeClr val="accent1">
              <a:hueOff val="369196"/>
              <a:satOff val="13972"/>
              <a:lumOff val="-24493"/>
            </a:schemeClr>
          </a:solidFill>
          <a:uFillTx/>
          <a:latin typeface="+mj-lt"/>
          <a:ea typeface="+mj-ea"/>
          <a:cs typeface="+mj-cs"/>
          <a:sym typeface="UC Berkeley OS"/>
        </a:defRPr>
      </a:lvl7pPr>
      <a:lvl8pPr marL="0" marR="0" indent="0" algn="l" defTabSz="1369838" rtl="0" latinLnBrk="0">
        <a:lnSpc>
          <a:spcPct val="90000"/>
        </a:lnSpc>
        <a:spcBef>
          <a:spcPts val="1600"/>
        </a:spcBef>
        <a:spcAft>
          <a:spcPts val="0"/>
        </a:spcAft>
        <a:buClrTx/>
        <a:buSzTx/>
        <a:buFontTx/>
        <a:buNone/>
        <a:tabLst/>
        <a:defRPr b="0" baseline="0" cap="none" i="0" spc="0" strike="noStrike" sz="6500" u="none">
          <a:solidFill>
            <a:schemeClr val="accent1">
              <a:hueOff val="369196"/>
              <a:satOff val="13972"/>
              <a:lumOff val="-24493"/>
            </a:schemeClr>
          </a:solidFill>
          <a:uFillTx/>
          <a:latin typeface="+mj-lt"/>
          <a:ea typeface="+mj-ea"/>
          <a:cs typeface="+mj-cs"/>
          <a:sym typeface="UC Berkeley OS"/>
        </a:defRPr>
      </a:lvl8pPr>
      <a:lvl9pPr marL="0" marR="0" indent="0" algn="l" defTabSz="1369838" rtl="0" latinLnBrk="0">
        <a:lnSpc>
          <a:spcPct val="90000"/>
        </a:lnSpc>
        <a:spcBef>
          <a:spcPts val="1600"/>
        </a:spcBef>
        <a:spcAft>
          <a:spcPts val="0"/>
        </a:spcAft>
        <a:buClrTx/>
        <a:buSzTx/>
        <a:buFontTx/>
        <a:buNone/>
        <a:tabLst/>
        <a:defRPr b="0" baseline="0" cap="none" i="0" spc="0" strike="noStrike" sz="6500" u="none">
          <a:solidFill>
            <a:schemeClr val="accent1">
              <a:hueOff val="369196"/>
              <a:satOff val="13972"/>
              <a:lumOff val="-24493"/>
            </a:schemeClr>
          </a:solidFill>
          <a:uFillTx/>
          <a:latin typeface="+mj-lt"/>
          <a:ea typeface="+mj-ea"/>
          <a:cs typeface="+mj-cs"/>
          <a:sym typeface="UC Berkeley OS"/>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Baker Signet BT"/>
          <a:ea typeface="Baker Signet BT"/>
          <a:cs typeface="Baker Signet BT"/>
          <a:sym typeface="Baker Signet BT"/>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Baker Signet BT"/>
          <a:ea typeface="Baker Signet BT"/>
          <a:cs typeface="Baker Signet BT"/>
          <a:sym typeface="Baker Signet BT"/>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Baker Signet BT"/>
          <a:ea typeface="Baker Signet BT"/>
          <a:cs typeface="Baker Signet BT"/>
          <a:sym typeface="Baker Signet BT"/>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Baker Signet BT"/>
          <a:ea typeface="Baker Signet BT"/>
          <a:cs typeface="Baker Signet BT"/>
          <a:sym typeface="Baker Signet BT"/>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Baker Signet BT"/>
          <a:ea typeface="Baker Signet BT"/>
          <a:cs typeface="Baker Signet BT"/>
          <a:sym typeface="Baker Signet BT"/>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Baker Signet BT"/>
          <a:ea typeface="Baker Signet BT"/>
          <a:cs typeface="Baker Signet BT"/>
          <a:sym typeface="Baker Signet BT"/>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Baker Signet BT"/>
          <a:ea typeface="Baker Signet BT"/>
          <a:cs typeface="Baker Signet BT"/>
          <a:sym typeface="Baker Signet BT"/>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Baker Signet BT"/>
          <a:ea typeface="Baker Signet BT"/>
          <a:cs typeface="Baker Signet BT"/>
          <a:sym typeface="Baker Signet BT"/>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Baker Signet BT"/>
          <a:ea typeface="Baker Signet BT"/>
          <a:cs typeface="Baker Signet BT"/>
          <a:sym typeface="Baker Signet B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tif"/><Relationship Id="rId4"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2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 Id="rId3" Type="http://schemas.openxmlformats.org/officeDocument/2006/relationships/image" Target="../media/image2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openxmlformats.org/officeDocument/2006/relationships/image" Target="../media/image2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 Id="rId3" Type="http://schemas.openxmlformats.org/officeDocument/2006/relationships/image" Target="../media/image2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hyperlink" Target="https://gist.github.com/carnivore/997001" TargetMode="External"/><Relationship Id="rId4" Type="http://schemas.openxmlformats.org/officeDocument/2006/relationships/hyperlink" Target="https://git-scm.com/downloads"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python.org/3.6/library/random.html" TargetMode="External"/><Relationship Id="rId3"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W200 Programming for Data Science"/>
          <p:cNvSpPr txBox="1"/>
          <p:nvPr>
            <p:ph type="body" idx="13"/>
          </p:nvPr>
        </p:nvSpPr>
        <p:spPr>
          <a:prstGeom prst="rect">
            <a:avLst/>
          </a:prstGeom>
        </p:spPr>
        <p:txBody>
          <a:bodyPr/>
          <a:lstStyle/>
          <a:p>
            <a:pPr/>
            <a:r>
              <a:t>W200 Programming for Data Science</a:t>
            </a:r>
          </a:p>
        </p:txBody>
      </p:sp>
      <p:sp>
        <p:nvSpPr>
          <p:cNvPr id="139" name="More about control &amp; algorithms"/>
          <p:cNvSpPr txBox="1"/>
          <p:nvPr>
            <p:ph type="ctrTitle"/>
          </p:nvPr>
        </p:nvSpPr>
        <p:spPr>
          <a:xfrm>
            <a:off x="507305" y="4141134"/>
            <a:ext cx="7200901" cy="2413001"/>
          </a:xfrm>
          <a:prstGeom prst="rect">
            <a:avLst/>
          </a:prstGeom>
        </p:spPr>
        <p:txBody>
          <a:bodyPr/>
          <a:lstStyle/>
          <a:p>
            <a:pPr/>
            <a:r>
              <a:t>More about control &amp; algorithms</a:t>
            </a:r>
          </a:p>
        </p:txBody>
      </p:sp>
      <p:pic>
        <p:nvPicPr>
          <p:cNvPr id="140" name="Image" descr="Image"/>
          <p:cNvPicPr>
            <a:picLocks noChangeAspect="1"/>
          </p:cNvPicPr>
          <p:nvPr/>
        </p:nvPicPr>
        <p:blipFill>
          <a:blip r:embed="rId2">
            <a:extLst/>
          </a:blip>
          <a:stretch>
            <a:fillRect/>
          </a:stretch>
        </p:blipFill>
        <p:spPr>
          <a:xfrm rot="600000">
            <a:off x="8685080" y="2926658"/>
            <a:ext cx="5107801" cy="5107801"/>
          </a:xfrm>
          <a:prstGeom prst="rect">
            <a:avLst/>
          </a:prstGeom>
          <a:ln w="12700">
            <a:miter lim="400000"/>
          </a:ln>
          <a:effectLst>
            <a:outerShdw sx="100000" sy="100000" kx="0" ky="0" algn="b" rotWithShape="0" blurRad="139700" dist="25400" dir="8521631">
              <a:srgbClr val="000000">
                <a:alpha val="75000"/>
              </a:srgbClr>
            </a:outerShdw>
          </a:effectLst>
        </p:spPr>
      </p:pic>
      <p:pic>
        <p:nvPicPr>
          <p:cNvPr id="141" name="Image" descr="Image"/>
          <p:cNvPicPr>
            <a:picLocks noChangeAspect="1"/>
          </p:cNvPicPr>
          <p:nvPr/>
        </p:nvPicPr>
        <p:blipFill>
          <a:blip r:embed="rId3">
            <a:extLst/>
          </a:blip>
          <a:stretch>
            <a:fillRect/>
          </a:stretch>
        </p:blipFill>
        <p:spPr>
          <a:xfrm>
            <a:off x="7110538" y="6333924"/>
            <a:ext cx="3199410" cy="2413001"/>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grpSp>
        <p:nvGrpSpPr>
          <p:cNvPr id="144" name="Image"/>
          <p:cNvGrpSpPr/>
          <p:nvPr/>
        </p:nvGrpSpPr>
        <p:grpSpPr>
          <a:xfrm>
            <a:off x="4574116" y="5204883"/>
            <a:ext cx="3111501" cy="3187701"/>
            <a:chOff x="0" y="0"/>
            <a:chExt cx="3111500" cy="3187700"/>
          </a:xfrm>
        </p:grpSpPr>
        <p:pic>
          <p:nvPicPr>
            <p:cNvPr id="143" name="Image" descr="Image"/>
            <p:cNvPicPr>
              <a:picLocks noChangeAspect="1"/>
            </p:cNvPicPr>
            <p:nvPr/>
          </p:nvPicPr>
          <p:blipFill>
            <a:blip r:embed="rId4">
              <a:extLst/>
            </a:blip>
            <a:stretch>
              <a:fillRect/>
            </a:stretch>
          </p:blipFill>
          <p:spPr>
            <a:xfrm>
              <a:off x="127000" y="88900"/>
              <a:ext cx="2857500" cy="2857500"/>
            </a:xfrm>
            <a:prstGeom prst="rect">
              <a:avLst/>
            </a:prstGeom>
            <a:ln>
              <a:noFill/>
            </a:ln>
            <a:effectLst/>
          </p:spPr>
        </p:pic>
        <p:pic>
          <p:nvPicPr>
            <p:cNvPr id="142" name="Image" descr="Image"/>
            <p:cNvPicPr>
              <a:picLocks noChangeAspect="0"/>
            </p:cNvPicPr>
            <p:nvPr/>
          </p:nvPicPr>
          <p:blipFill>
            <a:blip r:embed="rId5">
              <a:extLst/>
            </a:blip>
            <a:stretch>
              <a:fillRect/>
            </a:stretch>
          </p:blipFill>
          <p:spPr>
            <a:xfrm>
              <a:off x="0" y="0"/>
              <a:ext cx="3111500" cy="3187700"/>
            </a:xfrm>
            <a:prstGeom prst="rect">
              <a:avLst/>
            </a:prstGeom>
            <a:effectLst/>
          </p:spPr>
        </p:pic>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4.  Pseudocoding:  Example"/>
          <p:cNvSpPr txBox="1"/>
          <p:nvPr>
            <p:ph type="title" idx="4294967295"/>
          </p:nvPr>
        </p:nvSpPr>
        <p:spPr>
          <a:xfrm>
            <a:off x="387027" y="173849"/>
            <a:ext cx="8037696" cy="1219201"/>
          </a:xfrm>
          <a:prstGeom prst="rect">
            <a:avLst/>
          </a:prstGeom>
        </p:spPr>
        <p:txBody>
          <a:bodyPr anchor="t"/>
          <a:lstStyle>
            <a:lvl1pPr defTabSz="1287648">
              <a:spcBef>
                <a:spcPts val="1500"/>
              </a:spcBef>
              <a:defRPr sz="6110"/>
            </a:lvl1pPr>
          </a:lstStyle>
          <a:p>
            <a:pPr/>
            <a:r>
              <a:t>4.  Pseudocoding:  Example</a:t>
            </a:r>
          </a:p>
        </p:txBody>
      </p:sp>
      <p:sp>
        <p:nvSpPr>
          <p:cNvPr id="191" name="This program calculates the Lowest Common multiple…"/>
          <p:cNvSpPr txBox="1"/>
          <p:nvPr/>
        </p:nvSpPr>
        <p:spPr>
          <a:xfrm>
            <a:off x="368300" y="1492250"/>
            <a:ext cx="5537200" cy="676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1400">
                <a:solidFill>
                  <a:srgbClr val="000000"/>
                </a:solidFill>
                <a:latin typeface="Inconsolata"/>
                <a:ea typeface="Inconsolata"/>
                <a:cs typeface="Inconsolata"/>
                <a:sym typeface="Inconsolata"/>
              </a:defRPr>
            </a:pPr>
            <a:r>
              <a:t>This program calculates the Lowest Common multiple </a:t>
            </a:r>
          </a:p>
          <a:p>
            <a:pPr algn="l">
              <a:defRPr sz="1400">
                <a:solidFill>
                  <a:srgbClr val="000000"/>
                </a:solidFill>
                <a:latin typeface="Inconsolata"/>
                <a:ea typeface="Inconsolata"/>
                <a:cs typeface="Inconsolata"/>
                <a:sym typeface="Inconsolata"/>
              </a:defRPr>
            </a:pPr>
            <a:r>
              <a:t>for excessively long input values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function lcmNaive(Argument one, Argument two){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Calculate the lowest common variable of Argument </a:t>
            </a:r>
          </a:p>
          <a:p>
            <a:pPr algn="l">
              <a:defRPr sz="1400">
                <a:solidFill>
                  <a:srgbClr val="000000"/>
                </a:solidFill>
                <a:latin typeface="Inconsolata"/>
                <a:ea typeface="Inconsolata"/>
                <a:cs typeface="Inconsolata"/>
                <a:sym typeface="Inconsolata"/>
              </a:defRPr>
            </a:pPr>
            <a:r>
              <a:t>	1 and Argument 2 by dividing their product by their </a:t>
            </a:r>
          </a:p>
          <a:p>
            <a:pPr algn="l">
              <a:defRPr sz="1400">
                <a:solidFill>
                  <a:srgbClr val="000000"/>
                </a:solidFill>
                <a:latin typeface="Inconsolata"/>
                <a:ea typeface="Inconsolata"/>
                <a:cs typeface="Inconsolata"/>
                <a:sym typeface="Inconsolata"/>
              </a:defRPr>
            </a:pPr>
            <a:r>
              <a:t>	Greatest common divisor product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return lowest common multiple </a:t>
            </a:r>
          </a:p>
          <a:p>
            <a:pPr algn="l">
              <a:defRPr sz="1400">
                <a:solidFill>
                  <a:srgbClr val="000000"/>
                </a:solidFill>
                <a:latin typeface="Inconsolata"/>
                <a:ea typeface="Inconsolata"/>
                <a:cs typeface="Inconsolata"/>
                <a:sym typeface="Inconsolata"/>
              </a:defRPr>
            </a:pPr>
            <a:r>
              <a:t>end </a:t>
            </a:r>
          </a:p>
          <a:p>
            <a:pPr algn="l">
              <a:defRPr sz="1400">
                <a:solidFill>
                  <a:srgbClr val="000000"/>
                </a:solidFill>
                <a:latin typeface="Inconsolata"/>
                <a:ea typeface="Inconsolata"/>
                <a:cs typeface="Inconsolata"/>
                <a:sym typeface="Inconsolata"/>
              </a:defRPr>
            </a:pPr>
            <a:r>
              <a:t>} </a:t>
            </a:r>
          </a:p>
          <a:p>
            <a:pPr algn="l">
              <a:defRPr sz="1400">
                <a:solidFill>
                  <a:srgbClr val="000000"/>
                </a:solidFill>
                <a:latin typeface="Inconsolata"/>
                <a:ea typeface="Inconsolata"/>
                <a:cs typeface="Inconsolata"/>
                <a:sym typeface="Inconsolata"/>
              </a:defRPr>
            </a:pPr>
            <a:r>
              <a:t>function greatestCommonDivisor(Argument one, Argument two){ </a:t>
            </a:r>
          </a:p>
          <a:p>
            <a:pPr algn="l">
              <a:defRPr sz="1400">
                <a:solidFill>
                  <a:srgbClr val="000000"/>
                </a:solidFill>
                <a:latin typeface="Inconsolata"/>
                <a:ea typeface="Inconsolata"/>
                <a:cs typeface="Inconsolata"/>
                <a:sym typeface="Inconsolata"/>
              </a:defRPr>
            </a:pPr>
            <a:r>
              <a:t>	if Argument two is equal to zero </a:t>
            </a:r>
          </a:p>
          <a:p>
            <a:pPr algn="l">
              <a:defRPr sz="1400">
                <a:solidFill>
                  <a:srgbClr val="000000"/>
                </a:solidFill>
                <a:latin typeface="Inconsolata"/>
                <a:ea typeface="Inconsolata"/>
                <a:cs typeface="Inconsolata"/>
                <a:sym typeface="Inconsolata"/>
              </a:defRPr>
            </a:pPr>
            <a:r>
              <a:t>		then return Argument one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return the greatest common divisor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end </a:t>
            </a:r>
          </a:p>
          <a:p>
            <a:pPr algn="l">
              <a:defRPr sz="1400">
                <a:solidFill>
                  <a:srgbClr val="000000"/>
                </a:solidFill>
                <a:latin typeface="Inconsolata"/>
                <a:ea typeface="Inconsolata"/>
                <a:cs typeface="Inconsolata"/>
                <a:sym typeface="Inconsolata"/>
              </a:defRPr>
            </a:pPr>
            <a:r>
              <a:t>}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a:t>
            </a:r>
          </a:p>
          <a:p>
            <a:pPr algn="l">
              <a:defRPr sz="1400">
                <a:solidFill>
                  <a:srgbClr val="FF2600"/>
                </a:solidFill>
                <a:latin typeface="Inconsolata"/>
                <a:ea typeface="Inconsolata"/>
                <a:cs typeface="Inconsolata"/>
                <a:sym typeface="Inconsolata"/>
              </a:defRPr>
            </a:pPr>
            <a:r>
              <a:t>In the main function </a:t>
            </a:r>
          </a:p>
          <a:p>
            <a:pPr algn="l">
              <a:defRPr sz="1400">
                <a:solidFill>
                  <a:srgbClr val="FF2600"/>
                </a:solidFill>
                <a:latin typeface="Inconsolata"/>
                <a:ea typeface="Inconsolata"/>
                <a:cs typeface="Inconsolata"/>
                <a:sym typeface="Inconsolata"/>
              </a:defRPr>
            </a:pPr>
            <a:r>
              <a:t>	</a:t>
            </a:r>
          </a:p>
          <a:p>
            <a:pPr algn="l">
              <a:defRPr sz="1400">
                <a:solidFill>
                  <a:srgbClr val="FF2600"/>
                </a:solidFill>
                <a:latin typeface="Inconsolata"/>
                <a:ea typeface="Inconsolata"/>
                <a:cs typeface="Inconsolata"/>
                <a:sym typeface="Inconsolata"/>
              </a:defRPr>
            </a:pPr>
            <a:r>
              <a:t>print prompt "Input two numbers" </a:t>
            </a:r>
          </a:p>
          <a:p>
            <a:pPr algn="l">
              <a:defRPr sz="1400">
                <a:solidFill>
                  <a:srgbClr val="FF2600"/>
                </a:solidFill>
                <a:latin typeface="Inconsolata"/>
                <a:ea typeface="Inconsolata"/>
                <a:cs typeface="Inconsolata"/>
                <a:sym typeface="Inconsolata"/>
              </a:defRPr>
            </a:pPr>
            <a:r>
              <a:t>		</a:t>
            </a:r>
          </a:p>
          <a:p>
            <a:pPr algn="l">
              <a:defRPr sz="1400">
                <a:solidFill>
                  <a:srgbClr val="FF2600"/>
                </a:solidFill>
                <a:latin typeface="Inconsolata"/>
                <a:ea typeface="Inconsolata"/>
                <a:cs typeface="Inconsolata"/>
                <a:sym typeface="Inconsolata"/>
              </a:defRPr>
            </a:pPr>
            <a:r>
              <a:t>Take the first number from the user </a:t>
            </a:r>
          </a:p>
          <a:p>
            <a:pPr algn="l">
              <a:defRPr sz="1400">
                <a:solidFill>
                  <a:srgbClr val="FF2600"/>
                </a:solidFill>
                <a:latin typeface="Inconsolata"/>
                <a:ea typeface="Inconsolata"/>
                <a:cs typeface="Inconsolata"/>
                <a:sym typeface="Inconsolata"/>
              </a:defRPr>
            </a:pPr>
            <a:r>
              <a:t>Take the second number from the user </a:t>
            </a:r>
          </a:p>
          <a:p>
            <a:pPr algn="l">
              <a:defRPr sz="1400">
                <a:solidFill>
                  <a:srgbClr val="FF2600"/>
                </a:solidFill>
                <a:latin typeface="Inconsolata"/>
                <a:ea typeface="Inconsolata"/>
                <a:cs typeface="Inconsolata"/>
                <a:sym typeface="Inconsolata"/>
              </a:defRPr>
            </a:pPr>
          </a:p>
          <a:p>
            <a:pPr algn="l">
              <a:defRPr sz="1400">
                <a:solidFill>
                  <a:srgbClr val="FF2600"/>
                </a:solidFill>
                <a:latin typeface="Inconsolata"/>
                <a:ea typeface="Inconsolata"/>
                <a:cs typeface="Inconsolata"/>
                <a:sym typeface="Inconsolata"/>
              </a:defRPr>
            </a:pPr>
            <a:r>
              <a:t>Send the first number and second number </a:t>
            </a:r>
          </a:p>
          <a:p>
            <a:pPr algn="l">
              <a:defRPr sz="1400">
                <a:solidFill>
                  <a:srgbClr val="FF2600"/>
                </a:solidFill>
                <a:latin typeface="Inconsolata"/>
                <a:ea typeface="Inconsolata"/>
                <a:cs typeface="Inconsolata"/>
                <a:sym typeface="Inconsolata"/>
              </a:defRPr>
            </a:pPr>
            <a:r>
              <a:t>to the lcmNaive function and print </a:t>
            </a:r>
          </a:p>
          <a:p>
            <a:pPr algn="l">
              <a:defRPr sz="1400">
                <a:solidFill>
                  <a:srgbClr val="FF2600"/>
                </a:solidFill>
                <a:latin typeface="Inconsolata"/>
                <a:ea typeface="Inconsolata"/>
                <a:cs typeface="Inconsolata"/>
                <a:sym typeface="Inconsolata"/>
              </a:defRPr>
            </a:pPr>
            <a:r>
              <a:t>the result to the user </a:t>
            </a:r>
          </a:p>
          <a:p>
            <a:pPr algn="l">
              <a:defRPr sz="1400">
                <a:solidFill>
                  <a:srgbClr val="FF2600"/>
                </a:solidFill>
                <a:latin typeface="Inconsolata"/>
                <a:ea typeface="Inconsolata"/>
                <a:cs typeface="Inconsolata"/>
                <a:sym typeface="Inconsolata"/>
              </a:defRPr>
            </a:pPr>
            <a:r>
              <a:t>} </a:t>
            </a:r>
          </a:p>
          <a:p>
            <a:pPr algn="l">
              <a:defRPr sz="1400">
                <a:solidFill>
                  <a:srgbClr val="FF2600"/>
                </a:solidFill>
                <a:latin typeface="Inconsolata"/>
                <a:ea typeface="Inconsolata"/>
                <a:cs typeface="Inconsolata"/>
                <a:sym typeface="Inconsolata"/>
              </a:defRPr>
            </a:pPr>
          </a:p>
        </p:txBody>
      </p:sp>
      <p:sp>
        <p:nvSpPr>
          <p:cNvPr id="192" name="// This program calculates the Lowest Common multiple…"/>
          <p:cNvSpPr txBox="1"/>
          <p:nvPr/>
        </p:nvSpPr>
        <p:spPr>
          <a:xfrm>
            <a:off x="6070918" y="1397000"/>
            <a:ext cx="7061201" cy="829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1400">
                <a:solidFill>
                  <a:srgbClr val="000000"/>
                </a:solidFill>
                <a:latin typeface="Inconsolata"/>
                <a:ea typeface="Inconsolata"/>
                <a:cs typeface="Inconsolata"/>
                <a:sym typeface="Inconsolata"/>
              </a:defRPr>
            </a:pPr>
            <a:r>
              <a:t>// This program calculates the Lowest Common multiple </a:t>
            </a:r>
          </a:p>
          <a:p>
            <a:pPr algn="l">
              <a:defRPr sz="1400">
                <a:solidFill>
                  <a:srgbClr val="000000"/>
                </a:solidFill>
                <a:latin typeface="Inconsolata"/>
                <a:ea typeface="Inconsolata"/>
                <a:cs typeface="Inconsolata"/>
                <a:sym typeface="Inconsolata"/>
              </a:defRPr>
            </a:pPr>
            <a:r>
              <a:t>// for excessively long input values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import java.util.*;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public class LowestCommonMultiple {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private static long</a:t>
            </a:r>
          </a:p>
          <a:p>
            <a:pPr algn="l">
              <a:defRPr sz="1400">
                <a:solidFill>
                  <a:srgbClr val="000000"/>
                </a:solidFill>
                <a:latin typeface="Inconsolata"/>
                <a:ea typeface="Inconsolata"/>
                <a:cs typeface="Inconsolata"/>
                <a:sym typeface="Inconsolata"/>
              </a:defRPr>
            </a:pPr>
            <a:r>
              <a:t>	lcmNaive(long numberOne, long numberTwo) </a:t>
            </a:r>
          </a:p>
          <a:p>
            <a:pPr algn="l">
              <a:defRPr sz="1400">
                <a:solidFill>
                  <a:srgbClr val="000000"/>
                </a:solidFill>
                <a:latin typeface="Inconsolata"/>
                <a:ea typeface="Inconsolata"/>
                <a:cs typeface="Inconsolata"/>
                <a:sym typeface="Inconsolata"/>
              </a:defRPr>
            </a:pPr>
            <a:r>
              <a:t>	{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long lowestCommonMultiple;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lowestCommonMultiple </a:t>
            </a:r>
          </a:p>
          <a:p>
            <a:pPr algn="l">
              <a:defRPr sz="1400">
                <a:solidFill>
                  <a:srgbClr val="000000"/>
                </a:solidFill>
                <a:latin typeface="Inconsolata"/>
                <a:ea typeface="Inconsolata"/>
                <a:cs typeface="Inconsolata"/>
                <a:sym typeface="Inconsolata"/>
              </a:defRPr>
            </a:pPr>
            <a:r>
              <a:t>			= (numberOne * numberTwo) </a:t>
            </a:r>
          </a:p>
          <a:p>
            <a:pPr algn="l">
              <a:defRPr sz="1400">
                <a:solidFill>
                  <a:srgbClr val="000000"/>
                </a:solidFill>
                <a:latin typeface="Inconsolata"/>
                <a:ea typeface="Inconsolata"/>
                <a:cs typeface="Inconsolata"/>
                <a:sym typeface="Inconsolata"/>
              </a:defRPr>
            </a:pPr>
            <a:r>
              <a:t>			/ greatestCommonDivisor(numberOne, numberTwo);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return lowestCommonMultiple; </a:t>
            </a:r>
          </a:p>
          <a:p>
            <a:pPr algn="l">
              <a:defRPr sz="1400">
                <a:solidFill>
                  <a:srgbClr val="000000"/>
                </a:solidFill>
                <a:latin typeface="Inconsolata"/>
                <a:ea typeface="Inconsolata"/>
                <a:cs typeface="Inconsolata"/>
                <a:sym typeface="Inconsolata"/>
              </a:defRPr>
            </a:pPr>
            <a:r>
              <a:t>	}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private static long</a:t>
            </a:r>
          </a:p>
          <a:p>
            <a:pPr algn="l">
              <a:defRPr sz="1400">
                <a:solidFill>
                  <a:srgbClr val="000000"/>
                </a:solidFill>
                <a:latin typeface="Inconsolata"/>
                <a:ea typeface="Inconsolata"/>
                <a:cs typeface="Inconsolata"/>
                <a:sym typeface="Inconsolata"/>
              </a:defRPr>
            </a:pPr>
            <a:r>
              <a:t>	greatestCommonDivisor(long numberOne, long numberTwo) </a:t>
            </a:r>
          </a:p>
          <a:p>
            <a:pPr algn="l">
              <a:defRPr sz="1400">
                <a:solidFill>
                  <a:srgbClr val="000000"/>
                </a:solidFill>
                <a:latin typeface="Inconsolata"/>
                <a:ea typeface="Inconsolata"/>
                <a:cs typeface="Inconsolata"/>
                <a:sym typeface="Inconsolata"/>
              </a:defRPr>
            </a:pPr>
            <a:r>
              <a:t>	{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if (numberTwo == 0) </a:t>
            </a:r>
          </a:p>
          <a:p>
            <a:pPr algn="l">
              <a:defRPr sz="1400">
                <a:solidFill>
                  <a:srgbClr val="000000"/>
                </a:solidFill>
                <a:latin typeface="Inconsolata"/>
                <a:ea typeface="Inconsolata"/>
                <a:cs typeface="Inconsolata"/>
                <a:sym typeface="Inconsolata"/>
              </a:defRPr>
            </a:pPr>
            <a:r>
              <a:t>			return numberOne;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return greatestCommonDivisor(numberTwo, numberOne % numberTwo); </a:t>
            </a:r>
          </a:p>
          <a:p>
            <a:pPr algn="l">
              <a:defRPr sz="1400">
                <a:solidFill>
                  <a:srgbClr val="000000"/>
                </a:solidFill>
                <a:latin typeface="Inconsolata"/>
                <a:ea typeface="Inconsolata"/>
                <a:cs typeface="Inconsolata"/>
                <a:sym typeface="Inconsolata"/>
              </a:defRPr>
            </a:pPr>
            <a:r>
              <a:t>	} </a:t>
            </a:r>
          </a:p>
          <a:p>
            <a:pPr algn="l">
              <a:defRPr sz="1400">
                <a:solidFill>
                  <a:srgbClr val="000000"/>
                </a:solidFill>
                <a:latin typeface="Inconsolata"/>
                <a:ea typeface="Inconsolata"/>
                <a:cs typeface="Inconsolata"/>
                <a:sym typeface="Inconsolata"/>
              </a:defRPr>
            </a:pPr>
          </a:p>
          <a:p>
            <a:pPr algn="l">
              <a:defRPr sz="1400">
                <a:solidFill>
                  <a:srgbClr val="000000"/>
                </a:solidFill>
                <a:latin typeface="Inconsolata"/>
                <a:ea typeface="Inconsolata"/>
                <a:cs typeface="Inconsolata"/>
                <a:sym typeface="Inconsolata"/>
              </a:defRPr>
            </a:pPr>
            <a:r>
              <a:t>	</a:t>
            </a:r>
            <a:r>
              <a:rPr>
                <a:solidFill>
                  <a:srgbClr val="FF2600"/>
                </a:solidFill>
              </a:rPr>
              <a:t>public static void main(String args[]) </a:t>
            </a:r>
            <a:endParaRPr>
              <a:solidFill>
                <a:srgbClr val="FF2600"/>
              </a:solidFill>
            </a:endParaRPr>
          </a:p>
          <a:p>
            <a:pPr algn="l">
              <a:defRPr sz="1400">
                <a:solidFill>
                  <a:srgbClr val="FF2600"/>
                </a:solidFill>
                <a:latin typeface="Inconsolata"/>
                <a:ea typeface="Inconsolata"/>
                <a:cs typeface="Inconsolata"/>
                <a:sym typeface="Inconsolata"/>
              </a:defRPr>
            </a:pPr>
            <a:r>
              <a:t>	{ </a:t>
            </a:r>
          </a:p>
          <a:p>
            <a:pPr algn="l">
              <a:defRPr sz="1400">
                <a:solidFill>
                  <a:srgbClr val="FF2600"/>
                </a:solidFill>
                <a:latin typeface="Inconsolata"/>
                <a:ea typeface="Inconsolata"/>
                <a:cs typeface="Inconsolata"/>
                <a:sym typeface="Inconsolata"/>
              </a:defRPr>
            </a:pPr>
          </a:p>
          <a:p>
            <a:pPr algn="l">
              <a:defRPr sz="1400">
                <a:solidFill>
                  <a:srgbClr val="FF2600"/>
                </a:solidFill>
                <a:latin typeface="Inconsolata"/>
                <a:ea typeface="Inconsolata"/>
                <a:cs typeface="Inconsolata"/>
                <a:sym typeface="Inconsolata"/>
              </a:defRPr>
            </a:pPr>
            <a:r>
              <a:t>		Scanner scanner = new Scanner(System.in); </a:t>
            </a:r>
          </a:p>
          <a:p>
            <a:pPr algn="l">
              <a:defRPr sz="1400">
                <a:solidFill>
                  <a:srgbClr val="FF2600"/>
                </a:solidFill>
                <a:latin typeface="Inconsolata"/>
                <a:ea typeface="Inconsolata"/>
                <a:cs typeface="Inconsolata"/>
                <a:sym typeface="Inconsolata"/>
              </a:defRPr>
            </a:pPr>
            <a:r>
              <a:t>		System.out.println("Enter the inputs"); </a:t>
            </a:r>
          </a:p>
          <a:p>
            <a:pPr algn="l">
              <a:defRPr sz="1400">
                <a:solidFill>
                  <a:srgbClr val="FF2600"/>
                </a:solidFill>
                <a:latin typeface="Inconsolata"/>
                <a:ea typeface="Inconsolata"/>
                <a:cs typeface="Inconsolata"/>
                <a:sym typeface="Inconsolata"/>
              </a:defRPr>
            </a:pPr>
            <a:r>
              <a:t>		long numberOne = scanner.nextInt(); </a:t>
            </a:r>
          </a:p>
          <a:p>
            <a:pPr algn="l">
              <a:defRPr sz="1400">
                <a:solidFill>
                  <a:srgbClr val="FF2600"/>
                </a:solidFill>
                <a:latin typeface="Inconsolata"/>
                <a:ea typeface="Inconsolata"/>
                <a:cs typeface="Inconsolata"/>
                <a:sym typeface="Inconsolata"/>
              </a:defRPr>
            </a:pPr>
            <a:r>
              <a:t>		long numberTwo = scanner.nextInt(); </a:t>
            </a:r>
          </a:p>
          <a:p>
            <a:pPr algn="l">
              <a:defRPr sz="1400">
                <a:solidFill>
                  <a:srgbClr val="FF2600"/>
                </a:solidFill>
                <a:latin typeface="Inconsolata"/>
                <a:ea typeface="Inconsolata"/>
                <a:cs typeface="Inconsolata"/>
                <a:sym typeface="Inconsolata"/>
              </a:defRPr>
            </a:pPr>
          </a:p>
          <a:p>
            <a:pPr algn="l">
              <a:defRPr sz="1400">
                <a:solidFill>
                  <a:srgbClr val="FF2600"/>
                </a:solidFill>
                <a:latin typeface="Inconsolata"/>
                <a:ea typeface="Inconsolata"/>
                <a:cs typeface="Inconsolata"/>
                <a:sym typeface="Inconsolata"/>
              </a:defRPr>
            </a:pPr>
            <a:r>
              <a:t>		System.out.println(lcmNaive(numberOne, numberTwo)); </a:t>
            </a:r>
          </a:p>
          <a:p>
            <a:pPr algn="l">
              <a:defRPr sz="1400">
                <a:solidFill>
                  <a:srgbClr val="FF2600"/>
                </a:solidFill>
                <a:latin typeface="Inconsolata"/>
                <a:ea typeface="Inconsolata"/>
                <a:cs typeface="Inconsolata"/>
                <a:sym typeface="Inconsolata"/>
              </a:defRPr>
            </a:pPr>
            <a:r>
              <a:t>	} </a:t>
            </a:r>
          </a:p>
          <a:p>
            <a:pPr algn="l">
              <a:defRPr sz="1400">
                <a:solidFill>
                  <a:srgbClr val="000000"/>
                </a:solidFill>
                <a:latin typeface="Inconsolata"/>
                <a:ea typeface="Inconsolata"/>
                <a:cs typeface="Inconsolata"/>
                <a:sym typeface="Inconsolata"/>
              </a:defRPr>
            </a:pPr>
            <a:r>
              <a:t>} </a:t>
            </a:r>
          </a:p>
          <a:p>
            <a:pPr algn="l">
              <a:defRPr sz="1400">
                <a:solidFill>
                  <a:srgbClr val="000000"/>
                </a:solidFill>
                <a:latin typeface="Inconsolata"/>
                <a:ea typeface="Inconsolata"/>
                <a:cs typeface="Inconsolata"/>
                <a:sym typeface="Inconsolata"/>
              </a:defRPr>
            </a:pPr>
          </a:p>
        </p:txBody>
      </p:sp>
      <p:sp>
        <p:nvSpPr>
          <p:cNvPr id="193" name="Pseudocode (top)…"/>
          <p:cNvSpPr/>
          <p:nvPr/>
        </p:nvSpPr>
        <p:spPr>
          <a:xfrm>
            <a:off x="355599" y="8032005"/>
            <a:ext cx="5138144" cy="1374528"/>
          </a:xfrm>
          <a:prstGeom prst="roundRect">
            <a:avLst>
              <a:gd name="adj" fmla="val 13859"/>
            </a:avLst>
          </a:prstGeom>
          <a:solidFill>
            <a:schemeClr val="accent1">
              <a:hueOff val="-113918"/>
              <a:satOff val="19024"/>
              <a:lumOff val="1974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sz="3000">
                <a:latin typeface="Baker Signet BT"/>
                <a:ea typeface="Baker Signet BT"/>
                <a:cs typeface="Baker Signet BT"/>
                <a:sym typeface="Baker Signet BT"/>
              </a:defRPr>
            </a:pPr>
            <a:r>
              <a:t>Pseudocode (top)</a:t>
            </a:r>
          </a:p>
          <a:p>
            <a:pPr algn="l">
              <a:defRPr sz="3000">
                <a:latin typeface="Baker Signet BT"/>
                <a:ea typeface="Baker Signet BT"/>
                <a:cs typeface="Baker Signet BT"/>
                <a:sym typeface="Baker Signet BT"/>
              </a:defRPr>
            </a:pPr>
            <a:r>
              <a:t>Java code (ight)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284;p45"/>
          <p:cNvSpPr txBox="1"/>
          <p:nvPr>
            <p:ph type="body" sz="half" idx="1"/>
          </p:nvPr>
        </p:nvSpPr>
        <p:spPr>
          <a:xfrm>
            <a:off x="608350" y="2572027"/>
            <a:ext cx="6165346" cy="6793946"/>
          </a:xfrm>
          <a:prstGeom prst="rect">
            <a:avLst/>
          </a:prstGeom>
        </p:spPr>
        <p:txBody>
          <a:bodyPr/>
          <a:lstStyle/>
          <a:p>
            <a:pPr marL="0" indent="0">
              <a:buSzTx/>
              <a:buNone/>
              <a:defRPr sz="4400">
                <a:solidFill>
                  <a:schemeClr val="accent1">
                    <a:hueOff val="369196"/>
                    <a:satOff val="13972"/>
                    <a:lumOff val="-24493"/>
                  </a:schemeClr>
                </a:solidFill>
              </a:defRPr>
            </a:pPr>
            <a:r>
              <a:t>Pause - Draw it out</a:t>
            </a:r>
          </a:p>
          <a:p>
            <a:pPr>
              <a:spcBef>
                <a:spcPts val="3000"/>
              </a:spcBef>
            </a:pPr>
            <a:r>
              <a:t>These statements should be distilled to </a:t>
            </a:r>
            <a:r>
              <a:t>simplicity </a:t>
            </a:r>
          </a:p>
          <a:p>
            <a:pPr/>
            <a:r>
              <a:t>There are </a:t>
            </a:r>
            <a:r>
              <a:rPr>
                <a:latin typeface="Inconsolata"/>
                <a:ea typeface="Inconsolata"/>
                <a:cs typeface="Inconsolata"/>
                <a:sym typeface="Inconsolata"/>
              </a:rPr>
              <a:t>1s</a:t>
            </a:r>
            <a:r>
              <a:t> flanking each row</a:t>
            </a:r>
          </a:p>
          <a:p>
            <a:pPr/>
            <a:r>
              <a:t>Adding each possible pair of previous row makes next row without the flanking </a:t>
            </a:r>
            <a:r>
              <a:rPr>
                <a:latin typeface="Inconsolata"/>
                <a:ea typeface="Inconsolata"/>
                <a:cs typeface="Inconsolata"/>
                <a:sym typeface="Inconsolata"/>
              </a:rPr>
              <a:t>1s</a:t>
            </a:r>
          </a:p>
        </p:txBody>
      </p:sp>
      <p:sp>
        <p:nvSpPr>
          <p:cNvPr id="1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9" name="Google Shape;285;p45"/>
          <p:cNvGrpSpPr/>
          <p:nvPr/>
        </p:nvGrpSpPr>
        <p:grpSpPr>
          <a:xfrm>
            <a:off x="6956910" y="2854497"/>
            <a:ext cx="5466065" cy="4044606"/>
            <a:chOff x="0" y="0"/>
            <a:chExt cx="5466064" cy="4044605"/>
          </a:xfrm>
        </p:grpSpPr>
        <p:pic>
          <p:nvPicPr>
            <p:cNvPr id="197" name="Google Shape;285;p45" descr="Google Shape;285;p45"/>
            <p:cNvPicPr>
              <a:picLocks noChangeAspect="1"/>
            </p:cNvPicPr>
            <p:nvPr/>
          </p:nvPicPr>
          <p:blipFill>
            <a:blip r:embed="rId2">
              <a:extLst/>
            </a:blip>
            <a:stretch>
              <a:fillRect/>
            </a:stretch>
          </p:blipFill>
          <p:spPr>
            <a:xfrm>
              <a:off x="288995" y="288995"/>
              <a:ext cx="4888074" cy="3412429"/>
            </a:xfrm>
            <a:prstGeom prst="rect">
              <a:avLst/>
            </a:prstGeom>
            <a:ln w="12700" cap="flat">
              <a:noFill/>
              <a:miter lim="400000"/>
            </a:ln>
            <a:effectLst/>
          </p:spPr>
        </p:pic>
        <p:pic>
          <p:nvPicPr>
            <p:cNvPr id="198" name="Google Shape;285;p45" descr="Google Shape;285;p45"/>
            <p:cNvPicPr>
              <a:picLocks noChangeAspect="1"/>
            </p:cNvPicPr>
            <p:nvPr/>
          </p:nvPicPr>
          <p:blipFill>
            <a:blip r:embed="rId3">
              <a:extLst/>
            </a:blip>
            <a:stretch>
              <a:fillRect/>
            </a:stretch>
          </p:blipFill>
          <p:spPr>
            <a:xfrm>
              <a:off x="-1" y="0"/>
              <a:ext cx="5466065" cy="4044606"/>
            </a:xfrm>
            <a:prstGeom prst="rect">
              <a:avLst/>
            </a:prstGeom>
            <a:ln w="12700" cap="flat">
              <a:noFill/>
              <a:miter lim="400000"/>
            </a:ln>
            <a:effectLst/>
          </p:spPr>
        </p:pic>
      </p:grpSp>
      <p:sp>
        <p:nvSpPr>
          <p:cNvPr id="200" name="Circle"/>
          <p:cNvSpPr/>
          <p:nvPr/>
        </p:nvSpPr>
        <p:spPr>
          <a:xfrm>
            <a:off x="9156700" y="3769768"/>
            <a:ext cx="381000" cy="381001"/>
          </a:xfrm>
          <a:prstGeom prst="ellipse">
            <a:avLst/>
          </a:prstGeom>
          <a:ln w="25400">
            <a:solidFill>
              <a:srgbClr val="FF2600"/>
            </a:solidFill>
            <a:miter lim="400000"/>
          </a:ln>
        </p:spPr>
        <p:txBody>
          <a:bodyPr lIns="50800" tIns="50800" rIns="50800" bIns="50800" anchor="ctr"/>
          <a:lstStyle/>
          <a:p>
            <a:pPr>
              <a:defRPr sz="3200"/>
            </a:pPr>
          </a:p>
        </p:txBody>
      </p:sp>
      <p:sp>
        <p:nvSpPr>
          <p:cNvPr id="201" name="Circle"/>
          <p:cNvSpPr/>
          <p:nvPr/>
        </p:nvSpPr>
        <p:spPr>
          <a:xfrm>
            <a:off x="9613900" y="3757068"/>
            <a:ext cx="381000" cy="381001"/>
          </a:xfrm>
          <a:prstGeom prst="ellipse">
            <a:avLst/>
          </a:prstGeom>
          <a:ln w="25400">
            <a:solidFill>
              <a:srgbClr val="FF2600"/>
            </a:solidFill>
            <a:miter lim="400000"/>
          </a:ln>
        </p:spPr>
        <p:txBody>
          <a:bodyPr lIns="50800" tIns="50800" rIns="50800" bIns="50800" anchor="ctr"/>
          <a:lstStyle/>
          <a:p>
            <a:pPr>
              <a:defRPr sz="3200"/>
            </a:pPr>
          </a:p>
        </p:txBody>
      </p:sp>
      <p:sp>
        <p:nvSpPr>
          <p:cNvPr id="202" name="Circle"/>
          <p:cNvSpPr/>
          <p:nvPr/>
        </p:nvSpPr>
        <p:spPr>
          <a:xfrm>
            <a:off x="9385300" y="4328568"/>
            <a:ext cx="381000" cy="381001"/>
          </a:xfrm>
          <a:prstGeom prst="ellipse">
            <a:avLst/>
          </a:prstGeom>
          <a:ln w="25400">
            <a:solidFill>
              <a:srgbClr val="FF2600"/>
            </a:solidFill>
            <a:miter lim="400000"/>
          </a:ln>
        </p:spPr>
        <p:txBody>
          <a:bodyPr lIns="50800" tIns="50800" rIns="50800" bIns="50800" anchor="ctr"/>
          <a:lstStyle/>
          <a:p>
            <a:pPr>
              <a:defRPr sz="3200"/>
            </a:pPr>
          </a:p>
        </p:txBody>
      </p:sp>
      <p:sp>
        <p:nvSpPr>
          <p:cNvPr id="203" name="Line"/>
          <p:cNvSpPr/>
          <p:nvPr/>
        </p:nvSpPr>
        <p:spPr>
          <a:xfrm>
            <a:off x="9367032" y="4136641"/>
            <a:ext cx="192349" cy="192349"/>
          </a:xfrm>
          <a:prstGeom prst="line">
            <a:avLst/>
          </a:prstGeom>
          <a:ln w="25400">
            <a:solidFill>
              <a:srgbClr val="414141"/>
            </a:solidFill>
            <a:miter lim="400000"/>
          </a:ln>
        </p:spPr>
        <p:txBody>
          <a:bodyPr lIns="50800" tIns="50800" rIns="50800" bIns="50800" anchor="ctr"/>
          <a:lstStyle/>
          <a:p>
            <a:pPr>
              <a:defRPr sz="3200"/>
            </a:pPr>
          </a:p>
        </p:txBody>
      </p:sp>
      <p:sp>
        <p:nvSpPr>
          <p:cNvPr id="204" name="Line"/>
          <p:cNvSpPr/>
          <p:nvPr/>
        </p:nvSpPr>
        <p:spPr>
          <a:xfrm flipH="1">
            <a:off x="9594950" y="4125123"/>
            <a:ext cx="189985" cy="189985"/>
          </a:xfrm>
          <a:prstGeom prst="line">
            <a:avLst/>
          </a:prstGeom>
          <a:ln w="25400">
            <a:solidFill>
              <a:srgbClr val="414141"/>
            </a:solidFill>
            <a:miter lim="400000"/>
          </a:ln>
        </p:spPr>
        <p:txBody>
          <a:bodyPr lIns="50800" tIns="50800" rIns="50800" bIns="50800" anchor="ctr"/>
          <a:lstStyle/>
          <a:p>
            <a:pPr>
              <a:defRPr sz="3200"/>
            </a:pPr>
          </a:p>
        </p:txBody>
      </p:sp>
      <p:sp>
        <p:nvSpPr>
          <p:cNvPr id="205" name="Circle"/>
          <p:cNvSpPr/>
          <p:nvPr/>
        </p:nvSpPr>
        <p:spPr>
          <a:xfrm>
            <a:off x="8470900" y="4861968"/>
            <a:ext cx="381000" cy="381001"/>
          </a:xfrm>
          <a:prstGeom prst="ellipse">
            <a:avLst/>
          </a:prstGeom>
          <a:ln w="25400">
            <a:solidFill>
              <a:srgbClr val="FF2600"/>
            </a:solidFill>
            <a:miter lim="400000"/>
          </a:ln>
        </p:spPr>
        <p:txBody>
          <a:bodyPr lIns="50800" tIns="50800" rIns="50800" bIns="50800" anchor="ctr"/>
          <a:lstStyle/>
          <a:p>
            <a:pPr>
              <a:defRPr sz="3200"/>
            </a:pPr>
          </a:p>
        </p:txBody>
      </p:sp>
      <p:sp>
        <p:nvSpPr>
          <p:cNvPr id="206" name="Circle"/>
          <p:cNvSpPr/>
          <p:nvPr/>
        </p:nvSpPr>
        <p:spPr>
          <a:xfrm>
            <a:off x="9144000" y="4849268"/>
            <a:ext cx="381000" cy="381001"/>
          </a:xfrm>
          <a:prstGeom prst="ellipse">
            <a:avLst/>
          </a:prstGeom>
          <a:ln w="25400">
            <a:solidFill>
              <a:srgbClr val="FF2600"/>
            </a:solidFill>
            <a:miter lim="400000"/>
          </a:ln>
        </p:spPr>
        <p:txBody>
          <a:bodyPr lIns="50800" tIns="50800" rIns="50800" bIns="50800" anchor="ctr"/>
          <a:lstStyle/>
          <a:p>
            <a:pPr>
              <a:defRPr sz="3200"/>
            </a:pPr>
          </a:p>
        </p:txBody>
      </p:sp>
      <p:sp>
        <p:nvSpPr>
          <p:cNvPr id="207" name="Circle"/>
          <p:cNvSpPr/>
          <p:nvPr/>
        </p:nvSpPr>
        <p:spPr>
          <a:xfrm>
            <a:off x="8699500" y="5420768"/>
            <a:ext cx="381000" cy="381001"/>
          </a:xfrm>
          <a:prstGeom prst="ellipse">
            <a:avLst/>
          </a:prstGeom>
          <a:ln w="25400">
            <a:solidFill>
              <a:srgbClr val="FF2600"/>
            </a:solidFill>
            <a:miter lim="400000"/>
          </a:ln>
        </p:spPr>
        <p:txBody>
          <a:bodyPr lIns="50800" tIns="50800" rIns="50800" bIns="50800" anchor="ctr"/>
          <a:lstStyle/>
          <a:p>
            <a:pPr>
              <a:defRPr sz="3200"/>
            </a:pPr>
          </a:p>
        </p:txBody>
      </p:sp>
      <p:sp>
        <p:nvSpPr>
          <p:cNvPr id="208" name="Line"/>
          <p:cNvSpPr/>
          <p:nvPr/>
        </p:nvSpPr>
        <p:spPr>
          <a:xfrm>
            <a:off x="8681233" y="5228841"/>
            <a:ext cx="192348" cy="192349"/>
          </a:xfrm>
          <a:prstGeom prst="line">
            <a:avLst/>
          </a:prstGeom>
          <a:ln w="25400">
            <a:solidFill>
              <a:srgbClr val="414141"/>
            </a:solidFill>
            <a:miter lim="400000"/>
          </a:ln>
        </p:spPr>
        <p:txBody>
          <a:bodyPr lIns="50800" tIns="50800" rIns="50800" bIns="50800" anchor="ctr"/>
          <a:lstStyle/>
          <a:p>
            <a:pPr>
              <a:defRPr sz="3200"/>
            </a:pPr>
          </a:p>
        </p:txBody>
      </p:sp>
      <p:sp>
        <p:nvSpPr>
          <p:cNvPr id="209" name="Line"/>
          <p:cNvSpPr/>
          <p:nvPr/>
        </p:nvSpPr>
        <p:spPr>
          <a:xfrm flipH="1">
            <a:off x="8985350" y="5230023"/>
            <a:ext cx="189985" cy="189985"/>
          </a:xfrm>
          <a:prstGeom prst="line">
            <a:avLst/>
          </a:prstGeom>
          <a:ln w="25400">
            <a:solidFill>
              <a:srgbClr val="414141"/>
            </a:solidFill>
            <a:miter lim="400000"/>
          </a:ln>
        </p:spPr>
        <p:txBody>
          <a:bodyPr lIns="50800" tIns="50800" rIns="50800" bIns="50800" anchor="ctr"/>
          <a:lstStyle/>
          <a:p>
            <a:pPr>
              <a:defRPr sz="3200"/>
            </a:pPr>
          </a:p>
        </p:txBody>
      </p:sp>
      <p:sp>
        <p:nvSpPr>
          <p:cNvPr id="210" name="Google Shape;283;p45"/>
          <p:cNvSpPr txBox="1"/>
          <p:nvPr>
            <p:ph type="title"/>
          </p:nvPr>
        </p:nvSpPr>
        <p:spPr>
          <a:xfrm>
            <a:off x="522494" y="793750"/>
            <a:ext cx="9423847" cy="1219200"/>
          </a:xfrm>
          <a:prstGeom prst="rect">
            <a:avLst/>
          </a:prstGeom>
        </p:spPr>
        <p:txBody>
          <a:bodyPr/>
          <a:lstStyle>
            <a:lvl1pPr defTabSz="1191759">
              <a:spcBef>
                <a:spcPts val="1300"/>
              </a:spcBef>
              <a:defRPr sz="5655"/>
            </a:lvl1pPr>
          </a:lstStyle>
          <a:p>
            <a:pPr/>
            <a:r>
              <a:t>4.  Pseudocoding:  Pascal’s Triangle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344;p55"/>
          <p:cNvSpPr txBox="1"/>
          <p:nvPr>
            <p:ph type="title"/>
          </p:nvPr>
        </p:nvSpPr>
        <p:spPr>
          <a:prstGeom prst="rect">
            <a:avLst/>
          </a:prstGeom>
        </p:spPr>
        <p:txBody>
          <a:bodyPr/>
          <a:lstStyle/>
          <a:p>
            <a:pPr/>
            <a:r>
              <a:t>4.  Pseudocoding &amp; Algorithms</a:t>
            </a:r>
          </a:p>
        </p:txBody>
      </p:sp>
      <p:sp>
        <p:nvSpPr>
          <p:cNvPr id="213" name="Google Shape;345;p55"/>
          <p:cNvSpPr txBox="1"/>
          <p:nvPr>
            <p:ph type="body" idx="1"/>
          </p:nvPr>
        </p:nvSpPr>
        <p:spPr>
          <a:xfrm>
            <a:off x="508000" y="2505850"/>
            <a:ext cx="11988800" cy="6793947"/>
          </a:xfrm>
          <a:prstGeom prst="rect">
            <a:avLst/>
          </a:prstGeom>
        </p:spPr>
        <p:txBody>
          <a:bodyPr/>
          <a:lstStyle/>
          <a:p>
            <a:pPr marL="0" indent="0" defTabSz="332993">
              <a:spcBef>
                <a:spcPts val="1300"/>
              </a:spcBef>
              <a:buSzTx/>
              <a:buNone/>
              <a:defRPr sz="2052">
                <a:solidFill>
                  <a:srgbClr val="000000"/>
                </a:solidFill>
                <a:latin typeface="Inconsolata"/>
                <a:ea typeface="Inconsolata"/>
                <a:cs typeface="Inconsolata"/>
                <a:sym typeface="Inconsolata"/>
              </a:defRPr>
            </a:pPr>
            <a:r>
              <a:t>We will use two arrays, one for the "last row" one for "current row"</a:t>
            </a:r>
            <a:br/>
          </a:p>
          <a:p>
            <a:pPr marL="0" indent="0" defTabSz="332993">
              <a:spcBef>
                <a:spcPts val="1300"/>
              </a:spcBef>
              <a:buSzTx/>
              <a:buNone/>
              <a:defRPr sz="2052">
                <a:solidFill>
                  <a:srgbClr val="000000"/>
                </a:solidFill>
                <a:latin typeface="Inconsolata"/>
                <a:ea typeface="Inconsolata"/>
                <a:cs typeface="Inconsolata"/>
                <a:sym typeface="Inconsolata"/>
              </a:defRPr>
            </a:pPr>
            <a:r>
              <a:t>Insight: Each pass through the loop, we can set "current row" to "last row". Then we can build a new "current row".</a:t>
            </a:r>
            <a:br/>
            <a:endParaRPr sz="1254"/>
          </a:p>
          <a:p>
            <a:pPr marL="0" indent="0" defTabSz="332993">
              <a:spcBef>
                <a:spcPts val="1300"/>
              </a:spcBef>
              <a:buSzTx/>
              <a:buNone/>
              <a:defRPr sz="2052">
                <a:solidFill>
                  <a:srgbClr val="000000"/>
                </a:solidFill>
                <a:latin typeface="Inconsolata"/>
                <a:ea typeface="Inconsolata"/>
                <a:cs typeface="Inconsolata"/>
                <a:sym typeface="Inconsolata"/>
              </a:defRPr>
            </a:pPr>
            <a:r>
              <a:t>First initialize the two arrays to [1] and [1,1] for rows 1 and 2</a:t>
            </a:r>
            <a:br/>
          </a:p>
          <a:p>
            <a:pPr marL="0" indent="0" defTabSz="332993">
              <a:spcBef>
                <a:spcPts val="1300"/>
              </a:spcBef>
              <a:buSzTx/>
              <a:buNone/>
              <a:defRPr sz="2052">
                <a:solidFill>
                  <a:srgbClr val="000000"/>
                </a:solidFill>
                <a:latin typeface="Inconsolata"/>
                <a:ea typeface="Inconsolata"/>
                <a:cs typeface="Inconsolata"/>
                <a:sym typeface="Inconsolata"/>
              </a:defRPr>
            </a:pPr>
            <a:r>
              <a:t>We then loop through an algorithm as follows:</a:t>
            </a:r>
            <a:br/>
            <a:r>
              <a:t>   1. Replace "last_row" with the contents of "current_row" so we can create a new "current_row".</a:t>
            </a:r>
            <a:br/>
            <a:r>
              <a:t>   2. Clear out "current_row" to have nothing in it.</a:t>
            </a:r>
            <a:br/>
            <a:r>
              <a:t>   3. The 0 digit in current_row is 1</a:t>
            </a:r>
            <a:br/>
            <a:r>
              <a:t>   4. Start a "While" loop that iterates until len(current_row) == len(last_row)</a:t>
            </a:r>
            <a:br/>
            <a:r>
              <a:t>       5. Use a counter (n) that starts at 1 and increments by 1 each time through the loop</a:t>
            </a:r>
            <a:br/>
            <a:r>
              <a:t>       6. Use "append" to set current_row[n] = last_row[n] + last_row[n-1]</a:t>
            </a:r>
            <a:br/>
            <a:r>
              <a:t>   7. After exiting the loop, add the final "1"</a:t>
            </a:r>
            <a:br/>
            <a:br/>
            <a:r>
              <a:t>! Now wait, what is the problem? This only builds one row. Go into breakouts and, starting with this pseudocode, update the pseudocode to find the "N"th line, as required in the problem. </a:t>
            </a:r>
            <a:br/>
            <a:br/>
          </a:p>
        </p:txBody>
      </p:sp>
      <p:sp>
        <p:nvSpPr>
          <p:cNvPr id="214" name="Slide Number"/>
          <p:cNvSpPr txBox="1"/>
          <p:nvPr>
            <p:ph type="sldNum" sz="quarter" idx="2"/>
          </p:nvPr>
        </p:nvSpPr>
        <p:spPr>
          <a:xfrm>
            <a:off x="6330850" y="9258300"/>
            <a:ext cx="330400"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362;p58"/>
          <p:cNvSpPr txBox="1"/>
          <p:nvPr>
            <p:ph type="title"/>
          </p:nvPr>
        </p:nvSpPr>
        <p:spPr>
          <a:xfrm>
            <a:off x="508000" y="680694"/>
            <a:ext cx="11988800" cy="1219201"/>
          </a:xfrm>
          <a:prstGeom prst="rect">
            <a:avLst/>
          </a:prstGeom>
        </p:spPr>
        <p:txBody>
          <a:bodyPr/>
          <a:lstStyle/>
          <a:p>
            <a:pPr/>
            <a:r>
              <a:t>4.  Pseudocoding &amp; Algorithms</a:t>
            </a:r>
          </a:p>
        </p:txBody>
      </p:sp>
      <p:sp>
        <p:nvSpPr>
          <p:cNvPr id="217" name="Google Shape;363;p58"/>
          <p:cNvSpPr txBox="1"/>
          <p:nvPr>
            <p:ph type="body" idx="1"/>
          </p:nvPr>
        </p:nvSpPr>
        <p:spPr>
          <a:xfrm>
            <a:off x="508000" y="2321202"/>
            <a:ext cx="11988800" cy="6793946"/>
          </a:xfrm>
          <a:prstGeom prst="rect">
            <a:avLst/>
          </a:prstGeom>
        </p:spPr>
        <p:txBody>
          <a:bodyPr/>
          <a:lstStyle/>
          <a:p>
            <a:pPr marL="0" indent="0">
              <a:buSzTx/>
              <a:buNone/>
              <a:defRPr sz="4400">
                <a:latin typeface="Helvetica"/>
                <a:ea typeface="Helvetica"/>
                <a:cs typeface="Helvetica"/>
                <a:sym typeface="Helvetica"/>
              </a:defRPr>
            </a:pPr>
            <a:r>
              <a:t>What is the underlying purpose of teaching search algorithms?</a:t>
            </a:r>
          </a:p>
          <a:p>
            <a:pPr marL="0" indent="0">
              <a:buSzTx/>
              <a:buNone/>
            </a:pPr>
            <a:r>
              <a:rPr>
                <a:solidFill>
                  <a:srgbClr val="762941"/>
                </a:solidFill>
              </a:rPr>
              <a:t>Answer</a:t>
            </a:r>
            <a:r>
              <a:t>: To show that creative code solutions can drastically improve runtimes.</a:t>
            </a:r>
          </a:p>
          <a:p>
            <a:pPr marL="0" indent="0">
              <a:buSzTx/>
              <a:buNone/>
            </a:pPr>
            <a:r>
              <a:t>As you take courses on data at scale, it’s not enough for your code to work. It has to work, efficiently.  Planning and pseudocoding help</a:t>
            </a:r>
          </a:p>
          <a:p>
            <a:pPr marL="0" indent="0">
              <a:buSzTx/>
              <a:buNone/>
            </a:pPr>
            <a:r>
              <a:t>Unit 6 will explore this further.</a:t>
            </a:r>
          </a:p>
        </p:txBody>
      </p:sp>
      <p:sp>
        <p:nvSpPr>
          <p:cNvPr id="2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Google Shape;368;p59"/>
          <p:cNvSpPr txBox="1"/>
          <p:nvPr>
            <p:ph type="title"/>
          </p:nvPr>
        </p:nvSpPr>
        <p:spPr>
          <a:prstGeom prst="rect">
            <a:avLst/>
          </a:prstGeom>
        </p:spPr>
        <p:txBody>
          <a:bodyPr/>
          <a:lstStyle/>
          <a:p>
            <a:pPr/>
            <a:r>
              <a:t>4.  Pseudocoding &amp; Algorithms</a:t>
            </a:r>
          </a:p>
        </p:txBody>
      </p:sp>
      <p:sp>
        <p:nvSpPr>
          <p:cNvPr id="221" name="Google Shape;369;p59"/>
          <p:cNvSpPr txBox="1"/>
          <p:nvPr>
            <p:ph type="body" idx="1"/>
          </p:nvPr>
        </p:nvSpPr>
        <p:spPr>
          <a:prstGeom prst="rect">
            <a:avLst/>
          </a:prstGeom>
        </p:spPr>
        <p:txBody>
          <a:bodyPr/>
          <a:lstStyle/>
          <a:p>
            <a:pPr marL="0" indent="0">
              <a:buSzTx/>
              <a:buNone/>
              <a:defRPr sz="4400">
                <a:latin typeface="Helvetica"/>
                <a:ea typeface="Helvetica"/>
                <a:cs typeface="Helvetica"/>
                <a:sym typeface="Helvetica"/>
              </a:defRPr>
            </a:pPr>
            <a:r>
              <a:t>Discuss: What is the difference between the three methods?</a:t>
            </a:r>
          </a:p>
          <a:p>
            <a:pPr>
              <a:spcBef>
                <a:spcPts val="3000"/>
              </a:spcBef>
            </a:pPr>
            <a:r>
              <a:t>Brute force</a:t>
            </a:r>
          </a:p>
          <a:p>
            <a:pPr/>
            <a:r>
              <a:t>Bisection search</a:t>
            </a:r>
          </a:p>
          <a:p>
            <a:pPr/>
            <a:r>
              <a:t>Heron’s method</a:t>
            </a:r>
          </a:p>
        </p:txBody>
      </p:sp>
      <p:sp>
        <p:nvSpPr>
          <p:cNvPr id="2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25" name="Image"/>
          <p:cNvGrpSpPr/>
          <p:nvPr/>
        </p:nvGrpSpPr>
        <p:grpSpPr>
          <a:xfrm>
            <a:off x="5373902" y="3347972"/>
            <a:ext cx="7301274" cy="5669121"/>
            <a:chOff x="0" y="0"/>
            <a:chExt cx="7301273" cy="5669119"/>
          </a:xfrm>
        </p:grpSpPr>
        <p:pic>
          <p:nvPicPr>
            <p:cNvPr id="223" name="Image" descr="Image"/>
            <p:cNvPicPr>
              <a:picLocks noChangeAspect="1"/>
            </p:cNvPicPr>
            <p:nvPr/>
          </p:nvPicPr>
          <p:blipFill>
            <a:blip r:embed="rId3">
              <a:extLst/>
            </a:blip>
            <a:stretch>
              <a:fillRect/>
            </a:stretch>
          </p:blipFill>
          <p:spPr>
            <a:xfrm>
              <a:off x="456877" y="456877"/>
              <a:ext cx="6387520" cy="4669702"/>
            </a:xfrm>
            <a:prstGeom prst="rect">
              <a:avLst/>
            </a:prstGeom>
            <a:ln w="12700" cap="flat">
              <a:noFill/>
              <a:miter lim="400000"/>
            </a:ln>
            <a:effectLst/>
          </p:spPr>
        </p:pic>
        <p:pic>
          <p:nvPicPr>
            <p:cNvPr id="224" name="Image" descr="Image"/>
            <p:cNvPicPr>
              <a:picLocks noChangeAspect="1"/>
            </p:cNvPicPr>
            <p:nvPr/>
          </p:nvPicPr>
          <p:blipFill>
            <a:blip r:embed="rId4">
              <a:extLst/>
            </a:blip>
            <a:stretch>
              <a:fillRect/>
            </a:stretch>
          </p:blipFill>
          <p:spPr>
            <a:xfrm>
              <a:off x="0" y="0"/>
              <a:ext cx="7301274" cy="566912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5.  Iterating through data"/>
          <p:cNvSpPr txBox="1"/>
          <p:nvPr>
            <p:ph type="title"/>
          </p:nvPr>
        </p:nvSpPr>
        <p:spPr>
          <a:prstGeom prst="rect">
            <a:avLst/>
          </a:prstGeom>
        </p:spPr>
        <p:txBody>
          <a:bodyPr/>
          <a:lstStyle/>
          <a:p>
            <a:pPr/>
            <a:r>
              <a:t>5.  Iterating through data</a:t>
            </a:r>
          </a:p>
        </p:txBody>
      </p:sp>
      <p:sp>
        <p:nvSpPr>
          <p:cNvPr id="230" name="Here are some discussion topics, followed by examples.  We’ll conclude with a breakout room activity where you apply them all.…"/>
          <p:cNvSpPr txBox="1"/>
          <p:nvPr>
            <p:ph type="body" idx="1"/>
          </p:nvPr>
        </p:nvSpPr>
        <p:spPr>
          <a:prstGeom prst="rect">
            <a:avLst/>
          </a:prstGeom>
        </p:spPr>
        <p:txBody>
          <a:bodyPr/>
          <a:lstStyle/>
          <a:p>
            <a:pPr>
              <a:defRPr>
                <a:solidFill>
                  <a:schemeClr val="accent5">
                    <a:hueOff val="-411174"/>
                    <a:satOff val="4030"/>
                    <a:lumOff val="-29867"/>
                  </a:schemeClr>
                </a:solidFill>
              </a:defRPr>
            </a:pPr>
            <a:r>
              <a:t>Here are some discussion topics, followed by examples.  We’ll conclude with a breakout room activity where you apply them all.</a:t>
            </a:r>
          </a:p>
          <a:p>
            <a:pPr marL="660400" indent="-660400">
              <a:buClrTx/>
              <a:buSzPct val="100000"/>
              <a:buFontTx/>
              <a:buAutoNum type="arabicPeriod" startAt="1"/>
            </a:pPr>
            <a:r>
              <a:t>What’s the difference between a </a:t>
            </a:r>
            <a:r>
              <a:rPr u="sng"/>
              <a:t>for</a:t>
            </a:r>
            <a:r>
              <a:t> loop and a </a:t>
            </a:r>
            <a:r>
              <a:rPr u="sng"/>
              <a:t>while</a:t>
            </a:r>
            <a:r>
              <a:t> loop?</a:t>
            </a:r>
          </a:p>
          <a:p>
            <a:pPr marL="660400" indent="-660400">
              <a:buClrTx/>
              <a:buSzPct val="100000"/>
              <a:buFontTx/>
              <a:buAutoNum type="arabicPeriod" startAt="1"/>
            </a:pPr>
            <a:r>
              <a:t>Is one more general than the other?</a:t>
            </a:r>
          </a:p>
          <a:p>
            <a:pPr marL="660400" indent="-660400">
              <a:buClrTx/>
              <a:buSzPct val="100000"/>
              <a:buFontTx/>
              <a:buAutoNum type="arabicPeriod" startAt="1"/>
            </a:pPr>
            <a:r>
              <a:t>Why might you want to </a:t>
            </a:r>
            <a:r>
              <a:rPr u="sng"/>
              <a:t>exit</a:t>
            </a:r>
            <a:r>
              <a:t> a loop early? </a:t>
            </a:r>
          </a:p>
          <a:p>
            <a:pPr lvl="1" marL="1320800" indent="-660400">
              <a:buClrTx/>
              <a:buSzPct val="100000"/>
              <a:buFontTx/>
              <a:buAutoNum type="arabicPeriod" startAt="1"/>
            </a:pPr>
            <a:r>
              <a:t>What’s the benefit of “</a:t>
            </a:r>
            <a:r>
              <a:rPr>
                <a:latin typeface="Inconsolata"/>
                <a:ea typeface="Inconsolata"/>
                <a:cs typeface="Inconsolata"/>
                <a:sym typeface="Inconsolata"/>
              </a:rPr>
              <a:t>break</a:t>
            </a:r>
            <a:r>
              <a:t>”, of “</a:t>
            </a:r>
            <a:r>
              <a:rPr>
                <a:latin typeface="Inconsolata"/>
                <a:ea typeface="Inconsolata"/>
                <a:cs typeface="Inconsolata"/>
                <a:sym typeface="Inconsolata"/>
              </a:rPr>
              <a:t>continue</a:t>
            </a:r>
            <a:r>
              <a:t>” and of “</a:t>
            </a:r>
            <a:r>
              <a:rPr>
                <a:latin typeface="Inconsolata"/>
                <a:ea typeface="Inconsolata"/>
                <a:cs typeface="Inconsolata"/>
                <a:sym typeface="Inconsolata"/>
              </a:rPr>
              <a:t>else</a:t>
            </a:r>
            <a:r>
              <a:t>” after a loop?</a:t>
            </a:r>
          </a:p>
          <a:p>
            <a:pPr lvl="1" marL="1320800" indent="-660400">
              <a:buClrTx/>
              <a:buSzPct val="100000"/>
              <a:buFontTx/>
              <a:buAutoNum type="arabicPeriod" startAt="1"/>
            </a:pPr>
            <a:r>
              <a:t>What’s a </a:t>
            </a:r>
            <a:r>
              <a:rPr u="sng"/>
              <a:t>boolean flag</a:t>
            </a:r>
            <a:r>
              <a:t>?  When to use one?</a:t>
            </a:r>
          </a:p>
        </p:txBody>
      </p:sp>
      <p:sp>
        <p:nvSpPr>
          <p:cNvPr id="2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386;p62"/>
          <p:cNvSpPr txBox="1"/>
          <p:nvPr>
            <p:ph type="title"/>
          </p:nvPr>
        </p:nvSpPr>
        <p:spPr>
          <a:prstGeom prst="rect">
            <a:avLst/>
          </a:prstGeom>
        </p:spPr>
        <p:txBody>
          <a:bodyPr/>
          <a:lstStyle/>
          <a:p>
            <a:pPr/>
            <a:r>
              <a:t>5.  Looping | For vs. While</a:t>
            </a:r>
          </a:p>
        </p:txBody>
      </p:sp>
      <p:sp>
        <p:nvSpPr>
          <p:cNvPr id="234" name="Google Shape;387;p62"/>
          <p:cNvSpPr txBox="1"/>
          <p:nvPr>
            <p:ph type="body" idx="1"/>
          </p:nvPr>
        </p:nvSpPr>
        <p:spPr>
          <a:xfrm>
            <a:off x="508000" y="2157301"/>
            <a:ext cx="11988800" cy="6793947"/>
          </a:xfrm>
          <a:prstGeom prst="rect">
            <a:avLst/>
          </a:prstGeom>
        </p:spPr>
        <p:txBody>
          <a:bodyPr/>
          <a:lstStyle/>
          <a:p>
            <a:pPr marL="0" indent="0" defTabSz="496570">
              <a:spcBef>
                <a:spcPts val="2000"/>
              </a:spcBef>
              <a:buSzTx/>
              <a:buNone/>
              <a:defRPr sz="3740"/>
            </a:pPr>
            <a:r>
              <a:t>Question: </a:t>
            </a:r>
            <a:r>
              <a:t>What is the difference between a “for” loop and a “while” loop?</a:t>
            </a:r>
          </a:p>
          <a:p>
            <a:pPr marL="0" indent="0" defTabSz="496570">
              <a:spcBef>
                <a:spcPts val="2500"/>
              </a:spcBef>
              <a:buSzTx/>
              <a:buNone/>
              <a:defRPr sz="3060">
                <a:solidFill>
                  <a:srgbClr val="9C254D"/>
                </a:solidFill>
              </a:defRPr>
            </a:pPr>
            <a:r>
              <a:t>Answer:</a:t>
            </a:r>
            <a:r>
              <a:t> A “</a:t>
            </a:r>
            <a:r>
              <a:rPr u="sng"/>
              <a:t>while</a:t>
            </a:r>
            <a:r>
              <a:t>” loop iterates until a condition is met.</a:t>
            </a:r>
            <a:br/>
            <a:r>
              <a:t>The programmer may not know in advance how many iterations are needed.</a:t>
            </a:r>
          </a:p>
          <a:p>
            <a:pPr marL="0" indent="0" defTabSz="496570">
              <a:spcBef>
                <a:spcPts val="2500"/>
              </a:spcBef>
              <a:buSzTx/>
              <a:buNone/>
              <a:defRPr sz="3060">
                <a:solidFill>
                  <a:srgbClr val="9C254D"/>
                </a:solidFill>
              </a:defRPr>
            </a:pPr>
            <a:r>
              <a:t>A “</a:t>
            </a:r>
            <a:r>
              <a:rPr u="sng"/>
              <a:t>for</a:t>
            </a:r>
            <a:r>
              <a:t>” loop iterates over a predefined group of objects, acting once on each one.</a:t>
            </a:r>
          </a:p>
          <a:p>
            <a:pPr marL="0" indent="0" defTabSz="496570">
              <a:spcBef>
                <a:spcPts val="2500"/>
              </a:spcBef>
              <a:buSzTx/>
              <a:buNone/>
              <a:defRPr b="1" sz="2550">
                <a:solidFill>
                  <a:srgbClr val="9C254D"/>
                </a:solidFill>
                <a:latin typeface="Helvetica"/>
                <a:ea typeface="Helvetica"/>
                <a:cs typeface="Helvetica"/>
                <a:sym typeface="Helvetica"/>
              </a:defRPr>
            </a:pPr>
            <a:r>
              <a:rPr b="0"/>
              <a:t>Generally, use a “for” loop when you have a known set of items to iterate over.  Use a “while” loop when you are not sure how many iterations are needed in advance.</a:t>
            </a:r>
          </a:p>
          <a:p>
            <a:pPr marL="0" indent="0" defTabSz="496570">
              <a:spcBef>
                <a:spcPts val="2500"/>
              </a:spcBef>
              <a:buSzTx/>
              <a:buNone/>
              <a:defRPr sz="2550">
                <a:solidFill>
                  <a:srgbClr val="9C254D"/>
                </a:solidFill>
              </a:defRPr>
            </a:pPr>
            <a:r>
              <a:t>All “for” loops can be re-written as “while” loops.  In fact, in the first weeks of this course we had you practice implementing several items as “while” loops that are easier to implement as “for” loops.</a:t>
            </a:r>
          </a:p>
        </p:txBody>
      </p:sp>
      <p:sp>
        <p:nvSpPr>
          <p:cNvPr id="2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392;p63"/>
          <p:cNvSpPr txBox="1"/>
          <p:nvPr>
            <p:ph type="title"/>
          </p:nvPr>
        </p:nvSpPr>
        <p:spPr>
          <a:prstGeom prst="rect">
            <a:avLst/>
          </a:prstGeom>
        </p:spPr>
        <p:txBody>
          <a:bodyPr/>
          <a:lstStyle/>
          <a:p>
            <a:pPr/>
            <a:r>
              <a:t>5.  Looping | Examples</a:t>
            </a:r>
          </a:p>
        </p:txBody>
      </p:sp>
      <p:sp>
        <p:nvSpPr>
          <p:cNvPr id="2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41" name="Google Shape;393;p63"/>
          <p:cNvGrpSpPr/>
          <p:nvPr/>
        </p:nvGrpSpPr>
        <p:grpSpPr>
          <a:xfrm>
            <a:off x="807153" y="2422041"/>
            <a:ext cx="4513925" cy="4963705"/>
            <a:chOff x="0" y="-1"/>
            <a:chExt cx="4513924" cy="4963703"/>
          </a:xfrm>
        </p:grpSpPr>
        <p:pic>
          <p:nvPicPr>
            <p:cNvPr id="239" name="Google Shape;393;p63" descr="Google Shape;393;p63"/>
            <p:cNvPicPr>
              <a:picLocks noChangeAspect="1"/>
            </p:cNvPicPr>
            <p:nvPr/>
          </p:nvPicPr>
          <p:blipFill>
            <a:blip r:embed="rId2">
              <a:extLst/>
            </a:blip>
            <a:stretch>
              <a:fillRect/>
            </a:stretch>
          </p:blipFill>
          <p:spPr>
            <a:xfrm>
              <a:off x="288995" y="288995"/>
              <a:ext cx="3935934" cy="4331524"/>
            </a:xfrm>
            <a:prstGeom prst="rect">
              <a:avLst/>
            </a:prstGeom>
            <a:ln w="12700" cap="flat">
              <a:noFill/>
              <a:miter lim="400000"/>
            </a:ln>
            <a:effectLst/>
          </p:spPr>
        </p:pic>
        <p:pic>
          <p:nvPicPr>
            <p:cNvPr id="240" name="Google Shape;393;p63" descr="Google Shape;393;p63"/>
            <p:cNvPicPr>
              <a:picLocks noChangeAspect="1"/>
            </p:cNvPicPr>
            <p:nvPr/>
          </p:nvPicPr>
          <p:blipFill>
            <a:blip r:embed="rId3">
              <a:extLst/>
            </a:blip>
            <a:stretch>
              <a:fillRect/>
            </a:stretch>
          </p:blipFill>
          <p:spPr>
            <a:xfrm>
              <a:off x="-1" y="-2"/>
              <a:ext cx="4513926" cy="4963705"/>
            </a:xfrm>
            <a:prstGeom prst="rect">
              <a:avLst/>
            </a:prstGeom>
            <a:ln w="12700" cap="flat">
              <a:noFill/>
              <a:miter lim="400000"/>
            </a:ln>
            <a:effectLst/>
          </p:spPr>
        </p:pic>
      </p:grpSp>
      <p:grpSp>
        <p:nvGrpSpPr>
          <p:cNvPr id="244" name="Google Shape;394;p63"/>
          <p:cNvGrpSpPr/>
          <p:nvPr/>
        </p:nvGrpSpPr>
        <p:grpSpPr>
          <a:xfrm>
            <a:off x="6070089" y="2405439"/>
            <a:ext cx="6460661" cy="3562742"/>
            <a:chOff x="0" y="0"/>
            <a:chExt cx="6460659" cy="3562740"/>
          </a:xfrm>
        </p:grpSpPr>
        <p:pic>
          <p:nvPicPr>
            <p:cNvPr id="242" name="Google Shape;394;p63" descr="Google Shape;394;p63"/>
            <p:cNvPicPr>
              <a:picLocks noChangeAspect="1"/>
            </p:cNvPicPr>
            <p:nvPr/>
          </p:nvPicPr>
          <p:blipFill>
            <a:blip r:embed="rId4">
              <a:extLst/>
            </a:blip>
            <a:stretch>
              <a:fillRect/>
            </a:stretch>
          </p:blipFill>
          <p:spPr>
            <a:xfrm>
              <a:off x="288995" y="288995"/>
              <a:ext cx="5882669" cy="2930564"/>
            </a:xfrm>
            <a:prstGeom prst="rect">
              <a:avLst/>
            </a:prstGeom>
            <a:ln w="12700" cap="flat">
              <a:noFill/>
              <a:miter lim="400000"/>
            </a:ln>
            <a:effectLst/>
          </p:spPr>
        </p:pic>
        <p:pic>
          <p:nvPicPr>
            <p:cNvPr id="243" name="Google Shape;394;p63" descr="Google Shape;394;p63"/>
            <p:cNvPicPr>
              <a:picLocks noChangeAspect="1"/>
            </p:cNvPicPr>
            <p:nvPr/>
          </p:nvPicPr>
          <p:blipFill>
            <a:blip r:embed="rId5">
              <a:extLst/>
            </a:blip>
            <a:stretch>
              <a:fillRect/>
            </a:stretch>
          </p:blipFill>
          <p:spPr>
            <a:xfrm>
              <a:off x="-1" y="0"/>
              <a:ext cx="6460661" cy="3562741"/>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Google Shape;428;p69"/>
          <p:cNvSpPr txBox="1"/>
          <p:nvPr>
            <p:ph type="title"/>
          </p:nvPr>
        </p:nvSpPr>
        <p:spPr>
          <a:prstGeom prst="rect">
            <a:avLst/>
          </a:prstGeom>
        </p:spPr>
        <p:txBody>
          <a:bodyPr/>
          <a:lstStyle/>
          <a:p>
            <a:pPr/>
            <a:r>
              <a:t>5. Exiting Loops | </a:t>
            </a:r>
            <a:r>
              <a:rPr i="1"/>
              <a:t>Three Tools</a:t>
            </a:r>
          </a:p>
        </p:txBody>
      </p:sp>
      <p:sp>
        <p:nvSpPr>
          <p:cNvPr id="247" name="Google Shape;429;p69"/>
          <p:cNvSpPr txBox="1"/>
          <p:nvPr>
            <p:ph type="body" idx="1"/>
          </p:nvPr>
        </p:nvSpPr>
        <p:spPr>
          <a:prstGeom prst="rect">
            <a:avLst/>
          </a:prstGeom>
        </p:spPr>
        <p:txBody>
          <a:bodyPr/>
          <a:lstStyle/>
          <a:p>
            <a:pPr marL="0" indent="0">
              <a:lnSpc>
                <a:spcPct val="90000"/>
              </a:lnSpc>
              <a:buSzTx/>
              <a:buNone/>
              <a:defRPr b="1" sz="4400">
                <a:latin typeface="Helvetica"/>
                <a:ea typeface="Helvetica"/>
                <a:cs typeface="Helvetica"/>
                <a:sym typeface="Helvetica"/>
              </a:defRPr>
            </a:pPr>
            <a:r>
              <a:t>Question: </a:t>
            </a:r>
            <a:r>
              <a:rPr b="0"/>
              <a:t>Why might we want to exit a loop early?</a:t>
            </a:r>
          </a:p>
          <a:p>
            <a:pPr marL="774700" indent="-698500">
              <a:lnSpc>
                <a:spcPct val="90000"/>
              </a:lnSpc>
              <a:spcBef>
                <a:spcPts val="3000"/>
              </a:spcBef>
              <a:buFontTx/>
              <a:buAutoNum type="arabicPeriod" startAt="1"/>
              <a:defRPr sz="4400"/>
            </a:pPr>
            <a:r>
              <a:t>Why “break” a loop?</a:t>
            </a:r>
          </a:p>
          <a:p>
            <a:pPr marL="774700" indent="-698500">
              <a:lnSpc>
                <a:spcPct val="90000"/>
              </a:lnSpc>
              <a:buFontTx/>
              <a:buAutoNum type="arabicPeriod" startAt="1"/>
              <a:defRPr sz="4400"/>
            </a:pPr>
            <a:r>
              <a:t>Why use “continue”?</a:t>
            </a:r>
          </a:p>
          <a:p>
            <a:pPr marL="774700" indent="-698500">
              <a:lnSpc>
                <a:spcPct val="90000"/>
              </a:lnSpc>
              <a:buFontTx/>
              <a:buAutoNum type="arabicPeriod" startAt="1"/>
              <a:defRPr sz="4400"/>
            </a:pPr>
            <a:r>
              <a:t>Why use “else” after a loop?</a:t>
            </a:r>
          </a:p>
        </p:txBody>
      </p:sp>
      <p:sp>
        <p:nvSpPr>
          <p:cNvPr id="24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Google Shape;434;p70"/>
          <p:cNvSpPr txBox="1"/>
          <p:nvPr>
            <p:ph type="title"/>
          </p:nvPr>
        </p:nvSpPr>
        <p:spPr>
          <a:prstGeom prst="rect">
            <a:avLst/>
          </a:prstGeom>
        </p:spPr>
        <p:txBody>
          <a:bodyPr/>
          <a:lstStyle/>
          <a:p>
            <a:pPr/>
            <a:r>
              <a:t>5. Exiting Loops | </a:t>
            </a:r>
            <a:r>
              <a:rPr i="1"/>
              <a:t>Explanations</a:t>
            </a:r>
          </a:p>
        </p:txBody>
      </p:sp>
      <p:sp>
        <p:nvSpPr>
          <p:cNvPr id="251" name="Google Shape;435;p70"/>
          <p:cNvSpPr txBox="1"/>
          <p:nvPr>
            <p:ph type="body" idx="1"/>
          </p:nvPr>
        </p:nvSpPr>
        <p:spPr>
          <a:prstGeom prst="rect">
            <a:avLst/>
          </a:prstGeom>
        </p:spPr>
        <p:txBody>
          <a:bodyPr/>
          <a:lstStyle/>
          <a:p>
            <a:pPr marL="0" indent="0">
              <a:buSzTx/>
              <a:buNone/>
              <a:defRPr>
                <a:solidFill>
                  <a:srgbClr val="FF2600"/>
                </a:solidFill>
              </a:defRPr>
            </a:pPr>
            <a:r>
              <a:t>Question: </a:t>
            </a:r>
            <a:r>
              <a:rPr>
                <a:latin typeface="Helvetica"/>
                <a:ea typeface="Helvetica"/>
                <a:cs typeface="Helvetica"/>
                <a:sym typeface="Helvetica"/>
              </a:rPr>
              <a:t>Why might we want to exit a loop early?</a:t>
            </a:r>
            <a:endParaRPr b="1" sz="4400">
              <a:latin typeface="Helvetica"/>
              <a:ea typeface="Helvetica"/>
              <a:cs typeface="Helvetica"/>
              <a:sym typeface="Helvetica"/>
            </a:endParaRPr>
          </a:p>
          <a:p>
            <a:pPr marL="0" indent="0">
              <a:buSzTx/>
              <a:buNone/>
            </a:pPr>
            <a:r>
              <a:rPr u="sng"/>
              <a:t>Break</a:t>
            </a:r>
            <a:r>
              <a:rPr>
                <a:latin typeface="Helvetica"/>
                <a:ea typeface="Helvetica"/>
                <a:cs typeface="Helvetica"/>
                <a:sym typeface="Helvetica"/>
              </a:rPr>
              <a:t> exits the entire loop early, preventing our code for running needlessly.</a:t>
            </a:r>
            <a:endParaRPr b="1">
              <a:solidFill>
                <a:srgbClr val="9C254D"/>
              </a:solidFill>
              <a:latin typeface="Helvetica"/>
              <a:ea typeface="Helvetica"/>
              <a:cs typeface="Helvetica"/>
              <a:sym typeface="Helvetica"/>
            </a:endParaRPr>
          </a:p>
          <a:p>
            <a:pPr marL="0" indent="0">
              <a:buSzTx/>
              <a:buNone/>
            </a:pPr>
            <a:r>
              <a:rPr u="sng"/>
              <a:t>Continue</a:t>
            </a:r>
            <a:r>
              <a:t> </a:t>
            </a:r>
            <a:r>
              <a:rPr>
                <a:latin typeface="Helvetica"/>
                <a:ea typeface="Helvetica"/>
                <a:cs typeface="Helvetica"/>
                <a:sym typeface="Helvetica"/>
              </a:rPr>
              <a:t>skips the rest of the iteration, and starts the next part of the loop. There is no need to continue processing a row.</a:t>
            </a:r>
            <a:endParaRPr b="1">
              <a:solidFill>
                <a:srgbClr val="9C254D"/>
              </a:solidFill>
              <a:latin typeface="Helvetica"/>
              <a:ea typeface="Helvetica"/>
              <a:cs typeface="Helvetica"/>
              <a:sym typeface="Helvetica"/>
            </a:endParaRPr>
          </a:p>
          <a:p>
            <a:pPr marL="0" indent="0">
              <a:buSzTx/>
              <a:buNone/>
            </a:pPr>
            <a:r>
              <a:rPr u="sng"/>
              <a:t>Else</a:t>
            </a:r>
            <a:r>
              <a:t> </a:t>
            </a:r>
            <a:r>
              <a:rPr>
                <a:latin typeface="Helvetica"/>
                <a:ea typeface="Helvetica"/>
                <a:cs typeface="Helvetica"/>
                <a:sym typeface="Helvetica"/>
              </a:rPr>
              <a:t>can be used </a:t>
            </a:r>
            <a:r>
              <a:rPr i="1">
                <a:latin typeface="Helvetica"/>
                <a:ea typeface="Helvetica"/>
                <a:cs typeface="Helvetica"/>
                <a:sym typeface="Helvetica"/>
              </a:rPr>
              <a:t>after</a:t>
            </a:r>
            <a:r>
              <a:rPr>
                <a:latin typeface="Helvetica"/>
                <a:ea typeface="Helvetica"/>
                <a:cs typeface="Helvetica"/>
                <a:sym typeface="Helvetica"/>
              </a:rPr>
              <a:t> a loop completes, and triggers if the loop never “breaks”.</a:t>
            </a:r>
          </a:p>
        </p:txBody>
      </p:sp>
      <p:sp>
        <p:nvSpPr>
          <p:cNvPr id="2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227;p36"/>
          <p:cNvSpPr txBox="1"/>
          <p:nvPr>
            <p:ph type="body" idx="1"/>
          </p:nvPr>
        </p:nvSpPr>
        <p:spPr>
          <a:xfrm>
            <a:off x="508000" y="2694357"/>
            <a:ext cx="11988801" cy="6793947"/>
          </a:xfrm>
          <a:prstGeom prst="rect">
            <a:avLst/>
          </a:prstGeom>
        </p:spPr>
        <p:txBody>
          <a:bodyPr numCol="2" spcCol="599440"/>
          <a:lstStyle/>
          <a:p>
            <a:pPr marL="660400" indent="-660400">
              <a:buClrTx/>
              <a:buSzPct val="100000"/>
              <a:buFontTx/>
              <a:buAutoNum type="arabicPeriod" startAt="1"/>
            </a:pPr>
            <a:r>
              <a:t>Teaching goals for this week</a:t>
            </a:r>
          </a:p>
          <a:p>
            <a:pPr marL="660400" indent="-660400">
              <a:buClrTx/>
              <a:buSzPct val="100000"/>
              <a:buFontTx/>
              <a:buAutoNum type="arabicPeriod" startAt="1"/>
            </a:pPr>
            <a:r>
              <a:t>Content for the first 8 weeks of the course</a:t>
            </a:r>
          </a:p>
          <a:p>
            <a:pPr marL="660400" indent="-660400">
              <a:buClrTx/>
              <a:buSzPct val="100000"/>
              <a:buFontTx/>
              <a:buAutoNum type="arabicPeriod" startAt="1"/>
            </a:pPr>
            <a:r>
              <a:t>Observations about assignments and git</a:t>
            </a:r>
          </a:p>
          <a:p>
            <a:pPr marL="660400" indent="-660400">
              <a:buClrTx/>
              <a:buSzPct val="100000"/>
              <a:buFontTx/>
              <a:buAutoNum type="arabicPeriod" startAt="1"/>
            </a:pPr>
            <a:r>
              <a:t>Pseudocoding, modularity; Working efficiently with breaks.</a:t>
            </a:r>
          </a:p>
          <a:p>
            <a:pPr marL="660400" indent="-660400">
              <a:buClrTx/>
              <a:buSzPct val="100000"/>
              <a:buFontTx/>
              <a:buAutoNum type="arabicPeriod" startAt="1"/>
            </a:pPr>
            <a:r>
              <a:t>Discussion about loops, iterators, continue &amp; break. </a:t>
            </a:r>
          </a:p>
          <a:p>
            <a:pPr marL="660400" indent="-660400">
              <a:buClrTx/>
              <a:buSzPct val="100000"/>
              <a:buFontTx/>
              <a:buAutoNum type="arabicPeriod" startAt="1"/>
            </a:pPr>
            <a:r>
              <a:t>Comprehensions.</a:t>
            </a:r>
          </a:p>
          <a:p>
            <a:pPr marL="660400" indent="-660400">
              <a:buClrTx/>
              <a:buSzPct val="100000"/>
              <a:buFontTx/>
              <a:buAutoNum type="arabicPeriod" startAt="1"/>
            </a:pPr>
            <a:r>
              <a:t>Long breakout room for  activities</a:t>
            </a:r>
          </a:p>
        </p:txBody>
      </p:sp>
      <p:sp>
        <p:nvSpPr>
          <p:cNvPr id="147" name="Slide Number"/>
          <p:cNvSpPr txBox="1"/>
          <p:nvPr>
            <p:ph type="sldNum" sz="quarter" idx="2"/>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8" name="Image" descr="Image"/>
          <p:cNvPicPr>
            <a:picLocks noChangeAspect="1"/>
          </p:cNvPicPr>
          <p:nvPr/>
        </p:nvPicPr>
        <p:blipFill>
          <a:blip r:embed="rId2">
            <a:extLst/>
          </a:blip>
          <a:stretch>
            <a:fillRect/>
          </a:stretch>
        </p:blipFill>
        <p:spPr>
          <a:xfrm>
            <a:off x="491066" y="601989"/>
            <a:ext cx="4431210" cy="1590022"/>
          </a:xfrm>
          <a:prstGeom prst="rect">
            <a:avLst/>
          </a:prstGeom>
          <a:ln w="12700">
            <a:miter lim="400000"/>
          </a:ln>
        </p:spPr>
      </p:pic>
      <p:sp>
        <p:nvSpPr>
          <p:cNvPr id="149" name="Welcome to Week 04"/>
          <p:cNvSpPr txBox="1"/>
          <p:nvPr/>
        </p:nvSpPr>
        <p:spPr>
          <a:xfrm>
            <a:off x="5071732" y="1154827"/>
            <a:ext cx="6572713"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1369838">
              <a:lnSpc>
                <a:spcPct val="90000"/>
              </a:lnSpc>
              <a:spcBef>
                <a:spcPts val="1600"/>
              </a:spcBef>
              <a:defRPr sz="6500">
                <a:solidFill>
                  <a:schemeClr val="accent1">
                    <a:hueOff val="369196"/>
                    <a:satOff val="13972"/>
                    <a:lumOff val="-24493"/>
                  </a:schemeClr>
                </a:solidFill>
                <a:latin typeface="+mj-lt"/>
                <a:ea typeface="+mj-ea"/>
                <a:cs typeface="+mj-cs"/>
                <a:sym typeface="UC Berkeley OS"/>
              </a:defRPr>
            </a:lvl1pPr>
          </a:lstStyle>
          <a:p>
            <a:pPr/>
            <a:r>
              <a:t>Welcome to Week 04</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Google Shape;440;p71"/>
          <p:cNvSpPr txBox="1"/>
          <p:nvPr>
            <p:ph type="title"/>
          </p:nvPr>
        </p:nvSpPr>
        <p:spPr>
          <a:prstGeom prst="rect">
            <a:avLst/>
          </a:prstGeom>
        </p:spPr>
        <p:txBody>
          <a:bodyPr/>
          <a:lstStyle/>
          <a:p>
            <a:pPr/>
            <a:r>
              <a:t>5. Exiting Loops | </a:t>
            </a:r>
            <a:r>
              <a:rPr i="1"/>
              <a:t>Break</a:t>
            </a:r>
          </a:p>
        </p:txBody>
      </p:sp>
      <p:sp>
        <p:nvSpPr>
          <p:cNvPr id="255" name="Google Shape;441;p71"/>
          <p:cNvSpPr txBox="1"/>
          <p:nvPr>
            <p:ph type="body" sz="half" idx="1"/>
          </p:nvPr>
        </p:nvSpPr>
        <p:spPr>
          <a:xfrm>
            <a:off x="287866" y="2165350"/>
            <a:ext cx="5865748" cy="7203257"/>
          </a:xfrm>
          <a:prstGeom prst="rect">
            <a:avLst/>
          </a:prstGeom>
        </p:spPr>
        <p:txBody>
          <a:bodyPr/>
          <a:lstStyle/>
          <a:p>
            <a:pPr marL="0" indent="0">
              <a:buSzTx/>
              <a:buNone/>
            </a:pPr>
            <a:r>
              <a:t>When would we use “break”?</a:t>
            </a:r>
          </a:p>
          <a:p>
            <a:pPr marL="0" indent="0">
              <a:buSzTx/>
              <a:buNone/>
            </a:pPr>
            <a:br/>
            <a:r>
              <a:t>In the prime checker code, we do not need to check any values after we find the first non-prime value.</a:t>
            </a:r>
          </a:p>
          <a:p>
            <a:pPr marL="647700" indent="-571500"/>
            <a:r>
              <a:t>* What is a boolean flag? </a:t>
            </a:r>
          </a:p>
        </p:txBody>
      </p:sp>
      <p:sp>
        <p:nvSpPr>
          <p:cNvPr id="25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59" name="Google Shape;442;p71"/>
          <p:cNvGrpSpPr/>
          <p:nvPr/>
        </p:nvGrpSpPr>
        <p:grpSpPr>
          <a:xfrm>
            <a:off x="6421873" y="2493150"/>
            <a:ext cx="6462341" cy="6255607"/>
            <a:chOff x="0" y="0"/>
            <a:chExt cx="6462340" cy="6255606"/>
          </a:xfrm>
        </p:grpSpPr>
        <p:pic>
          <p:nvPicPr>
            <p:cNvPr id="257" name="Google Shape;442;p71" descr="Google Shape;442;p71"/>
            <p:cNvPicPr>
              <a:picLocks noChangeAspect="1"/>
            </p:cNvPicPr>
            <p:nvPr/>
          </p:nvPicPr>
          <p:blipFill>
            <a:blip r:embed="rId2">
              <a:extLst/>
            </a:blip>
            <a:stretch>
              <a:fillRect/>
            </a:stretch>
          </p:blipFill>
          <p:spPr>
            <a:xfrm>
              <a:off x="357467" y="367976"/>
              <a:ext cx="5747407" cy="5450658"/>
            </a:xfrm>
            <a:prstGeom prst="rect">
              <a:avLst/>
            </a:prstGeom>
            <a:ln w="12700" cap="flat">
              <a:noFill/>
              <a:miter lim="400000"/>
            </a:ln>
            <a:effectLst/>
          </p:spPr>
        </p:pic>
        <p:pic>
          <p:nvPicPr>
            <p:cNvPr id="258" name="Google Shape;442;p71" descr="Google Shape;442;p71"/>
            <p:cNvPicPr>
              <a:picLocks noChangeAspect="1"/>
            </p:cNvPicPr>
            <p:nvPr/>
          </p:nvPicPr>
          <p:blipFill>
            <a:blip r:embed="rId3">
              <a:extLst/>
            </a:blip>
            <a:stretch>
              <a:fillRect/>
            </a:stretch>
          </p:blipFill>
          <p:spPr>
            <a:xfrm>
              <a:off x="0" y="0"/>
              <a:ext cx="6462341" cy="6255607"/>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Google Shape;447;p72"/>
          <p:cNvSpPr txBox="1"/>
          <p:nvPr>
            <p:ph type="title"/>
          </p:nvPr>
        </p:nvSpPr>
        <p:spPr>
          <a:prstGeom prst="rect">
            <a:avLst/>
          </a:prstGeom>
        </p:spPr>
        <p:txBody>
          <a:bodyPr/>
          <a:lstStyle/>
          <a:p>
            <a:pPr/>
            <a:r>
              <a:t>5. Exiting Loops | </a:t>
            </a:r>
            <a:r>
              <a:rPr i="1"/>
              <a:t>Continue</a:t>
            </a:r>
          </a:p>
        </p:txBody>
      </p:sp>
      <p:sp>
        <p:nvSpPr>
          <p:cNvPr id="262" name="Google Shape;448;p72"/>
          <p:cNvSpPr txBox="1"/>
          <p:nvPr>
            <p:ph type="body" sz="half" idx="1"/>
          </p:nvPr>
        </p:nvSpPr>
        <p:spPr>
          <a:xfrm>
            <a:off x="508000" y="2182124"/>
            <a:ext cx="4796632" cy="7335813"/>
          </a:xfrm>
          <a:prstGeom prst="rect">
            <a:avLst/>
          </a:prstGeom>
        </p:spPr>
        <p:txBody>
          <a:bodyPr/>
          <a:lstStyle/>
          <a:p>
            <a:pPr marL="0" indent="0" defTabSz="560831">
              <a:lnSpc>
                <a:spcPct val="90000"/>
              </a:lnSpc>
              <a:spcBef>
                <a:spcPts val="2300"/>
              </a:spcBef>
              <a:buSzTx/>
              <a:buNone/>
              <a:defRPr sz="4224">
                <a:latin typeface="Helvetica"/>
                <a:ea typeface="Helvetica"/>
                <a:cs typeface="Helvetica"/>
                <a:sym typeface="Helvetica"/>
              </a:defRPr>
            </a:pPr>
            <a:r>
              <a:t>Question: When would we use “</a:t>
            </a:r>
            <a:r>
              <a:rPr>
                <a:latin typeface="Courier"/>
                <a:ea typeface="Courier"/>
                <a:cs typeface="Courier"/>
                <a:sym typeface="Courier"/>
              </a:rPr>
              <a:t>continue</a:t>
            </a:r>
            <a:r>
              <a:t>”?</a:t>
            </a:r>
          </a:p>
          <a:p>
            <a:pPr marL="0" indent="0" defTabSz="560831">
              <a:lnSpc>
                <a:spcPct val="90000"/>
              </a:lnSpc>
              <a:spcBef>
                <a:spcPts val="2900"/>
              </a:spcBef>
              <a:buSzTx/>
              <a:buNone/>
              <a:defRPr sz="4224"/>
            </a:pPr>
            <a:r>
              <a:t>Use of “continue” early in a loop can save you </a:t>
            </a:r>
            <a:br/>
            <a:r>
              <a:t>processing time on many iterations, or when only some values need to be processed (e.g., vowels).</a:t>
            </a:r>
            <a:br/>
          </a:p>
        </p:txBody>
      </p:sp>
      <p:sp>
        <p:nvSpPr>
          <p:cNvPr id="2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Google Shape;449;p72" descr="Google Shape;449;p72"/>
          <p:cNvPicPr>
            <a:picLocks noChangeAspect="1"/>
          </p:cNvPicPr>
          <p:nvPr/>
        </p:nvPicPr>
        <p:blipFill>
          <a:blip r:embed="rId2">
            <a:extLst/>
          </a:blip>
          <a:stretch>
            <a:fillRect/>
          </a:stretch>
        </p:blipFill>
        <p:spPr>
          <a:xfrm>
            <a:off x="5486328" y="2392379"/>
            <a:ext cx="7310376" cy="3126158"/>
          </a:xfrm>
          <a:prstGeom prst="rect">
            <a:avLst/>
          </a:prstGeom>
          <a:ln w="12700">
            <a:miter lim="400000"/>
          </a:ln>
        </p:spPr>
      </p:pic>
      <p:sp>
        <p:nvSpPr>
          <p:cNvPr id="265" name="Google Shape;450;p72"/>
          <p:cNvSpPr txBox="1"/>
          <p:nvPr/>
        </p:nvSpPr>
        <p:spPr>
          <a:xfrm>
            <a:off x="7304968" y="5457044"/>
            <a:ext cx="4436056" cy="785973"/>
          </a:xfrm>
          <a:prstGeom prst="rect">
            <a:avLst/>
          </a:prstGeom>
          <a:ln w="12700">
            <a:miter lim="400000"/>
          </a:ln>
          <a:extLst>
            <a:ext uri="{C572A759-6A51-4108-AA02-DFA0A04FC94B}">
              <ma14:wrappingTextBoxFlag xmlns:ma14="http://schemas.microsoft.com/office/mac/drawingml/2011/main" val="1"/>
            </a:ext>
          </a:extLst>
        </p:spPr>
        <p:txBody>
          <a:bodyPr lIns="130025" tIns="130025" rIns="130025" bIns="130025" anchor="ctr">
            <a:spAutoFit/>
          </a:bodyPr>
          <a:lstStyle>
            <a:lvl1pPr>
              <a:defRPr b="1" sz="1800">
                <a:solidFill>
                  <a:srgbClr val="000000"/>
                </a:solidFill>
                <a:latin typeface="Arial"/>
                <a:ea typeface="Arial"/>
                <a:cs typeface="Arial"/>
                <a:sym typeface="Arial"/>
              </a:defRPr>
            </a:lvl1pPr>
          </a:lstStyle>
          <a:p>
            <a:pPr/>
            <a:r>
              <a:t>See whether the vowels in the input are ordered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Google Shape;455;p73"/>
          <p:cNvSpPr txBox="1"/>
          <p:nvPr>
            <p:ph type="title"/>
          </p:nvPr>
        </p:nvSpPr>
        <p:spPr>
          <a:prstGeom prst="rect">
            <a:avLst/>
          </a:prstGeom>
        </p:spPr>
        <p:txBody>
          <a:bodyPr/>
          <a:lstStyle/>
          <a:p>
            <a:pPr/>
            <a:r>
              <a:t>5.  Exiting Loops | </a:t>
            </a:r>
            <a:r>
              <a:rPr i="1"/>
              <a:t>Break/Else</a:t>
            </a:r>
          </a:p>
        </p:txBody>
      </p:sp>
      <p:sp>
        <p:nvSpPr>
          <p:cNvPr id="268" name="Google Shape;456;p73"/>
          <p:cNvSpPr txBox="1"/>
          <p:nvPr>
            <p:ph type="body" sz="quarter" idx="1"/>
          </p:nvPr>
        </p:nvSpPr>
        <p:spPr>
          <a:xfrm>
            <a:off x="237066" y="2097457"/>
            <a:ext cx="3610109" cy="6793947"/>
          </a:xfrm>
          <a:prstGeom prst="rect">
            <a:avLst/>
          </a:prstGeom>
        </p:spPr>
        <p:txBody>
          <a:bodyPr/>
          <a:lstStyle/>
          <a:p>
            <a:pPr marL="0" indent="0" defTabSz="502412">
              <a:spcBef>
                <a:spcPts val="2000"/>
              </a:spcBef>
              <a:buSzTx/>
              <a:buNone/>
              <a:defRPr sz="3784">
                <a:latin typeface="Helvetica"/>
                <a:ea typeface="Helvetica"/>
                <a:cs typeface="Helvetica"/>
                <a:sym typeface="Helvetica"/>
              </a:defRPr>
            </a:pPr>
            <a:r>
              <a:t>Question: When would we use “else”?</a:t>
            </a:r>
          </a:p>
          <a:p>
            <a:pPr marL="0" indent="0" defTabSz="502412">
              <a:spcBef>
                <a:spcPts val="2600"/>
              </a:spcBef>
              <a:buSzTx/>
              <a:buNone/>
              <a:defRPr sz="3784"/>
            </a:pPr>
            <a:r>
              <a:t>“Else” can be used to save coding effort by processing </a:t>
            </a:r>
            <a:br/>
            <a:r>
              <a:t>the data in a certain way if </a:t>
            </a:r>
            <a:br/>
            <a:r>
              <a:t>your entire loop runs.</a:t>
            </a:r>
          </a:p>
        </p:txBody>
      </p:sp>
      <p:sp>
        <p:nvSpPr>
          <p:cNvPr id="2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72" name="Google Shape;457;p73"/>
          <p:cNvGrpSpPr/>
          <p:nvPr/>
        </p:nvGrpSpPr>
        <p:grpSpPr>
          <a:xfrm>
            <a:off x="4193324" y="2260386"/>
            <a:ext cx="8612975" cy="5378878"/>
            <a:chOff x="0" y="0"/>
            <a:chExt cx="8612974" cy="5378877"/>
          </a:xfrm>
        </p:grpSpPr>
        <p:pic>
          <p:nvPicPr>
            <p:cNvPr id="270" name="Google Shape;457;p73" descr="Google Shape;457;p73"/>
            <p:cNvPicPr>
              <a:picLocks noChangeAspect="1"/>
            </p:cNvPicPr>
            <p:nvPr/>
          </p:nvPicPr>
          <p:blipFill>
            <a:blip r:embed="rId2">
              <a:extLst/>
            </a:blip>
            <a:stretch>
              <a:fillRect/>
            </a:stretch>
          </p:blipFill>
          <p:spPr>
            <a:xfrm>
              <a:off x="361225" y="361225"/>
              <a:ext cx="7890525" cy="4588697"/>
            </a:xfrm>
            <a:prstGeom prst="rect">
              <a:avLst/>
            </a:prstGeom>
            <a:ln w="12700" cap="flat">
              <a:noFill/>
              <a:miter lim="400000"/>
            </a:ln>
            <a:effectLst/>
          </p:spPr>
        </p:pic>
        <p:pic>
          <p:nvPicPr>
            <p:cNvPr id="271" name="Google Shape;457;p73" descr="Google Shape;457;p73"/>
            <p:cNvPicPr>
              <a:picLocks noChangeAspect="1"/>
            </p:cNvPicPr>
            <p:nvPr/>
          </p:nvPicPr>
          <p:blipFill>
            <a:blip r:embed="rId3">
              <a:extLst/>
            </a:blip>
            <a:stretch>
              <a:fillRect/>
            </a:stretch>
          </p:blipFill>
          <p:spPr>
            <a:xfrm>
              <a:off x="0" y="0"/>
              <a:ext cx="8612975" cy="537887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Google Shape;474;p76"/>
          <p:cNvSpPr txBox="1"/>
          <p:nvPr>
            <p:ph type="title"/>
          </p:nvPr>
        </p:nvSpPr>
        <p:spPr>
          <a:prstGeom prst="rect">
            <a:avLst/>
          </a:prstGeom>
        </p:spPr>
        <p:txBody>
          <a:bodyPr/>
          <a:lstStyle/>
          <a:p>
            <a:pPr/>
            <a:r>
              <a:t>6.  Comprehensions | </a:t>
            </a:r>
            <a:r>
              <a:rPr i="1"/>
              <a:t>Purpose</a:t>
            </a:r>
          </a:p>
        </p:txBody>
      </p:sp>
      <p:sp>
        <p:nvSpPr>
          <p:cNvPr id="275" name="Google Shape;475;p76"/>
          <p:cNvSpPr txBox="1"/>
          <p:nvPr>
            <p:ph type="body" idx="1"/>
          </p:nvPr>
        </p:nvSpPr>
        <p:spPr>
          <a:xfrm>
            <a:off x="507999" y="2493150"/>
            <a:ext cx="11988801" cy="6793947"/>
          </a:xfrm>
          <a:prstGeom prst="rect">
            <a:avLst/>
          </a:prstGeom>
        </p:spPr>
        <p:txBody>
          <a:bodyPr/>
          <a:lstStyle/>
          <a:p>
            <a:pPr marL="0" indent="0" defTabSz="525779">
              <a:spcBef>
                <a:spcPts val="2100"/>
              </a:spcBef>
              <a:buSzTx/>
              <a:buNone/>
              <a:defRPr sz="3239"/>
            </a:pPr>
            <a:r>
              <a:t>Question: </a:t>
            </a:r>
            <a:r>
              <a:rPr>
                <a:latin typeface="Helvetica"/>
                <a:ea typeface="Helvetica"/>
                <a:cs typeface="Helvetica"/>
                <a:sym typeface="Helvetica"/>
              </a:rPr>
              <a:t>What is a “list comprehension”?</a:t>
            </a:r>
            <a:endParaRPr b="1" sz="3420">
              <a:latin typeface="Helvetica"/>
              <a:ea typeface="Helvetica"/>
              <a:cs typeface="Helvetica"/>
              <a:sym typeface="Helvetica"/>
            </a:endParaRPr>
          </a:p>
          <a:p>
            <a:pPr marL="0" indent="0" defTabSz="525779">
              <a:spcBef>
                <a:spcPts val="2100"/>
              </a:spcBef>
              <a:buSzTx/>
              <a:buNone/>
              <a:defRPr sz="3239"/>
            </a:pPr>
            <a:r>
              <a:rPr>
                <a:solidFill>
                  <a:schemeClr val="accent5">
                    <a:hueOff val="-411174"/>
                    <a:satOff val="4030"/>
                    <a:lumOff val="-29867"/>
                  </a:schemeClr>
                </a:solidFill>
              </a:rPr>
              <a:t>Answer:</a:t>
            </a:r>
            <a:r>
              <a:rPr>
                <a:solidFill>
                  <a:schemeClr val="accent5">
                    <a:hueOff val="-411174"/>
                    <a:satOff val="4030"/>
                    <a:lumOff val="-29867"/>
                  </a:schemeClr>
                </a:solidFill>
                <a:latin typeface="Helvetica"/>
                <a:ea typeface="Helvetica"/>
                <a:cs typeface="Helvetica"/>
                <a:sym typeface="Helvetica"/>
              </a:rPr>
              <a:t> A comprehension is a single-line “for loop” that enables you to quickly build a list.  You can also build sets or dictionaries.</a:t>
            </a:r>
            <a:br>
              <a:rPr>
                <a:latin typeface="Helvetica"/>
                <a:ea typeface="Helvetica"/>
                <a:cs typeface="Helvetica"/>
                <a:sym typeface="Helvetica"/>
              </a:rPr>
            </a:br>
            <a:endParaRPr sz="3420">
              <a:solidFill>
                <a:srgbClr val="9C254D"/>
              </a:solidFill>
            </a:endParaRPr>
          </a:p>
          <a:p>
            <a:pPr marL="0" indent="0" defTabSz="525779">
              <a:spcBef>
                <a:spcPts val="2100"/>
              </a:spcBef>
              <a:buSzTx/>
              <a:buNone/>
              <a:defRPr sz="3239"/>
            </a:pPr>
            <a:r>
              <a:t>Question: </a:t>
            </a:r>
            <a:r>
              <a:rPr>
                <a:latin typeface="Helvetica"/>
                <a:ea typeface="Helvetica"/>
                <a:cs typeface="Helvetica"/>
                <a:sym typeface="Helvetica"/>
              </a:rPr>
              <a:t>Why would we want to use one?</a:t>
            </a:r>
            <a:endParaRPr b="1" sz="3420">
              <a:latin typeface="Helvetica"/>
              <a:ea typeface="Helvetica"/>
              <a:cs typeface="Helvetica"/>
              <a:sym typeface="Helvetica"/>
            </a:endParaRPr>
          </a:p>
          <a:p>
            <a:pPr marL="0" indent="0" defTabSz="525779">
              <a:spcBef>
                <a:spcPts val="2100"/>
              </a:spcBef>
              <a:buSzTx/>
              <a:buNone/>
              <a:defRPr sz="3239">
                <a:solidFill>
                  <a:schemeClr val="accent5">
                    <a:hueOff val="-411174"/>
                    <a:satOff val="4030"/>
                    <a:lumOff val="-29867"/>
                  </a:schemeClr>
                </a:solidFill>
              </a:defRPr>
            </a:pPr>
            <a:r>
              <a:t>Answer:</a:t>
            </a:r>
            <a:r>
              <a:rPr>
                <a:latin typeface="Helvetica"/>
                <a:ea typeface="Helvetica"/>
                <a:cs typeface="Helvetica"/>
                <a:sym typeface="Helvetica"/>
              </a:rPr>
              <a:t> They are fast, efficient, and fun ways to build sequences out of other sequences!</a:t>
            </a:r>
            <a:endParaRPr>
              <a:latin typeface="Helvetica"/>
              <a:ea typeface="Helvetica"/>
              <a:cs typeface="Helvetica"/>
              <a:sym typeface="Helvetica"/>
            </a:endParaRPr>
          </a:p>
          <a:p>
            <a:pPr marL="0" indent="0" defTabSz="525779">
              <a:spcBef>
                <a:spcPts val="2100"/>
              </a:spcBef>
              <a:buSzTx/>
              <a:buNone/>
              <a:defRPr sz="3239">
                <a:solidFill>
                  <a:schemeClr val="accent5">
                    <a:hueOff val="-411174"/>
                    <a:satOff val="4030"/>
                    <a:lumOff val="-29867"/>
                  </a:schemeClr>
                </a:solidFill>
              </a:defRPr>
            </a:pPr>
            <a:endParaRPr>
              <a:latin typeface="Helvetica"/>
              <a:ea typeface="Helvetica"/>
              <a:cs typeface="Helvetica"/>
              <a:sym typeface="Helvetica"/>
            </a:endParaRPr>
          </a:p>
          <a:p>
            <a:pPr marL="0" indent="0" defTabSz="525779">
              <a:spcBef>
                <a:spcPts val="2100"/>
              </a:spcBef>
              <a:buSzTx/>
              <a:buNone/>
              <a:defRPr sz="3239"/>
            </a:pPr>
            <a:r>
              <a:t>Notice that we build more complicated conditions - so note the </a:t>
            </a:r>
            <a:r>
              <a:rPr u="sng"/>
              <a:t>logic</a:t>
            </a:r>
            <a:r>
              <a:t> and the </a:t>
            </a:r>
            <a:r>
              <a:rPr u="sng"/>
              <a:t>syntax</a:t>
            </a:r>
            <a:r>
              <a:t> as we progress.</a:t>
            </a:r>
          </a:p>
        </p:txBody>
      </p:sp>
      <p:sp>
        <p:nvSpPr>
          <p:cNvPr id="2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oogle Shape;480;p77"/>
          <p:cNvSpPr txBox="1"/>
          <p:nvPr>
            <p:ph type="title"/>
          </p:nvPr>
        </p:nvSpPr>
        <p:spPr>
          <a:xfrm>
            <a:off x="508000" y="631049"/>
            <a:ext cx="11988800" cy="1671440"/>
          </a:xfrm>
          <a:prstGeom prst="rect">
            <a:avLst/>
          </a:prstGeom>
        </p:spPr>
        <p:txBody>
          <a:bodyPr/>
          <a:lstStyle/>
          <a:p>
            <a:pPr defTabSz="1013680">
              <a:spcBef>
                <a:spcPts val="1100"/>
              </a:spcBef>
              <a:defRPr sz="4810"/>
            </a:pPr>
            <a:r>
              <a:t>6. List Comprehensions | </a:t>
            </a:r>
          </a:p>
          <a:p>
            <a:pPr defTabSz="1013680">
              <a:spcBef>
                <a:spcPts val="1100"/>
              </a:spcBef>
              <a:defRPr sz="4810"/>
            </a:pPr>
            <a:r>
              <a:t>a compact </a:t>
            </a:r>
            <a:r>
              <a:rPr>
                <a:latin typeface="Inconsolata"/>
                <a:ea typeface="Inconsolata"/>
                <a:cs typeface="Inconsolata"/>
                <a:sym typeface="Inconsolata"/>
              </a:rPr>
              <a:t>for</a:t>
            </a:r>
            <a:r>
              <a:t> loop</a:t>
            </a:r>
          </a:p>
        </p:txBody>
      </p:sp>
      <p:sp>
        <p:nvSpPr>
          <p:cNvPr id="279" name="Google Shape;481;p77"/>
          <p:cNvSpPr txBox="1"/>
          <p:nvPr>
            <p:ph type="body" sz="half" idx="1"/>
          </p:nvPr>
        </p:nvSpPr>
        <p:spPr>
          <a:xfrm>
            <a:off x="626533" y="2413056"/>
            <a:ext cx="11988801" cy="2215574"/>
          </a:xfrm>
          <a:prstGeom prst="rect">
            <a:avLst/>
          </a:prstGeom>
        </p:spPr>
        <p:txBody>
          <a:bodyPr/>
          <a:lstStyle/>
          <a:p>
            <a:pPr marL="0" indent="0">
              <a:buSzTx/>
              <a:buNone/>
              <a:defRPr>
                <a:solidFill>
                  <a:srgbClr val="000000"/>
                </a:solidFill>
                <a:latin typeface="Arial"/>
                <a:ea typeface="Arial"/>
                <a:cs typeface="Arial"/>
                <a:sym typeface="Arial"/>
              </a:defRPr>
            </a:pPr>
            <a:r>
              <a:t>List comprehension implicitly appends items resulting from the “Expression” </a:t>
            </a:r>
          </a:p>
          <a:p>
            <a:pPr marL="0" indent="0">
              <a:spcBef>
                <a:spcPts val="3000"/>
              </a:spcBef>
              <a:buSzTx/>
              <a:buNone/>
              <a:defRPr b="1">
                <a:solidFill>
                  <a:srgbClr val="000000"/>
                </a:solidFill>
                <a:latin typeface="Arial"/>
                <a:ea typeface="Arial"/>
                <a:cs typeface="Arial"/>
                <a:sym typeface="Arial"/>
              </a:defRPr>
            </a:pPr>
            <a:r>
              <a:t>Structure :[Expression(item) </a:t>
            </a:r>
            <a:r>
              <a:rPr b="0" i="1"/>
              <a:t>for</a:t>
            </a:r>
            <a:r>
              <a:t> Item </a:t>
            </a:r>
            <a:r>
              <a:rPr b="0" i="1"/>
              <a:t>in</a:t>
            </a:r>
            <a:r>
              <a:t> Iterable] </a:t>
            </a:r>
          </a:p>
        </p:txBody>
      </p:sp>
      <p:sp>
        <p:nvSpPr>
          <p:cNvPr id="2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1" name="Google Shape;482;p77" descr="Google Shape;482;p77"/>
          <p:cNvPicPr>
            <a:picLocks noChangeAspect="1"/>
          </p:cNvPicPr>
          <p:nvPr/>
        </p:nvPicPr>
        <p:blipFill>
          <a:blip r:embed="rId2">
            <a:extLst/>
          </a:blip>
          <a:srcRect l="18867" t="0" r="12491" b="38860"/>
          <a:stretch>
            <a:fillRect/>
          </a:stretch>
        </p:blipFill>
        <p:spPr>
          <a:xfrm>
            <a:off x="3287891" y="5034283"/>
            <a:ext cx="7637888" cy="2586653"/>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282" name="Google Shape;483;p77" descr="Google Shape;483;p77"/>
          <p:cNvPicPr>
            <a:picLocks noChangeAspect="1"/>
          </p:cNvPicPr>
          <p:nvPr/>
        </p:nvPicPr>
        <p:blipFill>
          <a:blip r:embed="rId2">
            <a:extLst/>
          </a:blip>
          <a:srcRect l="18867" t="63140" r="12491" b="5817"/>
          <a:stretch>
            <a:fillRect/>
          </a:stretch>
        </p:blipFill>
        <p:spPr>
          <a:xfrm>
            <a:off x="3147001" y="7885166"/>
            <a:ext cx="7919828" cy="1482027"/>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
        <p:nvSpPr>
          <p:cNvPr id="283" name="Google Shape;484;p77"/>
          <p:cNvSpPr txBox="1"/>
          <p:nvPr/>
        </p:nvSpPr>
        <p:spPr>
          <a:xfrm>
            <a:off x="414995" y="4863635"/>
            <a:ext cx="3013548" cy="4748801"/>
          </a:xfrm>
          <a:prstGeom prst="rect">
            <a:avLst/>
          </a:prstGeom>
          <a:ln w="12700">
            <a:miter lim="400000"/>
          </a:ln>
          <a:extLst>
            <a:ext uri="{C572A759-6A51-4108-AA02-DFA0A04FC94B}">
              <ma14:wrappingTextBoxFlag xmlns:ma14="http://schemas.microsoft.com/office/mac/drawingml/2011/main" val="1"/>
            </a:ext>
          </a:extLst>
        </p:spPr>
        <p:txBody>
          <a:bodyPr lIns="130025" tIns="130025" rIns="130025" bIns="130025">
            <a:normAutofit fontScale="100000" lnSpcReduction="0"/>
          </a:bodyPr>
          <a:lstStyle/>
          <a:p>
            <a:pPr algn="l">
              <a:lnSpc>
                <a:spcPct val="115000"/>
              </a:lnSpc>
              <a:defRPr b="1" sz="3400">
                <a:solidFill>
                  <a:srgbClr val="0000FF"/>
                </a:solidFill>
                <a:latin typeface="Arial"/>
                <a:ea typeface="Arial"/>
                <a:cs typeface="Arial"/>
                <a:sym typeface="Arial"/>
              </a:defRPr>
            </a:pPr>
            <a:r>
              <a:t>For loop:</a:t>
            </a:r>
          </a:p>
          <a:p>
            <a:pPr algn="l">
              <a:lnSpc>
                <a:spcPct val="115000"/>
              </a:lnSpc>
              <a:spcBef>
                <a:spcPts val="3000"/>
              </a:spcBef>
              <a:defRPr b="1" sz="3400">
                <a:solidFill>
                  <a:srgbClr val="0000FF"/>
                </a:solidFill>
                <a:latin typeface="Arial"/>
                <a:ea typeface="Arial"/>
                <a:cs typeface="Arial"/>
                <a:sym typeface="Arial"/>
              </a:defRPr>
            </a:pPr>
          </a:p>
          <a:p>
            <a:pPr algn="l">
              <a:lnSpc>
                <a:spcPct val="115000"/>
              </a:lnSpc>
              <a:spcBef>
                <a:spcPts val="3000"/>
              </a:spcBef>
              <a:defRPr b="1" sz="3400">
                <a:solidFill>
                  <a:srgbClr val="0000FF"/>
                </a:solidFill>
                <a:latin typeface="Arial"/>
                <a:ea typeface="Arial"/>
                <a:cs typeface="Arial"/>
                <a:sym typeface="Arial"/>
              </a:defRPr>
            </a:pPr>
            <a:r>
              <a:t>List comp: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489;p78"/>
          <p:cNvSpPr txBox="1"/>
          <p:nvPr>
            <p:ph type="title"/>
          </p:nvPr>
        </p:nvSpPr>
        <p:spPr>
          <a:xfrm>
            <a:off x="507999" y="1054382"/>
            <a:ext cx="11988801" cy="1219201"/>
          </a:xfrm>
          <a:prstGeom prst="rect">
            <a:avLst/>
          </a:prstGeom>
        </p:spPr>
        <p:txBody>
          <a:bodyPr/>
          <a:lstStyle/>
          <a:p>
            <a:pPr defTabSz="1205458">
              <a:spcBef>
                <a:spcPts val="1400"/>
              </a:spcBef>
              <a:defRPr sz="5720"/>
            </a:pPr>
            <a:r>
              <a:t>List Comprehensions | </a:t>
            </a:r>
            <a:r>
              <a:rPr i="1"/>
              <a:t>loops with conditionals</a:t>
            </a:r>
          </a:p>
        </p:txBody>
      </p:sp>
      <p:sp>
        <p:nvSpPr>
          <p:cNvPr id="286" name="Google Shape;490;p78"/>
          <p:cNvSpPr txBox="1"/>
          <p:nvPr>
            <p:ph type="body" idx="1"/>
          </p:nvPr>
        </p:nvSpPr>
        <p:spPr>
          <a:prstGeom prst="rect">
            <a:avLst/>
          </a:prstGeom>
        </p:spPr>
        <p:txBody>
          <a:bodyPr/>
          <a:lstStyle/>
          <a:p>
            <a:pPr marL="0" indent="0">
              <a:buSzTx/>
              <a:buNone/>
              <a:defRPr>
                <a:solidFill>
                  <a:srgbClr val="000000"/>
                </a:solidFill>
                <a:latin typeface="Arial"/>
                <a:ea typeface="Arial"/>
                <a:cs typeface="Arial"/>
                <a:sym typeface="Arial"/>
              </a:defRPr>
            </a:pPr>
            <a:r>
              <a:t>List comprehension is run on items also in the second iterable </a:t>
            </a:r>
          </a:p>
          <a:p>
            <a:pPr marL="0" indent="0">
              <a:spcBef>
                <a:spcPts val="3000"/>
              </a:spcBef>
              <a:buSzTx/>
              <a:buNone/>
              <a:defRPr b="1">
                <a:solidFill>
                  <a:srgbClr val="000000"/>
                </a:solidFill>
                <a:latin typeface="Arial"/>
                <a:ea typeface="Arial"/>
                <a:cs typeface="Arial"/>
                <a:sym typeface="Arial"/>
              </a:defRPr>
            </a:pPr>
            <a:r>
              <a:t>Structure :[Expression(item) </a:t>
            </a:r>
            <a:r>
              <a:rPr b="0" i="1"/>
              <a:t>for</a:t>
            </a:r>
            <a:r>
              <a:t> Item </a:t>
            </a:r>
            <a:r>
              <a:rPr b="0" i="1"/>
              <a:t>in</a:t>
            </a:r>
            <a:r>
              <a:t> Iterable </a:t>
            </a:r>
            <a:r>
              <a:rPr b="0" i="1">
                <a:solidFill>
                  <a:srgbClr val="A61C00"/>
                </a:solidFill>
              </a:rPr>
              <a:t>if </a:t>
            </a:r>
            <a:r>
              <a:rPr>
                <a:solidFill>
                  <a:srgbClr val="A61C00"/>
                </a:solidFill>
              </a:rPr>
              <a:t>Item </a:t>
            </a:r>
            <a:r>
              <a:rPr b="0" i="1">
                <a:solidFill>
                  <a:srgbClr val="A61C00"/>
                </a:solidFill>
              </a:rPr>
              <a:t>in </a:t>
            </a:r>
            <a:r>
              <a:rPr>
                <a:solidFill>
                  <a:srgbClr val="A61C00"/>
                </a:solidFill>
              </a:rPr>
              <a:t>container</a:t>
            </a:r>
            <a:r>
              <a:t>] </a:t>
            </a:r>
          </a:p>
        </p:txBody>
      </p:sp>
      <p:sp>
        <p:nvSpPr>
          <p:cNvPr id="2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90" name="Google Shape;491;p78"/>
          <p:cNvGrpSpPr/>
          <p:nvPr/>
        </p:nvGrpSpPr>
        <p:grpSpPr>
          <a:xfrm>
            <a:off x="740691" y="4920618"/>
            <a:ext cx="11523418" cy="3562632"/>
            <a:chOff x="-1" y="0"/>
            <a:chExt cx="11523417" cy="3562630"/>
          </a:xfrm>
        </p:grpSpPr>
        <p:pic>
          <p:nvPicPr>
            <p:cNvPr id="288" name="Google Shape;491;p78" descr="Google Shape;491;p78"/>
            <p:cNvPicPr>
              <a:picLocks noChangeAspect="1"/>
            </p:cNvPicPr>
            <p:nvPr/>
          </p:nvPicPr>
          <p:blipFill>
            <a:blip r:embed="rId2">
              <a:extLst/>
            </a:blip>
            <a:stretch>
              <a:fillRect/>
            </a:stretch>
          </p:blipFill>
          <p:spPr>
            <a:xfrm>
              <a:off x="349305" y="349305"/>
              <a:ext cx="10824807" cy="2798527"/>
            </a:xfrm>
            <a:prstGeom prst="rect">
              <a:avLst/>
            </a:prstGeom>
            <a:ln w="12700" cap="flat">
              <a:noFill/>
              <a:miter lim="400000"/>
            </a:ln>
            <a:effectLst/>
          </p:spPr>
        </p:pic>
        <p:pic>
          <p:nvPicPr>
            <p:cNvPr id="289" name="Google Shape;491;p78" descr="Google Shape;491;p78"/>
            <p:cNvPicPr>
              <a:picLocks noChangeAspect="1"/>
            </p:cNvPicPr>
            <p:nvPr/>
          </p:nvPicPr>
          <p:blipFill>
            <a:blip r:embed="rId3">
              <a:extLst/>
            </a:blip>
            <a:stretch>
              <a:fillRect/>
            </a:stretch>
          </p:blipFill>
          <p:spPr>
            <a:xfrm>
              <a:off x="-2" y="0"/>
              <a:ext cx="11523419" cy="356263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Google Shape;496;p79"/>
          <p:cNvSpPr txBox="1"/>
          <p:nvPr>
            <p:ph type="title"/>
          </p:nvPr>
        </p:nvSpPr>
        <p:spPr>
          <a:xfrm>
            <a:off x="507999" y="952782"/>
            <a:ext cx="11988801" cy="1219201"/>
          </a:xfrm>
          <a:prstGeom prst="rect">
            <a:avLst/>
          </a:prstGeom>
        </p:spPr>
        <p:txBody>
          <a:bodyPr/>
          <a:lstStyle/>
          <a:p>
            <a:pPr/>
            <a:r>
              <a:t>List Comprehensions | </a:t>
            </a:r>
            <a:r>
              <a:rPr i="1"/>
              <a:t>loops + loops</a:t>
            </a:r>
          </a:p>
        </p:txBody>
      </p:sp>
      <p:sp>
        <p:nvSpPr>
          <p:cNvPr id="293" name="Google Shape;497;p79"/>
          <p:cNvSpPr txBox="1"/>
          <p:nvPr>
            <p:ph type="body" idx="1"/>
          </p:nvPr>
        </p:nvSpPr>
        <p:spPr>
          <a:xfrm>
            <a:off x="507999" y="2321202"/>
            <a:ext cx="11988801" cy="6793946"/>
          </a:xfrm>
          <a:prstGeom prst="rect">
            <a:avLst/>
          </a:prstGeom>
        </p:spPr>
        <p:txBody>
          <a:bodyPr/>
          <a:lstStyle/>
          <a:p>
            <a:pPr marL="0" indent="0" defTabSz="1612593">
              <a:buSzTx/>
              <a:buNone/>
              <a:defRPr sz="3000">
                <a:solidFill>
                  <a:srgbClr val="000000"/>
                </a:solidFill>
                <a:latin typeface="Arial"/>
                <a:ea typeface="Arial"/>
                <a:cs typeface="Arial"/>
                <a:sym typeface="Arial"/>
              </a:defRPr>
            </a:pPr>
            <a:r>
              <a:t>List comprehension produces tuples resulting from NESTED loops</a:t>
            </a:r>
          </a:p>
          <a:p>
            <a:pPr marL="0" indent="0" defTabSz="1612593">
              <a:spcBef>
                <a:spcPts val="2600"/>
              </a:spcBef>
              <a:buSzTx/>
              <a:buNone/>
              <a:defRPr b="1" sz="3000">
                <a:solidFill>
                  <a:srgbClr val="000000"/>
                </a:solidFill>
                <a:latin typeface="Arial"/>
                <a:ea typeface="Arial"/>
                <a:cs typeface="Arial"/>
                <a:sym typeface="Arial"/>
              </a:defRPr>
            </a:pPr>
            <a:r>
              <a:t>Structure :[(</a:t>
            </a:r>
            <a:r>
              <a:rPr>
                <a:solidFill>
                  <a:srgbClr val="0000FF"/>
                </a:solidFill>
              </a:rPr>
              <a:t>Expr1(item1)</a:t>
            </a:r>
            <a:r>
              <a:t>, Expr2(item2))  </a:t>
            </a:r>
            <a:r>
              <a:rPr b="0" i="1">
                <a:solidFill>
                  <a:srgbClr val="0000FF"/>
                </a:solidFill>
              </a:rPr>
              <a:t>for</a:t>
            </a:r>
            <a:r>
              <a:rPr>
                <a:solidFill>
                  <a:srgbClr val="0000FF"/>
                </a:solidFill>
              </a:rPr>
              <a:t> Item1 </a:t>
            </a:r>
            <a:r>
              <a:rPr b="0" i="1">
                <a:solidFill>
                  <a:srgbClr val="0000FF"/>
                </a:solidFill>
              </a:rPr>
              <a:t>in</a:t>
            </a:r>
            <a:r>
              <a:rPr>
                <a:solidFill>
                  <a:srgbClr val="0000FF"/>
                </a:solidFill>
              </a:rPr>
              <a:t> Iter1 </a:t>
            </a:r>
            <a:r>
              <a:rPr b="0" i="1"/>
              <a:t>for</a:t>
            </a:r>
            <a:r>
              <a:t> Item2 </a:t>
            </a:r>
            <a:r>
              <a:rPr b="0" i="1"/>
              <a:t>in</a:t>
            </a:r>
            <a:r>
              <a:t> Iter2]</a:t>
            </a:r>
          </a:p>
          <a:p>
            <a:pPr marL="0" indent="0" defTabSz="1612593">
              <a:spcBef>
                <a:spcPts val="2600"/>
              </a:spcBef>
              <a:buSzTx/>
              <a:buNone/>
              <a:defRPr b="1" sz="3000">
                <a:solidFill>
                  <a:srgbClr val="000000"/>
                </a:solidFill>
                <a:latin typeface="Arial"/>
                <a:ea typeface="Arial"/>
                <a:cs typeface="Arial"/>
                <a:sym typeface="Arial"/>
              </a:defRPr>
            </a:pPr>
          </a:p>
          <a:p>
            <a:pPr marL="0" indent="0" defTabSz="1612593">
              <a:spcBef>
                <a:spcPts val="2600"/>
              </a:spcBef>
              <a:buSzTx/>
              <a:buNone/>
              <a:defRPr b="1" sz="3000">
                <a:solidFill>
                  <a:srgbClr val="000000"/>
                </a:solidFill>
                <a:latin typeface="Arial"/>
                <a:ea typeface="Arial"/>
                <a:cs typeface="Arial"/>
                <a:sym typeface="Arial"/>
              </a:defRPr>
            </a:pPr>
          </a:p>
          <a:p>
            <a:pPr marL="0" indent="0" defTabSz="1612593">
              <a:spcBef>
                <a:spcPts val="2600"/>
              </a:spcBef>
              <a:buSzTx/>
              <a:buNone/>
              <a:defRPr b="1" sz="3000">
                <a:solidFill>
                  <a:srgbClr val="000000"/>
                </a:solidFill>
                <a:latin typeface="Arial"/>
                <a:ea typeface="Arial"/>
                <a:cs typeface="Arial"/>
                <a:sym typeface="Arial"/>
              </a:defRPr>
            </a:pPr>
          </a:p>
          <a:p>
            <a:pPr marL="0" indent="0" defTabSz="1612593">
              <a:spcBef>
                <a:spcPts val="2600"/>
              </a:spcBef>
              <a:buSzTx/>
              <a:buNone/>
              <a:defRPr sz="2400">
                <a:solidFill>
                  <a:srgbClr val="000000"/>
                </a:solidFill>
                <a:latin typeface="Arial"/>
                <a:ea typeface="Arial"/>
                <a:cs typeface="Arial"/>
                <a:sym typeface="Arial"/>
              </a:defRPr>
            </a:pPr>
            <a:r>
              <a:t> [(0,0),(0,1),(0,2),(0,3),(0,0),(1,0),(1,1),(1,2),(1,3)...(3,3)]</a:t>
            </a:r>
          </a:p>
          <a:p>
            <a:pPr marL="0" indent="0" defTabSz="1612593">
              <a:spcBef>
                <a:spcPts val="2600"/>
              </a:spcBef>
              <a:buSzTx/>
              <a:buNone/>
              <a:defRPr sz="2400">
                <a:solidFill>
                  <a:srgbClr val="000000"/>
                </a:solidFill>
                <a:latin typeface="Arial"/>
                <a:ea typeface="Arial"/>
                <a:cs typeface="Arial"/>
                <a:sym typeface="Arial"/>
              </a:defRPr>
            </a:pPr>
            <a:r>
              <a:t>Try this on pythontutor.org      http://pythontutor.com/visualize.html#togetherjs=6mOAavcRgK</a:t>
            </a:r>
          </a:p>
        </p:txBody>
      </p:sp>
      <p:sp>
        <p:nvSpPr>
          <p:cNvPr id="2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97" name="Google Shape;498;p79"/>
          <p:cNvGrpSpPr/>
          <p:nvPr/>
        </p:nvGrpSpPr>
        <p:grpSpPr>
          <a:xfrm>
            <a:off x="1603518" y="4117644"/>
            <a:ext cx="9797764" cy="2297247"/>
            <a:chOff x="-1" y="0"/>
            <a:chExt cx="9797762" cy="2297245"/>
          </a:xfrm>
        </p:grpSpPr>
        <p:pic>
          <p:nvPicPr>
            <p:cNvPr id="295" name="Google Shape;498;p79" descr="Google Shape;498;p79"/>
            <p:cNvPicPr>
              <a:picLocks noChangeAspect="1"/>
            </p:cNvPicPr>
            <p:nvPr/>
          </p:nvPicPr>
          <p:blipFill>
            <a:blip r:embed="rId2">
              <a:extLst/>
            </a:blip>
            <a:srcRect l="1420" t="0" r="0" b="42967"/>
            <a:stretch>
              <a:fillRect/>
            </a:stretch>
          </p:blipFill>
          <p:spPr>
            <a:xfrm>
              <a:off x="288994" y="403710"/>
              <a:ext cx="9088942" cy="1550354"/>
            </a:xfrm>
            <a:prstGeom prst="rect">
              <a:avLst/>
            </a:prstGeom>
            <a:ln w="12700" cap="flat">
              <a:noFill/>
              <a:miter lim="400000"/>
            </a:ln>
            <a:effectLst/>
          </p:spPr>
        </p:pic>
        <p:pic>
          <p:nvPicPr>
            <p:cNvPr id="296" name="Google Shape;498;p79" descr="Google Shape;498;p79"/>
            <p:cNvPicPr>
              <a:picLocks noChangeAspect="1"/>
            </p:cNvPicPr>
            <p:nvPr/>
          </p:nvPicPr>
          <p:blipFill>
            <a:blip r:embed="rId3">
              <a:extLst/>
            </a:blip>
            <a:stretch>
              <a:fillRect/>
            </a:stretch>
          </p:blipFill>
          <p:spPr>
            <a:xfrm>
              <a:off x="-2" y="0"/>
              <a:ext cx="9797764" cy="229724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Google Shape;503;p80"/>
          <p:cNvSpPr txBox="1"/>
          <p:nvPr>
            <p:ph type="title"/>
          </p:nvPr>
        </p:nvSpPr>
        <p:spPr>
          <a:xfrm>
            <a:off x="508000" y="1020516"/>
            <a:ext cx="11988800" cy="1219201"/>
          </a:xfrm>
          <a:prstGeom prst="rect">
            <a:avLst/>
          </a:prstGeom>
        </p:spPr>
        <p:txBody>
          <a:bodyPr/>
          <a:lstStyle/>
          <a:p>
            <a:pPr defTabSz="1342442">
              <a:spcBef>
                <a:spcPts val="1500"/>
              </a:spcBef>
              <a:defRPr sz="6370"/>
            </a:pPr>
            <a:r>
              <a:t>Other Comprehensions | </a:t>
            </a:r>
            <a:r>
              <a:rPr i="1"/>
              <a:t>Key:value pairs</a:t>
            </a:r>
          </a:p>
        </p:txBody>
      </p:sp>
      <p:sp>
        <p:nvSpPr>
          <p:cNvPr id="300" name="Google Shape;504;p80"/>
          <p:cNvSpPr txBox="1"/>
          <p:nvPr>
            <p:ph type="body" sz="quarter" idx="1"/>
          </p:nvPr>
        </p:nvSpPr>
        <p:spPr>
          <a:xfrm>
            <a:off x="508000" y="2618882"/>
            <a:ext cx="11988800" cy="1965036"/>
          </a:xfrm>
          <a:prstGeom prst="rect">
            <a:avLst/>
          </a:prstGeom>
        </p:spPr>
        <p:txBody>
          <a:bodyPr/>
          <a:lstStyle/>
          <a:p>
            <a:pPr marL="0" indent="0">
              <a:buSzTx/>
              <a:buNone/>
              <a:defRPr>
                <a:solidFill>
                  <a:srgbClr val="000000"/>
                </a:solidFill>
                <a:latin typeface="Arial"/>
                <a:ea typeface="Arial"/>
                <a:cs typeface="Arial"/>
                <a:sym typeface="Arial"/>
              </a:defRPr>
            </a:pPr>
            <a:r>
              <a:t>Curly {} braces and key value pairs define this one </a:t>
            </a:r>
          </a:p>
          <a:p>
            <a:pPr marL="0" indent="0">
              <a:spcBef>
                <a:spcPts val="3000"/>
              </a:spcBef>
              <a:buSzTx/>
              <a:buNone/>
              <a:defRPr b="1">
                <a:solidFill>
                  <a:srgbClr val="000000"/>
                </a:solidFill>
                <a:latin typeface="Arial"/>
                <a:ea typeface="Arial"/>
                <a:cs typeface="Arial"/>
                <a:sym typeface="Arial"/>
              </a:defRPr>
            </a:pPr>
            <a:r>
              <a:t>Structure :{Item : Expression(item) </a:t>
            </a:r>
            <a:r>
              <a:rPr b="0" i="1"/>
              <a:t>for</a:t>
            </a:r>
            <a:r>
              <a:t> Item </a:t>
            </a:r>
            <a:r>
              <a:rPr b="0" i="1"/>
              <a:t>in</a:t>
            </a:r>
            <a:r>
              <a:t> Iterable}</a:t>
            </a:r>
          </a:p>
        </p:txBody>
      </p:sp>
      <p:sp>
        <p:nvSpPr>
          <p:cNvPr id="30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04" name="Google Shape;505;p80"/>
          <p:cNvGrpSpPr/>
          <p:nvPr/>
        </p:nvGrpSpPr>
        <p:grpSpPr>
          <a:xfrm>
            <a:off x="-59173" y="4718111"/>
            <a:ext cx="13123146" cy="2928796"/>
            <a:chOff x="0" y="-1"/>
            <a:chExt cx="13123144" cy="2928794"/>
          </a:xfrm>
        </p:grpSpPr>
        <p:pic>
          <p:nvPicPr>
            <p:cNvPr id="302" name="Google Shape;505;p80" descr="Google Shape;505;p80"/>
            <p:cNvPicPr>
              <a:picLocks noChangeAspect="1"/>
            </p:cNvPicPr>
            <p:nvPr/>
          </p:nvPicPr>
          <p:blipFill>
            <a:blip r:embed="rId2">
              <a:extLst/>
            </a:blip>
            <a:stretch>
              <a:fillRect/>
            </a:stretch>
          </p:blipFill>
          <p:spPr>
            <a:xfrm>
              <a:off x="322441" y="322441"/>
              <a:ext cx="12478263" cy="2223453"/>
            </a:xfrm>
            <a:prstGeom prst="rect">
              <a:avLst/>
            </a:prstGeom>
            <a:ln w="12700" cap="flat">
              <a:noFill/>
              <a:miter lim="400000"/>
            </a:ln>
            <a:effectLst/>
          </p:spPr>
        </p:pic>
        <p:pic>
          <p:nvPicPr>
            <p:cNvPr id="303" name="Google Shape;505;p80" descr="Google Shape;505;p80"/>
            <p:cNvPicPr>
              <a:picLocks noChangeAspect="1"/>
            </p:cNvPicPr>
            <p:nvPr/>
          </p:nvPicPr>
          <p:blipFill>
            <a:blip r:embed="rId3">
              <a:extLst/>
            </a:blip>
            <a:stretch>
              <a:fillRect/>
            </a:stretch>
          </p:blipFill>
          <p:spPr>
            <a:xfrm>
              <a:off x="0" y="-2"/>
              <a:ext cx="13123145" cy="292879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Google Shape;510;p81"/>
          <p:cNvSpPr txBox="1"/>
          <p:nvPr>
            <p:ph type="title"/>
          </p:nvPr>
        </p:nvSpPr>
        <p:spPr>
          <a:prstGeom prst="rect">
            <a:avLst/>
          </a:prstGeom>
        </p:spPr>
        <p:txBody>
          <a:bodyPr/>
          <a:lstStyle/>
          <a:p>
            <a:pPr/>
            <a:r>
              <a:t>7. Activities</a:t>
            </a:r>
          </a:p>
        </p:txBody>
      </p:sp>
      <p:sp>
        <p:nvSpPr>
          <p:cNvPr id="3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8" name="Google Shape;512;p81" descr="Google Shape;512;p81"/>
          <p:cNvPicPr>
            <a:picLocks noChangeAspect="1"/>
          </p:cNvPicPr>
          <p:nvPr/>
        </p:nvPicPr>
        <p:blipFill>
          <a:blip r:embed="rId2">
            <a:extLst/>
          </a:blip>
          <a:srcRect l="0" t="0" r="56957" b="0"/>
          <a:stretch>
            <a:fillRect/>
          </a:stretch>
        </p:blipFill>
        <p:spPr>
          <a:xfrm>
            <a:off x="6960275" y="1652833"/>
            <a:ext cx="5620156" cy="7494205"/>
          </a:xfrm>
          <a:prstGeom prst="rect">
            <a:avLst/>
          </a:prstGeom>
          <a:ln w="12700">
            <a:solidFill>
              <a:srgbClr val="DDDDDD"/>
            </a:solidFill>
            <a:miter lim="400000"/>
          </a:ln>
        </p:spPr>
      </p:pic>
      <p:sp>
        <p:nvSpPr>
          <p:cNvPr id="309" name="Google Shape;351;p56"/>
          <p:cNvSpPr txBox="1"/>
          <p:nvPr/>
        </p:nvSpPr>
        <p:spPr>
          <a:xfrm>
            <a:off x="795866" y="2493150"/>
            <a:ext cx="5365024" cy="35342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508254">
              <a:spcBef>
                <a:spcPts val="2600"/>
              </a:spcBef>
              <a:buClr>
                <a:srgbClr val="929292"/>
              </a:buClr>
              <a:buFont typeface="Zapf Dingbats"/>
              <a:defRPr sz="3828">
                <a:latin typeface="Baker Signet BT"/>
                <a:ea typeface="Baker Signet BT"/>
                <a:cs typeface="Baker Signet BT"/>
                <a:sym typeface="Baker Signet BT"/>
              </a:defRPr>
            </a:pPr>
            <a:r>
              <a:t>Activity 1 - Finish the </a:t>
            </a:r>
            <a:r>
              <a:rPr>
                <a:solidFill>
                  <a:schemeClr val="accent5">
                    <a:hueOff val="-375889"/>
                    <a:satOff val="-9195"/>
                    <a:lumOff val="-14901"/>
                  </a:schemeClr>
                </a:solidFill>
              </a:rPr>
              <a:t>pseudocode</a:t>
            </a:r>
            <a:r>
              <a:t> then implement it.</a:t>
            </a:r>
          </a:p>
          <a:p>
            <a:pPr algn="l" defTabSz="508254">
              <a:spcBef>
                <a:spcPts val="2600"/>
              </a:spcBef>
              <a:buClr>
                <a:srgbClr val="929292"/>
              </a:buClr>
              <a:buFont typeface="Zapf Dingbats"/>
              <a:defRPr sz="3828">
                <a:latin typeface="Baker Signet BT"/>
                <a:ea typeface="Baker Signet BT"/>
                <a:cs typeface="Baker Signet BT"/>
                <a:sym typeface="Baker Signet BT"/>
              </a:defRPr>
            </a:pPr>
            <a:r>
              <a:t>Work on the other activities, especially the .json parts.</a:t>
            </a:r>
          </a:p>
        </p:txBody>
      </p:sp>
      <p:sp>
        <p:nvSpPr>
          <p:cNvPr id="310" name="Fun Fact: Your entire Jupyter Notebook is actually saved as JSON.  You will see this if you ever need to resolve a Jupyter “merge conflict”."/>
          <p:cNvSpPr txBox="1"/>
          <p:nvPr/>
        </p:nvSpPr>
        <p:spPr>
          <a:xfrm>
            <a:off x="420621" y="7529979"/>
            <a:ext cx="6115514" cy="16655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3000"/>
              </a:spcBef>
              <a:buClr>
                <a:srgbClr val="929292"/>
              </a:buClr>
              <a:buFont typeface="Zapf Dingbats"/>
              <a:defRPr sz="2600">
                <a:solidFill>
                  <a:srgbClr val="000000"/>
                </a:solidFill>
                <a:latin typeface="Arial"/>
                <a:ea typeface="Arial"/>
                <a:cs typeface="Arial"/>
                <a:sym typeface="Arial"/>
              </a:defRPr>
            </a:lvl1pPr>
          </a:lstStyle>
          <a:p>
            <a:pPr/>
            <a:r>
              <a:t>Fun Fact: Your entire Jupyter Notebook is actually saved as JSON.  You will see this if you ever need to resolve a Jupyter “merge conflict”.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Recap:"/>
          <p:cNvSpPr txBox="1"/>
          <p:nvPr>
            <p:ph type="title"/>
          </p:nvPr>
        </p:nvSpPr>
        <p:spPr>
          <a:prstGeom prst="rect">
            <a:avLst/>
          </a:prstGeom>
        </p:spPr>
        <p:txBody>
          <a:bodyPr/>
          <a:lstStyle/>
          <a:p>
            <a:pPr/>
            <a:r>
              <a:t>Recap:</a:t>
            </a:r>
          </a:p>
        </p:txBody>
      </p:sp>
      <p:sp>
        <p:nvSpPr>
          <p:cNvPr id="313" name="for and while loops…"/>
          <p:cNvSpPr txBox="1"/>
          <p:nvPr>
            <p:ph type="body" idx="1"/>
          </p:nvPr>
        </p:nvSpPr>
        <p:spPr>
          <a:xfrm>
            <a:off x="508000" y="2182124"/>
            <a:ext cx="8280268" cy="6793946"/>
          </a:xfrm>
          <a:prstGeom prst="rect">
            <a:avLst/>
          </a:prstGeom>
        </p:spPr>
        <p:txBody>
          <a:bodyPr/>
          <a:lstStyle/>
          <a:p>
            <a:pPr marL="451104" indent="-451104" defTabSz="560831">
              <a:spcBef>
                <a:spcPts val="2300"/>
              </a:spcBef>
              <a:defRPr sz="3455"/>
            </a:pPr>
            <a:r>
              <a:t>for and while loops</a:t>
            </a:r>
          </a:p>
          <a:p>
            <a:pPr marL="451104" indent="-451104" defTabSz="560831">
              <a:spcBef>
                <a:spcPts val="2300"/>
              </a:spcBef>
              <a:defRPr sz="3455"/>
            </a:pPr>
            <a:r>
              <a:t>breaking and continuing in nested if-statements</a:t>
            </a:r>
          </a:p>
          <a:p>
            <a:pPr marL="451104" indent="-451104" defTabSz="560831">
              <a:spcBef>
                <a:spcPts val="2300"/>
              </a:spcBef>
              <a:defRPr sz="3455"/>
            </a:pPr>
            <a:r>
              <a:t>comprehensions</a:t>
            </a:r>
          </a:p>
          <a:p>
            <a:pPr lvl="1" marL="902208" indent="-451104" defTabSz="560831">
              <a:spcBef>
                <a:spcPts val="2300"/>
              </a:spcBef>
              <a:defRPr sz="3455"/>
            </a:pPr>
            <a:r>
              <a:t>(soon we’ll look at lambda functions that’ll build on this idea)</a:t>
            </a:r>
          </a:p>
          <a:p>
            <a:pPr marL="451104" indent="-451104" defTabSz="560831">
              <a:spcBef>
                <a:spcPts val="2300"/>
              </a:spcBef>
              <a:defRPr sz="3455"/>
            </a:pPr>
            <a:r>
              <a:t>functional decomposition/data flow - pseudocoding &amp; modularity</a:t>
            </a:r>
          </a:p>
          <a:p>
            <a:pPr lvl="1" marL="902208" indent="-451104" defTabSz="560831">
              <a:spcBef>
                <a:spcPts val="2300"/>
              </a:spcBef>
              <a:defRPr sz="3455"/>
            </a:pPr>
            <a:r>
              <a:t>(check the optional project management document in resources)</a:t>
            </a:r>
          </a:p>
        </p:txBody>
      </p:sp>
      <p:sp>
        <p:nvSpPr>
          <p:cNvPr id="3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17" name="Image"/>
          <p:cNvGrpSpPr/>
          <p:nvPr/>
        </p:nvGrpSpPr>
        <p:grpSpPr>
          <a:xfrm rot="1440000">
            <a:off x="9081256" y="2201095"/>
            <a:ext cx="3111501" cy="3187701"/>
            <a:chOff x="0" y="0"/>
            <a:chExt cx="3111500" cy="3187700"/>
          </a:xfrm>
        </p:grpSpPr>
        <p:pic>
          <p:nvPicPr>
            <p:cNvPr id="316" name="Image" descr="Image"/>
            <p:cNvPicPr>
              <a:picLocks noChangeAspect="1"/>
            </p:cNvPicPr>
            <p:nvPr/>
          </p:nvPicPr>
          <p:blipFill>
            <a:blip r:embed="rId2">
              <a:extLst/>
            </a:blip>
            <a:stretch>
              <a:fillRect/>
            </a:stretch>
          </p:blipFill>
          <p:spPr>
            <a:xfrm>
              <a:off x="127000" y="88899"/>
              <a:ext cx="2857501" cy="2857501"/>
            </a:xfrm>
            <a:prstGeom prst="rect">
              <a:avLst/>
            </a:prstGeom>
            <a:ln>
              <a:noFill/>
            </a:ln>
            <a:effectLst/>
          </p:spPr>
        </p:pic>
        <p:pic>
          <p:nvPicPr>
            <p:cNvPr id="315" name="Image" descr="Image"/>
            <p:cNvPicPr>
              <a:picLocks noChangeAspect="0"/>
            </p:cNvPicPr>
            <p:nvPr/>
          </p:nvPicPr>
          <p:blipFill>
            <a:blip r:embed="rId3">
              <a:extLst/>
            </a:blip>
            <a:stretch>
              <a:fillRect/>
            </a:stretch>
          </p:blipFill>
          <p:spPr>
            <a:xfrm>
              <a:off x="0" y="-1"/>
              <a:ext cx="3111500" cy="3187701"/>
            </a:xfrm>
            <a:prstGeom prst="rect">
              <a:avLst/>
            </a:prstGeom>
            <a:effectLst/>
          </p:spPr>
        </p:pic>
      </p:grpSp>
      <p:sp>
        <p:nvSpPr>
          <p:cNvPr id="318" name="Start thinking about your projects…"/>
          <p:cNvSpPr txBox="1"/>
          <p:nvPr/>
        </p:nvSpPr>
        <p:spPr>
          <a:xfrm>
            <a:off x="9582741" y="5811578"/>
            <a:ext cx="3032721"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i="1"/>
            </a:pPr>
            <a:r>
              <a:t>Start thinking about your projects </a:t>
            </a:r>
          </a:p>
          <a:p>
            <a:pPr>
              <a:defRPr i="1"/>
            </a:pPr>
            <a:r>
              <a:t>and practice pseudocoding.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1.  Welcome to Week 04"/>
          <p:cNvSpPr txBox="1"/>
          <p:nvPr>
            <p:ph type="title"/>
          </p:nvPr>
        </p:nvSpPr>
        <p:spPr>
          <a:xfrm>
            <a:off x="584398" y="787399"/>
            <a:ext cx="8355542" cy="1219201"/>
          </a:xfrm>
          <a:prstGeom prst="rect">
            <a:avLst/>
          </a:prstGeom>
        </p:spPr>
        <p:txBody>
          <a:bodyPr/>
          <a:lstStyle/>
          <a:p>
            <a:pPr/>
            <a:r>
              <a:t>1.  Welcome to Week 04</a:t>
            </a:r>
          </a:p>
        </p:txBody>
      </p:sp>
      <p:sp>
        <p:nvSpPr>
          <p:cNvPr id="152" name="This week’s teaching goals include good practices for you &amp; your code:…"/>
          <p:cNvSpPr txBox="1"/>
          <p:nvPr>
            <p:ph type="body" idx="1"/>
          </p:nvPr>
        </p:nvSpPr>
        <p:spPr>
          <a:xfrm>
            <a:off x="508000" y="2321202"/>
            <a:ext cx="11988800" cy="6793946"/>
          </a:xfrm>
          <a:prstGeom prst="rect">
            <a:avLst/>
          </a:prstGeom>
        </p:spPr>
        <p:txBody>
          <a:bodyPr/>
          <a:lstStyle/>
          <a:p>
            <a:pPr marL="465201" indent="-465201" defTabSz="578358">
              <a:spcBef>
                <a:spcPts val="2300"/>
              </a:spcBef>
              <a:defRPr sz="3564"/>
            </a:pPr>
            <a:r>
              <a:t>This week’s teaching goals include good practices for you &amp; your code:</a:t>
            </a:r>
          </a:p>
          <a:p>
            <a:pPr lvl="1" marL="930402" indent="-465201" defTabSz="578358">
              <a:spcBef>
                <a:spcPts val="2300"/>
              </a:spcBef>
              <a:defRPr sz="3564"/>
            </a:pPr>
            <a:r>
              <a:t>(a) encouraging you to </a:t>
            </a:r>
            <a:r>
              <a:rPr>
                <a:solidFill>
                  <a:srgbClr val="FF2600"/>
                </a:solidFill>
              </a:rPr>
              <a:t>take a break</a:t>
            </a:r>
            <a:r>
              <a:t> when coding [Palomores, 80/20; “sanity checks”].</a:t>
            </a:r>
          </a:p>
          <a:p>
            <a:pPr lvl="1" marL="930402" indent="-465201" defTabSz="578358">
              <a:spcBef>
                <a:spcPts val="2300"/>
              </a:spcBef>
              <a:defRPr sz="3564"/>
            </a:pPr>
            <a:r>
              <a:t>(b) </a:t>
            </a:r>
            <a:r>
              <a:rPr>
                <a:solidFill>
                  <a:srgbClr val="FF2600"/>
                </a:solidFill>
              </a:rPr>
              <a:t>breaking down the logic</a:t>
            </a:r>
            <a:r>
              <a:t> of your coding - text &amp; drawing - </a:t>
            </a:r>
            <a:r>
              <a:rPr>
                <a:solidFill>
                  <a:srgbClr val="FF2600"/>
                </a:solidFill>
              </a:rPr>
              <a:t>pseudocoding</a:t>
            </a:r>
            <a:r>
              <a:t>.  Leads to • better functions, better process decomposition and • data flows, better object design, and more • efficient code.</a:t>
            </a:r>
          </a:p>
          <a:p>
            <a:pPr lvl="1" marL="930402" indent="-465201" defTabSz="578358">
              <a:spcBef>
                <a:spcPts val="2300"/>
              </a:spcBef>
              <a:defRPr sz="3564"/>
            </a:pPr>
            <a:r>
              <a:t>(c) thinking about </a:t>
            </a:r>
            <a:r>
              <a:rPr>
                <a:solidFill>
                  <a:srgbClr val="FF2600"/>
                </a:solidFill>
              </a:rPr>
              <a:t>loops &amp; iterators</a:t>
            </a:r>
            <a:r>
              <a:t> - when to use one over another; getting comfortable with </a:t>
            </a:r>
            <a:r>
              <a:rPr>
                <a:solidFill>
                  <a:srgbClr val="FF2600"/>
                </a:solidFill>
              </a:rPr>
              <a:t>comprehensions</a:t>
            </a:r>
            <a:r>
              <a:t>.</a:t>
            </a:r>
          </a:p>
        </p:txBody>
      </p:sp>
      <p:sp>
        <p:nvSpPr>
          <p:cNvPr id="153" name="Slide Number"/>
          <p:cNvSpPr txBox="1"/>
          <p:nvPr>
            <p:ph type="sldNum" sz="quarter" idx="2"/>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79;p28"/>
          <p:cNvSpPr txBox="1"/>
          <p:nvPr>
            <p:ph type="title"/>
          </p:nvPr>
        </p:nvSpPr>
        <p:spPr>
          <a:prstGeom prst="rect">
            <a:avLst/>
          </a:prstGeom>
        </p:spPr>
        <p:txBody>
          <a:bodyPr/>
          <a:lstStyle/>
          <a:p>
            <a:pPr/>
            <a:r>
              <a:t>2.  First 8 Weeks - Programming</a:t>
            </a:r>
          </a:p>
        </p:txBody>
      </p:sp>
      <p:sp>
        <p:nvSpPr>
          <p:cNvPr id="156" name="Google Shape;180;p28"/>
          <p:cNvSpPr txBox="1"/>
          <p:nvPr>
            <p:ph type="body" idx="1"/>
          </p:nvPr>
        </p:nvSpPr>
        <p:spPr>
          <a:prstGeom prst="rect">
            <a:avLst/>
          </a:prstGeom>
        </p:spPr>
        <p:txBody>
          <a:bodyPr/>
          <a:lstStyle/>
          <a:p>
            <a:pPr marL="0" indent="0" defTabSz="438150">
              <a:lnSpc>
                <a:spcPct val="120000"/>
              </a:lnSpc>
              <a:spcBef>
                <a:spcPts val="1800"/>
              </a:spcBef>
              <a:buSzTx/>
              <a:buNone/>
              <a:defRPr sz="3300"/>
            </a:pPr>
            <a:r>
              <a:t>Unit 1 | Introduction, the Command Line, Source Control</a:t>
            </a:r>
          </a:p>
          <a:p>
            <a:pPr marL="0" indent="0" defTabSz="438150">
              <a:lnSpc>
                <a:spcPct val="120000"/>
              </a:lnSpc>
              <a:spcBef>
                <a:spcPts val="1800"/>
              </a:spcBef>
              <a:buSzTx/>
              <a:buNone/>
              <a:defRPr sz="3300"/>
            </a:pPr>
            <a:r>
              <a:t>Unit 2 | Starting Out with Python</a:t>
            </a:r>
          </a:p>
          <a:p>
            <a:pPr marL="0" indent="0" defTabSz="438150">
              <a:lnSpc>
                <a:spcPct val="120000"/>
              </a:lnSpc>
              <a:spcBef>
                <a:spcPts val="1800"/>
              </a:spcBef>
              <a:buSzTx/>
              <a:buNone/>
              <a:defRPr sz="3300"/>
            </a:pPr>
            <a:r>
              <a:t>Unit 3 | Sequence Types and Dictionaries</a:t>
            </a:r>
          </a:p>
          <a:p>
            <a:pPr marL="0" indent="0" defTabSz="438150">
              <a:lnSpc>
                <a:spcPct val="120000"/>
              </a:lnSpc>
              <a:spcBef>
                <a:spcPts val="1800"/>
              </a:spcBef>
              <a:buSzTx/>
              <a:buNone/>
              <a:defRPr sz="3300">
                <a:solidFill>
                  <a:srgbClr val="9C254D"/>
                </a:solidFill>
              </a:defRPr>
            </a:pPr>
            <a:r>
              <a:t>Unit 4 | More About Control and Algorithms</a:t>
            </a:r>
          </a:p>
          <a:p>
            <a:pPr marL="0" indent="0" defTabSz="438150">
              <a:lnSpc>
                <a:spcPct val="120000"/>
              </a:lnSpc>
              <a:spcBef>
                <a:spcPts val="1800"/>
              </a:spcBef>
              <a:buSzTx/>
              <a:buNone/>
              <a:defRPr sz="3300">
                <a:solidFill>
                  <a:srgbClr val="999999"/>
                </a:solidFill>
              </a:defRPr>
            </a:pPr>
            <a:r>
              <a:t>Unit 5 | Functions</a:t>
            </a:r>
          </a:p>
          <a:p>
            <a:pPr marL="0" indent="0" defTabSz="438150">
              <a:lnSpc>
                <a:spcPct val="120000"/>
              </a:lnSpc>
              <a:spcBef>
                <a:spcPts val="1800"/>
              </a:spcBef>
              <a:buSzTx/>
              <a:buNone/>
              <a:defRPr sz="3300">
                <a:solidFill>
                  <a:srgbClr val="999999"/>
                </a:solidFill>
              </a:defRPr>
            </a:pPr>
            <a:r>
              <a:t>Unit 6 | Modules and Packages</a:t>
            </a:r>
          </a:p>
          <a:p>
            <a:pPr marL="0" indent="0" defTabSz="438150">
              <a:lnSpc>
                <a:spcPct val="120000"/>
              </a:lnSpc>
              <a:spcBef>
                <a:spcPts val="1800"/>
              </a:spcBef>
              <a:buSzTx/>
              <a:buNone/>
              <a:defRPr sz="3300">
                <a:solidFill>
                  <a:srgbClr val="999999"/>
                </a:solidFill>
              </a:defRPr>
            </a:pPr>
            <a:r>
              <a:t>Unit 7 | Classes</a:t>
            </a:r>
          </a:p>
          <a:p>
            <a:pPr marL="0" indent="0" defTabSz="438150">
              <a:lnSpc>
                <a:spcPct val="120000"/>
              </a:lnSpc>
              <a:spcBef>
                <a:spcPts val="1800"/>
              </a:spcBef>
              <a:buSzTx/>
              <a:buNone/>
              <a:defRPr sz="3300">
                <a:solidFill>
                  <a:srgbClr val="999999"/>
                </a:solidFill>
              </a:defRPr>
            </a:pPr>
            <a:r>
              <a:t>Unit 8 | Object-Oriented Programming</a:t>
            </a:r>
          </a:p>
        </p:txBody>
      </p:sp>
      <p:sp>
        <p:nvSpPr>
          <p:cNvPr id="157" name="Slide Number"/>
          <p:cNvSpPr txBox="1"/>
          <p:nvPr>
            <p:ph type="sldNum" sz="quarter" idx="2"/>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Some of the main points include…"/>
          <p:cNvSpPr txBox="1"/>
          <p:nvPr/>
        </p:nvSpPr>
        <p:spPr>
          <a:xfrm>
            <a:off x="7759061" y="5707701"/>
            <a:ext cx="4667404" cy="3268699"/>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nchor="ctr">
            <a:spAutoFit/>
          </a:bodyPr>
          <a:lstStyle/>
          <a:p>
            <a:pPr algn="l" defTabSz="1107816">
              <a:defRPr i="1" sz="3400">
                <a:solidFill>
                  <a:schemeClr val="accent1">
                    <a:hueOff val="369196"/>
                    <a:satOff val="13972"/>
                    <a:lumOff val="-24493"/>
                  </a:schemeClr>
                </a:solidFill>
                <a:latin typeface="+mj-lt"/>
                <a:ea typeface="+mj-ea"/>
                <a:cs typeface="+mj-cs"/>
                <a:sym typeface="UC Berkeley OS"/>
              </a:defRPr>
            </a:pPr>
            <a:r>
              <a:t>Some of the main points include </a:t>
            </a:r>
          </a:p>
          <a:p>
            <a:pPr algn="l" defTabSz="1107816">
              <a:defRPr sz="3400">
                <a:solidFill>
                  <a:schemeClr val="accent1">
                    <a:hueOff val="369196"/>
                    <a:satOff val="13972"/>
                    <a:lumOff val="-24493"/>
                  </a:schemeClr>
                </a:solidFill>
                <a:latin typeface="+mj-lt"/>
                <a:ea typeface="+mj-ea"/>
                <a:cs typeface="+mj-cs"/>
                <a:sym typeface="UC Berkeley OS"/>
              </a:defRPr>
            </a:pPr>
            <a:r>
              <a:t>(1) iterators vs. loop; </a:t>
            </a:r>
          </a:p>
          <a:p>
            <a:pPr algn="l" defTabSz="1107816">
              <a:defRPr sz="3400">
                <a:solidFill>
                  <a:schemeClr val="accent1">
                    <a:hueOff val="369196"/>
                    <a:satOff val="13972"/>
                    <a:lumOff val="-24493"/>
                  </a:schemeClr>
                </a:solidFill>
                <a:latin typeface="+mj-lt"/>
                <a:ea typeface="+mj-ea"/>
                <a:cs typeface="+mj-cs"/>
                <a:sym typeface="UC Berkeley OS"/>
              </a:defRPr>
            </a:pPr>
            <a:r>
              <a:t>(2) the </a:t>
            </a:r>
            <a:r>
              <a:rPr u="sng"/>
              <a:t>importance</a:t>
            </a:r>
            <a:r>
              <a:t> of pseudocoding, and </a:t>
            </a:r>
          </a:p>
          <a:p>
            <a:pPr algn="l" defTabSz="1107816">
              <a:defRPr sz="3400">
                <a:solidFill>
                  <a:schemeClr val="accent1">
                    <a:hueOff val="369196"/>
                    <a:satOff val="13972"/>
                    <a:lumOff val="-24493"/>
                  </a:schemeClr>
                </a:solidFill>
                <a:latin typeface="+mj-lt"/>
                <a:ea typeface="+mj-ea"/>
                <a:cs typeface="+mj-cs"/>
                <a:sym typeface="UC Berkeley OS"/>
              </a:defRPr>
            </a:pPr>
            <a:r>
              <a:t>(3) planning ahead for algorithm efficiency.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97;p31"/>
          <p:cNvSpPr txBox="1"/>
          <p:nvPr>
            <p:ph type="title"/>
          </p:nvPr>
        </p:nvSpPr>
        <p:spPr>
          <a:prstGeom prst="rect">
            <a:avLst/>
          </a:prstGeom>
        </p:spPr>
        <p:txBody>
          <a:bodyPr/>
          <a:lstStyle/>
          <a:p>
            <a:pPr/>
            <a:r>
              <a:t>3.  Helpful Git Term | “git stash”</a:t>
            </a:r>
          </a:p>
        </p:txBody>
      </p:sp>
      <p:sp>
        <p:nvSpPr>
          <p:cNvPr id="161" name="Google Shape;198;p31"/>
          <p:cNvSpPr txBox="1"/>
          <p:nvPr>
            <p:ph type="body" idx="1"/>
          </p:nvPr>
        </p:nvSpPr>
        <p:spPr>
          <a:prstGeom prst="rect">
            <a:avLst/>
          </a:prstGeom>
        </p:spPr>
        <p:txBody>
          <a:bodyPr lIns="72248" tIns="72248" rIns="72248" bIns="72248"/>
          <a:lstStyle/>
          <a:p>
            <a:pPr marL="515617" indent="-515617">
              <a:buClrTx/>
              <a:buSzPct val="55000"/>
              <a:buFontTx/>
              <a:buChar char="•"/>
            </a:pPr>
            <a:r>
              <a:t>If you’ve modified files in a repository but want to keep them without “committing” them, try “git stash” to stash the changes before using “git pull” or “git add”.</a:t>
            </a:r>
          </a:p>
          <a:p>
            <a:pPr marL="515617" indent="-515617">
              <a:buClrTx/>
              <a:buSzPct val="55000"/>
              <a:buFontTx/>
              <a:buChar char="•"/>
            </a:pPr>
            <a:r>
              <a:t>Stash</a:t>
            </a:r>
            <a:r>
              <a:t> states away untracked changes.</a:t>
            </a:r>
          </a:p>
          <a:p>
            <a:pPr marL="515617" indent="-515617">
              <a:buClrTx/>
              <a:buSzPct val="55000"/>
              <a:buFontTx/>
              <a:buChar char="•"/>
            </a:pPr>
            <a:r>
              <a:t>See </a:t>
            </a:r>
            <a:r>
              <a:rPr u="sng">
                <a:hlinkClick r:id="rId3" invalidUrl="" action="" tgtFrame="" tooltip="" history="1" highlightClick="0" endSnd="0"/>
              </a:rPr>
              <a:t>https://gist.github.com/carnivore/997001</a:t>
            </a:r>
          </a:p>
          <a:p>
            <a:pPr marL="515617" indent="-515617">
              <a:buClrTx/>
              <a:buSzPct val="55000"/>
              <a:buFontTx/>
              <a:buChar char="•"/>
            </a:pPr>
            <a:r>
              <a:rPr u="sng">
                <a:hlinkClick r:id="rId4" invalidUrl="" action="" tgtFrame="" tooltip="" history="1" highlightClick="0" endSnd="0"/>
              </a:rPr>
              <a:t>https://git-scm.com/downloads</a:t>
            </a:r>
          </a:p>
        </p:txBody>
      </p:sp>
      <p:sp>
        <p:nvSpPr>
          <p:cNvPr id="162" name="Slide Number"/>
          <p:cNvSpPr txBox="1"/>
          <p:nvPr>
            <p:ph type="sldNum" sz="quarter" idx="2"/>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216;p34"/>
          <p:cNvSpPr txBox="1"/>
          <p:nvPr>
            <p:ph type="title"/>
          </p:nvPr>
        </p:nvSpPr>
        <p:spPr>
          <a:prstGeom prst="rect">
            <a:avLst/>
          </a:prstGeom>
        </p:spPr>
        <p:txBody>
          <a:bodyPr/>
          <a:lstStyle/>
          <a:p>
            <a:pPr/>
            <a:r>
              <a:t>3.  Observations about HW</a:t>
            </a:r>
          </a:p>
        </p:txBody>
      </p:sp>
      <p:sp>
        <p:nvSpPr>
          <p:cNvPr id="167" name="Google Shape;215;p34"/>
          <p:cNvSpPr txBox="1"/>
          <p:nvPr>
            <p:ph type="body" sz="quarter" idx="1"/>
          </p:nvPr>
        </p:nvSpPr>
        <p:spPr>
          <a:xfrm>
            <a:off x="5810011" y="2493150"/>
            <a:ext cx="6679939" cy="2924366"/>
          </a:xfrm>
          <a:prstGeom prst="rect">
            <a:avLst/>
          </a:prstGeom>
        </p:spPr>
        <p:txBody>
          <a:bodyPr/>
          <a:lstStyle/>
          <a:p>
            <a:pPr/>
            <a:r>
              <a:t>Grading questions: Please email all instructors so we can discuss.</a:t>
            </a:r>
          </a:p>
          <a:p>
            <a:pPr/>
            <a:r>
              <a:t>Before submitting code, test; check any math/formulae.</a:t>
            </a:r>
          </a:p>
        </p:txBody>
      </p:sp>
      <p:sp>
        <p:nvSpPr>
          <p:cNvPr id="168" name="Slide Number"/>
          <p:cNvSpPr txBox="1"/>
          <p:nvPr>
            <p:ph type="sldNum" sz="quarter" idx="2"/>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print(&quot;The total including tip would be ${:,.2f}&quot;.format(total))…"/>
          <p:cNvSpPr txBox="1"/>
          <p:nvPr/>
        </p:nvSpPr>
        <p:spPr>
          <a:xfrm>
            <a:off x="920750" y="7554931"/>
            <a:ext cx="1184910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spcBef>
                <a:spcPts val="2400"/>
              </a:spcBef>
              <a:buClr>
                <a:srgbClr val="929292"/>
              </a:buClr>
              <a:buFont typeface="Zapf Dingbats"/>
              <a:defRPr sz="2800">
                <a:solidFill>
                  <a:srgbClr val="000000"/>
                </a:solidFill>
                <a:latin typeface="Inconsolata"/>
                <a:ea typeface="Inconsolata"/>
                <a:cs typeface="Inconsolata"/>
                <a:sym typeface="Inconsolata"/>
              </a:defRPr>
            </a:pPr>
            <a:r>
              <a:t>print(</a:t>
            </a:r>
            <a:r>
              <a:rPr>
                <a:solidFill>
                  <a:srgbClr val="FF2600"/>
                </a:solidFill>
              </a:rPr>
              <a:t>"</a:t>
            </a:r>
            <a:r>
              <a:t>The total including tip would be ${:,.2f}</a:t>
            </a:r>
            <a:r>
              <a:rPr>
                <a:solidFill>
                  <a:srgbClr val="FF2600"/>
                </a:solidFill>
              </a:rPr>
              <a:t>"</a:t>
            </a:r>
            <a:r>
              <a:t>.format(total)) </a:t>
            </a:r>
          </a:p>
          <a:p>
            <a:pPr algn="l">
              <a:spcBef>
                <a:spcPts val="2400"/>
              </a:spcBef>
              <a:buClr>
                <a:srgbClr val="929292"/>
              </a:buClr>
              <a:buFont typeface="Zapf Dingbats"/>
              <a:defRPr sz="2800">
                <a:solidFill>
                  <a:srgbClr val="000000"/>
                </a:solidFill>
                <a:latin typeface="Inconsolata"/>
                <a:ea typeface="Inconsolata"/>
                <a:cs typeface="Inconsolata"/>
                <a:sym typeface="Inconsolata"/>
              </a:defRPr>
            </a:pPr>
            <a:r>
              <a:t>print("The total including tip would be","${:,.2f}".format(total))</a:t>
            </a:r>
          </a:p>
        </p:txBody>
      </p:sp>
      <p:grpSp>
        <p:nvGrpSpPr>
          <p:cNvPr id="172" name="Screen Shot 2020-01-28 at 11.09.01 AM.png"/>
          <p:cNvGrpSpPr/>
          <p:nvPr/>
        </p:nvGrpSpPr>
        <p:grpSpPr>
          <a:xfrm>
            <a:off x="203844" y="1906488"/>
            <a:ext cx="5539120" cy="3192974"/>
            <a:chOff x="0" y="0"/>
            <a:chExt cx="5539118" cy="3192972"/>
          </a:xfrm>
        </p:grpSpPr>
        <p:pic>
          <p:nvPicPr>
            <p:cNvPr id="171" name="Screen Shot 2020-01-28 at 11.09.01 AM.png" descr="Screen Shot 2020-01-28 at 11.09.01 AM.png"/>
            <p:cNvPicPr>
              <a:picLocks noChangeAspect="1"/>
            </p:cNvPicPr>
            <p:nvPr/>
          </p:nvPicPr>
          <p:blipFill>
            <a:blip r:embed="rId2">
              <a:extLst/>
            </a:blip>
            <a:stretch>
              <a:fillRect/>
            </a:stretch>
          </p:blipFill>
          <p:spPr>
            <a:xfrm>
              <a:off x="127000" y="88900"/>
              <a:ext cx="5285119" cy="2862773"/>
            </a:xfrm>
            <a:prstGeom prst="rect">
              <a:avLst/>
            </a:prstGeom>
            <a:ln>
              <a:noFill/>
            </a:ln>
            <a:effectLst/>
          </p:spPr>
        </p:pic>
        <p:pic>
          <p:nvPicPr>
            <p:cNvPr id="170" name="Screen Shot 2020-01-28 at 11.09.01 AM.png" descr="Screen Shot 2020-01-28 at 11.09.01 AM.png"/>
            <p:cNvPicPr>
              <a:picLocks noChangeAspect="0"/>
            </p:cNvPicPr>
            <p:nvPr/>
          </p:nvPicPr>
          <p:blipFill>
            <a:blip r:embed="rId3">
              <a:extLst/>
            </a:blip>
            <a:stretch>
              <a:fillRect/>
            </a:stretch>
          </p:blipFill>
          <p:spPr>
            <a:xfrm>
              <a:off x="0" y="0"/>
              <a:ext cx="5539119" cy="3192973"/>
            </a:xfrm>
            <a:prstGeom prst="rect">
              <a:avLst/>
            </a:prstGeom>
            <a:effectLst/>
          </p:spPr>
        </p:pic>
      </p:grpSp>
      <p:sp>
        <p:nvSpPr>
          <p:cNvPr id="173" name="Formatting: Use string formatting to print without gaps and with a logical number of digits. You don’t (usually) need to separate the formatting by a comma:"/>
          <p:cNvSpPr txBox="1"/>
          <p:nvPr/>
        </p:nvSpPr>
        <p:spPr>
          <a:xfrm>
            <a:off x="503753" y="5732615"/>
            <a:ext cx="11997293"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69900" indent="-469900" algn="l">
              <a:spcBef>
                <a:spcPts val="2400"/>
              </a:spcBef>
              <a:buClr>
                <a:srgbClr val="929292"/>
              </a:buClr>
              <a:buSzPct val="60000"/>
              <a:buFont typeface="Zapf Dingbats"/>
              <a:buChar char="❖"/>
              <a:defRPr sz="3600">
                <a:latin typeface="Baker Signet BT"/>
                <a:ea typeface="Baker Signet BT"/>
                <a:cs typeface="Baker Signet BT"/>
                <a:sym typeface="Baker Signet BT"/>
              </a:defRPr>
            </a:lvl1pPr>
          </a:lstStyle>
          <a:p>
            <a:pPr/>
            <a:r>
              <a:t>Formatting: Use string formatting to print without gaps and with a logical number of digits. You don’t (usually) need to separate the formatting by a comma: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222;p35"/>
          <p:cNvSpPr txBox="1"/>
          <p:nvPr>
            <p:ph type="title"/>
          </p:nvPr>
        </p:nvSpPr>
        <p:spPr>
          <a:prstGeom prst="rect">
            <a:avLst/>
          </a:prstGeom>
        </p:spPr>
        <p:txBody>
          <a:bodyPr/>
          <a:lstStyle/>
          <a:p>
            <a:pPr/>
            <a:r>
              <a:t>3.  Observations about HW</a:t>
            </a:r>
          </a:p>
        </p:txBody>
      </p:sp>
      <p:sp>
        <p:nvSpPr>
          <p:cNvPr id="176" name="Google Shape;221;p35"/>
          <p:cNvSpPr txBox="1"/>
          <p:nvPr>
            <p:ph type="body" idx="1"/>
          </p:nvPr>
        </p:nvSpPr>
        <p:spPr>
          <a:xfrm>
            <a:off x="372533" y="2157301"/>
            <a:ext cx="12419344" cy="6793947"/>
          </a:xfrm>
          <a:prstGeom prst="rect">
            <a:avLst/>
          </a:prstGeom>
        </p:spPr>
        <p:txBody>
          <a:bodyPr/>
          <a:lstStyle/>
          <a:p>
            <a:pPr marL="458663" indent="-458663" defTabSz="554990">
              <a:spcBef>
                <a:spcPts val="2200"/>
              </a:spcBef>
              <a:defRPr sz="3420"/>
            </a:pPr>
            <a:r>
              <a:t>The </a:t>
            </a:r>
            <a:r>
              <a:rPr>
                <a:solidFill>
                  <a:schemeClr val="accent5">
                    <a:hueOff val="-411174"/>
                    <a:satOff val="4030"/>
                    <a:lumOff val="-29867"/>
                  </a:schemeClr>
                </a:solidFill>
              </a:rPr>
              <a:t>user experience</a:t>
            </a:r>
            <a:r>
              <a:t> matters - in coding and in data analysis</a:t>
            </a:r>
          </a:p>
          <a:p>
            <a:pPr marL="458663" indent="-458663" defTabSz="554990">
              <a:spcBef>
                <a:spcPts val="2200"/>
              </a:spcBef>
              <a:defRPr sz="3420"/>
            </a:pPr>
            <a:r>
              <a:t>Consider </a:t>
            </a:r>
            <a:r>
              <a:rPr>
                <a:solidFill>
                  <a:schemeClr val="accent5">
                    <a:hueOff val="-411174"/>
                    <a:satOff val="4030"/>
                    <a:lumOff val="-29867"/>
                  </a:schemeClr>
                </a:solidFill>
              </a:rPr>
              <a:t>number-based</a:t>
            </a:r>
            <a:r>
              <a:t> inputs vs. text based.  Sometimes it makes sense to number the options and ask the user for an integer.</a:t>
            </a:r>
            <a:endParaRPr sz="2660"/>
          </a:p>
          <a:p>
            <a:pPr marL="458663" indent="-458663" defTabSz="554990">
              <a:spcBef>
                <a:spcPts val="2200"/>
              </a:spcBef>
              <a:defRPr sz="3420"/>
            </a:pPr>
            <a:r>
              <a:t>.</a:t>
            </a:r>
            <a:r>
              <a:rPr>
                <a:latin typeface="Courier"/>
                <a:ea typeface="Courier"/>
                <a:cs typeface="Courier"/>
                <a:sym typeface="Courier"/>
              </a:rPr>
              <a:t>lower(), rstrip(), strip() </a:t>
            </a:r>
            <a:r>
              <a:t>can be useful on input to ensure a standard string format. Try to control user (and file) input: “</a:t>
            </a:r>
            <a:r>
              <a:rPr>
                <a:solidFill>
                  <a:schemeClr val="accent5">
                    <a:hueOff val="-411174"/>
                    <a:satOff val="4030"/>
                    <a:lumOff val="-29867"/>
                  </a:schemeClr>
                </a:solidFill>
              </a:rPr>
              <a:t>error-correction on input</a:t>
            </a:r>
            <a:r>
              <a:t>.”</a:t>
            </a:r>
            <a:endParaRPr sz="2660"/>
          </a:p>
          <a:p>
            <a:pPr marL="458663" indent="-458663" defTabSz="554990">
              <a:spcBef>
                <a:spcPts val="2200"/>
              </a:spcBef>
              <a:defRPr sz="3420"/>
            </a:pPr>
            <a:r>
              <a:t>You can use a while loop for data validation</a:t>
            </a:r>
            <a:r>
              <a:rPr sz="2660"/>
              <a:t>.  </a:t>
            </a:r>
            <a:endParaRPr sz="2660"/>
          </a:p>
          <a:p>
            <a:pPr marL="458663" indent="-458663" defTabSz="554990">
              <a:spcBef>
                <a:spcPts val="2200"/>
              </a:spcBef>
              <a:defRPr sz="3420"/>
            </a:pPr>
            <a:r>
              <a:t>You can “update” a variable each pass through a loop to build strings, lists, etc. over time.  Even though strings aren’t mutable.  You’re creating a new string with the same variable name each pass through the loop.</a:t>
            </a:r>
          </a:p>
        </p:txBody>
      </p:sp>
      <p:sp>
        <p:nvSpPr>
          <p:cNvPr id="177" name="Slide Number"/>
          <p:cNvSpPr txBox="1"/>
          <p:nvPr>
            <p:ph type="sldNum" sz="quarter" idx="2"/>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271;p43"/>
          <p:cNvSpPr txBox="1"/>
          <p:nvPr>
            <p:ph type="title"/>
          </p:nvPr>
        </p:nvSpPr>
        <p:spPr>
          <a:xfrm>
            <a:off x="482600" y="633549"/>
            <a:ext cx="11988800" cy="1219201"/>
          </a:xfrm>
          <a:prstGeom prst="rect">
            <a:avLst/>
          </a:prstGeom>
        </p:spPr>
        <p:txBody>
          <a:bodyPr/>
          <a:lstStyle/>
          <a:p>
            <a:pPr/>
            <a:r>
              <a:t>4.  Pseudocoding &amp; Algorithms</a:t>
            </a:r>
          </a:p>
        </p:txBody>
      </p:sp>
      <p:sp>
        <p:nvSpPr>
          <p:cNvPr id="180" name="Google Shape;272;p43"/>
          <p:cNvSpPr txBox="1"/>
          <p:nvPr>
            <p:ph type="body" idx="1"/>
          </p:nvPr>
        </p:nvSpPr>
        <p:spPr>
          <a:prstGeom prst="rect">
            <a:avLst/>
          </a:prstGeom>
        </p:spPr>
        <p:txBody>
          <a:bodyPr/>
          <a:lstStyle/>
          <a:p>
            <a:pPr marL="0" indent="0">
              <a:lnSpc>
                <a:spcPct val="90000"/>
              </a:lnSpc>
              <a:buSzTx/>
              <a:buNone/>
              <a:defRPr sz="4400"/>
            </a:pPr>
            <a:r>
              <a:t>What is </a:t>
            </a:r>
            <a:r>
              <a:rPr i="1">
                <a:latin typeface="Helvetica"/>
                <a:ea typeface="Helvetica"/>
                <a:cs typeface="Helvetica"/>
                <a:sym typeface="Helvetica"/>
              </a:rPr>
              <a:t>Pseudocoding</a:t>
            </a:r>
            <a:r>
              <a:t>?</a:t>
            </a:r>
          </a:p>
          <a:p>
            <a:pPr marL="0" indent="0">
              <a:lnSpc>
                <a:spcPct val="90000"/>
              </a:lnSpc>
              <a:spcBef>
                <a:spcPts val="3000"/>
              </a:spcBef>
              <a:buSzTx/>
              <a:buNone/>
              <a:defRPr b="1" sz="2600">
                <a:solidFill>
                  <a:srgbClr val="9C254D"/>
                </a:solidFill>
                <a:latin typeface="Helvetica"/>
                <a:ea typeface="Helvetica"/>
                <a:cs typeface="Helvetica"/>
                <a:sym typeface="Helvetica"/>
              </a:defRPr>
            </a:pPr>
            <a:r>
              <a:rPr sz="4400"/>
              <a:t>“</a:t>
            </a:r>
            <a:r>
              <a:t>Pseudocode</a:t>
            </a:r>
            <a:r>
              <a:rPr b="0"/>
              <a:t> is an informal high-level description of the operating principle of a computer program or other algorithm. It uses the structural conventions of a normal programming language, but is intended for human reading rather than machine reading.” (Wikipedia)</a:t>
            </a:r>
            <a:br>
              <a:rPr b="0"/>
            </a:br>
            <a:endParaRPr>
              <a:solidFill>
                <a:srgbClr val="545454"/>
              </a:solidFill>
            </a:endParaRPr>
          </a:p>
          <a:p>
            <a:pPr marL="0" indent="0">
              <a:lnSpc>
                <a:spcPct val="90000"/>
              </a:lnSpc>
              <a:spcBef>
                <a:spcPts val="3000"/>
              </a:spcBef>
              <a:buSzTx/>
              <a:buNone/>
              <a:defRPr sz="4400"/>
            </a:pPr>
            <a:r>
              <a:t>Planning leads to smart coding! </a:t>
            </a:r>
          </a:p>
          <a:p>
            <a:pPr marL="0" indent="0">
              <a:lnSpc>
                <a:spcPct val="90000"/>
              </a:lnSpc>
              <a:spcBef>
                <a:spcPts val="3000"/>
              </a:spcBef>
              <a:buSzTx/>
              <a:buNone/>
              <a:defRPr sz="4400"/>
            </a:pPr>
            <a:r>
              <a:t>Modularization.</a:t>
            </a:r>
          </a:p>
          <a:p>
            <a:pPr marL="0" indent="0">
              <a:lnSpc>
                <a:spcPct val="90000"/>
              </a:lnSpc>
              <a:spcBef>
                <a:spcPts val="3000"/>
              </a:spcBef>
              <a:buSzTx/>
              <a:buNone/>
              <a:defRPr sz="4400"/>
            </a:pPr>
            <a:r>
              <a:t>Saves time, and in the real world, saves money.</a:t>
            </a:r>
          </a:p>
        </p:txBody>
      </p:sp>
      <p:sp>
        <p:nvSpPr>
          <p:cNvPr id="181" name="Slide Number"/>
          <p:cNvSpPr txBox="1"/>
          <p:nvPr>
            <p:ph type="sldNum" sz="quarter" idx="2"/>
          </p:nvPr>
        </p:nvSpPr>
        <p:spPr>
          <a:xfrm>
            <a:off x="6381749" y="9258300"/>
            <a:ext cx="228601"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2" name="https://en.wikipedia.org/wiki/Software_design"/>
          <p:cNvSpPr txBox="1"/>
          <p:nvPr/>
        </p:nvSpPr>
        <p:spPr>
          <a:xfrm>
            <a:off x="362513" y="8961239"/>
            <a:ext cx="5738962"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1200"/>
              </a:spcBef>
              <a:defRPr i="1"/>
            </a:lvl1pPr>
          </a:lstStyle>
          <a:p>
            <a:pPr/>
            <a:r>
              <a:t>https://en.wikipedia.org/wiki/Software_design</a:t>
            </a:r>
          </a:p>
        </p:txBody>
      </p:sp>
      <p:sp>
        <p:nvSpPr>
          <p:cNvPr id="183" name="Practice, practice, practice this functional decomposition exercise."/>
          <p:cNvSpPr txBox="1"/>
          <p:nvPr/>
        </p:nvSpPr>
        <p:spPr>
          <a:xfrm>
            <a:off x="323007" y="8522330"/>
            <a:ext cx="662147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a:solidFill>
                  <a:schemeClr val="accent5">
                    <a:hueOff val="-411174"/>
                    <a:satOff val="4030"/>
                    <a:lumOff val="-29867"/>
                  </a:schemeClr>
                </a:solidFill>
                <a:latin typeface="+mj-lt"/>
                <a:ea typeface="+mj-ea"/>
                <a:cs typeface="+mj-cs"/>
                <a:sym typeface="UC Berkeley OS"/>
              </a:defRPr>
            </a:lvl1pPr>
          </a:lstStyle>
          <a:p>
            <a:pPr/>
            <a:r>
              <a:t>Practice, practice, practice this functional decomposition exercise.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5" name="Google Shape;239;p38"/>
          <p:cNvSpPr txBox="1"/>
          <p:nvPr>
            <p:ph type="title"/>
          </p:nvPr>
        </p:nvSpPr>
        <p:spPr>
          <a:prstGeom prst="rect">
            <a:avLst/>
          </a:prstGeom>
        </p:spPr>
        <p:txBody>
          <a:bodyPr/>
          <a:lstStyle/>
          <a:p>
            <a:pPr/>
            <a:r>
              <a:t>Look Forward - Arrays | NumPy</a:t>
            </a:r>
          </a:p>
        </p:txBody>
      </p:sp>
      <p:sp>
        <p:nvSpPr>
          <p:cNvPr id="186" name="Google Shape;240;p38"/>
          <p:cNvSpPr txBox="1"/>
          <p:nvPr>
            <p:ph type="body" idx="1"/>
          </p:nvPr>
        </p:nvSpPr>
        <p:spPr>
          <a:prstGeom prst="rect">
            <a:avLst/>
          </a:prstGeom>
        </p:spPr>
        <p:txBody>
          <a:bodyPr/>
          <a:lstStyle/>
          <a:p>
            <a:pPr marL="0" indent="0" defTabSz="554990">
              <a:lnSpc>
                <a:spcPct val="103500"/>
              </a:lnSpc>
              <a:spcBef>
                <a:spcPts val="2200"/>
              </a:spcBef>
              <a:buSzTx/>
              <a:buNone/>
              <a:defRPr sz="3420"/>
            </a:pPr>
            <a:r>
              <a:t>We will come back to the topic of </a:t>
            </a:r>
            <a:r>
              <a:rPr i="1">
                <a:latin typeface="Helvetica"/>
                <a:ea typeface="Helvetica"/>
                <a:cs typeface="Helvetica"/>
                <a:sym typeface="Helvetica"/>
              </a:rPr>
              <a:t>arrays</a:t>
            </a:r>
            <a:r>
              <a:t> when we discuss NumPy.</a:t>
            </a:r>
          </a:p>
          <a:p>
            <a:pPr marL="0" indent="0" defTabSz="554990">
              <a:lnSpc>
                <a:spcPct val="103500"/>
              </a:lnSpc>
              <a:spcBef>
                <a:spcPts val="2800"/>
              </a:spcBef>
              <a:buSzTx/>
              <a:buNone/>
              <a:defRPr sz="3420"/>
            </a:pPr>
            <a:r>
              <a:t>Other programming languages use “</a:t>
            </a:r>
            <a:r>
              <a:rPr i="1">
                <a:latin typeface="Helvetica"/>
                <a:ea typeface="Helvetica"/>
                <a:cs typeface="Helvetica"/>
                <a:sym typeface="Helvetica"/>
              </a:rPr>
              <a:t>arrays</a:t>
            </a:r>
            <a:r>
              <a:t>” and “</a:t>
            </a:r>
            <a:r>
              <a:rPr i="1">
                <a:latin typeface="Helvetica"/>
                <a:ea typeface="Helvetica"/>
                <a:cs typeface="Helvetica"/>
                <a:sym typeface="Helvetica"/>
              </a:rPr>
              <a:t>matrices</a:t>
            </a:r>
            <a:r>
              <a:t>” frequently.  </a:t>
            </a:r>
            <a:br/>
            <a:r>
              <a:t>In Python, a lot can be done with </a:t>
            </a:r>
            <a:r>
              <a:rPr i="1">
                <a:latin typeface="Helvetica"/>
                <a:ea typeface="Helvetica"/>
                <a:cs typeface="Helvetica"/>
                <a:sym typeface="Helvetica"/>
              </a:rPr>
              <a:t>lists</a:t>
            </a:r>
            <a:r>
              <a:t> instead.</a:t>
            </a:r>
          </a:p>
          <a:p>
            <a:pPr marL="0" indent="0" defTabSz="554990">
              <a:lnSpc>
                <a:spcPct val="103500"/>
              </a:lnSpc>
              <a:spcBef>
                <a:spcPts val="2800"/>
              </a:spcBef>
              <a:buSzTx/>
              <a:buNone/>
              <a:defRPr sz="3420"/>
            </a:pPr>
            <a:r>
              <a:t>When working with large vectors or matrices of numeric calculations, NumPy arrays are much, much faster.</a:t>
            </a:r>
          </a:p>
          <a:p>
            <a:pPr marL="0" indent="0" defTabSz="554990">
              <a:lnSpc>
                <a:spcPct val="103500"/>
              </a:lnSpc>
              <a:spcBef>
                <a:spcPts val="2800"/>
              </a:spcBef>
              <a:buSzTx/>
              <a:buNone/>
              <a:defRPr sz="3420"/>
            </a:pPr>
            <a:r>
              <a:t>NumPy also has some useful data generation functions, such as those in the “random” library, that can be leveraged in code. There is also the regular “random” library. </a:t>
            </a:r>
            <a:r>
              <a:rPr u="sng">
                <a:hlinkClick r:id="rId2" invalidUrl="" action="" tgtFrame="" tooltip="" history="1" highlightClick="0" endSnd="0"/>
              </a:rPr>
              <a:t>https://docs.python.org/3.6/library/random.html</a:t>
            </a:r>
          </a:p>
        </p:txBody>
      </p:sp>
      <p:sp>
        <p:nvSpPr>
          <p:cNvPr id="187" name="Slide Number"/>
          <p:cNvSpPr txBox="1"/>
          <p:nvPr>
            <p:ph type="sldNum" sz="quarter" idx="2"/>
          </p:nvPr>
        </p:nvSpPr>
        <p:spPr>
          <a:xfrm>
            <a:off x="6362662" y="9258300"/>
            <a:ext cx="266776" cy="406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8" name="Image" descr="Image"/>
          <p:cNvPicPr>
            <a:picLocks noChangeAspect="1"/>
          </p:cNvPicPr>
          <p:nvPr/>
        </p:nvPicPr>
        <p:blipFill>
          <a:blip r:embed="rId3">
            <a:extLst/>
          </a:blip>
          <a:stretch>
            <a:fillRect/>
          </a:stretch>
        </p:blipFill>
        <p:spPr>
          <a:xfrm>
            <a:off x="10236806" y="8314618"/>
            <a:ext cx="2225020" cy="880739"/>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UC Berkeley OS"/>
        <a:ea typeface="UC Berkeley OS"/>
        <a:cs typeface="UC Berkeley OS"/>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UC Berkeley OS"/>
        <a:ea typeface="UC Berkeley OS"/>
        <a:cs typeface="UC Berkeley OS"/>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