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Inconsolata"/>
        <a:ea typeface="Inconsolata"/>
        <a:cs typeface="Inconsolata"/>
        <a:sym typeface="Inconsolat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503754" y="1836042"/>
            <a:ext cx="119972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508000" y="654744"/>
            <a:ext cx="11988800" cy="1059756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508000" y="2184400"/>
            <a:ext cx="11988800" cy="6604000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Ernestine Pro"/>
                <a:ea typeface="Ernestine Pro"/>
                <a:cs typeface="Ernestine Pro"/>
                <a:sym typeface="Ernestine Pro"/>
              </a:defRPr>
            </a:lvl1pPr>
            <a:lvl2pPr>
              <a:defRPr>
                <a:latin typeface="Ernestine Pro"/>
                <a:ea typeface="Ernestine Pro"/>
                <a:cs typeface="Ernestine Pro"/>
                <a:sym typeface="Ernestine Pro"/>
              </a:defRPr>
            </a:lvl2pPr>
            <a:lvl3pPr>
              <a:defRPr>
                <a:latin typeface="Ernestine Pro"/>
                <a:ea typeface="Ernestine Pro"/>
                <a:cs typeface="Ernestine Pro"/>
                <a:sym typeface="Ernestine Pro"/>
              </a:defRPr>
            </a:lvl3pPr>
            <a:lvl4pPr>
              <a:defRPr>
                <a:latin typeface="Ernestine Pro"/>
                <a:ea typeface="Ernestine Pro"/>
                <a:cs typeface="Ernestine Pro"/>
                <a:sym typeface="Ernestine Pro"/>
              </a:defRPr>
            </a:lvl4pPr>
            <a:lvl5pPr>
              <a:defRPr>
                <a:latin typeface="Ernestine Pro"/>
                <a:ea typeface="Ernestine Pro"/>
                <a:cs typeface="Ernestine Pro"/>
                <a:sym typeface="Ernestine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71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508000" y="558800"/>
            <a:ext cx="11988800" cy="12192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508000" y="2171700"/>
            <a:ext cx="5962998" cy="7057083"/>
          </a:xfrm>
          <a:prstGeom prst="rect">
            <a:avLst/>
          </a:prstGeom>
        </p:spPr>
        <p:txBody>
          <a:bodyPr anchor="t"/>
          <a:lstStyle>
            <a:lvl1pPr marL="472439" indent="-472439">
              <a:buSzPct val="65000"/>
            </a:lvl1pPr>
            <a:lvl2pPr marL="866139" indent="-472439">
              <a:buSzPct val="65000"/>
            </a:lvl2pPr>
            <a:lvl3pPr marL="1259839" indent="-472439">
              <a:buSzPct val="65000"/>
            </a:lvl3pPr>
            <a:lvl4pPr marL="1653539" indent="-472439">
              <a:buSzPct val="65000"/>
            </a:lvl4pPr>
            <a:lvl5pPr marL="2047239" indent="-472439">
              <a:buSzPct val="6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5" name="berkeleyischool-logo-alternate-fullcolor-lg.png" descr="berkeleyischool-logo-alternate-fullcolor-l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2536" y="635000"/>
            <a:ext cx="1854927" cy="63531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1pPr>
      <a:lvl2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2pPr>
      <a:lvl3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3pPr>
      <a:lvl4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4pPr>
      <a:lvl5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5pPr>
      <a:lvl6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6pPr>
      <a:lvl7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7pPr>
      <a:lvl8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8pPr>
      <a:lvl9pPr marL="0" marR="0" indent="0" algn="l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chemeClr val="accent1">
              <a:hueOff val="369196"/>
              <a:satOff val="13972"/>
              <a:lumOff val="-24493"/>
            </a:schemeClr>
          </a:solidFill>
          <a:uFillTx/>
          <a:latin typeface="+mj-lt"/>
          <a:ea typeface="+mj-ea"/>
          <a:cs typeface="+mj-cs"/>
          <a:sym typeface="UC Berkeley O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000000"/>
          </a:solidFill>
          <a:uFillTx/>
          <a:latin typeface="Baker Signet BT"/>
          <a:ea typeface="Baker Signet BT"/>
          <a:cs typeface="Baker Signet BT"/>
          <a:sym typeface="Baker Signet B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docs.google.com/spreadsheets/d/1PYz286UPN0sCRsRII5YEGwU5b0w6dZpDEuhjrSwef7M/edit#gid=0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www.pythontutor.com/visualize.html#mode=display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# Python program to demonstrate…"/>
          <p:cNvSpPr/>
          <p:nvPr/>
        </p:nvSpPr>
        <p:spPr>
          <a:xfrm rot="780000">
            <a:off x="8597900" y="3454400"/>
            <a:ext cx="4358631" cy="4978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73927" dist="25400" dir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49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Python program to demonstrate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49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difference between pass and 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49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continue statements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506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91"/>
              <a:t> </a:t>
            </a:r>
            <a:r>
              <a:t> </a:t>
            </a:r>
          </a:p>
          <a:p>
            <a:pPr defTabSz="457200">
              <a:defRPr sz="149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>
                    <a:alpha val="84314"/>
                  </a:srgbClr>
                </a:solidFill>
              </a:rPr>
              <a:t>s </a:t>
            </a:r>
            <a:r>
              <a:rPr b="1">
                <a:solidFill>
                  <a:srgbClr val="006699"/>
                </a:solidFill>
              </a:rPr>
              <a:t>=</a:t>
            </a:r>
            <a:r>
              <a:rPr sz="1506">
                <a:solidFill>
                  <a:srgbClr val="000000">
                    <a:alpha val="84314"/>
                  </a:srgbClr>
                </a:solidFill>
              </a:rPr>
              <a:t> </a:t>
            </a:r>
            <a:r>
              <a:t>"geeks"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506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91"/>
              <a:t> </a:t>
            </a:r>
            <a:r>
              <a:t> </a:t>
            </a:r>
          </a:p>
          <a:p>
            <a:pPr defTabSz="457200">
              <a:defRPr sz="149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Pass statement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b="1"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6699"/>
                </a:solidFill>
              </a:rPr>
              <a:t>for</a:t>
            </a:r>
            <a:r>
              <a:rPr b="0" sz="1506"/>
              <a:t> </a:t>
            </a:r>
            <a:r>
              <a:rPr b="0"/>
              <a:t>i </a:t>
            </a:r>
            <a:r>
              <a:rPr>
                <a:solidFill>
                  <a:srgbClr val="006699"/>
                </a:solidFill>
              </a:rPr>
              <a:t>in</a:t>
            </a:r>
            <a:r>
              <a:rPr b="0" sz="1506"/>
              <a:t> </a:t>
            </a:r>
            <a:r>
              <a:rPr b="0"/>
              <a:t>s: </a:t>
            </a:r>
            <a:endParaRPr b="0" sz="1506"/>
          </a:p>
          <a:p>
            <a:pPr defTabSz="457200">
              <a:defRPr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if</a:t>
            </a:r>
            <a:r>
              <a:rPr sz="1506"/>
              <a:t> </a:t>
            </a:r>
            <a:r>
              <a:t>i </a:t>
            </a:r>
            <a:r>
              <a:rPr b="1">
                <a:solidFill>
                  <a:srgbClr val="006699"/>
                </a:solidFill>
              </a:rPr>
              <a:t>==</a:t>
            </a:r>
            <a:r>
              <a:rPr sz="1506"/>
              <a:t> </a:t>
            </a:r>
            <a:r>
              <a:rPr>
                <a:solidFill>
                  <a:srgbClr val="0000FF"/>
                </a:solidFill>
              </a:rPr>
              <a:t>'k'</a:t>
            </a:r>
            <a:r>
              <a:t>: </a:t>
            </a:r>
            <a:endParaRPr sz="1506"/>
          </a:p>
          <a:p>
            <a:pPr defTabSz="457200">
              <a:defRPr sz="149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>
                    <a:alpha val="84314"/>
                  </a:srgbClr>
                </a:solidFill>
              </a:rPr>
              <a:t>        </a:t>
            </a:r>
            <a:r>
              <a:rPr>
                <a:solidFill>
                  <a:srgbClr val="FF1493"/>
                </a:solidFill>
              </a:rPr>
              <a:t>print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(</a:t>
            </a:r>
            <a:r>
              <a:t>'Pass executed'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)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    </a:t>
            </a:r>
            <a:r>
              <a:rPr b="1">
                <a:solidFill>
                  <a:srgbClr val="006699"/>
                </a:solidFill>
              </a:rPr>
              <a:t>pass</a:t>
            </a:r>
            <a:endParaRPr sz="1506"/>
          </a:p>
          <a:p>
            <a:pPr defTabSz="457200">
              <a:defRPr sz="1491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>
                    <a:alpha val="84314"/>
                  </a:srgbClr>
                </a:solidFill>
              </a:rPr>
              <a:t>    </a:t>
            </a:r>
            <a:r>
              <a:t>print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(i)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506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91"/>
              <a:t> </a:t>
            </a:r>
            <a:r>
              <a:t> </a:t>
            </a:r>
          </a:p>
          <a:p>
            <a:pPr defTabSz="457200">
              <a:defRPr b="1" sz="149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</a:t>
            </a:r>
            <a:r>
              <a:rPr b="0">
                <a:solidFill>
                  <a:srgbClr val="000000">
                    <a:alpha val="84314"/>
                  </a:srgbClr>
                </a:solidFill>
              </a:rPr>
              <a:t>() </a:t>
            </a:r>
            <a:endParaRPr b="0"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 </a:t>
            </a:r>
            <a:r>
              <a:rPr sz="1506"/>
              <a:t> </a:t>
            </a:r>
            <a:endParaRPr sz="1506"/>
          </a:p>
          <a:p>
            <a:pPr defTabSz="457200">
              <a:defRPr sz="1491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Continue statement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b="1"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6699"/>
                </a:solidFill>
              </a:rPr>
              <a:t>for</a:t>
            </a:r>
            <a:r>
              <a:rPr b="0" sz="1506"/>
              <a:t> </a:t>
            </a:r>
            <a:r>
              <a:rPr b="0"/>
              <a:t>i </a:t>
            </a:r>
            <a:r>
              <a:rPr>
                <a:solidFill>
                  <a:srgbClr val="006699"/>
                </a:solidFill>
              </a:rPr>
              <a:t>in</a:t>
            </a:r>
            <a:r>
              <a:rPr b="0" sz="1506"/>
              <a:t> </a:t>
            </a:r>
            <a:r>
              <a:rPr b="0"/>
              <a:t>s: </a:t>
            </a:r>
            <a:endParaRPr b="0" sz="1506"/>
          </a:p>
          <a:p>
            <a:pPr defTabSz="457200">
              <a:defRPr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if</a:t>
            </a:r>
            <a:r>
              <a:rPr sz="1506"/>
              <a:t> </a:t>
            </a:r>
            <a:r>
              <a:t>i </a:t>
            </a:r>
            <a:r>
              <a:rPr b="1">
                <a:solidFill>
                  <a:srgbClr val="006699"/>
                </a:solidFill>
              </a:rPr>
              <a:t>==</a:t>
            </a:r>
            <a:r>
              <a:rPr sz="1506"/>
              <a:t> </a:t>
            </a:r>
            <a:r>
              <a:rPr>
                <a:solidFill>
                  <a:srgbClr val="0000FF"/>
                </a:solidFill>
              </a:rPr>
              <a:t>'k'</a:t>
            </a:r>
            <a:r>
              <a:t>: </a:t>
            </a:r>
            <a:endParaRPr sz="1506"/>
          </a:p>
          <a:p>
            <a:pPr defTabSz="457200">
              <a:defRPr sz="149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>
                    <a:alpha val="84314"/>
                  </a:srgbClr>
                </a:solidFill>
              </a:rPr>
              <a:t>        </a:t>
            </a:r>
            <a:r>
              <a:rPr>
                <a:solidFill>
                  <a:srgbClr val="FF1493"/>
                </a:solidFill>
              </a:rPr>
              <a:t>print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(</a:t>
            </a:r>
            <a:r>
              <a:t>'Continue executed'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) </a:t>
            </a:r>
            <a:endParaRPr sz="1506">
              <a:solidFill>
                <a:srgbClr val="000000">
                  <a:alpha val="84314"/>
                </a:srgbClr>
              </a:solidFill>
            </a:endParaRPr>
          </a:p>
          <a:p>
            <a:pPr defTabSz="457200">
              <a:defRPr sz="1491">
                <a:solidFill>
                  <a:srgbClr val="000000">
                    <a:alpha val="84314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    </a:t>
            </a:r>
            <a:r>
              <a:rPr b="1">
                <a:solidFill>
                  <a:srgbClr val="006699"/>
                </a:solidFill>
              </a:rPr>
              <a:t>continue</a:t>
            </a:r>
            <a:endParaRPr sz="1506"/>
          </a:p>
          <a:p>
            <a:pPr defTabSz="457200">
              <a:defRPr sz="1491">
                <a:solidFill>
                  <a:srgbClr val="FF14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>
                    <a:alpha val="84314"/>
                  </a:srgbClr>
                </a:solidFill>
              </a:rPr>
              <a:t>    </a:t>
            </a:r>
            <a:r>
              <a:t>print</a:t>
            </a:r>
            <a:r>
              <a:rPr>
                <a:solidFill>
                  <a:srgbClr val="000000">
                    <a:alpha val="84314"/>
                  </a:srgbClr>
                </a:solidFill>
              </a:rPr>
              <a:t>(i) </a:t>
            </a:r>
          </a:p>
        </p:txBody>
      </p:sp>
      <p:sp>
        <p:nvSpPr>
          <p:cNvPr id="138" name="W200 Functions"/>
          <p:cNvSpPr txBox="1"/>
          <p:nvPr/>
        </p:nvSpPr>
        <p:spPr>
          <a:xfrm>
            <a:off x="723900" y="282574"/>
            <a:ext cx="57718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7000"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+mj-lt"/>
                <a:ea typeface="+mj-ea"/>
                <a:cs typeface="+mj-cs"/>
                <a:sym typeface="UC Berkeley OS"/>
              </a:defRPr>
            </a:lvl1pPr>
          </a:lstStyle>
          <a:p>
            <a:pPr/>
            <a:r>
              <a:t>W200 Functions</a:t>
            </a:r>
          </a:p>
        </p:txBody>
      </p:sp>
      <p:pic>
        <p:nvPicPr>
          <p:cNvPr id="139" name="legos.png" descr="leg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6605" y="2390468"/>
            <a:ext cx="5080001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User-defined"/>
          <p:cNvSpPr txBox="1"/>
          <p:nvPr/>
        </p:nvSpPr>
        <p:spPr>
          <a:xfrm>
            <a:off x="4517948" y="4953934"/>
            <a:ext cx="241401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chemeClr val="accent4">
                    <a:hueOff val="-738413"/>
                    <a:satOff val="-18888"/>
                    <a:lumOff val="-22596"/>
                  </a:schemeClr>
                </a:solidFill>
                <a:latin typeface="Carilliantine"/>
                <a:ea typeface="Carilliantine"/>
                <a:cs typeface="Carilliantine"/>
                <a:sym typeface="Carilliantine"/>
              </a:defRPr>
            </a:lvl1pPr>
          </a:lstStyle>
          <a:p>
            <a:pPr/>
            <a:r>
              <a:t>User-defined</a:t>
            </a:r>
          </a:p>
        </p:txBody>
      </p:sp>
      <p:sp>
        <p:nvSpPr>
          <p:cNvPr id="141" name="Built-in"/>
          <p:cNvSpPr txBox="1"/>
          <p:nvPr/>
        </p:nvSpPr>
        <p:spPr>
          <a:xfrm>
            <a:off x="5373166" y="5930899"/>
            <a:ext cx="14698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chemeClr val="accent4">
                    <a:hueOff val="-738413"/>
                    <a:satOff val="-18888"/>
                    <a:lumOff val="-22596"/>
                  </a:schemeClr>
                </a:solidFill>
                <a:latin typeface="Carilliantine"/>
                <a:ea typeface="Carilliantine"/>
                <a:cs typeface="Carilliantine"/>
                <a:sym typeface="Carilliantine"/>
              </a:defRPr>
            </a:lvl1pPr>
          </a:lstStyle>
          <a:p>
            <a:pPr/>
            <a:r>
              <a:t>Built-in</a:t>
            </a:r>
          </a:p>
        </p:txBody>
      </p:sp>
      <p:sp>
        <p:nvSpPr>
          <p:cNvPr id="142" name="Lambda"/>
          <p:cNvSpPr txBox="1"/>
          <p:nvPr/>
        </p:nvSpPr>
        <p:spPr>
          <a:xfrm>
            <a:off x="5249572" y="7036001"/>
            <a:ext cx="155905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chemeClr val="accent4">
                    <a:hueOff val="-738413"/>
                    <a:satOff val="-18888"/>
                    <a:lumOff val="-22596"/>
                  </a:schemeClr>
                </a:solidFill>
                <a:latin typeface="Carilliantine"/>
                <a:ea typeface="Carilliantine"/>
                <a:cs typeface="Carilliantine"/>
                <a:sym typeface="Carilliantine"/>
              </a:defRPr>
            </a:lvl1pPr>
          </a:lstStyle>
          <a:p>
            <a:pPr/>
            <a:r>
              <a:t>Lambda</a:t>
            </a:r>
          </a:p>
        </p:txBody>
      </p:sp>
      <p:sp>
        <p:nvSpPr>
          <p:cNvPr id="143" name="Recursive"/>
          <p:cNvSpPr txBox="1"/>
          <p:nvPr/>
        </p:nvSpPr>
        <p:spPr>
          <a:xfrm>
            <a:off x="4828967" y="8077602"/>
            <a:ext cx="193338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chemeClr val="accent4">
                    <a:hueOff val="-738413"/>
                    <a:satOff val="-18888"/>
                    <a:lumOff val="-22596"/>
                  </a:schemeClr>
                </a:solidFill>
                <a:latin typeface="Carilliantine"/>
                <a:ea typeface="Carilliantine"/>
                <a:cs typeface="Carilliantine"/>
                <a:sym typeface="Carilliantine"/>
              </a:defRPr>
            </a:lvl1pPr>
          </a:lstStyle>
          <a:p>
            <a:pPr/>
            <a:r>
              <a:t>Recursive</a:t>
            </a:r>
          </a:p>
        </p:txBody>
      </p:sp>
      <p:sp>
        <p:nvSpPr>
          <p:cNvPr id="144" name="feb 02, 2020 gb"/>
          <p:cNvSpPr txBox="1"/>
          <p:nvPr/>
        </p:nvSpPr>
        <p:spPr>
          <a:xfrm>
            <a:off x="8750300" y="9359899"/>
            <a:ext cx="11068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latin typeface="Ernestine Pro"/>
                <a:ea typeface="Ernestine Pro"/>
                <a:cs typeface="Ernestine Pro"/>
                <a:sym typeface="Ernestine Pro"/>
              </a:defRPr>
            </a:lvl1pPr>
          </a:lstStyle>
          <a:p>
            <a:pPr/>
            <a:r>
              <a:t>feb 02, 2020 gb</a:t>
            </a:r>
          </a:p>
        </p:txBody>
      </p:sp>
      <p:sp>
        <p:nvSpPr>
          <p:cNvPr id="145" name="Functions…"/>
          <p:cNvSpPr txBox="1"/>
          <p:nvPr>
            <p:ph type="subTitle" sz="quarter" idx="1"/>
          </p:nvPr>
        </p:nvSpPr>
        <p:spPr>
          <a:xfrm>
            <a:off x="884875" y="1409699"/>
            <a:ext cx="4241801" cy="7874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Week 5</a:t>
            </a:r>
          </a:p>
        </p:txBody>
      </p:sp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508000" y="620610"/>
            <a:ext cx="8337600" cy="1059757"/>
          </a:xfrm>
          <a:prstGeom prst="rect">
            <a:avLst/>
          </a:prstGeom>
        </p:spPr>
        <p:txBody>
          <a:bodyPr/>
          <a:lstStyle>
            <a:lvl1pPr defTabSz="514095">
              <a:spcBef>
                <a:spcPts val="1400"/>
              </a:spcBef>
              <a:defRPr sz="6160"/>
            </a:lvl1pPr>
          </a:lstStyle>
          <a:p>
            <a:pPr/>
            <a:r>
              <a:t>Anatomy of a Function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ef distance_to_origin(x,y):…"/>
          <p:cNvSpPr txBox="1"/>
          <p:nvPr/>
        </p:nvSpPr>
        <p:spPr>
          <a:xfrm>
            <a:off x="561472" y="3563255"/>
            <a:ext cx="11087101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def distance_to_origin(x,y):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“””find the distance from point at (x,y) to the origin“””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ans = sqrt(x**2 + y**2, 0.00001)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return ans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magnitude = distance_to_origin(x,y)</a:t>
            </a:r>
          </a:p>
        </p:txBody>
      </p:sp>
      <p:sp>
        <p:nvSpPr>
          <p:cNvPr id="220" name="1 define the function"/>
          <p:cNvSpPr txBox="1"/>
          <p:nvPr/>
        </p:nvSpPr>
        <p:spPr>
          <a:xfrm>
            <a:off x="1135513" y="2489620"/>
            <a:ext cx="30949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 define the function</a:t>
            </a:r>
          </a:p>
        </p:txBody>
      </p:sp>
      <p:sp>
        <p:nvSpPr>
          <p:cNvPr id="221" name="2  execute function with parameters"/>
          <p:cNvSpPr txBox="1"/>
          <p:nvPr/>
        </p:nvSpPr>
        <p:spPr>
          <a:xfrm>
            <a:off x="6279012" y="6426271"/>
            <a:ext cx="53349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  execute function with parameters</a:t>
            </a:r>
          </a:p>
        </p:txBody>
      </p:sp>
      <p:sp>
        <p:nvSpPr>
          <p:cNvPr id="222" name="3 arguments become parameters inside function"/>
          <p:cNvSpPr txBox="1"/>
          <p:nvPr/>
        </p:nvSpPr>
        <p:spPr>
          <a:xfrm>
            <a:off x="5737369" y="2489620"/>
            <a:ext cx="71597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 arguments become parameters inside function</a:t>
            </a:r>
          </a:p>
        </p:txBody>
      </p:sp>
      <p:sp>
        <p:nvSpPr>
          <p:cNvPr id="223" name="4  internal operations"/>
          <p:cNvSpPr txBox="1"/>
          <p:nvPr/>
        </p:nvSpPr>
        <p:spPr>
          <a:xfrm>
            <a:off x="8399913" y="4249410"/>
            <a:ext cx="31955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  internal operations</a:t>
            </a:r>
          </a:p>
        </p:txBody>
      </p:sp>
      <p:sp>
        <p:nvSpPr>
          <p:cNvPr id="224" name="5   return variable"/>
          <p:cNvSpPr txBox="1"/>
          <p:nvPr/>
        </p:nvSpPr>
        <p:spPr>
          <a:xfrm>
            <a:off x="8673166" y="5011410"/>
            <a:ext cx="26490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   return variable</a:t>
            </a:r>
          </a:p>
        </p:txBody>
      </p:sp>
      <p:sp>
        <p:nvSpPr>
          <p:cNvPr id="225" name="6  assignment to var outside of the function"/>
          <p:cNvSpPr txBox="1"/>
          <p:nvPr/>
        </p:nvSpPr>
        <p:spPr>
          <a:xfrm>
            <a:off x="529163" y="6985602"/>
            <a:ext cx="395589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C4820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  assignment to var outside of the function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905433" y="2938192"/>
            <a:ext cx="336148" cy="553792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6444570" y="5798096"/>
            <a:ext cx="2" cy="686341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>
            <a:off x="5096435" y="2938194"/>
            <a:ext cx="553790" cy="553791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6976035" y="4479939"/>
            <a:ext cx="1383154" cy="2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 flipV="1">
            <a:off x="3213015" y="4835998"/>
            <a:ext cx="5425574" cy="405943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82960" y="5798095"/>
            <a:ext cx="2" cy="1159671"/>
          </a:xfrm>
          <a:prstGeom prst="line">
            <a:avLst/>
          </a:prstGeom>
          <a:ln w="25400">
            <a:solidFill>
              <a:srgbClr val="C4820E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234" name="This may be already clear to you.…"/>
          <p:cNvGrpSpPr/>
          <p:nvPr/>
        </p:nvGrpSpPr>
        <p:grpSpPr>
          <a:xfrm>
            <a:off x="6079861" y="7279514"/>
            <a:ext cx="6474769" cy="1402742"/>
            <a:chOff x="0" y="0"/>
            <a:chExt cx="6474767" cy="1402741"/>
          </a:xfrm>
        </p:grpSpPr>
        <p:sp>
          <p:nvSpPr>
            <p:cNvPr id="232" name="Rectangle"/>
            <p:cNvSpPr/>
            <p:nvPr/>
          </p:nvSpPr>
          <p:spPr>
            <a:xfrm>
              <a:off x="0" y="-1"/>
              <a:ext cx="6474768" cy="1402743"/>
            </a:xfrm>
            <a:prstGeom prst="rect">
              <a:avLst/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33" name="This may be already clear to you.…"/>
            <p:cNvSpPr txBox="1"/>
            <p:nvPr/>
          </p:nvSpPr>
          <p:spPr>
            <a:xfrm>
              <a:off x="0" y="53543"/>
              <a:ext cx="6474768" cy="1295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This may be already clear to you.</a:t>
              </a:r>
            </a:p>
            <a:p>
              <a:pPr>
                <a:defRPr sz="2200">
                  <a:solidFill>
                    <a:srgbClr val="FFFFFF"/>
                  </a:solidFill>
                </a:defRPr>
              </a:pPr>
              <a:r>
                <a:t>Thinking about efficiencies, reflect on the number of steps involved from the computer’s p.o.v.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unctions as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2403">
              <a:spcBef>
                <a:spcPts val="1400"/>
              </a:spcBef>
              <a:defRPr sz="6160"/>
            </a:pPr>
            <a:r>
              <a:t>Function</a:t>
            </a:r>
            <a:r>
              <a:t>s</a:t>
            </a:r>
            <a:r>
              <a:t> as </a:t>
            </a:r>
            <a:r>
              <a:t>O</a:t>
            </a:r>
            <a:r>
              <a:t>bjects</a:t>
            </a:r>
          </a:p>
        </p:txBody>
      </p:sp>
      <p:sp>
        <p:nvSpPr>
          <p:cNvPr id="237" name="remember that unlike most computer languages Python sees everything as an object (even if our other experience makes us question the syntax).…"/>
          <p:cNvSpPr txBox="1"/>
          <p:nvPr>
            <p:ph type="body" idx="1"/>
          </p:nvPr>
        </p:nvSpPr>
        <p:spPr>
          <a:xfrm>
            <a:off x="508000" y="2057400"/>
            <a:ext cx="11988800" cy="6604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</a:pPr>
            <a:r>
              <a:t>Python sees everything as an object</a:t>
            </a:r>
            <a:r>
              <a:rPr sz="2000"/>
              <a:t> (even if our other experience makes us question the syntax)</a:t>
            </a:r>
            <a:endParaRPr sz="4800"/>
          </a:p>
          <a:p>
            <a:pPr>
              <a:spcBef>
                <a:spcPts val="2800"/>
              </a:spcBef>
            </a:pPr>
            <a:r>
              <a:t>And we can query Python to query itself!</a:t>
            </a:r>
          </a:p>
          <a:p>
            <a:pPr lvl="1">
              <a:spcBef>
                <a:spcPts val="2800"/>
              </a:spcBef>
            </a:pPr>
            <a:r>
              <a:t>It has a type</a:t>
            </a:r>
          </a:p>
          <a:p>
            <a:pPr lvl="1">
              <a:spcBef>
                <a:spcPts val="2800"/>
              </a:spcBef>
            </a:pPr>
            <a:r>
              <a:t>And we can bind it to a variable name. Can be passed as an argument [perform operation (function) on iterable (example: </a:t>
            </a:r>
            <a:r>
              <a:rPr sz="2700">
                <a:solidFill>
                  <a:srgbClr val="BE3E32"/>
                </a:solidFill>
                <a:latin typeface="Menlo"/>
                <a:ea typeface="Menlo"/>
                <a:cs typeface="Menlo"/>
                <a:sym typeface="Menlo"/>
              </a:rPr>
              <a:t>grade_list</a:t>
            </a:r>
            <a:r>
              <a:t>)]: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1" name="&gt;&gt;&gt; type(round10)…"/>
          <p:cNvGrpSpPr/>
          <p:nvPr/>
        </p:nvGrpSpPr>
        <p:grpSpPr>
          <a:xfrm>
            <a:off x="4704679" y="4203459"/>
            <a:ext cx="4328519" cy="855424"/>
            <a:chOff x="0" y="0"/>
            <a:chExt cx="4328517" cy="855422"/>
          </a:xfrm>
        </p:grpSpPr>
        <p:sp>
          <p:nvSpPr>
            <p:cNvPr id="239" name="Rounded Rectangle"/>
            <p:cNvSpPr/>
            <p:nvPr/>
          </p:nvSpPr>
          <p:spPr>
            <a:xfrm>
              <a:off x="0" y="0"/>
              <a:ext cx="4328518" cy="855423"/>
            </a:xfrm>
            <a:prstGeom prst="roundRect">
              <a:avLst>
                <a:gd name="adj" fmla="val 22270"/>
              </a:avLst>
            </a:prstGeom>
            <a:solidFill>
              <a:srgbClr val="F8F3C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600">
                  <a:solidFill>
                    <a:srgbClr val="003262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40" name="&gt;&gt;&gt; type(round10)…"/>
            <p:cNvSpPr txBox="1"/>
            <p:nvPr/>
          </p:nvSpPr>
          <p:spPr>
            <a:xfrm>
              <a:off x="55796" y="135611"/>
              <a:ext cx="421692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600">
                  <a:solidFill>
                    <a:srgbClr val="003262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&gt;&gt;&gt; type(round10)</a:t>
              </a:r>
            </a:p>
            <a:p>
              <a:pPr>
                <a:defRPr sz="1600">
                  <a:solidFill>
                    <a:srgbClr val="003262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&gt;&gt;&gt; function</a:t>
              </a:r>
            </a:p>
          </p:txBody>
        </p:sp>
      </p:grpSp>
      <p:grpSp>
        <p:nvGrpSpPr>
          <p:cNvPr id="244" name="a = round10…"/>
          <p:cNvGrpSpPr/>
          <p:nvPr/>
        </p:nvGrpSpPr>
        <p:grpSpPr>
          <a:xfrm>
            <a:off x="10388600" y="4074578"/>
            <a:ext cx="1702549" cy="1113186"/>
            <a:chOff x="0" y="0"/>
            <a:chExt cx="1702548" cy="1113184"/>
          </a:xfrm>
        </p:grpSpPr>
        <p:sp>
          <p:nvSpPr>
            <p:cNvPr id="242" name="Rounded Rectangle"/>
            <p:cNvSpPr/>
            <p:nvPr/>
          </p:nvSpPr>
          <p:spPr>
            <a:xfrm>
              <a:off x="0" y="0"/>
              <a:ext cx="1702549" cy="1113185"/>
            </a:xfrm>
            <a:prstGeom prst="roundRect">
              <a:avLst>
                <a:gd name="adj" fmla="val 17113"/>
              </a:avLst>
            </a:prstGeom>
            <a:solidFill>
              <a:srgbClr val="F8F3C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600">
                  <a:solidFill>
                    <a:srgbClr val="003262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43" name="a = round10…"/>
            <p:cNvSpPr txBox="1"/>
            <p:nvPr/>
          </p:nvSpPr>
          <p:spPr>
            <a:xfrm>
              <a:off x="55794" y="143842"/>
              <a:ext cx="1590960" cy="825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600">
                  <a:solidFill>
                    <a:srgbClr val="003262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a = round10</a:t>
              </a:r>
            </a:p>
            <a:p>
              <a:pPr>
                <a:defRPr sz="1600">
                  <a:solidFill>
                    <a:srgbClr val="003262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a(12)</a:t>
              </a:r>
            </a:p>
            <a:p>
              <a:pPr>
                <a:defRPr sz="1600">
                  <a:solidFill>
                    <a:srgbClr val="003262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10</a:t>
              </a:r>
            </a:p>
          </p:txBody>
        </p:sp>
      </p:grpSp>
      <p:sp>
        <p:nvSpPr>
          <p:cNvPr id="245" name="def apply_to_grades(operation, grade_list):…"/>
          <p:cNvSpPr txBox="1"/>
          <p:nvPr/>
        </p:nvSpPr>
        <p:spPr>
          <a:xfrm>
            <a:off x="838556" y="7084292"/>
            <a:ext cx="1183568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 apply_to_grades(operation, grade_list):</a:t>
            </a:r>
          </a:p>
          <a:p>
            <a:pPr>
              <a:defRPr sz="21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[(name, operation(grade)) for name, grade in grade_list]</a:t>
            </a:r>
          </a:p>
          <a:p>
            <a:pPr>
              <a:defRPr sz="21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21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chemeClr val="accent2">
                    <a:hueOff val="614819"/>
                    <a:satOff val="14458"/>
                    <a:lumOff val="-30440"/>
                  </a:schemeClr>
                </a:solidFill>
              </a:rPr>
              <a:t>grade_list</a:t>
            </a:r>
            <a:r>
              <a:t> = [(“Betty”, 88), (“Steve”, 75), (“Bob”, 73), (“Ming Wa”, 75)]</a:t>
            </a:r>
          </a:p>
          <a:p>
            <a:pPr>
              <a:defRPr sz="21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print( apply_to_grades(round10, </a:t>
            </a:r>
            <a:r>
              <a:rPr b="1"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</a:rPr>
              <a:t>grade_list</a:t>
            </a:r>
            <a:r>
              <a:t>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ap() executes a specified function for each in an iterable.  The item is sent to the function as a parameter:…"/>
          <p:cNvSpPr txBox="1"/>
          <p:nvPr>
            <p:ph type="body" idx="1"/>
          </p:nvPr>
        </p:nvSpPr>
        <p:spPr>
          <a:xfrm>
            <a:off x="633362" y="1727894"/>
            <a:ext cx="11988801" cy="6604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map() executes a specified function for each in an iterable.  The item is sent to the function as a parameter: </a:t>
            </a:r>
          </a:p>
          <a:p>
            <a:pPr lvl="1">
              <a:spcBef>
                <a:spcPts val="100"/>
              </a:spcBef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map(</a:t>
            </a:r>
            <a:r>
              <a:rPr i="1"/>
              <a:t>function, iterables</a:t>
            </a:r>
            <a:r>
              <a:t>)</a:t>
            </a:r>
          </a:p>
        </p:txBody>
      </p:sp>
      <p:sp>
        <p:nvSpPr>
          <p:cNvPr id="248" name="Rectangle"/>
          <p:cNvSpPr/>
          <p:nvPr/>
        </p:nvSpPr>
        <p:spPr>
          <a:xfrm>
            <a:off x="825499" y="7286228"/>
            <a:ext cx="11604528" cy="1930401"/>
          </a:xfrm>
          <a:prstGeom prst="rect">
            <a:avLst/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594A2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49" name="Rectangle"/>
          <p:cNvSpPr/>
          <p:nvPr/>
        </p:nvSpPr>
        <p:spPr>
          <a:xfrm>
            <a:off x="700136" y="4675087"/>
            <a:ext cx="11604528" cy="1855889"/>
          </a:xfrm>
          <a:prstGeom prst="rect">
            <a:avLst/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594A2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50" name="map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map()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def myfunction(a, b):…"/>
          <p:cNvSpPr txBox="1"/>
          <p:nvPr/>
        </p:nvSpPr>
        <p:spPr>
          <a:xfrm>
            <a:off x="921245" y="7286228"/>
            <a:ext cx="788796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myfunction(a, b):</a:t>
            </a:r>
          </a:p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return a + b</a:t>
            </a:r>
          </a:p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map(myfunction(‘a’, ‘b’, ‘c’), (‘1’, ‘2’, ‘3’))</a:t>
            </a:r>
          </a:p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convert the map into a list for readability:</a:t>
            </a:r>
          </a:p>
          <a:p>
            <a:pPr>
              <a:defRPr sz="2000"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print(list(x))</a:t>
            </a:r>
          </a:p>
        </p:txBody>
      </p:sp>
      <p:sp>
        <p:nvSpPr>
          <p:cNvPr id="253" name="def myfunction(n):…"/>
          <p:cNvSpPr txBox="1"/>
          <p:nvPr/>
        </p:nvSpPr>
        <p:spPr>
          <a:xfrm>
            <a:off x="895150" y="4740447"/>
            <a:ext cx="8648701" cy="17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def myfunction(n):</a:t>
            </a:r>
          </a:p>
          <a:p>
            <a:pPr/>
            <a:r>
              <a:t>    return len(n)</a:t>
            </a:r>
          </a:p>
          <a:p>
            <a:pPr/>
          </a:p>
          <a:p>
            <a:pPr/>
            <a:r>
              <a:t>x = map(myfunction, (‘Boston’, ‘Back Bay’, ‘Cambridge’))</a:t>
            </a:r>
          </a:p>
          <a:p>
            <a:pPr/>
            <a:r>
              <a:t>print(list(x))</a:t>
            </a:r>
          </a:p>
        </p:txBody>
      </p:sp>
      <p:sp>
        <p:nvSpPr>
          <p:cNvPr id="254" name="Calculate the length of each word in the tuple:"/>
          <p:cNvSpPr txBox="1"/>
          <p:nvPr/>
        </p:nvSpPr>
        <p:spPr>
          <a:xfrm>
            <a:off x="718044" y="4160732"/>
            <a:ext cx="5392218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Calculate the length of each word in the tuple:</a:t>
            </a:r>
          </a:p>
        </p:txBody>
      </p:sp>
      <p:sp>
        <p:nvSpPr>
          <p:cNvPr id="255" name="Make new combinations by providing 2 utterable objects:"/>
          <p:cNvSpPr txBox="1"/>
          <p:nvPr/>
        </p:nvSpPr>
        <p:spPr>
          <a:xfrm>
            <a:off x="819645" y="6757486"/>
            <a:ext cx="6474562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Make new combinations by providing 2 </a:t>
            </a:r>
            <a:r>
              <a:t>i</a:t>
            </a:r>
            <a:r>
              <a:t>terable objects:</a:t>
            </a:r>
          </a:p>
        </p:txBody>
      </p:sp>
      <p:sp>
        <p:nvSpPr>
          <p:cNvPr id="256" name="Outputs: [‘a1’, ‘b2’, ‘c3’]"/>
          <p:cNvSpPr txBox="1"/>
          <p:nvPr/>
        </p:nvSpPr>
        <p:spPr>
          <a:xfrm>
            <a:off x="9590313" y="8597830"/>
            <a:ext cx="2826106" cy="48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Outputs: </a:t>
            </a:r>
            <a:r>
              <a:rPr i="0">
                <a:latin typeface="FreightSans Pro"/>
                <a:ea typeface="FreightSans Pro"/>
                <a:cs typeface="FreightSans Pro"/>
                <a:sym typeface="FreightSans Pro"/>
              </a:rPr>
              <a:t>[‘a1’, ‘b2’, ‘c3’]</a:t>
            </a:r>
          </a:p>
        </p:txBody>
      </p:sp>
      <p:sp>
        <p:nvSpPr>
          <p:cNvPr id="257" name="Outputs: [6, 8, 9]"/>
          <p:cNvSpPr txBox="1"/>
          <p:nvPr/>
        </p:nvSpPr>
        <p:spPr>
          <a:xfrm>
            <a:off x="10162006" y="5991249"/>
            <a:ext cx="2144269" cy="4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Outputs: </a:t>
            </a:r>
            <a:r>
              <a:rPr i="0">
                <a:latin typeface="FreightSans Pro"/>
                <a:ea typeface="FreightSans Pro"/>
                <a:cs typeface="FreightSans Pro"/>
                <a:sym typeface="FreightSans Pro"/>
              </a:rPr>
              <a:t>[6, 8, 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 lambda function is a small, anonymous function, taking any number of arguments but can have only one expression:…"/>
          <p:cNvSpPr txBox="1"/>
          <p:nvPr>
            <p:ph type="body" sz="quarter" idx="1"/>
          </p:nvPr>
        </p:nvSpPr>
        <p:spPr>
          <a:xfrm>
            <a:off x="812800" y="2126265"/>
            <a:ext cx="11988800" cy="1391223"/>
          </a:xfrm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0"/>
              </a:spcBef>
              <a:defRPr sz="2700"/>
            </a:pPr>
            <a:r>
              <a:t>A lambda function is a small, anonymous function, taking any number of arguments but can have only one expression:</a:t>
            </a:r>
          </a:p>
          <a:p>
            <a:pPr lvl="1" marL="704850" indent="-352425" defTabSz="438150">
              <a:spcBef>
                <a:spcPts val="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lambda </a:t>
            </a:r>
            <a:r>
              <a:rPr i="1"/>
              <a:t>arguments</a:t>
            </a:r>
            <a:r>
              <a:t> : </a:t>
            </a:r>
            <a:r>
              <a:rPr i="1"/>
              <a:t>expression</a:t>
            </a:r>
          </a:p>
        </p:txBody>
      </p:sp>
      <p:sp>
        <p:nvSpPr>
          <p:cNvPr id="260" name="Rectangle"/>
          <p:cNvSpPr/>
          <p:nvPr/>
        </p:nvSpPr>
        <p:spPr>
          <a:xfrm>
            <a:off x="876299" y="4288659"/>
            <a:ext cx="11604528" cy="1008435"/>
          </a:xfrm>
          <a:prstGeom prst="rect">
            <a:avLst/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594A2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61" name="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lambda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Lambda that adds 10 to number passed and prints result:"/>
          <p:cNvSpPr txBox="1"/>
          <p:nvPr/>
        </p:nvSpPr>
        <p:spPr>
          <a:xfrm>
            <a:off x="891837" y="3803389"/>
            <a:ext cx="78407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Lambda that adds 10 to number passed and prints result:</a:t>
            </a:r>
          </a:p>
        </p:txBody>
      </p:sp>
      <p:sp>
        <p:nvSpPr>
          <p:cNvPr id="264" name="x = lambda a : a + 10…"/>
          <p:cNvSpPr txBox="1"/>
          <p:nvPr/>
        </p:nvSpPr>
        <p:spPr>
          <a:xfrm>
            <a:off x="993503" y="4342101"/>
            <a:ext cx="39554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lambda a : a + 10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print(x(5))</a:t>
            </a:r>
          </a:p>
        </p:txBody>
      </p:sp>
      <p:sp>
        <p:nvSpPr>
          <p:cNvPr id="265" name="Outputs:  15"/>
          <p:cNvSpPr txBox="1"/>
          <p:nvPr/>
        </p:nvSpPr>
        <p:spPr>
          <a:xfrm>
            <a:off x="10937414" y="4694688"/>
            <a:ext cx="1515771" cy="48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Outputs:  </a:t>
            </a:r>
            <a:r>
              <a:rPr i="0"/>
              <a:t>15</a:t>
            </a:r>
          </a:p>
        </p:txBody>
      </p:sp>
      <p:sp>
        <p:nvSpPr>
          <p:cNvPr id="266" name="Rectangle"/>
          <p:cNvSpPr/>
          <p:nvPr/>
        </p:nvSpPr>
        <p:spPr>
          <a:xfrm>
            <a:off x="876299" y="6005112"/>
            <a:ext cx="11604528" cy="1008435"/>
          </a:xfrm>
          <a:prstGeom prst="rect">
            <a:avLst/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594A2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67" name="x = lambda a, b, c : a + b + c…"/>
          <p:cNvSpPr txBox="1"/>
          <p:nvPr/>
        </p:nvSpPr>
        <p:spPr>
          <a:xfrm>
            <a:off x="978671" y="6090229"/>
            <a:ext cx="5601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lambda a, b, c : a + b + c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print(x(5, 6, 2))</a:t>
            </a:r>
          </a:p>
        </p:txBody>
      </p:sp>
      <p:sp>
        <p:nvSpPr>
          <p:cNvPr id="268" name="Outputs:  13"/>
          <p:cNvSpPr txBox="1"/>
          <p:nvPr/>
        </p:nvSpPr>
        <p:spPr>
          <a:xfrm>
            <a:off x="10937567" y="6422254"/>
            <a:ext cx="1515466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Outputs:  </a:t>
            </a:r>
            <a:r>
              <a:rPr i="0"/>
              <a:t>13</a:t>
            </a:r>
          </a:p>
        </p:txBody>
      </p:sp>
      <p:sp>
        <p:nvSpPr>
          <p:cNvPr id="269" name="Lambda that sums argument a, b, c and prints result:"/>
          <p:cNvSpPr txBox="1"/>
          <p:nvPr/>
        </p:nvSpPr>
        <p:spPr>
          <a:xfrm>
            <a:off x="861022" y="5546009"/>
            <a:ext cx="72468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Lambda that sums argument a, b, c and prints result:</a:t>
            </a:r>
          </a:p>
        </p:txBody>
      </p:sp>
      <p:sp>
        <p:nvSpPr>
          <p:cNvPr id="270" name="Rectangle"/>
          <p:cNvSpPr/>
          <p:nvPr/>
        </p:nvSpPr>
        <p:spPr>
          <a:xfrm>
            <a:off x="877435" y="7661140"/>
            <a:ext cx="11604529" cy="1531479"/>
          </a:xfrm>
          <a:prstGeom prst="rect">
            <a:avLst/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594A2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71" name="apply_to_grades(lambda x : 100 - (100 - x)/2, grade_list)"/>
          <p:cNvSpPr txBox="1"/>
          <p:nvPr/>
        </p:nvSpPr>
        <p:spPr>
          <a:xfrm>
            <a:off x="926943" y="7666986"/>
            <a:ext cx="105401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apply_to_grades(lambda x : 100 - (100 - x)/2, grade_list)</a:t>
            </a:r>
          </a:p>
        </p:txBody>
      </p:sp>
      <p:sp>
        <p:nvSpPr>
          <p:cNvPr id="272" name="[(‘Betty’, 94.0),…"/>
          <p:cNvSpPr txBox="1"/>
          <p:nvPr/>
        </p:nvSpPr>
        <p:spPr>
          <a:xfrm>
            <a:off x="10316726" y="8237687"/>
            <a:ext cx="214155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[(‘Betty’, 94.0),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(‘Steve’, 87.,5),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(‘Bob’, 86.4),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 (‘Ming Wa’, 97.0)]</a:t>
            </a:r>
          </a:p>
        </p:txBody>
      </p:sp>
      <p:sp>
        <p:nvSpPr>
          <p:cNvPr id="273" name="Lambda passed as an argument:"/>
          <p:cNvSpPr txBox="1"/>
          <p:nvPr/>
        </p:nvSpPr>
        <p:spPr>
          <a:xfrm>
            <a:off x="877760" y="7225295"/>
            <a:ext cx="45706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Lambda passed as an argument:</a:t>
            </a:r>
          </a:p>
        </p:txBody>
      </p:sp>
      <p:sp>
        <p:nvSpPr>
          <p:cNvPr id="274" name="Outputs:"/>
          <p:cNvSpPr txBox="1"/>
          <p:nvPr/>
        </p:nvSpPr>
        <p:spPr>
          <a:xfrm>
            <a:off x="9179952" y="8237687"/>
            <a:ext cx="1137515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ounded Rectangle"/>
          <p:cNvSpPr/>
          <p:nvPr/>
        </p:nvSpPr>
        <p:spPr>
          <a:xfrm>
            <a:off x="675690" y="3682001"/>
            <a:ext cx="12593219" cy="611978"/>
          </a:xfrm>
          <a:prstGeom prst="roundRect">
            <a:avLst>
              <a:gd name="adj" fmla="val 50000"/>
            </a:avLst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77" name="Functions | map &amp; 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2403">
              <a:spcBef>
                <a:spcPts val="1400"/>
              </a:spcBef>
              <a:defRPr sz="6160"/>
            </a:pPr>
            <a:r>
              <a:t>map</a:t>
            </a:r>
            <a:r>
              <a:t>()</a:t>
            </a:r>
            <a:r>
              <a:t> &amp; lambda</a:t>
            </a:r>
          </a:p>
        </p:txBody>
      </p:sp>
      <p:sp>
        <p:nvSpPr>
          <p:cNvPr id="278" name="Common to combine both map &amp; lambda"/>
          <p:cNvSpPr txBox="1"/>
          <p:nvPr>
            <p:ph type="body" sz="quarter" idx="1"/>
          </p:nvPr>
        </p:nvSpPr>
        <p:spPr>
          <a:xfrm>
            <a:off x="508000" y="2210003"/>
            <a:ext cx="11988800" cy="726492"/>
          </a:xfrm>
          <a:prstGeom prst="rect">
            <a:avLst/>
          </a:prstGeom>
        </p:spPr>
        <p:txBody>
          <a:bodyPr/>
          <a:lstStyle/>
          <a:p>
            <a:pPr/>
            <a:r>
              <a:t>Common to combine both </a:t>
            </a:r>
            <a:r>
              <a:rPr>
                <a:latin typeface="Menlo"/>
                <a:ea typeface="Menlo"/>
                <a:cs typeface="Menlo"/>
                <a:sym typeface="Menlo"/>
              </a:rPr>
              <a:t>map</a:t>
            </a:r>
            <a:r>
              <a:rPr>
                <a:latin typeface="Menlo"/>
                <a:ea typeface="Menlo"/>
                <a:cs typeface="Menlo"/>
                <a:sym typeface="Menlo"/>
              </a:rPr>
              <a:t>()</a:t>
            </a:r>
            <a:r>
              <a:t> &amp; </a:t>
            </a:r>
            <a:r>
              <a:rPr>
                <a:latin typeface="Menlo"/>
                <a:ea typeface="Menlo"/>
                <a:cs typeface="Menlo"/>
                <a:sym typeface="Menlo"/>
              </a:rPr>
              <a:t>lambda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list(map(lambda x: x**2, (23, 25, 52, 66)))"/>
          <p:cNvSpPr txBox="1"/>
          <p:nvPr/>
        </p:nvSpPr>
        <p:spPr>
          <a:xfrm>
            <a:off x="1405854" y="3739053"/>
            <a:ext cx="8005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list(map(lambda x: x**2, (23, 25, 52, 66)))</a:t>
            </a:r>
          </a:p>
        </p:txBody>
      </p:sp>
      <p:sp>
        <p:nvSpPr>
          <p:cNvPr id="281" name="[529, 2025, 1764, 4356]"/>
          <p:cNvSpPr txBox="1"/>
          <p:nvPr/>
        </p:nvSpPr>
        <p:spPr>
          <a:xfrm>
            <a:off x="2019231" y="7898886"/>
            <a:ext cx="43349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[529, 2025, 1764, 4356]</a:t>
            </a:r>
          </a:p>
        </p:txBody>
      </p:sp>
      <p:sp>
        <p:nvSpPr>
          <p:cNvPr id="282" name="function"/>
          <p:cNvSpPr txBox="1"/>
          <p:nvPr/>
        </p:nvSpPr>
        <p:spPr>
          <a:xfrm>
            <a:off x="5318642" y="5023313"/>
            <a:ext cx="171983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500">
                <a:solidFill>
                  <a:srgbClr val="FF644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83" name="iterable"/>
          <p:cNvSpPr txBox="1"/>
          <p:nvPr/>
        </p:nvSpPr>
        <p:spPr>
          <a:xfrm>
            <a:off x="7458268" y="5252291"/>
            <a:ext cx="1571372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500">
                <a:solidFill>
                  <a:srgbClr val="FF644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iterable</a:t>
            </a:r>
          </a:p>
        </p:txBody>
      </p:sp>
      <p:sp>
        <p:nvSpPr>
          <p:cNvPr id="284" name="Line"/>
          <p:cNvSpPr/>
          <p:nvPr/>
        </p:nvSpPr>
        <p:spPr>
          <a:xfrm flipV="1">
            <a:off x="5256126" y="4285141"/>
            <a:ext cx="1" cy="693293"/>
          </a:xfrm>
          <a:prstGeom prst="line">
            <a:avLst/>
          </a:prstGeom>
          <a:ln w="25400">
            <a:solidFill>
              <a:srgbClr val="FF644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85" name="Outputs:"/>
          <p:cNvSpPr txBox="1"/>
          <p:nvPr/>
        </p:nvSpPr>
        <p:spPr>
          <a:xfrm>
            <a:off x="805860" y="7862697"/>
            <a:ext cx="1207009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 </a:t>
            </a:r>
          </a:p>
        </p:txBody>
      </p:sp>
      <p:sp>
        <p:nvSpPr>
          <p:cNvPr id="286" name="Connection Line"/>
          <p:cNvSpPr/>
          <p:nvPr/>
        </p:nvSpPr>
        <p:spPr>
          <a:xfrm>
            <a:off x="6059101" y="4313297"/>
            <a:ext cx="2519873" cy="27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0"/>
                </a:moveTo>
                <a:cubicBezTo>
                  <a:pt x="14998" y="21236"/>
                  <a:pt x="7798" y="21600"/>
                  <a:pt x="0" y="1091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b="1"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7455238" y="4654226"/>
            <a:ext cx="1" cy="609857"/>
          </a:xfrm>
          <a:prstGeom prst="line">
            <a:avLst/>
          </a:prstGeom>
          <a:ln w="25400">
            <a:solidFill>
              <a:srgbClr val="FF644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ounded Rectangle"/>
          <p:cNvSpPr/>
          <p:nvPr/>
        </p:nvSpPr>
        <p:spPr>
          <a:xfrm>
            <a:off x="6642100" y="6103863"/>
            <a:ext cx="6186438" cy="3244354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90" name="Special Arguments | flex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Default Arguments</a:t>
            </a:r>
          </a:p>
        </p:txBody>
      </p:sp>
      <p:sp>
        <p:nvSpPr>
          <p:cNvPr id="291" name="What does it mean for code to be “brittle” or “fragile”?…"/>
          <p:cNvSpPr txBox="1"/>
          <p:nvPr>
            <p:ph type="body" sz="half" idx="1"/>
          </p:nvPr>
        </p:nvSpPr>
        <p:spPr>
          <a:xfrm>
            <a:off x="508000" y="1829692"/>
            <a:ext cx="11988800" cy="2389735"/>
          </a:xfrm>
          <a:prstGeom prst="rect">
            <a:avLst/>
          </a:prstGeom>
        </p:spPr>
        <p:txBody>
          <a:bodyPr/>
          <a:lstStyle/>
          <a:p>
            <a:pPr marL="422909" indent="-422909" defTabSz="525779">
              <a:spcBef>
                <a:spcPts val="2100"/>
              </a:spcBef>
              <a:defRPr sz="3239"/>
            </a:pPr>
            <a:r>
              <a:t>What does it mean for code to be “brittle” or “fragile”?</a:t>
            </a:r>
          </a:p>
          <a:p>
            <a:pPr marL="422909" indent="-422909" defTabSz="525779">
              <a:spcBef>
                <a:spcPts val="2100"/>
              </a:spcBef>
              <a:defRPr sz="3239"/>
            </a:pPr>
            <a:r>
              <a:t>Special methods increase flexibility  [default types, None values]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ef feedback(grade=None, comment=None):…"/>
          <p:cNvSpPr txBox="1"/>
          <p:nvPr/>
        </p:nvSpPr>
        <p:spPr>
          <a:xfrm>
            <a:off x="559056" y="3889806"/>
            <a:ext cx="7380259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feedback(grade=None, comment=None):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text = “” if comment == None else “ - “ + comment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grade == None: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return(“Grade is missing. “ + text)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elif grade &gt;= 90 and grade &lt;= 100: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 (“A “ + text)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elif grade &gt;= 80 and grade &lt; 90: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return(“B “ + text)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elif grade &gt;= 70 and grade &lt; 80: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return(“C “ + text)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elif grade &gt;= 60 and grade &lt; 70: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return(“D “ + text)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else:</a:t>
            </a:r>
            <a:endParaRPr sz="1600"/>
          </a:p>
          <a:p>
            <a:pPr>
              <a:defRPr sz="18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return(“F “ + text)</a:t>
            </a:r>
          </a:p>
        </p:txBody>
      </p:sp>
      <p:sp>
        <p:nvSpPr>
          <p:cNvPr id="294" name="print(feedback(80))…"/>
          <p:cNvSpPr txBox="1"/>
          <p:nvPr/>
        </p:nvSpPr>
        <p:spPr>
          <a:xfrm>
            <a:off x="7141277" y="6719501"/>
            <a:ext cx="5661747" cy="22910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solidFill>
                  <a:srgbClr val="004D8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print(feedback(80))</a:t>
            </a:r>
            <a:endParaRPr sz="2200"/>
          </a:p>
          <a:p>
            <a:pPr>
              <a:defRPr sz="1800">
                <a:solidFill>
                  <a:srgbClr val="027001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B</a:t>
            </a:r>
            <a:endParaRPr sz="2200"/>
          </a:p>
          <a:p>
            <a:pPr>
              <a:defRPr sz="1800">
                <a:solidFill>
                  <a:srgbClr val="004D8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 sz="1800">
                <a:solidFill>
                  <a:srgbClr val="004D8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print(feedback(75, ‘Please study more’))</a:t>
            </a:r>
            <a:endParaRPr sz="2200"/>
          </a:p>
          <a:p>
            <a:pPr>
              <a:defRPr sz="1800">
                <a:solidFill>
                  <a:srgbClr val="027001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C - Please study more</a:t>
            </a:r>
            <a:endParaRPr sz="2200"/>
          </a:p>
          <a:p>
            <a:pPr>
              <a:defRPr sz="1800">
                <a:solidFill>
                  <a:srgbClr val="004D8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 sz="1800">
                <a:solidFill>
                  <a:srgbClr val="004D8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print()</a:t>
            </a:r>
            <a:endParaRPr sz="2200"/>
          </a:p>
          <a:p>
            <a:pPr>
              <a:defRPr sz="1800">
                <a:solidFill>
                  <a:srgbClr val="027001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Grade is missing.</a:t>
            </a:r>
          </a:p>
        </p:txBody>
      </p:sp>
      <p:sp>
        <p:nvSpPr>
          <p:cNvPr id="295" name="Outputs:"/>
          <p:cNvSpPr txBox="1"/>
          <p:nvPr/>
        </p:nvSpPr>
        <p:spPr>
          <a:xfrm>
            <a:off x="7067571" y="6239306"/>
            <a:ext cx="1137515" cy="48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ounded Rectangle"/>
          <p:cNvSpPr/>
          <p:nvPr/>
        </p:nvSpPr>
        <p:spPr>
          <a:xfrm>
            <a:off x="6616700" y="6444920"/>
            <a:ext cx="6186438" cy="3244355"/>
          </a:xfrm>
          <a:prstGeom prst="roundRect">
            <a:avLst>
              <a:gd name="adj" fmla="val 1500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98" name="Default values | modified over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5853">
              <a:spcBef>
                <a:spcPts val="1400"/>
              </a:spcBef>
              <a:defRPr sz="6160"/>
            </a:lvl1pPr>
          </a:lstStyle>
          <a:p>
            <a:pPr/>
            <a:r>
              <a:t>Default Arguments</a:t>
            </a:r>
          </a:p>
        </p:txBody>
      </p:sp>
      <p:sp>
        <p:nvSpPr>
          <p:cNvPr id="299" name="Default values won’t be reset, if called a second time!…"/>
          <p:cNvSpPr txBox="1"/>
          <p:nvPr>
            <p:ph type="body" sz="half" idx="1"/>
          </p:nvPr>
        </p:nvSpPr>
        <p:spPr>
          <a:xfrm>
            <a:off x="385117" y="1727894"/>
            <a:ext cx="12111683" cy="3697487"/>
          </a:xfrm>
          <a:prstGeom prst="rect">
            <a:avLst/>
          </a:prstGeom>
        </p:spPr>
        <p:txBody>
          <a:bodyPr/>
          <a:lstStyle/>
          <a:p>
            <a:pPr/>
            <a:r>
              <a:t>Default values won’t be reset, if called a second time!</a:t>
            </a:r>
          </a:p>
          <a:p>
            <a:pPr/>
            <a:r>
              <a:t>“Permanent” attributes of a function </a:t>
            </a:r>
            <a:r>
              <a:rPr sz="2500"/>
              <a:t>[in the global namespace]</a:t>
            </a:r>
          </a:p>
          <a:p>
            <a:pPr/>
            <a:r>
              <a:t>Once used, modified</a:t>
            </a:r>
            <a:r>
              <a:t>.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ef add_total(order_list = []):…"/>
          <p:cNvSpPr txBox="1"/>
          <p:nvPr/>
        </p:nvSpPr>
        <p:spPr>
          <a:xfrm>
            <a:off x="897408" y="5001376"/>
            <a:ext cx="1204213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 add_total(order_list = []):</a:t>
            </a:r>
          </a:p>
          <a:p>
            <a:pPr>
              <a:defRPr sz="26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total = sum([quantity for name, quantity in order_list])</a:t>
            </a:r>
          </a:p>
          <a:p>
            <a:pPr>
              <a:defRPr sz="26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order_list.append( (“Total”, total) )</a:t>
            </a:r>
          </a:p>
          <a:p>
            <a:pPr>
              <a:defRPr sz="26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print(order_list)</a:t>
            </a:r>
          </a:p>
        </p:txBody>
      </p:sp>
      <p:sp>
        <p:nvSpPr>
          <p:cNvPr id="302" name="add_total()…"/>
          <p:cNvSpPr txBox="1"/>
          <p:nvPr/>
        </p:nvSpPr>
        <p:spPr>
          <a:xfrm>
            <a:off x="7092448" y="7380028"/>
            <a:ext cx="5234941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add_total()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[(‘Total’, 0)]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add_total()</a:t>
            </a:r>
          </a:p>
          <a:p>
            <a: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[(‘Total’, 0), (‘Total’, 0)]</a:t>
            </a:r>
          </a:p>
        </p:txBody>
      </p:sp>
      <p:sp>
        <p:nvSpPr>
          <p:cNvPr id="303" name="Outputs:"/>
          <p:cNvSpPr txBox="1"/>
          <p:nvPr/>
        </p:nvSpPr>
        <p:spPr>
          <a:xfrm>
            <a:off x="7140816" y="6839976"/>
            <a:ext cx="1137514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efault args | make it cl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Positional Arguments</a:t>
            </a:r>
          </a:p>
        </p:txBody>
      </p:sp>
      <p:sp>
        <p:nvSpPr>
          <p:cNvPr id="306" name="Arguments usually use positional cues ……"/>
          <p:cNvSpPr txBox="1"/>
          <p:nvPr>
            <p:ph type="body" sz="half" idx="1"/>
          </p:nvPr>
        </p:nvSpPr>
        <p:spPr>
          <a:xfrm>
            <a:off x="508000" y="2080897"/>
            <a:ext cx="11988800" cy="2525410"/>
          </a:xfrm>
          <a:prstGeom prst="rect">
            <a:avLst/>
          </a:prstGeom>
        </p:spPr>
        <p:txBody>
          <a:bodyPr/>
          <a:lstStyle/>
          <a:p>
            <a:pPr/>
            <a:r>
              <a:t>Arguments usually use positional cues … </a:t>
            </a:r>
          </a:p>
          <a:p>
            <a:pPr lvl="1"/>
            <a:r>
              <a:t>We can define in any order if we specify keywords…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print(feedback(90, comment=“Keep it up!”))"/>
          <p:cNvSpPr txBox="1"/>
          <p:nvPr/>
        </p:nvSpPr>
        <p:spPr>
          <a:xfrm>
            <a:off x="1324610" y="5299163"/>
            <a:ext cx="77952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lvl1pPr>
          </a:lstStyle>
          <a:p>
            <a:pPr/>
            <a:r>
              <a:t>print(feedback(90, comment=“Keep it up!”))</a:t>
            </a:r>
          </a:p>
        </p:txBody>
      </p:sp>
      <p:sp>
        <p:nvSpPr>
          <p:cNvPr id="309" name="A - Keep it up!"/>
          <p:cNvSpPr txBox="1"/>
          <p:nvPr/>
        </p:nvSpPr>
        <p:spPr>
          <a:xfrm>
            <a:off x="9792978" y="5929778"/>
            <a:ext cx="285750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94A2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lvl1pPr>
          </a:lstStyle>
          <a:p>
            <a:pPr/>
            <a:r>
              <a:t>A - Keep it up!</a:t>
            </a:r>
          </a:p>
        </p:txBody>
      </p:sp>
      <p:sp>
        <p:nvSpPr>
          <p:cNvPr id="310" name="print(feedback(comment=“Not bad.”, grade=88))"/>
          <p:cNvSpPr txBox="1"/>
          <p:nvPr/>
        </p:nvSpPr>
        <p:spPr>
          <a:xfrm>
            <a:off x="1324610" y="7585088"/>
            <a:ext cx="83439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lvl1pPr>
          </a:lstStyle>
          <a:p>
            <a:pPr/>
            <a:r>
              <a:t>print(feedback(comment=“Not bad.”, grade=88))</a:t>
            </a:r>
          </a:p>
        </p:txBody>
      </p:sp>
      <p:sp>
        <p:nvSpPr>
          <p:cNvPr id="311" name="B - Not bad."/>
          <p:cNvSpPr txBox="1"/>
          <p:nvPr/>
        </p:nvSpPr>
        <p:spPr>
          <a:xfrm>
            <a:off x="9792978" y="8339430"/>
            <a:ext cx="23088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94A2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lvl1pPr>
          </a:lstStyle>
          <a:p>
            <a:pPr/>
            <a:r>
              <a:t>B - Not bad.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4064000" y="5273762"/>
            <a:ext cx="484112" cy="383542"/>
          </a:xfrm>
          <a:prstGeom prst="roundRect">
            <a:avLst>
              <a:gd name="adj" fmla="val 44905"/>
            </a:avLst>
          </a:prstGeom>
          <a:ln w="25400">
            <a:solidFill>
              <a:srgbClr val="FF644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13" name="Rounded Rectangle"/>
          <p:cNvSpPr/>
          <p:nvPr/>
        </p:nvSpPr>
        <p:spPr>
          <a:xfrm>
            <a:off x="7683500" y="7560958"/>
            <a:ext cx="1736401" cy="383542"/>
          </a:xfrm>
          <a:prstGeom prst="roundRect">
            <a:avLst>
              <a:gd name="adj" fmla="val 44905"/>
            </a:avLst>
          </a:prstGeom>
          <a:ln w="25400">
            <a:solidFill>
              <a:srgbClr val="FF644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14" name="Outputs:"/>
          <p:cNvSpPr txBox="1"/>
          <p:nvPr/>
        </p:nvSpPr>
        <p:spPr>
          <a:xfrm>
            <a:off x="8626040" y="5833747"/>
            <a:ext cx="1137515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  <p:sp>
        <p:nvSpPr>
          <p:cNvPr id="315" name="Outputs:"/>
          <p:cNvSpPr txBox="1"/>
          <p:nvPr/>
        </p:nvSpPr>
        <p:spPr>
          <a:xfrm>
            <a:off x="8626040" y="8211464"/>
            <a:ext cx="1137515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gu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System Arguments</a:t>
            </a:r>
          </a:p>
        </p:txBody>
      </p:sp>
      <p:sp>
        <p:nvSpPr>
          <p:cNvPr id="318" name="So far, just talked about arguments we’ve passed in Python … but … lots of need for passing parameters from the Operating System (O/S) … the “argument vector”, usually args[0, 1, 2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far, just talked about arguments we’ve passed in Python … but … lots of need for passing </a:t>
            </a:r>
            <a:r>
              <a:t>arguments</a:t>
            </a:r>
            <a:r>
              <a:t> from the Operating System (O/S) … the “argument vector”, usually 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v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/>
            <a:r>
              <a:t>Accessible through the library that lets python communicate with the O/S  (</a:t>
            </a:r>
            <a:r>
              <a: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Menlo"/>
                <a:ea typeface="Menlo"/>
                <a:cs typeface="Menlo"/>
                <a:sym typeface="Menlo"/>
              </a:rPr>
              <a:t>import sys</a:t>
            </a:r>
            <a:r>
              <a:t>). 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spcBef>
                <a:spcPts val="1300"/>
              </a:spcBef>
              <a:defRPr sz="6192"/>
            </a:lvl1pPr>
          </a:lstStyle>
          <a:p>
            <a:pPr/>
            <a:r>
              <a:t>System Arguments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import sys…"/>
          <p:cNvSpPr txBox="1"/>
          <p:nvPr/>
        </p:nvSpPr>
        <p:spPr>
          <a:xfrm>
            <a:off x="194432" y="2444750"/>
            <a:ext cx="6387805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print(sys.argv)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 len(sys.argv) &gt; 1: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 = sys.argv[1]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else: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 = input(“Enter your name: “)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 i in range(len(name), 0, -1):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print( name[0:i], end = “ “)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for j in range(i, len(name)):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print(“ “ * (j-1) + 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name[j], end = “”)</a:t>
            </a:r>
          </a:p>
          <a:p>
            <a:pPr>
              <a:defRPr sz="2200">
                <a:solidFill>
                  <a:srgbClr val="0032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print(“”)</a:t>
            </a:r>
          </a:p>
        </p:txBody>
      </p:sp>
      <p:sp>
        <p:nvSpPr>
          <p:cNvPr id="324" name="&gt;&gt;&gt; import sys…"/>
          <p:cNvSpPr txBox="1"/>
          <p:nvPr/>
        </p:nvSpPr>
        <p:spPr>
          <a:xfrm>
            <a:off x="7009462" y="2403473"/>
            <a:ext cx="5646995" cy="617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&gt;&gt;&gt; import sys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&gt;&gt;&gt; print(sys.argv)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['']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&gt;&gt;&gt; if len(sys.argv) &gt; 1: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name = sys.argv[1]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else: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name = input("Enter your name: ")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Enter your name: Fifi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&gt;&gt;&gt; for i in range(len(name), 0, -1):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print(name[0:i], end = " ")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for j in range(i, len(name)):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    print(" " * (j-1) + name[j], end = "")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    print("")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ED4E35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Fifi </a:t>
            </a:r>
            <a:endParaRPr sz="140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Fif   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  f  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 i f  i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8F3C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</a:p>
        </p:txBody>
      </p:sp>
      <p:sp>
        <p:nvSpPr>
          <p:cNvPr id="325" name="Outputs:"/>
          <p:cNvSpPr txBox="1"/>
          <p:nvPr/>
        </p:nvSpPr>
        <p:spPr>
          <a:xfrm>
            <a:off x="6398333" y="1875125"/>
            <a:ext cx="1137515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Outputs:</a:t>
            </a:r>
          </a:p>
        </p:txBody>
      </p:sp>
      <p:sp>
        <p:nvSpPr>
          <p:cNvPr id="326" name="Demo script in python:"/>
          <p:cNvSpPr txBox="1"/>
          <p:nvPr/>
        </p:nvSpPr>
        <p:spPr>
          <a:xfrm>
            <a:off x="220528" y="1875125"/>
            <a:ext cx="2759661" cy="4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Demo script in python: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20-02-02 at 4.54.47 PM.png" descr="Screen Shot 2020-02-02 at 4.54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89336"/>
            <a:ext cx="13004801" cy="427313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Feb 3: Functions…"/>
          <p:cNvSpPr txBox="1"/>
          <p:nvPr/>
        </p:nvSpPr>
        <p:spPr>
          <a:xfrm>
            <a:off x="355600" y="5718175"/>
            <a:ext cx="3005633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Feb 3: Functions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Feb 10: Complexity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Start Project 1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Feb 17: Classes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Feb 24: OOP</a:t>
            </a:r>
          </a:p>
          <a:p>
            <a:pPr>
              <a:defRPr i="1">
                <a:latin typeface="ErnestinePro-Light"/>
                <a:ea typeface="ErnestinePro-Light"/>
                <a:cs typeface="ErnestinePro-Light"/>
                <a:sym typeface="ErnestinePro-Light"/>
              </a:defRPr>
            </a:pPr>
            <a:r>
              <a:t>   Exam 1 start week</a:t>
            </a:r>
          </a:p>
          <a:p>
            <a:pPr>
              <a:defRPr i="1">
                <a:latin typeface="ErnestinePro-Light"/>
                <a:ea typeface="ErnestinePro-Light"/>
                <a:cs typeface="ErnestinePro-Light"/>
                <a:sym typeface="ErnestinePro-Light"/>
              </a:defRPr>
            </a:pPr>
            <a:r>
              <a:t>   Project 1 Proposal</a:t>
            </a:r>
          </a:p>
        </p:txBody>
      </p:sp>
      <p:sp>
        <p:nvSpPr>
          <p:cNvPr id="151" name="Spring 2020"/>
          <p:cNvSpPr txBox="1"/>
          <p:nvPr/>
        </p:nvSpPr>
        <p:spPr>
          <a:xfrm>
            <a:off x="254000" y="8372475"/>
            <a:ext cx="42765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1600"/>
              </a:spcBef>
              <a:defRPr sz="7000">
                <a:solidFill>
                  <a:schemeClr val="accent1">
                    <a:hueOff val="369196"/>
                    <a:satOff val="13972"/>
                    <a:lumOff val="-24493"/>
                  </a:schemeClr>
                </a:solidFill>
                <a:latin typeface="+mj-lt"/>
                <a:ea typeface="+mj-ea"/>
                <a:cs typeface="+mj-cs"/>
                <a:sym typeface="UC Berkeley OS"/>
              </a:defRPr>
            </a:lvl1pPr>
          </a:lstStyle>
          <a:p>
            <a:pPr/>
            <a:r>
              <a:t>Spring 2020</a:t>
            </a:r>
          </a:p>
        </p:txBody>
      </p:sp>
      <p:sp>
        <p:nvSpPr>
          <p:cNvPr id="152" name="https://docs.google.com/spreadsheets/d/1PYz286UPN0sCRsRII5YEGwU5b0w6dZpDEuhjrSwef7M/edit#gid=0"/>
          <p:cNvSpPr txBox="1"/>
          <p:nvPr/>
        </p:nvSpPr>
        <p:spPr>
          <a:xfrm>
            <a:off x="634999" y="3616071"/>
            <a:ext cx="11455401" cy="346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https://docs.google.com/spreadsheets/d/1PYz286UPN0sCRsRII5YEGwU5b0w6dZpDEuhjrSwef7M/edit#gid=0</a:t>
            </a:r>
          </a:p>
        </p:txBody>
      </p:sp>
      <p:sp>
        <p:nvSpPr>
          <p:cNvPr id="153" name="Mar 2: Text &amp; Binary Data…"/>
          <p:cNvSpPr txBox="1"/>
          <p:nvPr/>
        </p:nvSpPr>
        <p:spPr>
          <a:xfrm>
            <a:off x="4261815" y="5718175"/>
            <a:ext cx="448117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Mar 2: Text &amp; Binary Data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Mar 9:  NumPy, Vectors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Project 1 Presentations &amp; Code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Mar 16: Pandas, DataFrames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Start Project 2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Mar 23-28: </a:t>
            </a:r>
            <a:r>
              <a:rPr>
                <a:solidFill>
                  <a:schemeClr val="accent3">
                    <a:hueOff val="708446"/>
                    <a:satOff val="-4821"/>
                    <a:lumOff val="-14251"/>
                  </a:schemeClr>
                </a:solidFill>
              </a:rPr>
              <a:t>Spring Break!</a:t>
            </a:r>
          </a:p>
        </p:txBody>
      </p:sp>
      <p:sp>
        <p:nvSpPr>
          <p:cNvPr id="154" name="Mar 30: Data Vis…"/>
          <p:cNvSpPr txBox="1"/>
          <p:nvPr/>
        </p:nvSpPr>
        <p:spPr>
          <a:xfrm>
            <a:off x="9265615" y="5718175"/>
            <a:ext cx="3607613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Mar 30: Data Vis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Project 2 Proposal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Apr 6: Adv. Pandas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Start of week for Exam 2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Apr 13: Presentation</a:t>
            </a: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t>  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Project 2 Presentation; </a:t>
            </a:r>
            <a:endParaRPr i="1">
              <a:latin typeface="ErnestinePro-Light"/>
              <a:ea typeface="ErnestinePro-Light"/>
              <a:cs typeface="ErnestinePro-Light"/>
              <a:sym typeface="ErnestinePro-Light"/>
            </a:endParaRPr>
          </a:p>
          <a:p>
            <a:pPr>
              <a:defRPr>
                <a:latin typeface="Ernestine Pro"/>
                <a:ea typeface="Ernestine Pro"/>
                <a:cs typeface="Ernestine Pro"/>
                <a:sym typeface="Ernestine Pro"/>
              </a:defRPr>
            </a:pP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    Report;  Exam 2</a:t>
            </a:r>
          </a:p>
        </p:txBody>
      </p:sp>
      <p:sp>
        <p:nvSpPr>
          <p:cNvPr id="155" name="Week of …  Adjust to your class’s date."/>
          <p:cNvSpPr txBox="1"/>
          <p:nvPr/>
        </p:nvSpPr>
        <p:spPr>
          <a:xfrm>
            <a:off x="3322624" y="4905375"/>
            <a:ext cx="60801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  <a:latin typeface="Ernestine Pro"/>
                <a:ea typeface="Ernestine Pro"/>
                <a:cs typeface="Ernestine Pro"/>
                <a:sym typeface="Ernestine Pro"/>
              </a:defRPr>
            </a:lvl1pPr>
          </a:lstStyle>
          <a:p>
            <a:pPr/>
            <a:r>
              <a:t>Week of …  Adjust to your class’s date.</a:t>
            </a:r>
          </a:p>
        </p:txBody>
      </p:sp>
      <p:sp>
        <p:nvSpPr>
          <p:cNvPr id="156" name="Line"/>
          <p:cNvSpPr/>
          <p:nvPr/>
        </p:nvSpPr>
        <p:spPr>
          <a:xfrm flipV="1">
            <a:off x="266700" y="5718175"/>
            <a:ext cx="1" cy="2651126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7" name="Line"/>
          <p:cNvSpPr/>
          <p:nvPr/>
        </p:nvSpPr>
        <p:spPr>
          <a:xfrm flipV="1">
            <a:off x="4191000" y="5718175"/>
            <a:ext cx="0" cy="2651126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8" name="Line"/>
          <p:cNvSpPr/>
          <p:nvPr/>
        </p:nvSpPr>
        <p:spPr>
          <a:xfrm flipV="1">
            <a:off x="9220200" y="5718175"/>
            <a:ext cx="0" cy="2651126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59" name="link"/>
          <p:cNvSpPr/>
          <p:nvPr/>
        </p:nvSpPr>
        <p:spPr>
          <a:xfrm>
            <a:off x="8069046" y="4014787"/>
            <a:ext cx="4676776" cy="1112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734" y="12125"/>
                </a:lnTo>
                <a:lnTo>
                  <a:pt x="15734" y="20367"/>
                </a:lnTo>
                <a:cubicBezTo>
                  <a:pt x="15734" y="21048"/>
                  <a:pt x="15866" y="21600"/>
                  <a:pt x="16028" y="21600"/>
                </a:cubicBezTo>
                <a:lnTo>
                  <a:pt x="21307" y="21600"/>
                </a:lnTo>
                <a:cubicBezTo>
                  <a:pt x="21469" y="21600"/>
                  <a:pt x="21600" y="21048"/>
                  <a:pt x="21600" y="20367"/>
                </a:cubicBezTo>
                <a:lnTo>
                  <a:pt x="21600" y="9799"/>
                </a:lnTo>
                <a:cubicBezTo>
                  <a:pt x="21600" y="9118"/>
                  <a:pt x="21469" y="8566"/>
                  <a:pt x="21307" y="8566"/>
                </a:cubicBezTo>
                <a:lnTo>
                  <a:pt x="18878" y="85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Carilliantine"/>
                <a:ea typeface="Carilliantine"/>
                <a:cs typeface="Carilliantine"/>
                <a:sym typeface="Carilliantine"/>
              </a:defRPr>
            </a:lvl1pPr>
          </a:lstStyle>
          <a:p>
            <a:pPr/>
            <a: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spcBef>
                <a:spcPts val="1300"/>
              </a:spcBef>
              <a:defRPr sz="6192"/>
            </a:lvl1pPr>
          </a:lstStyle>
          <a:p>
            <a:pPr/>
            <a:r>
              <a:t>Recursion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480" y="1987400"/>
            <a:ext cx="3276667" cy="298176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4304" y="2009107"/>
            <a:ext cx="3676192" cy="293835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189" y="1957585"/>
            <a:ext cx="3429812" cy="29744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33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10111"/>
          <a:stretch>
            <a:fillRect/>
          </a:stretch>
        </p:blipFill>
        <p:spPr>
          <a:xfrm>
            <a:off x="3894732" y="5401014"/>
            <a:ext cx="5215468" cy="351608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ounded Rectangle"/>
          <p:cNvSpPr/>
          <p:nvPr/>
        </p:nvSpPr>
        <p:spPr>
          <a:xfrm>
            <a:off x="8214662" y="4619723"/>
            <a:ext cx="3302746" cy="3437882"/>
          </a:xfrm>
          <a:prstGeom prst="roundRect">
            <a:avLst>
              <a:gd name="adj" fmla="val 15000"/>
            </a:avLst>
          </a:prstGeom>
          <a:solidFill>
            <a:srgbClr val="00A2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36" name="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Recursion</a:t>
            </a:r>
          </a:p>
        </p:txBody>
      </p:sp>
      <p:sp>
        <p:nvSpPr>
          <p:cNvPr id="337" name="What is recursion?"/>
          <p:cNvSpPr txBox="1"/>
          <p:nvPr>
            <p:ph type="body" sz="quarter" idx="1"/>
          </p:nvPr>
        </p:nvSpPr>
        <p:spPr>
          <a:xfrm>
            <a:off x="508000" y="2184400"/>
            <a:ext cx="5840264" cy="84782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What is recursion?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5451" y="4764980"/>
            <a:ext cx="2984501" cy="317500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ircle"/>
          <p:cNvSpPr/>
          <p:nvPr/>
        </p:nvSpPr>
        <p:spPr>
          <a:xfrm>
            <a:off x="9299656" y="2870519"/>
            <a:ext cx="976091" cy="976091"/>
          </a:xfrm>
          <a:prstGeom prst="ellipse">
            <a:avLst/>
          </a:pr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341" name="Connection Line" descr="Connection L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02594" y="2401773"/>
            <a:ext cx="703471" cy="689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Line" descr="L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9776018" y="2701661"/>
            <a:ext cx="375107" cy="24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Recursion occurs a function calls itself.…"/>
          <p:cNvSpPr txBox="1"/>
          <p:nvPr/>
        </p:nvSpPr>
        <p:spPr>
          <a:xfrm>
            <a:off x="419274" y="3030736"/>
            <a:ext cx="6195388" cy="4548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Recursion </a:t>
            </a:r>
            <a:r>
              <a:t>is</a:t>
            </a:r>
            <a:r>
              <a:t> a function call</a:t>
            </a:r>
            <a:r>
              <a:t>ing</a:t>
            </a:r>
            <a:r>
              <a:t> itself.</a:t>
            </a:r>
          </a:p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</a:p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To use recursion, we must specify:</a:t>
            </a:r>
          </a:p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</a:p>
          <a:p>
            <a:pPr marL="476250" indent="-476250">
              <a:buSzPct val="100000"/>
              <a:buAutoNum type="arabicParenR" startAt="1"/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 a base case and </a:t>
            </a:r>
          </a:p>
          <a:p>
            <a:pPr marL="476250" indent="-476250">
              <a:buSzPct val="100000"/>
              <a:buAutoNum type="arabicParenR" startAt="1"/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a recursive rule.</a:t>
            </a:r>
          </a:p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</a:p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The base case ends the process of the recursive rule (loop) calling itself.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Recursion</a:t>
            </a:r>
          </a:p>
        </p:txBody>
      </p:sp>
      <p:sp>
        <p:nvSpPr>
          <p:cNvPr id="346" name="Identify the “base case” and the “recursive rule”.  Why do we need each?"/>
          <p:cNvSpPr txBox="1"/>
          <p:nvPr>
            <p:ph type="body" sz="quarter" idx="1"/>
          </p:nvPr>
        </p:nvSpPr>
        <p:spPr>
          <a:xfrm>
            <a:off x="508000" y="2184400"/>
            <a:ext cx="11988800" cy="1876872"/>
          </a:xfrm>
          <a:prstGeom prst="rect">
            <a:avLst/>
          </a:prstGeom>
        </p:spPr>
        <p:txBody>
          <a:bodyPr/>
          <a:lstStyle/>
          <a:p>
            <a:pPr/>
            <a:r>
              <a:t>Identify the “base case” and the “recursive rule”. </a:t>
            </a:r>
            <a:br/>
            <a:r>
              <a:t>Why do we need each?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Rectangle"/>
          <p:cNvSpPr/>
          <p:nvPr/>
        </p:nvSpPr>
        <p:spPr>
          <a:xfrm>
            <a:off x="1028700" y="4698057"/>
            <a:ext cx="7841606" cy="1957686"/>
          </a:xfrm>
          <a:prstGeom prst="rect">
            <a:avLst/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9" name="def factorial(n):…"/>
          <p:cNvSpPr txBox="1"/>
          <p:nvPr/>
        </p:nvSpPr>
        <p:spPr>
          <a:xfrm>
            <a:off x="1155700" y="4773835"/>
            <a:ext cx="570175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 factorial(n):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if n == 1: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return 1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n * factorial(n-1)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Recursion</a:t>
            </a:r>
          </a:p>
        </p:txBody>
      </p:sp>
      <p:sp>
        <p:nvSpPr>
          <p:cNvPr id="352" name="Identify the “base case” and the “recursive rule”.  Why do we need each?"/>
          <p:cNvSpPr txBox="1"/>
          <p:nvPr>
            <p:ph type="body" sz="quarter" idx="1"/>
          </p:nvPr>
        </p:nvSpPr>
        <p:spPr>
          <a:xfrm>
            <a:off x="508000" y="1937087"/>
            <a:ext cx="11988800" cy="1047202"/>
          </a:xfrm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000"/>
              </a:spcBef>
              <a:defRPr sz="3024"/>
            </a:pPr>
            <a:r>
              <a:t>Identify the “base case” and the “recursive rule”. </a:t>
            </a:r>
            <a:br/>
            <a:r>
              <a:t>Why do we need each?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Rectangle"/>
          <p:cNvSpPr/>
          <p:nvPr/>
        </p:nvSpPr>
        <p:spPr>
          <a:xfrm>
            <a:off x="3314700" y="3651063"/>
            <a:ext cx="6244581" cy="2941887"/>
          </a:xfrm>
          <a:prstGeom prst="rect">
            <a:avLst/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5" name="def factorial(n):…"/>
          <p:cNvSpPr txBox="1"/>
          <p:nvPr/>
        </p:nvSpPr>
        <p:spPr>
          <a:xfrm>
            <a:off x="3584751" y="4245706"/>
            <a:ext cx="624458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 factorial(n):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if n == 1: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return 1</a:t>
            </a:r>
          </a:p>
          <a:p>
            <a: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n * factorial(n-1)</a:t>
            </a:r>
          </a:p>
        </p:txBody>
      </p:sp>
      <p:sp>
        <p:nvSpPr>
          <p:cNvPr id="356" name="Base case"/>
          <p:cNvSpPr txBox="1"/>
          <p:nvPr/>
        </p:nvSpPr>
        <p:spPr>
          <a:xfrm>
            <a:off x="606274" y="4373798"/>
            <a:ext cx="15084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FF644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Base case</a:t>
            </a:r>
          </a:p>
        </p:txBody>
      </p:sp>
      <p:sp>
        <p:nvSpPr>
          <p:cNvPr id="357" name="Recursive…"/>
          <p:cNvSpPr txBox="1"/>
          <p:nvPr/>
        </p:nvSpPr>
        <p:spPr>
          <a:xfrm>
            <a:off x="739117" y="6327739"/>
            <a:ext cx="1445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solidFill>
                  <a:srgbClr val="FF644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</a:t>
            </a:r>
          </a:p>
          <a:p>
            <a:pPr>
              <a:defRPr i="1">
                <a:solidFill>
                  <a:srgbClr val="FF644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rule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2110716" y="5975738"/>
            <a:ext cx="2598979" cy="799044"/>
          </a:xfrm>
          <a:prstGeom prst="line">
            <a:avLst/>
          </a:prstGeom>
          <a:ln w="25400">
            <a:solidFill>
              <a:srgbClr val="FF644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59" name="Line"/>
          <p:cNvSpPr/>
          <p:nvPr/>
        </p:nvSpPr>
        <p:spPr>
          <a:xfrm>
            <a:off x="2190890" y="4604481"/>
            <a:ext cx="1269154" cy="1"/>
          </a:xfrm>
          <a:prstGeom prst="line">
            <a:avLst/>
          </a:prstGeom>
          <a:ln w="25400">
            <a:solidFill>
              <a:srgbClr val="FF644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60" name="One reason to think about recursion is for algorithm efficiency.…"/>
          <p:cNvSpPr txBox="1"/>
          <p:nvPr/>
        </p:nvSpPr>
        <p:spPr>
          <a:xfrm>
            <a:off x="3284735" y="7362789"/>
            <a:ext cx="878565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solidFill>
                  <a:srgbClr val="000000"/>
                </a:solidFill>
                <a:latin typeface="ErnestinePro-Light"/>
                <a:ea typeface="ErnestinePro-Light"/>
                <a:cs typeface="ErnestinePro-Light"/>
                <a:sym typeface="ErnestinePro-Light"/>
              </a:defRPr>
            </a:pPr>
            <a:r>
              <a:t>One reason to think about recursion is for algorithm efficiency.</a:t>
            </a:r>
          </a:p>
          <a:p>
            <a:pPr>
              <a:defRPr i="1">
                <a:solidFill>
                  <a:srgbClr val="000000"/>
                </a:solidFill>
                <a:latin typeface="ErnestinePro-Light"/>
                <a:ea typeface="ErnestinePro-Light"/>
                <a:cs typeface="ErnestinePro-Light"/>
                <a:sym typeface="ErnestinePro-Light"/>
              </a:defRPr>
            </a:pPr>
            <a:r>
              <a:t>Calling the same algorithm can increase operating time O(n) + xn</a:t>
            </a:r>
            <a:r>
              <a:rPr baseline="31999"/>
              <a:t>2</a:t>
            </a:r>
            <a:r>
              <a:t> </a:t>
            </a:r>
          </a:p>
          <a:p>
            <a:pPr>
              <a:defRPr i="1">
                <a:solidFill>
                  <a:srgbClr val="000000"/>
                </a:solidFill>
                <a:latin typeface="ErnestinePro-Light"/>
                <a:ea typeface="ErnestinePro-Light"/>
                <a:cs typeface="ErnestinePro-Light"/>
                <a:sym typeface="ErnestinePro-Light"/>
              </a:defRPr>
            </a:pPr>
            <a:r>
              <a:t>where n is the number of recursions and x is the # of steps.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u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Recursion</a:t>
            </a:r>
          </a:p>
        </p:txBody>
      </p:sp>
      <p:sp>
        <p:nvSpPr>
          <p:cNvPr id="363" name="Question: why use recursion instead of a loop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t>Recursion </a:t>
            </a:r>
            <a:r>
              <a:rPr i="1">
                <a:latin typeface="ErnestinePro-Light"/>
                <a:ea typeface="ErnestinePro-Light"/>
                <a:cs typeface="ErnestinePro-Light"/>
                <a:sym typeface="ErnestinePro-Light"/>
              </a:rPr>
              <a:t>vs</a:t>
            </a:r>
            <a:r>
              <a:t>. Loop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Recursion allows us to know “even less” about the structure of a problem.  E.g., we can traverse interesting data structures, such as trees and .json, without knowing about them in advance.…"/>
          <p:cNvSpPr txBox="1"/>
          <p:nvPr/>
        </p:nvSpPr>
        <p:spPr>
          <a:xfrm>
            <a:off x="867229" y="2857144"/>
            <a:ext cx="11599503" cy="593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Recursion allows us to know “even less” about the structure of a problem.  E.g., we can traverse interesting data structures, such as trees and .json, without knowing about them in advance.</a:t>
            </a:r>
          </a:p>
          <a:p>
            <a:pPr>
              <a:defRPr sz="36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</a:p>
          <a:p>
            <a:pPr>
              <a:defRPr sz="36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We’ve discussed that a “while” loop allows us to run a single loop an unknown number of times.</a:t>
            </a:r>
          </a:p>
          <a:p>
            <a:pPr>
              <a:defRPr sz="36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</a:p>
          <a:p>
            <a:pPr>
              <a:defRPr sz="36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Recursion allows us to run an unknown number of loops, an unknown number of times.</a:t>
            </a:r>
          </a:p>
        </p:txBody>
      </p:sp>
      <p:pic>
        <p:nvPicPr>
          <p:cNvPr id="3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">
            <a:off x="6210300" y="455282"/>
            <a:ext cx="2684720" cy="213073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90500" dist="1016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1" name="Image"/>
          <p:cNvGrpSpPr/>
          <p:nvPr/>
        </p:nvGrpSpPr>
        <p:grpSpPr>
          <a:xfrm>
            <a:off x="1255789" y="984590"/>
            <a:ext cx="5718022" cy="5809910"/>
            <a:chOff x="0" y="0"/>
            <a:chExt cx="5718021" cy="5809909"/>
          </a:xfrm>
        </p:grpSpPr>
        <p:pic>
          <p:nvPicPr>
            <p:cNvPr id="3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598962">
              <a:off x="656389" y="623462"/>
              <a:ext cx="4373129" cy="44558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598962">
              <a:off x="578401" y="555855"/>
              <a:ext cx="4561220" cy="469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2" name="“Do or do not!…"/>
          <p:cNvSpPr txBox="1"/>
          <p:nvPr/>
        </p:nvSpPr>
        <p:spPr>
          <a:xfrm>
            <a:off x="6485657" y="1902409"/>
            <a:ext cx="4697874" cy="16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“Do or do not!</a:t>
            </a:r>
          </a:p>
          <a:p>
            <a:pPr>
              <a:defRPr sz="4800">
                <a:solidFill>
                  <a:srgbClr val="594A25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There is no try!”</a:t>
            </a:r>
          </a:p>
        </p:txBody>
      </p:sp>
      <p:sp>
        <p:nvSpPr>
          <p:cNvPr id="373" name="[Is Yoda anticipating try … except block!?]"/>
          <p:cNvSpPr txBox="1"/>
          <p:nvPr/>
        </p:nvSpPr>
        <p:spPr>
          <a:xfrm>
            <a:off x="5526987" y="7332877"/>
            <a:ext cx="6331283" cy="54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594A25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[Is Yoda anticipating try … except block!?]</a:t>
            </a:r>
          </a:p>
        </p:txBody>
      </p:sp>
      <p:sp>
        <p:nvSpPr>
          <p:cNvPr id="374" name="Recursion"/>
          <p:cNvSpPr txBox="1"/>
          <p:nvPr>
            <p:ph type="ctrTitle"/>
          </p:nvPr>
        </p:nvSpPr>
        <p:spPr>
          <a:xfrm>
            <a:off x="922275" y="6350000"/>
            <a:ext cx="7200901" cy="1228378"/>
          </a:xfrm>
          <a:prstGeom prst="rect">
            <a:avLst/>
          </a:prstGeom>
        </p:spPr>
        <p:txBody>
          <a:bodyPr/>
          <a:lstStyle>
            <a:lvl1pPr defTabSz="514094"/>
          </a:lstStyle>
          <a:p>
            <a:pPr/>
            <a:r>
              <a:t>Exception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ounded Rectangle"/>
          <p:cNvSpPr/>
          <p:nvPr/>
        </p:nvSpPr>
        <p:spPr>
          <a:xfrm>
            <a:off x="1377155" y="3811876"/>
            <a:ext cx="11099802" cy="4350893"/>
          </a:xfrm>
          <a:prstGeom prst="roundRect">
            <a:avLst>
              <a:gd name="adj" fmla="val 15000"/>
            </a:avLst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ED4E35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377" name="Errors | Checking &amp; failing gracefully"/>
          <p:cNvSpPr txBox="1"/>
          <p:nvPr>
            <p:ph type="title"/>
          </p:nvPr>
        </p:nvSpPr>
        <p:spPr>
          <a:xfrm>
            <a:off x="266700" y="705643"/>
            <a:ext cx="11988800" cy="1059757"/>
          </a:xfrm>
          <a:prstGeom prst="rect">
            <a:avLst/>
          </a:prstGeom>
        </p:spPr>
        <p:txBody>
          <a:bodyPr/>
          <a:lstStyle/>
          <a:p>
            <a:pPr defTabSz="429387">
              <a:spcBef>
                <a:spcPts val="1500"/>
              </a:spcBef>
              <a:defRPr sz="6174"/>
            </a:pPr>
            <a:r>
              <a:t>E</a:t>
            </a:r>
            <a:r>
              <a:t>xception Handling … </a:t>
            </a:r>
            <a:r>
              <a:rPr i="1"/>
              <a:t>try &amp; except</a:t>
            </a:r>
          </a:p>
        </p:txBody>
      </p:sp>
      <p:sp>
        <p:nvSpPr>
          <p:cNvPr id="378" name="Do it all, or don’t do any of it.  And prepare for any type of error.  Our buddies try … except."/>
          <p:cNvSpPr txBox="1"/>
          <p:nvPr>
            <p:ph type="body" sz="quarter" idx="1"/>
          </p:nvPr>
        </p:nvSpPr>
        <p:spPr>
          <a:xfrm>
            <a:off x="266700" y="1906686"/>
            <a:ext cx="11988800" cy="19362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Checking &amp; failing gracefully:  Do it all, or don’t do any of it, and prepare for any type of error.  Our buddies </a:t>
            </a:r>
            <a:r>
              <a:rPr>
                <a:solidFill>
                  <a:srgbClr val="B51600"/>
                </a:solidFill>
              </a:rPr>
              <a:t>try … except</a:t>
            </a:r>
            <a:r>
              <a:t>.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try:…"/>
          <p:cNvSpPr txBox="1"/>
          <p:nvPr/>
        </p:nvSpPr>
        <p:spPr>
          <a:xfrm>
            <a:off x="1535906" y="4128222"/>
            <a:ext cx="10782301" cy="391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u="sng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try</a:t>
            </a:r>
            <a:r>
              <a:rPr u="none"/>
              <a:t>: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x = float(input(“Enter a number: “))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print(“The reciprocal is “, 1/x)</a:t>
            </a:r>
          </a:p>
          <a:p>
            <a:pPr>
              <a:defRPr sz="2800" u="sng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except ValueError</a:t>
            </a:r>
            <a:r>
              <a:rPr u="none"/>
              <a:t>: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print(“Sorry, your input was not valid.”)</a:t>
            </a:r>
          </a:p>
          <a:p>
            <a:pPr>
              <a:defRPr sz="2800" u="sng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except ZeroDivisionError</a:t>
            </a:r>
            <a:r>
              <a:rPr u="none"/>
              <a:t>: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print(“Sorry, zero doesn’t have a reciprocal”)</a:t>
            </a:r>
          </a:p>
          <a:p>
            <a:pPr>
              <a:defRPr sz="2800" u="sng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except</a:t>
            </a:r>
            <a:r>
              <a:rPr u="none"/>
              <a:t>: 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Print “Yikes, something else is wrong.”</a:t>
            </a:r>
          </a:p>
        </p:txBody>
      </p:sp>
      <p:sp>
        <p:nvSpPr>
          <p:cNvPr id="381" name="Notice we have both “general” and “specific” exceptions.  Very useful for checking SQL, file access, insertion, user/file input, end-of-file (EOF), file not found (FNF), etc.!"/>
          <p:cNvSpPr txBox="1"/>
          <p:nvPr/>
        </p:nvSpPr>
        <p:spPr>
          <a:xfrm>
            <a:off x="1277601" y="8270148"/>
            <a:ext cx="10797907" cy="88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solidFill>
                  <a:srgbClr val="0076BA"/>
                </a:solidFill>
                <a:latin typeface="FreightText Pro"/>
                <a:ea typeface="FreightText Pro"/>
                <a:cs typeface="FreightText Pro"/>
                <a:sym typeface="FreightText Pro"/>
              </a:defRPr>
            </a:lvl1pPr>
          </a:lstStyle>
          <a:p>
            <a:pPr/>
            <a:r>
              <a:t>Notice we have both “general” and “specific” exceptions.  Very useful for checking SQL, file access, insertion, user/file input, end-of-file (EOF), file not found (FNF), etc.!</a:t>
            </a:r>
          </a:p>
        </p:txBody>
      </p:sp>
      <p:sp>
        <p:nvSpPr>
          <p:cNvPr id="382" name="specific"/>
          <p:cNvSpPr txBox="1"/>
          <p:nvPr/>
        </p:nvSpPr>
        <p:spPr>
          <a:xfrm>
            <a:off x="157834" y="5446217"/>
            <a:ext cx="11585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594A2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specific</a:t>
            </a:r>
          </a:p>
        </p:txBody>
      </p:sp>
      <p:sp>
        <p:nvSpPr>
          <p:cNvPr id="383" name="general"/>
          <p:cNvSpPr txBox="1"/>
          <p:nvPr/>
        </p:nvSpPr>
        <p:spPr>
          <a:xfrm>
            <a:off x="180390" y="7214779"/>
            <a:ext cx="11134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594A2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general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rrors … “as 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2403">
              <a:spcBef>
                <a:spcPts val="1400"/>
              </a:spcBef>
              <a:defRPr sz="6160"/>
            </a:pPr>
            <a:r>
              <a:t>E</a:t>
            </a:r>
            <a:r>
              <a:t>xception Handling</a:t>
            </a:r>
            <a:r>
              <a:t> … </a:t>
            </a:r>
            <a:r>
              <a:t>raise</a:t>
            </a:r>
          </a:p>
        </p:txBody>
      </p:sp>
      <p:sp>
        <p:nvSpPr>
          <p:cNvPr id="386" name="Programming languages that support try … generate an error as a class, an “exception” class.  This class has methods to extract the type of error.…"/>
          <p:cNvSpPr txBox="1"/>
          <p:nvPr>
            <p:ph type="body" sz="half" idx="1"/>
          </p:nvPr>
        </p:nvSpPr>
        <p:spPr>
          <a:xfrm>
            <a:off x="542509" y="1957585"/>
            <a:ext cx="11988801" cy="2648745"/>
          </a:xfrm>
          <a:prstGeom prst="rect">
            <a:avLst/>
          </a:prstGeom>
        </p:spPr>
        <p:txBody>
          <a:bodyPr/>
          <a:lstStyle/>
          <a:p>
            <a:pPr marL="444498" indent="-444498">
              <a:spcBef>
                <a:spcPts val="2200"/>
              </a:spcBef>
              <a:defRPr sz="2600"/>
            </a:pPr>
            <a:r>
              <a:t>Programming languages that support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t> … generate an error as a class, an “exception” class.  This class has methods to extract the type of error.</a:t>
            </a:r>
          </a:p>
          <a:p>
            <a:pPr marL="444498" indent="-444498">
              <a:spcBef>
                <a:spcPts val="2200"/>
              </a:spcBef>
              <a:defRPr sz="2600"/>
            </a:pPr>
            <a:r>
              <a:t>When the exception (e) is raised, we capture it and convert the error (e) to a string [for us humans]…</a:t>
            </a:r>
          </a:p>
        </p:txBody>
      </p:sp>
      <p:sp>
        <p:nvSpPr>
          <p:cNvPr id="3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try:…"/>
          <p:cNvSpPr txBox="1"/>
          <p:nvPr/>
        </p:nvSpPr>
        <p:spPr>
          <a:xfrm>
            <a:off x="1418809" y="4390032"/>
            <a:ext cx="907687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try:</a:t>
            </a:r>
          </a:p>
          <a:p>
            <a:pPr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sell</a:t>
            </a:r>
            <a:r>
              <a:t>(“oranges”, 15, inventory)</a:t>
            </a:r>
          </a:p>
          <a:p>
            <a:pPr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except Exception as e:</a:t>
            </a:r>
          </a:p>
          <a:p>
            <a:pPr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print(“Sorry, not enough to sell. “ + str(e))</a:t>
            </a:r>
          </a:p>
        </p:txBody>
      </p:sp>
      <p:sp>
        <p:nvSpPr>
          <p:cNvPr id="389" name="def sell(item, quantity, inventory):…"/>
          <p:cNvSpPr txBox="1"/>
          <p:nvPr/>
        </p:nvSpPr>
        <p:spPr>
          <a:xfrm>
            <a:off x="1373528" y="6395134"/>
            <a:ext cx="1032676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u="sng"/>
              <a:t>sell</a:t>
            </a:r>
            <a:r>
              <a:t>(item, quantity, inventory):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item not in inventory: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raise </a:t>
            </a:r>
            <a:r>
              <a:rPr b="1"/>
              <a:t>Exception</a:t>
            </a:r>
            <a:r>
              <a:t>(str(item) + “ doesn’t appear in inventory”)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 = inventory[item]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q &lt; quantity: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raise </a:t>
            </a:r>
            <a:r>
              <a:rPr b="1"/>
              <a:t>Exception</a:t>
            </a:r>
            <a:r>
              <a:t>(“Sorry, not enough to sell.”)</a:t>
            </a:r>
          </a:p>
          <a:p>
            <a:pPr>
              <a:defRPr sz="2000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inventory[item] = q - quantity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tack Trace | Visual understa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0712">
              <a:spcBef>
                <a:spcPts val="1400"/>
              </a:spcBef>
              <a:defRPr sz="6160"/>
            </a:lvl1pPr>
          </a:lstStyle>
          <a:p>
            <a:pPr/>
            <a:r>
              <a:t>Stack Trace</a:t>
            </a: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3" name="Shape 364" descr="Shape 3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078" y="2401773"/>
            <a:ext cx="6636135" cy="480529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https://docs.python.org/3/library/traceback.html"/>
          <p:cNvSpPr txBox="1"/>
          <p:nvPr/>
        </p:nvSpPr>
        <p:spPr>
          <a:xfrm>
            <a:off x="3810000" y="8709670"/>
            <a:ext cx="57296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+mj-lt"/>
                <a:ea typeface="+mj-ea"/>
                <a:cs typeface="+mj-cs"/>
                <a:sym typeface="UC Berkeley OS"/>
              </a:defRPr>
            </a:lvl1pPr>
          </a:lstStyle>
          <a:p>
            <a:pPr/>
            <a:r>
              <a:t>https://docs.python.org/3/library/traceback.html</a:t>
            </a:r>
          </a:p>
        </p:txBody>
      </p:sp>
      <p:grpSp>
        <p:nvGrpSpPr>
          <p:cNvPr id="397" name="1. stack frame: main()"/>
          <p:cNvGrpSpPr/>
          <p:nvPr/>
        </p:nvGrpSpPr>
        <p:grpSpPr>
          <a:xfrm>
            <a:off x="9773932" y="4877358"/>
            <a:ext cx="2419848" cy="753767"/>
            <a:chOff x="0" y="0"/>
            <a:chExt cx="2419847" cy="753766"/>
          </a:xfrm>
        </p:grpSpPr>
        <p:sp>
          <p:nvSpPr>
            <p:cNvPr id="395" name="Rounded Rectangle"/>
            <p:cNvSpPr/>
            <p:nvPr/>
          </p:nvSpPr>
          <p:spPr>
            <a:xfrm>
              <a:off x="0" y="0"/>
              <a:ext cx="2419848" cy="753767"/>
            </a:xfrm>
            <a:prstGeom prst="roundRect">
              <a:avLst>
                <a:gd name="adj" fmla="val 25273"/>
              </a:avLst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396" name="1. stack frame: main()"/>
            <p:cNvSpPr txBox="1"/>
            <p:nvPr/>
          </p:nvSpPr>
          <p:spPr>
            <a:xfrm>
              <a:off x="55795" y="97483"/>
              <a:ext cx="230825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500">
                  <a:solidFill>
                    <a:srgbClr val="FFFFFF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1. stack frame: main()</a:t>
              </a:r>
            </a:p>
          </p:txBody>
        </p:sp>
      </p:grpSp>
      <p:grpSp>
        <p:nvGrpSpPr>
          <p:cNvPr id="400" name="2.  line 12: geo_mean()"/>
          <p:cNvGrpSpPr/>
          <p:nvPr/>
        </p:nvGrpSpPr>
        <p:grpSpPr>
          <a:xfrm>
            <a:off x="9773932" y="3085281"/>
            <a:ext cx="2419848" cy="753767"/>
            <a:chOff x="0" y="0"/>
            <a:chExt cx="2419847" cy="753766"/>
          </a:xfrm>
        </p:grpSpPr>
        <p:sp>
          <p:nvSpPr>
            <p:cNvPr id="398" name="Rounded Rectangle"/>
            <p:cNvSpPr/>
            <p:nvPr/>
          </p:nvSpPr>
          <p:spPr>
            <a:xfrm>
              <a:off x="0" y="0"/>
              <a:ext cx="2419848" cy="753767"/>
            </a:xfrm>
            <a:prstGeom prst="roundRect">
              <a:avLst>
                <a:gd name="adj" fmla="val 25273"/>
              </a:avLst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399" name="2.  line 12: geo_mean()"/>
            <p:cNvSpPr txBox="1"/>
            <p:nvPr/>
          </p:nvSpPr>
          <p:spPr>
            <a:xfrm>
              <a:off x="55795" y="84783"/>
              <a:ext cx="230825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2.  line 12: geo_mean()</a:t>
              </a:r>
            </a:p>
          </p:txBody>
        </p:sp>
      </p:grpSp>
      <p:sp>
        <p:nvSpPr>
          <p:cNvPr id="401" name="Rounded Rectangle"/>
          <p:cNvSpPr/>
          <p:nvPr/>
        </p:nvSpPr>
        <p:spPr>
          <a:xfrm>
            <a:off x="9773932" y="3980519"/>
            <a:ext cx="2419848" cy="753767"/>
          </a:xfrm>
          <a:prstGeom prst="roundRect">
            <a:avLst>
              <a:gd name="adj" fmla="val 25273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402" name="Connection Line"/>
          <p:cNvSpPr/>
          <p:nvPr/>
        </p:nvSpPr>
        <p:spPr>
          <a:xfrm>
            <a:off x="9116980" y="4329355"/>
            <a:ext cx="668156" cy="678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84" y="14028"/>
                  <a:pt x="-5398" y="6828"/>
                  <a:pt x="15559" y="0"/>
                </a:cubicBezTo>
              </a:path>
            </a:pathLst>
          </a:custGeom>
          <a:ln w="38100" cap="rnd">
            <a:solidFill>
              <a:srgbClr val="61D83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b="1"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03" name="Connection Line"/>
          <p:cNvSpPr/>
          <p:nvPr/>
        </p:nvSpPr>
        <p:spPr>
          <a:xfrm>
            <a:off x="9364499" y="3419077"/>
            <a:ext cx="490925" cy="785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4" h="21600" fill="norm" stroke="1" extrusionOk="0">
                <a:moveTo>
                  <a:pt x="16274" y="21600"/>
                </a:moveTo>
                <a:cubicBezTo>
                  <a:pt x="-3960" y="13112"/>
                  <a:pt x="-5326" y="5912"/>
                  <a:pt x="12176" y="0"/>
                </a:cubicBezTo>
              </a:path>
            </a:pathLst>
          </a:custGeom>
          <a:ln w="38100" cap="rnd">
            <a:solidFill>
              <a:srgbClr val="61D83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b="1"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406" name="line 8: sqrt()"/>
          <p:cNvGrpSpPr/>
          <p:nvPr/>
        </p:nvGrpSpPr>
        <p:grpSpPr>
          <a:xfrm>
            <a:off x="9773932" y="3980519"/>
            <a:ext cx="2419848" cy="753767"/>
            <a:chOff x="0" y="0"/>
            <a:chExt cx="2419847" cy="753766"/>
          </a:xfrm>
        </p:grpSpPr>
        <p:sp>
          <p:nvSpPr>
            <p:cNvPr id="404" name="Rounded Rectangle"/>
            <p:cNvSpPr/>
            <p:nvPr/>
          </p:nvSpPr>
          <p:spPr>
            <a:xfrm>
              <a:off x="0" y="0"/>
              <a:ext cx="2419848" cy="753767"/>
            </a:xfrm>
            <a:prstGeom prst="roundRect">
              <a:avLst>
                <a:gd name="adj" fmla="val 25273"/>
              </a:avLst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405" name="line 8: sqrt()"/>
            <p:cNvSpPr txBox="1"/>
            <p:nvPr/>
          </p:nvSpPr>
          <p:spPr>
            <a:xfrm>
              <a:off x="55795" y="205432"/>
              <a:ext cx="2308257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line 8: sqrt()</a:t>
              </a:r>
            </a:p>
          </p:txBody>
        </p:sp>
      </p:grpSp>
      <p:sp>
        <p:nvSpPr>
          <p:cNvPr id="407" name="Line"/>
          <p:cNvSpPr/>
          <p:nvPr/>
        </p:nvSpPr>
        <p:spPr>
          <a:xfrm flipV="1">
            <a:off x="8756540" y="3474860"/>
            <a:ext cx="2" cy="1765084"/>
          </a:xfrm>
          <a:prstGeom prst="line">
            <a:avLst/>
          </a:prstGeom>
          <a:ln w="25400">
            <a:solidFill>
              <a:srgbClr val="61D83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408" name="Line"/>
          <p:cNvSpPr/>
          <p:nvPr/>
        </p:nvSpPr>
        <p:spPr>
          <a:xfrm>
            <a:off x="12464671" y="3542336"/>
            <a:ext cx="3" cy="732626"/>
          </a:xfrm>
          <a:prstGeom prst="line">
            <a:avLst/>
          </a:prstGeom>
          <a:ln w="25400">
            <a:solidFill>
              <a:srgbClr val="FF644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Shape 370"/>
          <p:cNvSpPr txBox="1"/>
          <p:nvPr/>
        </p:nvSpPr>
        <p:spPr>
          <a:xfrm>
            <a:off x="311700" y="1935884"/>
            <a:ext cx="8146499" cy="3428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https://goo.gl/bwpHPo</a:t>
            </a:r>
          </a:p>
        </p:txBody>
      </p:sp>
      <p:pic>
        <p:nvPicPr>
          <p:cNvPr id="412" name="Shape 371" descr="Shape 3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5575" y="1699765"/>
            <a:ext cx="3239135" cy="48792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13" name="Shape 372" descr="Shape 3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75" y="1722352"/>
            <a:ext cx="4967080" cy="2623691"/>
          </a:xfrm>
          <a:prstGeom prst="rect">
            <a:avLst/>
          </a:prstGeom>
          <a:ln w="19050">
            <a:solidFill>
              <a:srgbClr val="434343"/>
            </a:solidFill>
          </a:ln>
        </p:spPr>
      </p:pic>
      <p:pic>
        <p:nvPicPr>
          <p:cNvPr id="414" name="Shape 373" descr="Shape 37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93429" y="1719675"/>
            <a:ext cx="3817878" cy="2824019"/>
          </a:xfrm>
          <a:prstGeom prst="rect">
            <a:avLst/>
          </a:prstGeom>
          <a:ln w="19050">
            <a:solidFill>
              <a:srgbClr val="434343"/>
            </a:solidFill>
          </a:ln>
        </p:spPr>
      </p:pic>
      <p:sp>
        <p:nvSpPr>
          <p:cNvPr id="415" name="Let’s visit http://www.pythontutor.com/visualize.html#mode=display to see the live steps."/>
          <p:cNvSpPr txBox="1"/>
          <p:nvPr/>
        </p:nvSpPr>
        <p:spPr>
          <a:xfrm>
            <a:off x="2419592" y="7765033"/>
            <a:ext cx="9536473" cy="108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t>Let’s visit </a:t>
            </a:r>
            <a:r>
              <a:rPr u="sng">
                <a:hlinkClick r:id="rId5" invalidUrl="" action="" tgtFrame="" tooltip="" history="1" highlightClick="0" endSnd="0"/>
              </a:rPr>
              <a:t>http://www.pythontutor.com/visualize.html#mode=display</a:t>
            </a:r>
            <a:r>
              <a:t> to see the live steps.</a:t>
            </a:r>
          </a:p>
        </p:txBody>
      </p:sp>
      <p:sp>
        <p:nvSpPr>
          <p:cNvPr id="416" name="Stack Trace | Visual understanding"/>
          <p:cNvSpPr txBox="1"/>
          <p:nvPr/>
        </p:nvSpPr>
        <p:spPr>
          <a:xfrm>
            <a:off x="706119" y="127000"/>
            <a:ext cx="11008361" cy="122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43991">
              <a:defRPr sz="7000"/>
            </a:lvl1pPr>
          </a:lstStyle>
          <a:p>
            <a:pPr/>
            <a:r>
              <a:t>Stack Trace … recursion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day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2403">
              <a:spcBef>
                <a:spcPts val="1400"/>
              </a:spcBef>
              <a:defRPr sz="6160"/>
            </a:pPr>
            <a:r>
              <a:t>Today</a:t>
            </a:r>
            <a:r>
              <a:t>’s Agenda</a:t>
            </a:r>
            <a:r>
              <a:t> …</a:t>
            </a:r>
          </a:p>
        </p:txBody>
      </p:sp>
      <p:sp>
        <p:nvSpPr>
          <p:cNvPr id="162" name="Homework 4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Review</a:t>
            </a:r>
            <a:endParaRPr sz="7081"/>
          </a:p>
          <a:p>
            <a:pPr lvl="1" marL="886968" indent="-431165" defTabSz="521339">
              <a:spcBef>
                <a:spcPts val="0"/>
              </a:spcBef>
              <a:buSzPct val="100000"/>
              <a:defRPr sz="3492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Discuss Homework 4</a:t>
            </a:r>
            <a:endParaRPr sz="7081"/>
          </a:p>
          <a:p>
            <a:pPr lvl="1" marL="886968" indent="-431165" defTabSz="521339">
              <a:spcBef>
                <a:spcPts val="0"/>
              </a:spcBef>
              <a:buSzPct val="100000"/>
              <a:defRPr sz="3492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Discuss Name Space Concept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Anatomy of a Function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Functions as Objects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map() &amp; lambda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Default, Positional, &amp; System Arguments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Recursion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Exception Handling</a:t>
            </a:r>
            <a:endParaRPr sz="7081"/>
          </a:p>
          <a:p>
            <a:pPr marL="431165" indent="-431165" defTabSz="521339">
              <a:spcBef>
                <a:spcPts val="0"/>
              </a:spcBef>
              <a:buSzPct val="100000"/>
              <a:defRPr sz="4171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Stack Trace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tack Trace | Understanding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5572">
              <a:spcBef>
                <a:spcPts val="1400"/>
              </a:spcBef>
              <a:defRPr sz="6160"/>
            </a:pPr>
            <a:r>
              <a:t>Stack Trace </a:t>
            </a:r>
            <a:r>
              <a:t>…</a:t>
            </a:r>
            <a:r>
              <a:t> errors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0" name="Shape 380" descr="Shape 380"/>
          <p:cNvPicPr>
            <a:picLocks noChangeAspect="1"/>
          </p:cNvPicPr>
          <p:nvPr/>
        </p:nvPicPr>
        <p:blipFill>
          <a:blip r:embed="rId2">
            <a:extLst/>
          </a:blip>
          <a:srcRect l="9419" t="0" r="46968" b="60403"/>
          <a:stretch>
            <a:fillRect/>
          </a:stretch>
        </p:blipFill>
        <p:spPr>
          <a:xfrm>
            <a:off x="406400" y="1760679"/>
            <a:ext cx="5671245" cy="47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Shape 381" descr="Shape 381"/>
          <p:cNvPicPr>
            <a:picLocks noChangeAspect="1"/>
          </p:cNvPicPr>
          <p:nvPr/>
        </p:nvPicPr>
        <p:blipFill>
          <a:blip r:embed="rId2">
            <a:extLst/>
          </a:blip>
          <a:srcRect l="8998" t="39595" r="22615" b="0"/>
          <a:stretch>
            <a:fillRect/>
          </a:stretch>
        </p:blipFill>
        <p:spPr>
          <a:xfrm>
            <a:off x="6838857" y="1743971"/>
            <a:ext cx="5917744" cy="4819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Lorem Ipsum Dolo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</a:t>
            </a:r>
          </a:p>
        </p:txBody>
      </p:sp>
      <p:sp>
        <p:nvSpPr>
          <p:cNvPr id="424" name="Text Placeholder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Backup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it hub | branching &amp; mer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git hub | branching &amp; merging</a:t>
            </a:r>
          </a:p>
        </p:txBody>
      </p:sp>
      <p:sp>
        <p:nvSpPr>
          <p:cNvPr id="427" name="Make the branc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/>
            </a:pPr>
            <a:r>
              <a:t>Make the branch:</a:t>
            </a:r>
          </a:p>
          <a:p>
            <a:pPr lvl="5" marL="0" indent="0" defTabSz="537463">
              <a:spcBef>
                <a:spcPts val="2200"/>
              </a:spcBef>
              <a:buSzTx/>
              <a:buNone/>
              <a:defRPr sz="3312"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git checkout -b &lt;name&gt;</a:t>
            </a:r>
            <a:r>
              <a:rPr>
                <a:solidFill>
                  <a:srgbClr val="003262"/>
                </a:solidFill>
              </a:rPr>
              <a:t> </a:t>
            </a:r>
            <a:r>
              <a:rPr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     # to add a new branch</a:t>
            </a:r>
            <a:endParaRPr>
              <a:solidFill>
                <a:srgbClr val="003262"/>
              </a:solidFill>
              <a:latin typeface="FreightSans Pro"/>
              <a:ea typeface="FreightSans Pro"/>
              <a:cs typeface="FreightSans Pro"/>
              <a:sym typeface="FreightSans Pro"/>
            </a:endParaRPr>
          </a:p>
          <a:p>
            <a:pPr lvl="3" marL="0" indent="0" defTabSz="537463">
              <a:spcBef>
                <a:spcPts val="2200"/>
              </a:spcBef>
              <a:buSzTx/>
              <a:buNone/>
              <a:defRPr sz="3312"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git branch</a:t>
            </a:r>
            <a:r>
              <a:rPr>
                <a:solidFill>
                  <a:srgbClr val="FF968D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</a:t>
            </a:r>
            <a:r>
              <a:rPr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                                      # tells you what branches there are.</a:t>
            </a:r>
            <a:endParaRPr>
              <a:solidFill>
                <a:srgbClr val="003262"/>
              </a:solidFill>
              <a:latin typeface="FreightSans Pro"/>
              <a:ea typeface="FreightSans Pro"/>
              <a:cs typeface="FreightSans Pro"/>
              <a:sym typeface="FreightSans Pro"/>
            </a:endParaRP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Merge into the branch:</a:t>
            </a:r>
          </a:p>
          <a:p>
            <a:pPr lvl="5" marL="0" indent="0" defTabSz="537463">
              <a:spcBef>
                <a:spcPts val="2200"/>
              </a:spcBef>
              <a:buSzTx/>
              <a:buNone/>
              <a:defRPr sz="3312"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git checkout master</a:t>
            </a:r>
            <a:r>
              <a:rPr>
                <a:solidFill>
                  <a:srgbClr val="003262"/>
                </a:solidFill>
              </a:rPr>
              <a:t> </a:t>
            </a:r>
            <a:r>
              <a:rPr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             # change to branch you want to merge</a:t>
            </a:r>
            <a:endParaRPr>
              <a:solidFill>
                <a:srgbClr val="003262"/>
              </a:solidFill>
              <a:latin typeface="FreightSans Pro"/>
              <a:ea typeface="FreightSans Pro"/>
              <a:cs typeface="FreightSans Pro"/>
              <a:sym typeface="FreightSans Pro"/>
            </a:endParaRPr>
          </a:p>
          <a:p>
            <a:pPr lvl="3" marL="0" indent="0" defTabSz="537463">
              <a:spcBef>
                <a:spcPts val="2200"/>
              </a:spcBef>
              <a:buSzTx/>
              <a:buNone/>
              <a:defRPr sz="3312"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git merge &lt;alt branch&gt;</a:t>
            </a:r>
            <a:r>
              <a:rPr>
                <a:solidFill>
                  <a:srgbClr val="FF968D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</a:t>
            </a:r>
            <a:r>
              <a:rPr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       # </a:t>
            </a:r>
            <a:r>
              <a:rPr sz="2392">
                <a:solidFill>
                  <a:srgbClr val="003262"/>
                </a:solidFill>
                <a:latin typeface="FreightSans Pro"/>
                <a:ea typeface="FreightSans Pro"/>
                <a:cs typeface="FreightSans Pro"/>
                <a:sym typeface="FreightSans Pro"/>
              </a:rPr>
              <a:t>“fast forward” merge indicates no conflicts.</a:t>
            </a:r>
          </a:p>
        </p:txBody>
      </p:sp>
      <p:sp>
        <p:nvSpPr>
          <p:cNvPr id="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unctions | map &amp; 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Functions | map &amp; lambda</a:t>
            </a:r>
          </a:p>
        </p:txBody>
      </p:sp>
      <p:sp>
        <p:nvSpPr>
          <p:cNvPr id="431" name="map()…"/>
          <p:cNvSpPr txBox="1"/>
          <p:nvPr>
            <p:ph type="body" sz="half" idx="1"/>
          </p:nvPr>
        </p:nvSpPr>
        <p:spPr>
          <a:xfrm>
            <a:off x="419100" y="2184400"/>
            <a:ext cx="11988800" cy="3910347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800"/>
            </a:pPr>
            <a:r>
              <a:t>map()</a:t>
            </a:r>
          </a:p>
          <a:p>
            <a:pPr lvl="1" marL="914400" indent="-444500">
              <a:defRPr sz="2800"/>
            </a:pPr>
            <a:r>
              <a:t>Apply a function to each element of an iterable …</a:t>
            </a:r>
          </a:p>
          <a:p>
            <a:pPr marL="444500" indent="-444500">
              <a:defRPr sz="2800"/>
            </a:pPr>
            <a:r>
              <a:t>lambda functions (“anonymous”)</a:t>
            </a:r>
          </a:p>
          <a:p>
            <a:pPr lvl="1" marL="914400" indent="-444500">
              <a:defRPr sz="2800"/>
            </a:pPr>
            <a:r>
              <a:t>The functions aren’t named</a:t>
            </a:r>
          </a:p>
          <a:p>
            <a:pPr lvl="1" marL="914400" indent="-444500">
              <a:defRPr sz="2800"/>
            </a:pPr>
            <a:r>
              <a:t>We can pass the lambda as an argument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list(map(round10, (23,24,42,66)))"/>
          <p:cNvSpPr txBox="1"/>
          <p:nvPr/>
        </p:nvSpPr>
        <p:spPr>
          <a:xfrm>
            <a:off x="2609850" y="2312293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3262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list(map(round10, (23,24,42,66)))</a:t>
            </a:r>
          </a:p>
        </p:txBody>
      </p:sp>
      <p:sp>
        <p:nvSpPr>
          <p:cNvPr id="434" name="lambda x : 100 - (100 - x)/2"/>
          <p:cNvSpPr txBox="1"/>
          <p:nvPr/>
        </p:nvSpPr>
        <p:spPr>
          <a:xfrm>
            <a:off x="6717235" y="4455978"/>
            <a:ext cx="52524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B516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lambda x : 100 - (100 - x)/2</a:t>
            </a:r>
          </a:p>
        </p:txBody>
      </p:sp>
      <p:sp>
        <p:nvSpPr>
          <p:cNvPr id="435" name="&lt;function __main__.&lt;lambda&gt;&gt;"/>
          <p:cNvSpPr txBox="1"/>
          <p:nvPr/>
        </p:nvSpPr>
        <p:spPr>
          <a:xfrm>
            <a:off x="6717235" y="5855293"/>
            <a:ext cx="52524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&lt;function __main__.&lt;lambda&gt;&gt;</a:t>
            </a:r>
          </a:p>
        </p:txBody>
      </p:sp>
      <p:sp>
        <p:nvSpPr>
          <p:cNvPr id="436" name="apply_to_grades(lambda x : 100 - (100 - x)/2, grade_list)"/>
          <p:cNvSpPr txBox="1"/>
          <p:nvPr/>
        </p:nvSpPr>
        <p:spPr>
          <a:xfrm>
            <a:off x="1126454" y="6772008"/>
            <a:ext cx="105740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516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apply_to_grades(lambda x : 100 - (100 - x)/2, grade_list)</a:t>
            </a:r>
          </a:p>
        </p:txBody>
      </p:sp>
      <p:sp>
        <p:nvSpPr>
          <p:cNvPr id="437" name="[(‘Betty’, 94.0),…"/>
          <p:cNvSpPr txBox="1"/>
          <p:nvPr/>
        </p:nvSpPr>
        <p:spPr>
          <a:xfrm>
            <a:off x="1052714" y="7637796"/>
            <a:ext cx="360089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[(‘Betty’, 94.0),</a:t>
            </a:r>
          </a:p>
          <a:p>
            <a:pPr>
              <a:defRPr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(‘Steve’, 87.,5),</a:t>
            </a:r>
          </a:p>
          <a:p>
            <a:pPr>
              <a:defRPr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(‘Bob’, 86.4),</a:t>
            </a:r>
          </a:p>
          <a:p>
            <a:pPr>
              <a:defRPr>
                <a:solidFill>
                  <a:srgbClr val="594A2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(‘Ming Wa’, 97.0)]</a:t>
            </a:r>
          </a:p>
        </p:txBody>
      </p:sp>
      <p:sp>
        <p:nvSpPr>
          <p:cNvPr id="438" name="[20, 50, 40, 70]"/>
          <p:cNvSpPr txBox="1"/>
          <p:nvPr/>
        </p:nvSpPr>
        <p:spPr>
          <a:xfrm>
            <a:off x="9759243" y="2312293"/>
            <a:ext cx="30408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[20, 50, 40, 70]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btw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btw … </a:t>
            </a:r>
          </a:p>
        </p:txBody>
      </p:sp>
      <p:sp>
        <p:nvSpPr>
          <p:cNvPr id="441" name="if you know other languages, you’ll have encountered try … catch.  This is the same thing, with a different syntax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know other languages, you’ll have encountered try … catch.  This is the same thing, with a different syntax.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Rectangle"/>
          <p:cNvSpPr/>
          <p:nvPr/>
        </p:nvSpPr>
        <p:spPr>
          <a:xfrm>
            <a:off x="1805135" y="5003800"/>
            <a:ext cx="7841607" cy="469900"/>
          </a:xfrm>
          <a:prstGeom prst="rect">
            <a:avLst/>
          </a:prstGeom>
          <a:solidFill>
            <a:srgbClr val="FEF4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44" name="class myClass extends File throws Exception"/>
          <p:cNvSpPr txBox="1"/>
          <p:nvPr/>
        </p:nvSpPr>
        <p:spPr>
          <a:xfrm>
            <a:off x="1805135" y="5029199"/>
            <a:ext cx="784160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500"/>
              </a:spcBef>
              <a:defRPr sz="2200">
                <a:solidFill>
                  <a:srgbClr val="004D8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class myClass extends File throws Exception</a:t>
            </a:r>
          </a:p>
        </p:txBody>
      </p:sp>
      <p:sp>
        <p:nvSpPr>
          <p:cNvPr id="445" name="try {…"/>
          <p:cNvSpPr txBox="1"/>
          <p:nvPr/>
        </p:nvSpPr>
        <p:spPr>
          <a:xfrm>
            <a:off x="1824259" y="5581650"/>
            <a:ext cx="8893970" cy="238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try { </a:t>
            </a:r>
          </a:p>
          <a:p>
            <a:pPr>
              <a:lnSpc>
                <a:spcPct val="130000"/>
              </a:lnSpc>
              <a:defRPr b="1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fh = read(“myfile.txt”);</a:t>
            </a:r>
          </a:p>
          <a:p>
            <a:pPr>
              <a:lnSpc>
                <a:spcPct val="130000"/>
              </a:lnSpc>
              <a:defRPr b="1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 catch(Exception e) {</a:t>
            </a:r>
          </a:p>
          <a:p>
            <a:pPr>
              <a:lnSpc>
                <a:spcPct val="130000"/>
              </a:lnSpc>
              <a:defRPr b="1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system.out.println(“Error: “+e.getMessage())</a:t>
            </a:r>
          </a:p>
          <a:p>
            <a:pPr>
              <a:lnSpc>
                <a:spcPct val="130000"/>
              </a:lnSpc>
              <a:defRPr b="1">
                <a:solidFill>
                  <a:srgbClr val="594A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1400"/>
              </a:spcBef>
              <a:defRPr sz="6160"/>
            </a:lvl1pPr>
          </a:lstStyle>
          <a:p>
            <a:pPr/>
            <a:r>
              <a:t>Summary</a:t>
            </a:r>
          </a:p>
        </p:txBody>
      </p:sp>
      <p:sp>
        <p:nvSpPr>
          <p:cNvPr id="448" name="Coming Wee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Coming Weeks</a:t>
            </a:r>
          </a:p>
          <a:p>
            <a:pPr/>
            <a:r>
              <a:t>Scope &amp; Visibility of variables</a:t>
            </a:r>
          </a:p>
          <a:p>
            <a:pPr/>
            <a:r>
              <a:t>Functions, with defaults, as objects</a:t>
            </a:r>
          </a:p>
          <a:p>
            <a:pPr/>
            <a:r>
              <a:t>map and lambda</a:t>
            </a:r>
          </a:p>
          <a:p>
            <a:pPr/>
            <a:r>
              <a:t>recursion</a:t>
            </a:r>
          </a:p>
          <a:p>
            <a:pPr/>
            <a:r>
              <a:t>try … except</a:t>
            </a:r>
          </a:p>
          <a:p>
            <a:pPr/>
            <a:r>
              <a:t>argv and stack trace</a:t>
            </a:r>
          </a:p>
        </p:txBody>
      </p:sp>
      <p:sp>
        <p:nvSpPr>
          <p:cNvPr id="4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oday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Discuss Homework 4</a:t>
            </a:r>
          </a:p>
        </p:txBody>
      </p:sp>
      <p:sp>
        <p:nvSpPr>
          <p:cNvPr id="166" name="Homework 4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37462">
              <a:spcBef>
                <a:spcPts val="0"/>
              </a:spcBef>
              <a:buSzTx/>
              <a:buNone/>
              <a:defRPr sz="4300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Homework 4:</a:t>
            </a:r>
            <a:endParaRPr sz="7300"/>
          </a:p>
          <a:p>
            <a:pPr lvl="2" marL="1418510" indent="-600630" defTabSz="537462">
              <a:spcBef>
                <a:spcPts val="0"/>
              </a:spcBef>
              <a:defRPr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</a:defRPr>
            </a:pPr>
            <a:r>
              <a:t>for loop</a:t>
            </a:r>
            <a:endParaRPr sz="7300"/>
          </a:p>
          <a:p>
            <a:pPr lvl="2" marL="1418510" indent="-600630" defTabSz="537462">
              <a:spcBef>
                <a:spcPts val="0"/>
              </a:spcBef>
              <a:defRPr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</a:defRPr>
            </a:pPr>
            <a:r>
              <a:t>chess</a:t>
            </a:r>
            <a:endParaRPr sz="7300"/>
          </a:p>
          <a:p>
            <a:pPr lvl="2" marL="1418510" indent="-600630" defTabSz="537462">
              <a:spcBef>
                <a:spcPts val="0"/>
              </a:spcBef>
              <a:defRPr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</a:defRPr>
            </a:pPr>
            <a:r>
              <a:t>algorithms - binary search (discussion &amp; updates)</a:t>
            </a:r>
            <a:endParaRPr sz="7300"/>
          </a:p>
          <a:p>
            <a:pPr lvl="2" marL="1418510" indent="-600630" defTabSz="537462">
              <a:spcBef>
                <a:spcPts val="0"/>
              </a:spcBef>
              <a:defRPr>
                <a:solidFill>
                  <a:schemeClr val="accent3">
                    <a:hueOff val="702212"/>
                    <a:satOff val="1394"/>
                    <a:lumOff val="-28495"/>
                  </a:schemeClr>
                </a:solidFill>
              </a:defRPr>
            </a:pPr>
            <a:r>
              <a:t>comprehensions</a:t>
            </a:r>
            <a:endParaRPr sz="7300">
              <a:solidFill>
                <a:srgbClr val="00A598"/>
              </a:solidFill>
            </a:endParaRPr>
          </a:p>
          <a:p>
            <a:pPr lvl="2" marL="0" indent="0" defTabSz="537462">
              <a:spcBef>
                <a:spcPts val="0"/>
              </a:spcBef>
              <a:buSzTx/>
              <a:buNone/>
              <a:defRPr sz="4300">
                <a:latin typeface="FreightText Pro"/>
                <a:ea typeface="FreightText Pro"/>
                <a:cs typeface="FreightText Pro"/>
                <a:sym typeface="FreightText Pro"/>
              </a:defRPr>
            </a:pPr>
          </a:p>
          <a:p>
            <a:pPr lvl="2" marL="0" indent="0" defTabSz="537462">
              <a:spcBef>
                <a:spcPts val="0"/>
              </a:spcBef>
              <a:buSzTx/>
              <a:buNone/>
              <a:defRPr sz="4300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What was the hardest part of homework 4?</a:t>
            </a:r>
            <a:endParaRPr sz="7300"/>
          </a:p>
          <a:p>
            <a:pPr lvl="2" marL="0" indent="0" defTabSz="537462">
              <a:spcBef>
                <a:spcPts val="0"/>
              </a:spcBef>
              <a:buSzTx/>
              <a:buNone/>
              <a:defRPr sz="4300">
                <a:latin typeface="FreightText Pro"/>
                <a:ea typeface="FreightText Pro"/>
                <a:cs typeface="FreightText Pro"/>
                <a:sym typeface="FreightText Pro"/>
              </a:defRPr>
            </a:pPr>
            <a:r>
              <a:t>How much time did you spend on this week’s assignment?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otes about ho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1400"/>
              </a:spcBef>
              <a:defRPr sz="6160"/>
            </a:lvl1pPr>
          </a:lstStyle>
          <a:p>
            <a:pPr/>
            <a:r>
              <a:t>Discuss Homework 4</a:t>
            </a:r>
          </a:p>
        </p:txBody>
      </p:sp>
      <p:sp>
        <p:nvSpPr>
          <p:cNvPr id="170" name="Remember to use either all tabs or 4 spaces [not both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t>Remember to use either all tabs or 4 spaces [not both]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The usual style is to have a space before/after operands </a:t>
            </a:r>
          </a:p>
          <a:p>
            <a:pPr lvl="1" marL="930402" indent="-465201" defTabSz="578358">
              <a:spcBef>
                <a:spcPts val="900"/>
              </a:spcBef>
              <a:defRPr sz="3564"/>
            </a:pPr>
            <a:r>
              <a:t>(e.g., </a:t>
            </a:r>
            <a:r>
              <a:rPr>
                <a:latin typeface="Prestige Elite Std"/>
                <a:ea typeface="Prestige Elite Std"/>
                <a:cs typeface="Prestige Elite Std"/>
                <a:sym typeface="Prestige Elite Std"/>
              </a:rPr>
              <a:t>a = b + c</a:t>
            </a:r>
            <a:r>
              <a:t>, not </a:t>
            </a:r>
            <a:r>
              <a:rPr>
                <a:solidFill>
                  <a:srgbClr val="0F2A35"/>
                </a:solidFill>
                <a:latin typeface="Prestige Elite Std"/>
                <a:ea typeface="Prestige Elite Std"/>
                <a:cs typeface="Prestige Elite Std"/>
                <a:sym typeface="Prestige Elite Std"/>
              </a:rPr>
              <a:t>a=b+c</a:t>
            </a:r>
            <a:r>
              <a:t>)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Comments are encouraged </a:t>
            </a:r>
            <a:r>
              <a:t>–</a:t>
            </a:r>
            <a:r>
              <a:t> </a:t>
            </a:r>
            <a:r>
              <a:t>usually </a:t>
            </a:r>
            <a:r>
              <a:t>put </a:t>
            </a:r>
            <a:r>
              <a:t>th</a:t>
            </a:r>
            <a:r>
              <a:t>em on their own line</a:t>
            </a:r>
            <a:r>
              <a:t>s</a:t>
            </a:r>
            <a:r>
              <a:t>, </a:t>
            </a:r>
            <a:r>
              <a:t>not</a:t>
            </a:r>
            <a:r>
              <a:t> append</a:t>
            </a:r>
            <a:r>
              <a:t> to</a:t>
            </a:r>
            <a:r>
              <a:t> the end</a:t>
            </a:r>
            <a:r>
              <a:t>s</a:t>
            </a:r>
            <a:r>
              <a:t> of line</a:t>
            </a:r>
            <a:r>
              <a:t>s</a:t>
            </a:r>
            <a:r>
              <a:t>.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When submitting the final version of </a:t>
            </a:r>
            <a:r>
              <a:t>homework</a:t>
            </a:r>
            <a:r>
              <a:t>, delete any personal debugging statements.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Name Space | Global v. Loc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Discuss Name Space Concept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7" name="In module()…"/>
          <p:cNvGrpSpPr/>
          <p:nvPr/>
        </p:nvGrpSpPr>
        <p:grpSpPr>
          <a:xfrm>
            <a:off x="514909" y="2252589"/>
            <a:ext cx="5651136" cy="3181996"/>
            <a:chOff x="0" y="0"/>
            <a:chExt cx="5651134" cy="3181995"/>
          </a:xfrm>
        </p:grpSpPr>
        <p:sp>
          <p:nvSpPr>
            <p:cNvPr id="175" name="Rounded Rectangle"/>
            <p:cNvSpPr/>
            <p:nvPr/>
          </p:nvSpPr>
          <p:spPr>
            <a:xfrm>
              <a:off x="0" y="0"/>
              <a:ext cx="5651135" cy="3181996"/>
            </a:xfrm>
            <a:prstGeom prst="roundRect">
              <a:avLst>
                <a:gd name="adj" fmla="val 13138"/>
              </a:avLst>
            </a:prstGeom>
            <a:solidFill>
              <a:srgbClr val="00A2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restige Elite Std"/>
                  <a:ea typeface="Prestige Elite Std"/>
                  <a:cs typeface="Prestige Elite Std"/>
                  <a:sym typeface="Prestige Elite Std"/>
                </a:defRPr>
              </a:pPr>
            </a:p>
          </p:txBody>
        </p:sp>
        <p:sp>
          <p:nvSpPr>
            <p:cNvPr id="176" name="Running at global level…"/>
            <p:cNvSpPr/>
            <p:nvPr/>
          </p:nvSpPr>
          <p:spPr>
            <a:xfrm>
              <a:off x="122444" y="517385"/>
              <a:ext cx="54062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200">
                  <a:solidFill>
                    <a:srgbClr val="000000"/>
                  </a:solidFill>
                  <a:latin typeface="Prestige Elite Std"/>
                  <a:ea typeface="Prestige Elite Std"/>
                  <a:cs typeface="Prestige Elite Std"/>
                  <a:sym typeface="Prestige Elite Std"/>
                </a:defRPr>
              </a:pPr>
              <a:r>
                <a:t>Running at global level</a:t>
              </a:r>
            </a:p>
            <a:p>
              <a:pPr>
                <a:defRPr sz="2200">
                  <a:solidFill>
                    <a:srgbClr val="000000"/>
                  </a:solidFill>
                  <a:latin typeface="Prestige Elite Std"/>
                  <a:ea typeface="Prestige Elite Std"/>
                  <a:cs typeface="Prestige Elite Std"/>
                  <a:sym typeface="Prestige Elite Std"/>
                </a:defRPr>
              </a:pPr>
              <a:r>
                <a:t>result = add_one(x)</a:t>
              </a:r>
            </a:p>
          </p:txBody>
        </p:sp>
      </p:grpSp>
      <p:sp>
        <p:nvSpPr>
          <p:cNvPr id="178" name="Rounded Rectangle"/>
          <p:cNvSpPr/>
          <p:nvPr/>
        </p:nvSpPr>
        <p:spPr>
          <a:xfrm>
            <a:off x="1301035" y="4040614"/>
            <a:ext cx="4078885" cy="1270001"/>
          </a:xfrm>
          <a:prstGeom prst="roundRect">
            <a:avLst>
              <a:gd name="adj" fmla="val 15000"/>
            </a:avLst>
          </a:prstGeom>
          <a:solidFill>
            <a:srgbClr val="F7B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79" name="Global Namespace"/>
          <p:cNvSpPr txBox="1"/>
          <p:nvPr/>
        </p:nvSpPr>
        <p:spPr>
          <a:xfrm>
            <a:off x="1356831" y="4169782"/>
            <a:ext cx="3967293" cy="38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Global Namespace</a:t>
            </a:r>
          </a:p>
        </p:txBody>
      </p:sp>
      <p:grpSp>
        <p:nvGrpSpPr>
          <p:cNvPr id="182" name="x"/>
          <p:cNvGrpSpPr/>
          <p:nvPr/>
        </p:nvGrpSpPr>
        <p:grpSpPr>
          <a:xfrm>
            <a:off x="2534696" y="4688314"/>
            <a:ext cx="1611563" cy="469901"/>
            <a:chOff x="0" y="0"/>
            <a:chExt cx="1611562" cy="469900"/>
          </a:xfrm>
        </p:grpSpPr>
        <p:sp>
          <p:nvSpPr>
            <p:cNvPr id="180" name="Rectangle"/>
            <p:cNvSpPr/>
            <p:nvPr/>
          </p:nvSpPr>
          <p:spPr>
            <a:xfrm>
              <a:off x="-1" y="0"/>
              <a:ext cx="1611564" cy="469900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81" name="x"/>
            <p:cNvSpPr txBox="1"/>
            <p:nvPr/>
          </p:nvSpPr>
          <p:spPr>
            <a:xfrm>
              <a:off x="-1" y="44323"/>
              <a:ext cx="1611564" cy="381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3" name="Rounded Rectangle"/>
          <p:cNvSpPr/>
          <p:nvPr/>
        </p:nvSpPr>
        <p:spPr>
          <a:xfrm>
            <a:off x="514909" y="6015644"/>
            <a:ext cx="5651136" cy="3181996"/>
          </a:xfrm>
          <a:prstGeom prst="roundRect">
            <a:avLst>
              <a:gd name="adj" fmla="val 13138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</p:txBody>
      </p:sp>
      <p:sp>
        <p:nvSpPr>
          <p:cNvPr id="184" name="Running within add_one function…"/>
          <p:cNvSpPr txBox="1"/>
          <p:nvPr/>
        </p:nvSpPr>
        <p:spPr>
          <a:xfrm>
            <a:off x="637354" y="6179969"/>
            <a:ext cx="5406246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>
                <a:solidFill>
                  <a:srgbClr val="00000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Running within add_one function</a:t>
            </a:r>
          </a:p>
          <a:p>
            <a:pPr>
              <a:defRPr sz="2200">
                <a:solidFill>
                  <a:srgbClr val="000000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x = x + 1</a:t>
            </a:r>
          </a:p>
        </p:txBody>
      </p:sp>
      <p:sp>
        <p:nvSpPr>
          <p:cNvPr id="185" name="Rounded Rectangle"/>
          <p:cNvSpPr/>
          <p:nvPr/>
        </p:nvSpPr>
        <p:spPr>
          <a:xfrm>
            <a:off x="1301035" y="7061219"/>
            <a:ext cx="4078885" cy="1270001"/>
          </a:xfrm>
          <a:prstGeom prst="roundRect">
            <a:avLst>
              <a:gd name="adj" fmla="val 15000"/>
            </a:avLst>
          </a:prstGeom>
          <a:solidFill>
            <a:srgbClr val="F7B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86" name="Local Namespace"/>
          <p:cNvSpPr txBox="1"/>
          <p:nvPr/>
        </p:nvSpPr>
        <p:spPr>
          <a:xfrm>
            <a:off x="1356831" y="7209108"/>
            <a:ext cx="39672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Local Namespace</a:t>
            </a:r>
          </a:p>
        </p:txBody>
      </p:sp>
      <p:grpSp>
        <p:nvGrpSpPr>
          <p:cNvPr id="189" name="x"/>
          <p:cNvGrpSpPr/>
          <p:nvPr/>
        </p:nvGrpSpPr>
        <p:grpSpPr>
          <a:xfrm>
            <a:off x="2534696" y="7672814"/>
            <a:ext cx="1611563" cy="469901"/>
            <a:chOff x="0" y="0"/>
            <a:chExt cx="1611562" cy="469900"/>
          </a:xfrm>
        </p:grpSpPr>
        <p:sp>
          <p:nvSpPr>
            <p:cNvPr id="187" name="Rectangle"/>
            <p:cNvSpPr/>
            <p:nvPr/>
          </p:nvSpPr>
          <p:spPr>
            <a:xfrm>
              <a:off x="-1" y="0"/>
              <a:ext cx="1611564" cy="469900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88" name="x"/>
            <p:cNvSpPr txBox="1"/>
            <p:nvPr/>
          </p:nvSpPr>
          <p:spPr>
            <a:xfrm>
              <a:off x="-1" y="44323"/>
              <a:ext cx="1611564" cy="381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90" name="Rounded Rectangle"/>
          <p:cNvSpPr/>
          <p:nvPr/>
        </p:nvSpPr>
        <p:spPr>
          <a:xfrm>
            <a:off x="7485935" y="4073694"/>
            <a:ext cx="4434485" cy="2931669"/>
          </a:xfrm>
          <a:prstGeom prst="roundRect">
            <a:avLst>
              <a:gd name="adj" fmla="val 14260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91" name="Object Space"/>
          <p:cNvSpPr txBox="1"/>
          <p:nvPr/>
        </p:nvSpPr>
        <p:spPr>
          <a:xfrm>
            <a:off x="7600755" y="4228616"/>
            <a:ext cx="4189595" cy="38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Object Space</a:t>
            </a:r>
          </a:p>
        </p:txBody>
      </p:sp>
      <p:grpSp>
        <p:nvGrpSpPr>
          <p:cNvPr id="194" name="3"/>
          <p:cNvGrpSpPr/>
          <p:nvPr/>
        </p:nvGrpSpPr>
        <p:grpSpPr>
          <a:xfrm>
            <a:off x="8897395" y="5043806"/>
            <a:ext cx="1611562" cy="469902"/>
            <a:chOff x="0" y="0"/>
            <a:chExt cx="1611561" cy="469901"/>
          </a:xfrm>
        </p:grpSpPr>
        <p:sp>
          <p:nvSpPr>
            <p:cNvPr id="192" name="Rectangle"/>
            <p:cNvSpPr/>
            <p:nvPr/>
          </p:nvSpPr>
          <p:spPr>
            <a:xfrm>
              <a:off x="-1" y="-1"/>
              <a:ext cx="1611563" cy="469903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93" name="3"/>
            <p:cNvSpPr txBox="1"/>
            <p:nvPr/>
          </p:nvSpPr>
          <p:spPr>
            <a:xfrm>
              <a:off x="-1" y="44323"/>
              <a:ext cx="1611563" cy="38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97" name="4"/>
          <p:cNvGrpSpPr/>
          <p:nvPr/>
        </p:nvGrpSpPr>
        <p:grpSpPr>
          <a:xfrm>
            <a:off x="8897395" y="5907406"/>
            <a:ext cx="1611562" cy="469902"/>
            <a:chOff x="0" y="0"/>
            <a:chExt cx="1611561" cy="469901"/>
          </a:xfrm>
        </p:grpSpPr>
        <p:sp>
          <p:nvSpPr>
            <p:cNvPr id="195" name="Rectangle"/>
            <p:cNvSpPr/>
            <p:nvPr/>
          </p:nvSpPr>
          <p:spPr>
            <a:xfrm>
              <a:off x="-1" y="-1"/>
              <a:ext cx="1611563" cy="469903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96" name="4"/>
            <p:cNvSpPr txBox="1"/>
            <p:nvPr/>
          </p:nvSpPr>
          <p:spPr>
            <a:xfrm>
              <a:off x="-1" y="44323"/>
              <a:ext cx="1611563" cy="38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198" name="Line" descr="L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400311">
            <a:off x="3931453" y="6869717"/>
            <a:ext cx="5224795" cy="457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Line" descr="L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65045">
            <a:off x="4094026" y="4901038"/>
            <a:ext cx="4899649" cy="45790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Global"/>
          <p:cNvSpPr txBox="1"/>
          <p:nvPr/>
        </p:nvSpPr>
        <p:spPr>
          <a:xfrm>
            <a:off x="6883400" y="2334872"/>
            <a:ext cx="1351065" cy="68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ED4E35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1" name="Local"/>
          <p:cNvSpPr txBox="1"/>
          <p:nvPr/>
        </p:nvSpPr>
        <p:spPr>
          <a:xfrm>
            <a:off x="6883400" y="8244741"/>
            <a:ext cx="1167804" cy="68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ED4E35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Local</a:t>
            </a:r>
          </a:p>
        </p:txBody>
      </p:sp>
      <p:sp>
        <p:nvSpPr>
          <p:cNvPr id="202" name="Line"/>
          <p:cNvSpPr/>
          <p:nvPr/>
        </p:nvSpPr>
        <p:spPr>
          <a:xfrm>
            <a:off x="514993" y="5745292"/>
            <a:ext cx="11974814" cy="1"/>
          </a:xfrm>
          <a:prstGeom prst="line">
            <a:avLst/>
          </a:prstGeom>
          <a:ln w="101600" cap="rnd">
            <a:solidFill>
              <a:srgbClr val="FFFC6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amespace | Global v. loc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Discuss Name Space Concept</a:t>
            </a:r>
          </a:p>
        </p:txBody>
      </p:sp>
      <p:sp>
        <p:nvSpPr>
          <p:cNvPr id="205" name="Discussion: What have separate namespac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Discussion: </a:t>
            </a:r>
            <a:r>
              <a:t>S</a:t>
            </a:r>
            <a:r>
              <a:t>eparate namespaces?</a:t>
            </a:r>
          </a:p>
          <a:p>
            <a:pPr lvl="1"/>
            <a:r>
              <a:t>What are local variables used for?  [examples?]</a:t>
            </a:r>
          </a:p>
          <a:p>
            <a:pPr lvl="1"/>
            <a:r>
              <a:t>What are global var</a:t>
            </a:r>
            <a:r>
              <a:t>iable</a:t>
            </a:r>
            <a:r>
              <a:t>s used for?  [examples?]</a:t>
            </a:r>
          </a:p>
          <a:p>
            <a:pPr lvl="1"/>
            <a:r>
              <a:t>What happens when a var</a:t>
            </a:r>
            <a:r>
              <a:t>iable</a:t>
            </a:r>
            <a:r>
              <a:t> is </a:t>
            </a:r>
            <a:r>
              <a:t>referenc</a:t>
            </a:r>
            <a:r>
              <a:t>ed but not defined in the local namespace?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unctions | Anatom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403">
              <a:spcBef>
                <a:spcPts val="1400"/>
              </a:spcBef>
              <a:defRPr sz="6160"/>
            </a:lvl1pPr>
          </a:lstStyle>
          <a:p>
            <a:pPr/>
            <a:r>
              <a:t>Anatomy of a Function</a:t>
            </a:r>
          </a:p>
        </p:txBody>
      </p:sp>
      <p:sp>
        <p:nvSpPr>
          <p:cNvPr id="209" name="Vocabulary:…"/>
          <p:cNvSpPr txBox="1"/>
          <p:nvPr>
            <p:ph type="body" idx="1"/>
          </p:nvPr>
        </p:nvSpPr>
        <p:spPr>
          <a:xfrm>
            <a:off x="508000" y="2110556"/>
            <a:ext cx="11988800" cy="7132688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300"/>
              </a:spcBef>
              <a:defRPr sz="3059"/>
            </a:pPr>
            <a:r>
              <a:t>Vocabulary: 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</a:t>
            </a:r>
            <a:r>
              <a:rPr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rPr>
              <a:t>my_function(x)</a:t>
            </a:r>
            <a:r>
              <a:t>  accepts “arguments”</a:t>
            </a:r>
            <a:r>
              <a:t> also known as </a:t>
            </a:r>
            <a:r>
              <a:t>“parameters”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docstring   # help text  [readability, reusability]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code reuse; modularity; abstraction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functions are objects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functions are </a:t>
            </a:r>
            <a:r>
              <a:rPr u="sng"/>
              <a:t>not</a:t>
            </a:r>
            <a:r>
              <a:t> executed until called by the script</a:t>
            </a:r>
          </a:p>
          <a:p>
            <a:pPr lvl="1" marL="545210" indent="-185165" defTabSz="473201">
              <a:spcBef>
                <a:spcPts val="3300"/>
              </a:spcBef>
              <a:buSzPct val="100000"/>
              <a:buAutoNum type="arabicPeriod" startAt="1"/>
              <a:defRPr sz="3059"/>
            </a:pPr>
            <a:r>
              <a:t>  Not all functions return a value, but if they do … look for </a:t>
            </a:r>
            <a:r>
              <a:rPr>
                <a:solidFill>
                  <a:srgbClr val="ED4E35"/>
                </a:solidFill>
                <a:latin typeface="Prestige Elite Std"/>
                <a:ea typeface="Prestige Elite Std"/>
                <a:cs typeface="Prestige Elite Std"/>
                <a:sym typeface="Prestige Elite Std"/>
              </a:rPr>
              <a:t>return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1400"/>
              </a:spcBef>
              <a:defRPr sz="6160"/>
            </a:lvl1pPr>
          </a:lstStyle>
          <a:p>
            <a:pPr/>
            <a:r>
              <a:t>Anatomy of a Function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Rounded Rectangle"/>
          <p:cNvSpPr/>
          <p:nvPr/>
        </p:nvSpPr>
        <p:spPr>
          <a:xfrm>
            <a:off x="205790" y="1711741"/>
            <a:ext cx="12593219" cy="5882483"/>
          </a:xfrm>
          <a:prstGeom prst="roundRect">
            <a:avLst>
              <a:gd name="adj" fmla="val 12051"/>
            </a:avLst>
          </a:prstGeom>
          <a:solidFill>
            <a:srgbClr val="F8F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15" name="## square root algorithm as a function…"/>
          <p:cNvSpPr txBox="1"/>
          <p:nvPr/>
        </p:nvSpPr>
        <p:spPr>
          <a:xfrm>
            <a:off x="471169" y="2046941"/>
            <a:ext cx="12062461" cy="521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## square root algorithm as a function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def sqrt(x, epsilon):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“””Newton’s method to find square root with precision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  epsilon (Heron’s algorithm)”””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ans = 1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num_guesses = 0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while abs(x/ans - ans) &gt; epsilon: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    ans = (x/ans + ans)/2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    num_guesses += 1</a:t>
            </a:r>
          </a:p>
          <a:p>
            <a:pPr>
              <a:defRPr sz="2800">
                <a:solidFill>
                  <a:srgbClr val="003262"/>
                </a:solidFill>
                <a:latin typeface="Prestige Elite Std"/>
                <a:ea typeface="Prestige Elite Std"/>
                <a:cs typeface="Prestige Elite Std"/>
                <a:sym typeface="Prestige Elite Std"/>
              </a:defRPr>
            </a:pPr>
            <a:r>
              <a:t>    return 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UC Berkeley OS"/>
        <a:ea typeface="UC Berkeley OS"/>
        <a:cs typeface="UC Berkeley OS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Inconsolata"/>
            <a:ea typeface="Inconsolata"/>
            <a:cs typeface="Inconsolata"/>
            <a:sym typeface="Inconsolat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UC Berkeley OS"/>
        <a:ea typeface="UC Berkeley OS"/>
        <a:cs typeface="UC Berkeley OS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Inconsolata"/>
            <a:ea typeface="Inconsolata"/>
            <a:cs typeface="Inconsolata"/>
            <a:sym typeface="Inconsolat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