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82" r:id="rId5"/>
    <p:sldId id="284" r:id="rId6"/>
    <p:sldId id="285" r:id="rId7"/>
    <p:sldId id="276" r:id="rId8"/>
    <p:sldId id="286" r:id="rId9"/>
    <p:sldId id="287" r:id="rId10"/>
    <p:sldId id="292" r:id="rId11"/>
    <p:sldId id="288" r:id="rId12"/>
    <p:sldId id="289" r:id="rId13"/>
    <p:sldId id="277" r:id="rId14"/>
    <p:sldId id="290" r:id="rId15"/>
    <p:sldId id="293" r:id="rId16"/>
    <p:sldId id="294" r:id="rId17"/>
    <p:sldId id="295" r:id="rId18"/>
    <p:sldId id="278" r:id="rId19"/>
    <p:sldId id="296" r:id="rId20"/>
    <p:sldId id="298" r:id="rId21"/>
    <p:sldId id="299" r:id="rId22"/>
    <p:sldId id="297" r:id="rId23"/>
    <p:sldId id="300" r:id="rId24"/>
    <p:sldId id="279" r:id="rId25"/>
    <p:sldId id="301" r:id="rId26"/>
    <p:sldId id="302" r:id="rId27"/>
    <p:sldId id="303" r:id="rId28"/>
    <p:sldId id="304" r:id="rId29"/>
    <p:sldId id="305" r:id="rId30"/>
    <p:sldId id="280" r:id="rId31"/>
    <p:sldId id="306" r:id="rId32"/>
    <p:sldId id="307" r:id="rId33"/>
    <p:sldId id="308" r:id="rId34"/>
    <p:sldId id="309" r:id="rId35"/>
    <p:sldId id="281" r:id="rId36"/>
    <p:sldId id="310" r:id="rId37"/>
    <p:sldId id="311" r:id="rId38"/>
    <p:sldId id="31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6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8072-164C-4D4B-9010-AE18EBBCFA36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Lower-</a:t>
            </a:r>
            <a:r>
              <a:rPr lang="en-US" dirty="0"/>
              <a:t>O</a:t>
            </a:r>
            <a:r>
              <a:rPr lang="en-US" dirty="0" smtClean="0"/>
              <a:t>rder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First, notice that the lower order terms get less and less important as n grows.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fact, the percentage difference between f and 2n</a:t>
            </a:r>
            <a:r>
              <a:rPr lang="en-US" baseline="30000" dirty="0" smtClean="0"/>
              <a:t>2</a:t>
            </a:r>
            <a:r>
              <a:rPr lang="en-US" dirty="0" smtClean="0"/>
              <a:t> shrinks to 0.</a:t>
            </a:r>
          </a:p>
          <a:p>
            <a:r>
              <a:rPr lang="en-US" dirty="0"/>
              <a:t>So our first simplification is we forget about the lower order terms, and say our function grows like 2n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12610"/>
              </p:ext>
            </p:extLst>
          </p:nvPr>
        </p:nvGraphicFramePr>
        <p:xfrm>
          <a:off x="1849626" y="278081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 n is…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Second, we don’t really care about the 2 either.</a:t>
            </a:r>
          </a:p>
          <a:p>
            <a:pPr lvl="1"/>
            <a:r>
              <a:rPr lang="en-US" dirty="0" smtClean="0"/>
              <a:t>For one thing, that’s not a huge difference – we could get a computer that’s twice as fast.</a:t>
            </a:r>
          </a:p>
          <a:p>
            <a:pPr lvl="1"/>
            <a:r>
              <a:rPr lang="en-US" dirty="0" smtClean="0"/>
              <a:t>Also, our elementary steps may not take the same amount of time, so 2n</a:t>
            </a:r>
            <a:r>
              <a:rPr lang="en-US" baseline="30000" dirty="0" smtClean="0"/>
              <a:t>2</a:t>
            </a:r>
            <a:r>
              <a:rPr lang="en-US" dirty="0" smtClean="0"/>
              <a:t> may not really be twice as fast as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there’s a deeper mathematical reason as well:</a:t>
            </a:r>
          </a:p>
          <a:p>
            <a:pPr lvl="2"/>
            <a:r>
              <a:rPr lang="en-US" dirty="0" smtClean="0"/>
              <a:t>There’s a theorem that says that you can always decrease the coefficient if you increase the lower order terms.</a:t>
            </a:r>
          </a:p>
          <a:p>
            <a:pPr lvl="2"/>
            <a:r>
              <a:rPr lang="en-US" dirty="0" smtClean="0"/>
              <a:t>So the 2 actually isn’t meaningful.</a:t>
            </a:r>
          </a:p>
          <a:p>
            <a:r>
              <a:rPr lang="en-US" dirty="0" smtClean="0"/>
              <a:t>Because of this, we drop the 2 and say </a:t>
            </a:r>
            <a:r>
              <a:rPr lang="en-US" i="1" dirty="0" smtClean="0"/>
              <a:t>f</a:t>
            </a:r>
            <a:r>
              <a:rPr lang="en-US" dirty="0" smtClean="0"/>
              <a:t> grows like n</a:t>
            </a:r>
            <a:r>
              <a:rPr lang="en-US" baseline="30000" dirty="0" smtClean="0"/>
              <a:t>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23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764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Here’s the mathematical way to say what we just did:</a:t>
            </a:r>
          </a:p>
          <a:p>
            <a:r>
              <a:rPr lang="en-US" dirty="0" smtClean="0"/>
              <a:t>Our function </a:t>
            </a:r>
            <a:r>
              <a:rPr lang="en-US" i="1" dirty="0" smtClean="0"/>
              <a:t>f</a:t>
            </a:r>
            <a:r>
              <a:rPr lang="en-US" dirty="0" smtClean="0"/>
              <a:t> is big O of </a:t>
            </a:r>
            <a:r>
              <a:rPr lang="en-US" i="1" dirty="0" smtClean="0"/>
              <a:t>g,</a:t>
            </a:r>
          </a:p>
          <a:p>
            <a:pPr marL="358775" indent="0">
              <a:buNone/>
            </a:pPr>
            <a:r>
              <a:rPr lang="en-US" dirty="0" smtClean="0"/>
              <a:t>if there is a constant c and some integer n</a:t>
            </a:r>
            <a:r>
              <a:rPr lang="en-US" baseline="-25000" dirty="0" smtClean="0"/>
              <a:t>0</a:t>
            </a:r>
            <a:r>
              <a:rPr lang="en-US" dirty="0" smtClean="0"/>
              <a:t>, such that</a:t>
            </a:r>
          </a:p>
          <a:p>
            <a:pPr marL="0" indent="0" algn="ctr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&lt; </a:t>
            </a:r>
            <a:r>
              <a:rPr lang="en-US" i="1" dirty="0" smtClean="0"/>
              <a:t>c 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for all n &gt; n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i="1" dirty="0" smtClean="0"/>
              <a:t>g</a:t>
            </a:r>
            <a:r>
              <a:rPr lang="en-US" dirty="0" smtClean="0"/>
              <a:t> becomes an upper bound on </a:t>
            </a:r>
            <a:r>
              <a:rPr lang="en-US" i="1" dirty="0" smtClean="0"/>
              <a:t>f</a:t>
            </a:r>
            <a:r>
              <a:rPr lang="en-US" dirty="0" smtClean="0"/>
              <a:t>. (up to a constant)</a:t>
            </a:r>
          </a:p>
          <a:p>
            <a:r>
              <a:rPr lang="en-US" dirty="0" smtClean="0"/>
              <a:t>This may not be true for small </a:t>
            </a:r>
            <a:r>
              <a:rPr lang="en-US" i="1" dirty="0" smtClean="0"/>
              <a:t>n</a:t>
            </a:r>
            <a:r>
              <a:rPr lang="en-US" dirty="0" smtClean="0"/>
              <a:t>, but it eventually becomes true.</a:t>
            </a:r>
          </a:p>
          <a:p>
            <a:r>
              <a:rPr lang="en-US" dirty="0" smtClean="0"/>
              <a:t>You can take this definition and show mathematically that lower order terms and constants don’t matter.</a:t>
            </a:r>
          </a:p>
          <a:p>
            <a:pPr lvl="1"/>
            <a:r>
              <a:rPr lang="en-US" dirty="0" smtClean="0"/>
              <a:t>So O(2n</a:t>
            </a:r>
            <a:r>
              <a:rPr lang="en-US" baseline="30000" dirty="0" smtClean="0"/>
              <a:t>2</a:t>
            </a:r>
            <a:r>
              <a:rPr lang="en-US" dirty="0" smtClean="0"/>
              <a:t> + n) is the same as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That means that most algorithms we work with will fall into one of a few growth rate classes.</a:t>
            </a:r>
          </a:p>
          <a:p>
            <a:pPr lvl="1"/>
            <a:r>
              <a:rPr lang="en-US" dirty="0" smtClean="0"/>
              <a:t>We’ll look at some of those in the next segment.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0886"/>
              </p:ext>
            </p:extLst>
          </p:nvPr>
        </p:nvGraphicFramePr>
        <p:xfrm>
          <a:off x="4377740" y="1962094"/>
          <a:ext cx="1343787" cy="47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533400" imgH="190500" progId="Equation.DSMT4">
                  <p:embed/>
                </p:oleObj>
              </mc:Choice>
              <mc:Fallback>
                <p:oleObj name="Equation" r:id="rId3" imgW="533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740" y="1962094"/>
                        <a:ext cx="1343787" cy="479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14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Growth Functions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first growth rate is O(1)</a:t>
            </a:r>
          </a:p>
          <a:p>
            <a:r>
              <a:rPr lang="en-US" dirty="0" smtClean="0"/>
              <a:t>This means that an operation takes the same amount of time, no matter what the input is.</a:t>
            </a:r>
          </a:p>
          <a:p>
            <a:r>
              <a:rPr lang="en-US" dirty="0" smtClean="0"/>
              <a:t>Of course, the constant may be large, and there are times when you need to worry about it.</a:t>
            </a:r>
          </a:p>
          <a:p>
            <a:pPr lvl="1"/>
            <a:r>
              <a:rPr lang="en-US" dirty="0" smtClean="0"/>
              <a:t>It could be a cryptographic key exchange, and this will slow down communication</a:t>
            </a:r>
          </a:p>
          <a:p>
            <a:r>
              <a:rPr lang="en-US" dirty="0" smtClean="0"/>
              <a:t>Some other famous O(1) algorithms:</a:t>
            </a:r>
          </a:p>
          <a:p>
            <a:pPr lvl="1"/>
            <a:r>
              <a:rPr lang="en-US" dirty="0" smtClean="0"/>
              <a:t>Getting the first item in a list</a:t>
            </a:r>
          </a:p>
          <a:p>
            <a:pPr lvl="1"/>
            <a:r>
              <a:rPr lang="en-US" dirty="0" smtClean="0"/>
              <a:t>As we’ll see, finding a value in an important data structure called a hash table.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80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we’re on to O(log n)</a:t>
            </a:r>
          </a:p>
          <a:p>
            <a:r>
              <a:rPr lang="en-US" dirty="0" smtClean="0"/>
              <a:t>This is the same whether we use the base 10 log or the natural log.</a:t>
            </a:r>
          </a:p>
          <a:p>
            <a:r>
              <a:rPr lang="en-US" dirty="0" smtClean="0"/>
              <a:t>And it’s fast – every time we double our input, we just add a fixed number of steps.  And we can double the input again and again to reach huge n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exabyte</a:t>
            </a:r>
            <a:r>
              <a:rPr lang="en-US" dirty="0" smtClean="0"/>
              <a:t> dataset would have (about 10</a:t>
            </a:r>
            <a:r>
              <a:rPr lang="en-US" baseline="30000" dirty="0" smtClean="0"/>
              <a:t>18</a:t>
            </a:r>
            <a:r>
              <a:rPr lang="en-US" dirty="0" smtClean="0"/>
              <a:t>) bytes, but the base 2 log is just 60.</a:t>
            </a:r>
          </a:p>
          <a:p>
            <a:r>
              <a:rPr lang="en-US" dirty="0" smtClean="0"/>
              <a:t>This is so fast, that there’s not even time to look at every item in your input.</a:t>
            </a:r>
          </a:p>
          <a:p>
            <a:pPr lvl="1"/>
            <a:r>
              <a:rPr lang="en-US" dirty="0" smtClean="0"/>
              <a:t>You have to selectively look at parts of your input</a:t>
            </a:r>
          </a:p>
          <a:p>
            <a:r>
              <a:rPr lang="en-US" dirty="0" smtClean="0"/>
              <a:t>An example: finding an item in a sorted list (through binary search)</a:t>
            </a:r>
          </a:p>
          <a:p>
            <a:pPr lvl="1"/>
            <a:r>
              <a:rPr lang="en-US" dirty="0" smtClean="0"/>
              <a:t>In general the input needs to have some structure to it that the algorithm can exploit.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Linear functions are O(n).</a:t>
            </a:r>
          </a:p>
          <a:p>
            <a:r>
              <a:rPr lang="en-US" dirty="0" smtClean="0"/>
              <a:t>The running time increases proportionally to the input.  </a:t>
            </a:r>
          </a:p>
          <a:p>
            <a:pPr lvl="1"/>
            <a:r>
              <a:rPr lang="en-US" dirty="0" smtClean="0"/>
              <a:t>Double the input, double the running time</a:t>
            </a:r>
          </a:p>
          <a:p>
            <a:r>
              <a:rPr lang="en-US" dirty="0" smtClean="0"/>
              <a:t>It might be that you have to examine every item in the input, but just once.</a:t>
            </a:r>
          </a:p>
          <a:p>
            <a:r>
              <a:rPr lang="en-US" dirty="0" smtClean="0"/>
              <a:t>For example, find the maximum value in an unsorted data table.</a:t>
            </a:r>
          </a:p>
          <a:p>
            <a:pPr lvl="1"/>
            <a:r>
              <a:rPr lang="en-US" dirty="0" smtClean="0"/>
              <a:t>Even with today’s huge datasets, this is generally quite fast.</a:t>
            </a:r>
          </a:p>
          <a:p>
            <a:r>
              <a:rPr lang="en-US" dirty="0" smtClean="0"/>
              <a:t>Other examples: </a:t>
            </a:r>
          </a:p>
          <a:p>
            <a:pPr lvl="1"/>
            <a:r>
              <a:rPr lang="en-US" dirty="0" smtClean="0"/>
              <a:t>Adding two big integers digit-by-digit.</a:t>
            </a:r>
          </a:p>
          <a:p>
            <a:pPr lvl="1"/>
            <a:r>
              <a:rPr lang="en-US" dirty="0" smtClean="0"/>
              <a:t>Adding two vectors, multiplying a vector by a scalar</a:t>
            </a:r>
          </a:p>
          <a:p>
            <a:pPr lvl="1"/>
            <a:r>
              <a:rPr lang="en-US" dirty="0" smtClean="0"/>
              <a:t>Inner products of vectors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91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Log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we’re up to O(N Log N)</a:t>
            </a:r>
          </a:p>
          <a:p>
            <a:r>
              <a:rPr lang="en-US" dirty="0" smtClean="0"/>
              <a:t>These are algorithms that have to process their inputs more intensely than looking at every item.</a:t>
            </a:r>
          </a:p>
          <a:p>
            <a:r>
              <a:rPr lang="en-US" dirty="0" smtClean="0"/>
              <a:t>Even though O(N Log N) is bigger than O(N), adding the extra Log N doesn’t really </a:t>
            </a:r>
            <a:r>
              <a:rPr lang="en-US" smtClean="0"/>
              <a:t>change </a:t>
            </a:r>
            <a:r>
              <a:rPr lang="en-US" smtClean="0"/>
              <a:t>much</a:t>
            </a:r>
            <a:r>
              <a:rPr lang="en-US" dirty="0" smtClean="0"/>
              <a:t>, and these are still considered fast algorithms</a:t>
            </a:r>
          </a:p>
          <a:p>
            <a:pPr lvl="1"/>
            <a:r>
              <a:rPr lang="en-US" dirty="0" smtClean="0"/>
              <a:t>Remember that log N grows very slowly with N.</a:t>
            </a:r>
          </a:p>
          <a:p>
            <a:pPr lvl="1"/>
            <a:r>
              <a:rPr lang="en-US" dirty="0" smtClean="0"/>
              <a:t>But they’re at the edge of what we consider fast.</a:t>
            </a:r>
          </a:p>
          <a:p>
            <a:r>
              <a:rPr lang="en-US" dirty="0" smtClean="0"/>
              <a:t>Some examples of O(N Log N) algorithms: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Find the longest increasing subsequence in a sequence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Growth Functions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we’re on to growth rates that begin to concern us as algorithm designers.</a:t>
            </a:r>
          </a:p>
          <a:p>
            <a:r>
              <a:rPr lang="en-US" dirty="0" smtClean="0"/>
              <a:t>Our first one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really gets infeasible for today’s big datasets</a:t>
            </a:r>
          </a:p>
          <a:p>
            <a:r>
              <a:rPr lang="en-US" dirty="0" smtClean="0"/>
              <a:t>If you think about a dataset with a billion rows.  N log</a:t>
            </a:r>
            <a:r>
              <a:rPr lang="en-US" baseline="-25000" dirty="0" smtClean="0"/>
              <a:t>2</a:t>
            </a:r>
            <a:r>
              <a:rPr lang="en-US" dirty="0" smtClean="0"/>
              <a:t> N is about 30 billion, but N</a:t>
            </a:r>
            <a:r>
              <a:rPr lang="en-US" baseline="30000" dirty="0" smtClean="0"/>
              <a:t>2</a:t>
            </a:r>
            <a:r>
              <a:rPr lang="en-US" dirty="0" smtClean="0"/>
              <a:t> is a billion-billion, essentially 30 million times larger.</a:t>
            </a:r>
          </a:p>
          <a:p>
            <a:pPr lvl="1"/>
            <a:r>
              <a:rPr lang="en-US" dirty="0" smtClean="0"/>
              <a:t>If the first algorithm takes a second, the second takes a year!</a:t>
            </a:r>
          </a:p>
          <a:p>
            <a:r>
              <a:rPr lang="en-US" dirty="0" smtClean="0"/>
              <a:t>Quadratic algorithms often appear when we use nested loops.</a:t>
            </a:r>
          </a:p>
          <a:p>
            <a:r>
              <a:rPr lang="en-US" dirty="0" smtClean="0"/>
              <a:t>Other examples: </a:t>
            </a:r>
          </a:p>
          <a:p>
            <a:pPr lvl="1"/>
            <a:r>
              <a:rPr lang="en-US" dirty="0" smtClean="0"/>
              <a:t>multiplying big integers, digit-by-digit.  Writing all pairs of a set.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Execution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minute oyster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1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a</a:t>
            </a:r>
            <a:r>
              <a:rPr lang="en-US" dirty="0" smtClean="0"/>
              <a:t>) where a&gt;2.</a:t>
            </a:r>
          </a:p>
          <a:p>
            <a:r>
              <a:rPr lang="en-US" dirty="0" smtClean="0"/>
              <a:t>These algorithms are increasingly inappropriate for large datasets.</a:t>
            </a:r>
          </a:p>
          <a:p>
            <a:r>
              <a:rPr lang="en-US" dirty="0" smtClean="0"/>
              <a:t>In the literature, you see a few well-known cubic-time algorithms (not much for higher powers)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Computing a least squares regression</a:t>
            </a:r>
          </a:p>
          <a:p>
            <a:pPr lvl="1"/>
            <a:r>
              <a:rPr lang="en-US" dirty="0" smtClean="0"/>
              <a:t>Inverting an </a:t>
            </a:r>
            <a:r>
              <a:rPr lang="en-US" dirty="0" err="1" smtClean="0"/>
              <a:t>NxN</a:t>
            </a:r>
            <a:r>
              <a:rPr lang="en-US" dirty="0" smtClean="0"/>
              <a:t> matrix</a:t>
            </a:r>
          </a:p>
          <a:p>
            <a:pPr lvl="1"/>
            <a:r>
              <a:rPr lang="en-US" dirty="0" smtClean="0"/>
              <a:t>Nesting a quadratic-time algorithm inside another non-constant-time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9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of the growth rates that we’ve looked at so far are bounded by some polynomial.</a:t>
            </a:r>
          </a:p>
          <a:p>
            <a:pPr lvl="1"/>
            <a:r>
              <a:rPr lang="en-US" dirty="0" smtClean="0"/>
              <a:t>You can always choose a, so that any function we look at is O(N</a:t>
            </a:r>
            <a:r>
              <a:rPr lang="en-US" baseline="30000" dirty="0" smtClean="0"/>
              <a:t>a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We can call them all polynomial-time algorithms</a:t>
            </a:r>
          </a:p>
          <a:p>
            <a:r>
              <a:rPr lang="en-US" dirty="0" smtClean="0"/>
              <a:t>For a moment, instead of looking at the algorithm, let’s talk about the problem that it solves.</a:t>
            </a:r>
          </a:p>
          <a:p>
            <a:r>
              <a:rPr lang="en-US" dirty="0" smtClean="0"/>
              <a:t>Computer scientists have a special term for problems that can be solved in polynomial time: P.  </a:t>
            </a:r>
          </a:p>
          <a:p>
            <a:pPr lvl="1"/>
            <a:r>
              <a:rPr lang="en-US" dirty="0" smtClean="0"/>
              <a:t>This is the P in the famous conjecture P=NP, but we’ll get back to that later</a:t>
            </a:r>
          </a:p>
          <a:p>
            <a:pPr lvl="1"/>
            <a:r>
              <a:rPr lang="en-US" dirty="0" smtClean="0"/>
              <a:t>For now, just know that P represents a theoretical standard for easily-solvable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13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 what about problems that aren’t in P?</a:t>
            </a:r>
          </a:p>
          <a:p>
            <a:r>
              <a:rPr lang="en-US" dirty="0" smtClean="0"/>
              <a:t>The most important non-polynomial-time algorithms are exponential.</a:t>
            </a:r>
          </a:p>
          <a:p>
            <a:r>
              <a:rPr lang="en-US" dirty="0" smtClean="0"/>
              <a:t>The most common ones are O(2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Interestingly, the exponential function grows faster than any polynomial – even n</a:t>
            </a:r>
            <a:r>
              <a:rPr lang="en-US" baseline="30000" dirty="0" smtClean="0"/>
              <a:t>1,000,000,000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examples:</a:t>
            </a:r>
          </a:p>
          <a:p>
            <a:pPr marL="811213" lvl="1" indent="-366713" defTabSz="811213"/>
            <a:r>
              <a:rPr lang="en-US" sz="2900" dirty="0"/>
              <a:t>Our naïve recursive Fibonacci algorithm</a:t>
            </a:r>
          </a:p>
          <a:p>
            <a:pPr lvl="1"/>
            <a:r>
              <a:rPr lang="en-US" sz="2900" dirty="0"/>
              <a:t>The traveling salesman </a:t>
            </a:r>
            <a:r>
              <a:rPr lang="en-US" dirty="0" smtClean="0"/>
              <a:t>problem: What’s the shortest route between cities that begins and ends at the same city?</a:t>
            </a:r>
          </a:p>
          <a:p>
            <a:pPr lvl="1"/>
            <a:r>
              <a:rPr lang="en-US" dirty="0" smtClean="0"/>
              <a:t>Theorem proving: given a set of axioms, does a theorem follow from them?</a:t>
            </a:r>
          </a:p>
          <a:p>
            <a:r>
              <a:rPr lang="en-US" dirty="0" smtClean="0"/>
              <a:t>These are hard problems in computer science and a very active area of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Growth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09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To summarize, we’ve seen 7 common growth functions.</a:t>
            </a:r>
          </a:p>
          <a:p>
            <a:r>
              <a:rPr lang="en-US" dirty="0" smtClean="0"/>
              <a:t>You can see them on this plot, where both axes are logarithmic for clarity.</a:t>
            </a:r>
          </a:p>
          <a:p>
            <a:r>
              <a:rPr lang="en-US" dirty="0" smtClean="0"/>
              <a:t>As you can see, they have a clear ordering, and it’s important to develop an intuition for how quickly each of these grows.</a:t>
            </a:r>
          </a:p>
          <a:p>
            <a:pPr lvl="1"/>
            <a:r>
              <a:rPr lang="en-US" dirty="0" smtClean="0"/>
              <a:t>We’ll start applying these functions in the next segments</a:t>
            </a:r>
            <a:endParaRPr lang="en-US" dirty="0"/>
          </a:p>
        </p:txBody>
      </p:sp>
      <p:pic>
        <p:nvPicPr>
          <p:cNvPr id="6" name="Picture 5" descr="Screen Shot 2014-05-05 at 11.45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47" y="3142063"/>
            <a:ext cx="8898048" cy="3591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1835" y="6479487"/>
            <a:ext cx="394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Goodrich, </a:t>
            </a:r>
            <a:r>
              <a:rPr lang="en-US" dirty="0" err="1" smtClean="0"/>
              <a:t>Tamassia</a:t>
            </a:r>
            <a:r>
              <a:rPr lang="en-US" dirty="0" smtClean="0"/>
              <a:t>, </a:t>
            </a:r>
            <a:r>
              <a:rPr lang="en-US" dirty="0" err="1" smtClean="0"/>
              <a:t>Goldwasser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6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We’re about to apply our knowledge of functions to an important area of CS: sorting</a:t>
            </a:r>
          </a:p>
          <a:p>
            <a:r>
              <a:rPr lang="en-US" dirty="0" smtClean="0"/>
              <a:t>Sorting is an important component of many systems, and complements many algorithms</a:t>
            </a:r>
          </a:p>
          <a:p>
            <a:pPr lvl="1"/>
            <a:r>
              <a:rPr lang="en-US" dirty="0" smtClean="0"/>
              <a:t>For example, finding a value in an unsorted list is O(N)</a:t>
            </a:r>
          </a:p>
          <a:p>
            <a:pPr lvl="1"/>
            <a:r>
              <a:rPr lang="en-US" dirty="0" smtClean="0"/>
              <a:t>But if you sort the list, you can use bisection search, which takes just O(log N).</a:t>
            </a:r>
          </a:p>
          <a:p>
            <a:pPr lvl="1"/>
            <a:r>
              <a:rPr lang="en-US" dirty="0" smtClean="0"/>
              <a:t>To build many fast indexes, you need to sort.</a:t>
            </a:r>
          </a:p>
          <a:p>
            <a:r>
              <a:rPr lang="en-US" dirty="0" smtClean="0"/>
              <a:t>It’s also a well-studied area and there are many algorithms to talk about.  We’ll cover two of them.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5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Here’s an algorithm that’s fairly naïve.  But it’s easy to understand and explain.</a:t>
            </a:r>
          </a:p>
          <a:p>
            <a:r>
              <a:rPr lang="en-US" dirty="0" smtClean="0"/>
              <a:t>It’s described in the text in 5.5.2.</a:t>
            </a:r>
          </a:p>
          <a:p>
            <a:r>
              <a:rPr lang="en-US" dirty="0" smtClean="0"/>
              <a:t>Basically, we’ll make sure the first 1 item is sorted (that’s easy)</a:t>
            </a:r>
          </a:p>
          <a:p>
            <a:r>
              <a:rPr lang="en-US" dirty="0" smtClean="0"/>
              <a:t>Then we’ll put the second item in the right spot so the first two are sorted.</a:t>
            </a:r>
          </a:p>
          <a:p>
            <a:r>
              <a:rPr lang="en-US" dirty="0" smtClean="0"/>
              <a:t>Then we’ll put the third item in the right spot so the first three are sorted.</a:t>
            </a:r>
          </a:p>
          <a:p>
            <a:r>
              <a:rPr lang="en-US" dirty="0" smtClean="0"/>
              <a:t>And so on.</a:t>
            </a:r>
          </a:p>
          <a:p>
            <a:r>
              <a:rPr lang="en-US" dirty="0" smtClean="0"/>
              <a:t>So after the nth step, the first n items are in the right order.</a:t>
            </a:r>
          </a:p>
        </p:txBody>
      </p:sp>
    </p:spTree>
    <p:extLst>
      <p:ext uri="{BB962C8B-B14F-4D97-AF65-F5344CB8AC3E}">
        <p14:creationId xmlns:p14="http://schemas.microsoft.com/office/powerpoint/2010/main" val="347459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" y="1486239"/>
            <a:ext cx="4575052" cy="50258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(Look at the </a:t>
            </a:r>
            <a:r>
              <a:rPr lang="en-US" sz="2600" dirty="0" err="1" smtClean="0"/>
              <a:t>wikipedia</a:t>
            </a:r>
            <a:r>
              <a:rPr lang="en-US" sz="2600" dirty="0" smtClean="0"/>
              <a:t> page for insertion sort to see a nice animation)</a:t>
            </a:r>
          </a:p>
          <a:p>
            <a:r>
              <a:rPr lang="en-US" dirty="0"/>
              <a:t>S</a:t>
            </a:r>
            <a:r>
              <a:rPr lang="en-US" dirty="0" smtClean="0"/>
              <a:t>ay the first 4 items are sorted and we’re up to the 5</a:t>
            </a:r>
            <a:r>
              <a:rPr lang="en-US" baseline="30000" dirty="0" smtClean="0"/>
              <a:t>th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r>
              <a:rPr lang="en-US" dirty="0" smtClean="0"/>
              <a:t>Pull the 5</a:t>
            </a:r>
            <a:r>
              <a:rPr lang="en-US" baseline="30000" dirty="0" smtClean="0"/>
              <a:t>th</a:t>
            </a:r>
            <a:r>
              <a:rPr lang="en-US" dirty="0" smtClean="0"/>
              <a:t> item out of order:</a:t>
            </a:r>
          </a:p>
          <a:p>
            <a:endParaRPr lang="en-US" sz="4600" dirty="0"/>
          </a:p>
          <a:p>
            <a:r>
              <a:rPr lang="en-US" dirty="0" smtClean="0"/>
              <a:t>Then we start moving it left.  6 &gt; 4, so we move the 6 one to the right.</a:t>
            </a:r>
          </a:p>
          <a:p>
            <a:endParaRPr lang="en-US" sz="5100" dirty="0" smtClean="0"/>
          </a:p>
          <a:p>
            <a:r>
              <a:rPr lang="en-US" dirty="0" smtClean="0"/>
              <a:t>Same with the 5.</a:t>
            </a:r>
          </a:p>
          <a:p>
            <a:endParaRPr lang="en-US" sz="5100" dirty="0" smtClean="0"/>
          </a:p>
          <a:p>
            <a:r>
              <a:rPr lang="en-US" dirty="0" smtClean="0"/>
              <a:t>3 &lt; 4, so we’re done and we can reinsert the 4.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60377"/>
              </p:ext>
            </p:extLst>
          </p:nvPr>
        </p:nvGraphicFramePr>
        <p:xfrm>
          <a:off x="4740277" y="2410658"/>
          <a:ext cx="394652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  <a:gridCol w="563789"/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43470"/>
              </p:ext>
            </p:extLst>
          </p:nvPr>
        </p:nvGraphicFramePr>
        <p:xfrm>
          <a:off x="4740277" y="1813305"/>
          <a:ext cx="394652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  <a:gridCol w="563789"/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9758"/>
              </p:ext>
            </p:extLst>
          </p:nvPr>
        </p:nvGraphicFramePr>
        <p:xfrm>
          <a:off x="4740277" y="3388190"/>
          <a:ext cx="394652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  <a:gridCol w="563789"/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6586511" y="4112354"/>
            <a:ext cx="716378" cy="309322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07656"/>
              </p:ext>
            </p:extLst>
          </p:nvPr>
        </p:nvGraphicFramePr>
        <p:xfrm>
          <a:off x="4740277" y="4574076"/>
          <a:ext cx="394652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  <a:gridCol w="563789"/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6081790" y="5318208"/>
            <a:ext cx="716378" cy="309322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7031"/>
              </p:ext>
            </p:extLst>
          </p:nvPr>
        </p:nvGraphicFramePr>
        <p:xfrm>
          <a:off x="4740277" y="5551372"/>
          <a:ext cx="394652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  <a:gridCol w="563789"/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6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0602"/>
            <a:ext cx="8229600" cy="39556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5" name="Picture 4" descr="Screen Shot 2014-05-05 at 1.4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00"/>
            <a:ext cx="9144000" cy="3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turns out that we can usually count the number of comparisons to find the big O running time of a sorting algorithm</a:t>
            </a:r>
          </a:p>
          <a:p>
            <a:pPr lvl="1"/>
            <a:r>
              <a:rPr lang="en-US" dirty="0" smtClean="0"/>
              <a:t>The number of steps per comparison is usually bounded.</a:t>
            </a:r>
          </a:p>
          <a:p>
            <a:r>
              <a:rPr lang="en-US" dirty="0" smtClean="0"/>
              <a:t>The worst case is when each element moves as far as possible, all the way to the front of the list.</a:t>
            </a:r>
          </a:p>
          <a:p>
            <a:pPr lvl="1"/>
            <a:r>
              <a:rPr lang="en-US" dirty="0" smtClean="0"/>
              <a:t>This actually happens if the list is in reverse order to begin with.</a:t>
            </a:r>
          </a:p>
          <a:p>
            <a:r>
              <a:rPr lang="en-US" dirty="0" smtClean="0"/>
              <a:t>The element 2 requires 1 comparison, element 3 requires 2, and so on.</a:t>
            </a:r>
          </a:p>
          <a:p>
            <a:r>
              <a:rPr lang="en-US" dirty="0" smtClean="0"/>
              <a:t>Total is 1 + 2 + … + (n-1) = n(n-1)/2.</a:t>
            </a:r>
          </a:p>
          <a:p>
            <a:r>
              <a:rPr lang="en-US" dirty="0" smtClean="0"/>
              <a:t>This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next segment, we’ll see a better way to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8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Execution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1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Really, we have two limited resources: time and storage-capacity.</a:t>
            </a:r>
          </a:p>
          <a:p>
            <a:pPr lvl="1"/>
            <a:r>
              <a:rPr lang="en-US" dirty="0" smtClean="0"/>
              <a:t>There is often a trade-off between the two.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There </a:t>
            </a:r>
            <a:r>
              <a:rPr lang="en-US" dirty="0" smtClean="0"/>
              <a:t>may be a faster algorithm that takes up more memory</a:t>
            </a:r>
          </a:p>
          <a:p>
            <a:pPr lvl="1"/>
            <a:r>
              <a:rPr lang="en-US" dirty="0" smtClean="0"/>
              <a:t>But storage capacity is cheap and rarely a major issue these days</a:t>
            </a:r>
          </a:p>
          <a:p>
            <a:r>
              <a:rPr lang="en-US" dirty="0" smtClean="0"/>
              <a:t>As data grows bigger, execution time can escalate.</a:t>
            </a:r>
          </a:p>
          <a:p>
            <a:pPr lvl="1"/>
            <a:r>
              <a:rPr lang="en-US" dirty="0" smtClean="0"/>
              <a:t>An algorithm that retrieves information quickly on a single machine may be intolerably slow for a large web application</a:t>
            </a:r>
          </a:p>
          <a:p>
            <a:r>
              <a:rPr lang="en-US" dirty="0" smtClean="0"/>
              <a:t>If execution time is really large (100’s of years) the problem is effectively unsolvable.</a:t>
            </a:r>
          </a:p>
          <a:p>
            <a:pPr lvl="1"/>
            <a:r>
              <a:rPr lang="en-US" dirty="0" smtClean="0"/>
              <a:t>This is the idea behind many cryptographic protocols.  If you knew how to factor products of large prime numbers, you could break a lot of encryptions, but the best known algorithms take centuries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4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5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we’ll explore a more efficient way to sort</a:t>
            </a:r>
          </a:p>
          <a:p>
            <a:r>
              <a:rPr lang="en-US" dirty="0" smtClean="0"/>
              <a:t>This is a good example for us for several reasons.</a:t>
            </a:r>
          </a:p>
          <a:p>
            <a:pPr lvl="1"/>
            <a:r>
              <a:rPr lang="en-US" dirty="0" smtClean="0"/>
              <a:t>Merge sort is actually used in many production systems.  </a:t>
            </a:r>
          </a:p>
          <a:p>
            <a:pPr lvl="1"/>
            <a:r>
              <a:rPr lang="en-US" dirty="0" smtClean="0"/>
              <a:t>Python uses a variant of Merge sort (something called Tim-sort) to sort lists.</a:t>
            </a:r>
          </a:p>
          <a:p>
            <a:pPr lvl="1"/>
            <a:r>
              <a:rPr lang="en-US" dirty="0" smtClean="0"/>
              <a:t>Merge sort can be expressed elegantly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116988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51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Central idea: if you have two lists that are sorted, you can combine them into one sorted list </a:t>
            </a:r>
            <a:r>
              <a:rPr lang="en-US" dirty="0" smtClean="0"/>
              <a:t>in linear time.</a:t>
            </a:r>
          </a:p>
          <a:p>
            <a:r>
              <a:rPr lang="en-US" dirty="0" smtClean="0"/>
              <a:t>Look at the first element in both lists, and move the smaller element to the end of the combined list.</a:t>
            </a:r>
          </a:p>
          <a:p>
            <a:r>
              <a:rPr lang="en-US" dirty="0" smtClean="0"/>
              <a:t>Repeat until both lists are empty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10625"/>
              </p:ext>
            </p:extLst>
          </p:nvPr>
        </p:nvGraphicFramePr>
        <p:xfrm>
          <a:off x="3649430" y="3877304"/>
          <a:ext cx="169136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01939"/>
              </p:ext>
            </p:extLst>
          </p:nvPr>
        </p:nvGraphicFramePr>
        <p:xfrm>
          <a:off x="3649430" y="4604880"/>
          <a:ext cx="225515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51080"/>
              </p:ext>
            </p:extLst>
          </p:nvPr>
        </p:nvGraphicFramePr>
        <p:xfrm>
          <a:off x="985160" y="4248144"/>
          <a:ext cx="112757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789"/>
                <a:gridCol w="5637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Curved Connector 8"/>
          <p:cNvCxnSpPr>
            <a:stCxn id="4" idx="1"/>
            <a:endCxn id="7" idx="3"/>
          </p:cNvCxnSpPr>
          <p:nvPr/>
        </p:nvCxnSpPr>
        <p:spPr>
          <a:xfrm rot="10800000" flipV="1">
            <a:off x="2112738" y="4062724"/>
            <a:ext cx="1536692" cy="370840"/>
          </a:xfrm>
          <a:prstGeom prst="curvedConnector3">
            <a:avLst/>
          </a:prstGeom>
          <a:ln w="539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5174138"/>
            <a:ext cx="8229600" cy="1373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Now, we can use recursion.</a:t>
            </a:r>
          </a:p>
          <a:p>
            <a:r>
              <a:rPr lang="en-US" dirty="0" smtClean="0"/>
              <a:t>So split a list in half, then run merge sort on each one</a:t>
            </a:r>
          </a:p>
          <a:p>
            <a:r>
              <a:rPr lang="en-US" dirty="0" smtClean="0"/>
              <a:t>Finally, merge the two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95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In Python</a:t>
            </a:r>
            <a:endParaRPr lang="en-US" dirty="0"/>
          </a:p>
        </p:txBody>
      </p:sp>
      <p:pic>
        <p:nvPicPr>
          <p:cNvPr id="4" name="Picture 3" descr="Screen Shot 2014-05-07 at 4.2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3716"/>
            <a:ext cx="8686800" cy="55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98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6042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First, let’s compute the time it takes to sort at each level.</a:t>
            </a:r>
          </a:p>
          <a:p>
            <a:pPr lvl="1"/>
            <a:r>
              <a:rPr lang="en-US" dirty="0" smtClean="0"/>
              <a:t>So just ignore the recursive </a:t>
            </a:r>
            <a:r>
              <a:rPr lang="en-US" dirty="0" err="1" smtClean="0"/>
              <a:t>merge_sort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Each time we move an item into the new list, we have one comparison, so total of O(N</a:t>
            </a:r>
            <a:r>
              <a:rPr lang="en-US" smtClean="0"/>
              <a:t>) comparisons</a:t>
            </a:r>
            <a:endParaRPr lang="en-US" dirty="0" smtClean="0"/>
          </a:p>
          <a:p>
            <a:pPr lvl="1"/>
            <a:r>
              <a:rPr lang="en-US" dirty="0" smtClean="0"/>
              <a:t>Therefore, we spend O(N) at the top recursion level.</a:t>
            </a:r>
          </a:p>
          <a:p>
            <a:r>
              <a:rPr lang="en-US" dirty="0" smtClean="0"/>
              <a:t>At the second recursion level, we have two lists to sort, but each one is half as long, so takes half as much time to sort.  </a:t>
            </a:r>
          </a:p>
          <a:p>
            <a:pPr lvl="1"/>
            <a:r>
              <a:rPr lang="en-US" dirty="0" smtClean="0"/>
              <a:t>So the total time at this recursion level is the same, O(N)</a:t>
            </a:r>
          </a:p>
          <a:p>
            <a:r>
              <a:rPr lang="en-US" dirty="0" smtClean="0"/>
              <a:t>The same hold true for each recursion level.</a:t>
            </a:r>
          </a:p>
          <a:p>
            <a:r>
              <a:rPr lang="en-US" dirty="0" smtClean="0"/>
              <a:t>Finally, there are Log</a:t>
            </a:r>
            <a:r>
              <a:rPr lang="en-US" baseline="-25000" dirty="0" smtClean="0"/>
              <a:t>2</a:t>
            </a:r>
            <a:r>
              <a:rPr lang="en-US" dirty="0" smtClean="0"/>
              <a:t>N recursion levels, so the total time is O(N log N).</a:t>
            </a:r>
          </a:p>
          <a:p>
            <a:r>
              <a:rPr lang="en-US" dirty="0" smtClean="0"/>
              <a:t>This is the worst case time, and it’s much faster than insertion sort!</a:t>
            </a:r>
          </a:p>
          <a:p>
            <a:r>
              <a:rPr lang="en-US" dirty="0" smtClean="0"/>
              <a:t>That’s a good reason the merge sort is a popular sorting option today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05-07 at 4.3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1" y="1723408"/>
            <a:ext cx="4297726" cy="2820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3423" y="454379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Goodrich, </a:t>
            </a:r>
            <a:r>
              <a:rPr lang="en-US" dirty="0" err="1" smtClean="0"/>
              <a:t>Tamassia</a:t>
            </a:r>
            <a:r>
              <a:rPr lang="en-US" dirty="0" smtClean="0"/>
              <a:t>, </a:t>
            </a:r>
            <a:r>
              <a:rPr lang="en-US" dirty="0" err="1" smtClean="0"/>
              <a:t>Goldwasser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77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Complexity Bound for Sorting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Fastest Possible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60052" cy="48141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Merge sort is O(N log N).  Can we do any better than that?</a:t>
            </a:r>
          </a:p>
          <a:p>
            <a:pPr lvl="1"/>
            <a:r>
              <a:rPr lang="en-US" dirty="0" smtClean="0"/>
              <a:t>Let’s figure out how fast an algorithm can run.</a:t>
            </a:r>
          </a:p>
          <a:p>
            <a:r>
              <a:rPr lang="en-US" dirty="0" smtClean="0"/>
              <a:t>A good way to get a lower bound on sorting time is to count the number of comparisons we have to make.  </a:t>
            </a:r>
          </a:p>
          <a:p>
            <a:pPr lvl="1"/>
            <a:r>
              <a:rPr lang="en-US" dirty="0" smtClean="0"/>
              <a:t>Each of these takes constant time, so this works as a lower bound.</a:t>
            </a:r>
          </a:p>
          <a:p>
            <a:r>
              <a:rPr lang="en-US" dirty="0" smtClean="0"/>
              <a:t>The sorting algorithm outputs a permutation of the sequence (a reordering)</a:t>
            </a:r>
          </a:p>
          <a:p>
            <a:pPr lvl="1"/>
            <a:r>
              <a:rPr lang="en-US" dirty="0" smtClean="0"/>
              <a:t>There at n! possible permutations, and any one of these could be the correct sorted order.</a:t>
            </a:r>
          </a:p>
          <a:p>
            <a:r>
              <a:rPr lang="en-US" dirty="0" smtClean="0"/>
              <a:t>If an algorithm only makes one comparison, it only branches once, and can only output one of two permutations.</a:t>
            </a:r>
          </a:p>
          <a:p>
            <a:pPr lvl="1"/>
            <a:r>
              <a:rPr lang="en-US" dirty="0" smtClean="0"/>
              <a:t>So it can only sort a sequence with two elements!</a:t>
            </a:r>
          </a:p>
          <a:p>
            <a:r>
              <a:rPr lang="en-US" dirty="0" smtClean="0"/>
              <a:t>So we need to figure out how many branches are needed to sort N items.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8908" y="2370004"/>
            <a:ext cx="1185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,…,a</a:t>
            </a:r>
            <a:r>
              <a:rPr lang="en-US" sz="2000" baseline="-25000" dirty="0" smtClean="0"/>
              <a:t>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228908" y="4378338"/>
            <a:ext cx="123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Sorted list</a:t>
            </a:r>
            <a:endParaRPr lang="en-US" sz="20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6953940" y="3224177"/>
            <a:ext cx="1608224" cy="700097"/>
          </a:xfrm>
          <a:prstGeom prst="curvedConnector3">
            <a:avLst>
              <a:gd name="adj1" fmla="val 68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6807408" y="3517241"/>
            <a:ext cx="1608225" cy="113970"/>
          </a:xfrm>
          <a:prstGeom prst="curvedConnector3">
            <a:avLst>
              <a:gd name="adj1" fmla="val 246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6" idx="0"/>
          </p:cNvCxnSpPr>
          <p:nvPr/>
        </p:nvCxnSpPr>
        <p:spPr>
          <a:xfrm rot="5400000">
            <a:off x="7173746" y="3443971"/>
            <a:ext cx="1608224" cy="26051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97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4" y="1600200"/>
            <a:ext cx="4870359" cy="483044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Let’s look at the decision tree for an algorithm.</a:t>
            </a:r>
          </a:p>
          <a:p>
            <a:r>
              <a:rPr lang="en-US" dirty="0" smtClean="0"/>
              <a:t>Each time the algorithm makes a comparison, it branches in one of two ways.</a:t>
            </a:r>
          </a:p>
          <a:p>
            <a:pPr lvl="1"/>
            <a:r>
              <a:rPr lang="en-US" dirty="0" smtClean="0"/>
              <a:t>Whenever it stops branching, the output is determined</a:t>
            </a:r>
          </a:p>
          <a:p>
            <a:r>
              <a:rPr lang="en-US" dirty="0" smtClean="0"/>
              <a:t>So the number of leaves of the tree is the number of possible permutations.</a:t>
            </a:r>
          </a:p>
          <a:p>
            <a:r>
              <a:rPr lang="en-US" dirty="0" smtClean="0"/>
              <a:t>And the height of the tree is the number of comparisons.</a:t>
            </a:r>
          </a:p>
          <a:p>
            <a:r>
              <a:rPr lang="en-US" dirty="0" smtClean="0"/>
              <a:t>We need n! permutations, so the height must be log</a:t>
            </a:r>
            <a:r>
              <a:rPr lang="en-US" baseline="-25000" dirty="0" smtClean="0"/>
              <a:t>2</a:t>
            </a:r>
            <a:r>
              <a:rPr lang="en-US" dirty="0" smtClean="0"/>
              <a:t>(n!)</a:t>
            </a:r>
          </a:p>
          <a:p>
            <a:r>
              <a:rPr lang="en-US" dirty="0" smtClean="0"/>
              <a:t>In fact O(log n!) is the same as O(n log n)</a:t>
            </a:r>
          </a:p>
          <a:p>
            <a:pPr lvl="1"/>
            <a:r>
              <a:rPr lang="en-US" dirty="0" smtClean="0"/>
              <a:t>You can check that n! is at least as big as (n/2)</a:t>
            </a:r>
            <a:r>
              <a:rPr lang="en-US" baseline="30000" dirty="0" smtClean="0"/>
              <a:t>n/2</a:t>
            </a:r>
            <a:r>
              <a:rPr lang="en-US" dirty="0" smtClean="0"/>
              <a:t>.  So log n! is at least (n/2) log (n/2</a:t>
            </a:r>
            <a:r>
              <a:rPr lang="en-US" dirty="0" smtClean="0"/>
              <a:t>) and you can pull out the constant factors.</a:t>
            </a:r>
            <a:endParaRPr lang="en-US" dirty="0"/>
          </a:p>
        </p:txBody>
      </p:sp>
      <p:pic>
        <p:nvPicPr>
          <p:cNvPr id="4" name="Picture 3" descr="Screen Shot 2014-05-07 at 5.2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26" y="1710450"/>
            <a:ext cx="4173396" cy="2925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3423" y="454379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Goodrich, </a:t>
            </a:r>
            <a:r>
              <a:rPr lang="en-US" dirty="0" err="1" smtClean="0"/>
              <a:t>Tamassia</a:t>
            </a:r>
            <a:r>
              <a:rPr lang="en-US" dirty="0" smtClean="0"/>
              <a:t>, </a:t>
            </a:r>
            <a:r>
              <a:rPr lang="en-US" dirty="0" err="1" smtClean="0"/>
              <a:t>Goldwasser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99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 the fastest we can sort is n log n.</a:t>
            </a:r>
          </a:p>
          <a:p>
            <a:pPr lvl="1"/>
            <a:r>
              <a:rPr lang="en-US" dirty="0" smtClean="0"/>
              <a:t>There are a number of popular algorithms, merge sort, quick sort, </a:t>
            </a:r>
            <a:r>
              <a:rPr lang="en-US" dirty="0" err="1" smtClean="0"/>
              <a:t>etc</a:t>
            </a:r>
            <a:r>
              <a:rPr lang="en-US" dirty="0" smtClean="0"/>
              <a:t> that meet this bound.</a:t>
            </a:r>
          </a:p>
          <a:p>
            <a:r>
              <a:rPr lang="en-US" dirty="0" smtClean="0"/>
              <a:t>A caveat: this assumes that we can only use comparisons to make our algorithm branch</a:t>
            </a:r>
          </a:p>
          <a:p>
            <a:r>
              <a:rPr lang="en-US" dirty="0" smtClean="0"/>
              <a:t>If there is more structure to the space of items, it is sometimes possible to be faster.</a:t>
            </a:r>
          </a:p>
          <a:p>
            <a:r>
              <a:rPr lang="en-US" dirty="0" smtClean="0"/>
              <a:t>For example, if we want to alphabetize words, or sort numbers within a given range, we can find better algorithms</a:t>
            </a:r>
          </a:p>
          <a:p>
            <a:r>
              <a:rPr lang="en-US" dirty="0" smtClean="0"/>
              <a:t>But for the general case of a unstructured space of items, n log n is the </a:t>
            </a:r>
            <a:r>
              <a:rPr lang="en-US" smtClean="0"/>
              <a:t>important bound.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direct approach: check the time before an algorithm runs, and after it runs, and compute the difference </a:t>
            </a:r>
            <a:r>
              <a:rPr lang="en-US" dirty="0" smtClean="0"/>
              <a:t>&lt;note to artist: picture </a:t>
            </a:r>
            <a:r>
              <a:rPr lang="en-US" dirty="0" smtClean="0"/>
              <a:t>of stopwatch&gt;</a:t>
            </a:r>
          </a:p>
          <a:p>
            <a:r>
              <a:rPr lang="en-US" dirty="0" smtClean="0"/>
              <a:t>But there are many factors that influence running time:</a:t>
            </a:r>
          </a:p>
          <a:p>
            <a:pPr lvl="1"/>
            <a:r>
              <a:rPr lang="en-US" dirty="0" smtClean="0"/>
              <a:t>Processor/memory speed</a:t>
            </a:r>
          </a:p>
          <a:p>
            <a:pPr lvl="1"/>
            <a:r>
              <a:rPr lang="en-US" dirty="0" smtClean="0"/>
              <a:t>Other processes on the same CPU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Implementation language</a:t>
            </a:r>
          </a:p>
          <a:p>
            <a:r>
              <a:rPr lang="en-US" dirty="0" smtClean="0"/>
              <a:t>Because hardware is always changing, we usually care about the order of magnitude of running time</a:t>
            </a:r>
          </a:p>
          <a:p>
            <a:pPr lvl="1"/>
            <a:r>
              <a:rPr lang="en-US" dirty="0" smtClean="0"/>
              <a:t>Not important if one algorithm is twice as fast as another.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Execution Time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We’d like a way to compare algorithms, at the design stage, abstracting away from hardware, implementation, etc…</a:t>
            </a:r>
          </a:p>
          <a:p>
            <a:r>
              <a:rPr lang="en-US" dirty="0" smtClean="0"/>
              <a:t>To do this, we can count elementary operations.</a:t>
            </a:r>
          </a:p>
          <a:p>
            <a:pPr lvl="1"/>
            <a:r>
              <a:rPr lang="en-US" dirty="0" smtClean="0"/>
              <a:t>Some steps will be faster than others – but that’s not too important</a:t>
            </a:r>
          </a:p>
          <a:p>
            <a:pPr lvl="2"/>
            <a:r>
              <a:rPr lang="en-US" dirty="0" smtClean="0"/>
              <a:t>Remember that we’re focusing on orders of magnitude</a:t>
            </a:r>
          </a:p>
          <a:p>
            <a:pPr lvl="1"/>
            <a:r>
              <a:rPr lang="en-US" dirty="0" smtClean="0"/>
              <a:t>But each elementary operation must take the same amount of time each time it runs</a:t>
            </a:r>
          </a:p>
          <a:p>
            <a:pPr lvl="2"/>
            <a:r>
              <a:rPr lang="en-US" dirty="0" smtClean="0"/>
              <a:t>Or at least the running time must be bounded by a constant</a:t>
            </a:r>
          </a:p>
          <a:p>
            <a:pPr lvl="2"/>
            <a:r>
              <a:rPr lang="en-US" dirty="0" smtClean="0"/>
              <a:t>We can’t have one elementary step that takes longer and longer for large numbers, for example.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8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Steps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8298"/>
            <a:ext cx="7960246" cy="418399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could count each primitive operation: constructing a range, assigning a variable to it</a:t>
            </a:r>
          </a:p>
          <a:p>
            <a:r>
              <a:rPr lang="en-US" dirty="0" smtClean="0"/>
              <a:t>But let’s trust that each time control passes through a for </a:t>
            </a:r>
            <a:r>
              <a:rPr lang="en-US" dirty="0" smtClean="0"/>
              <a:t>or print statement</a:t>
            </a:r>
            <a:r>
              <a:rPr lang="en-US" dirty="0" smtClean="0"/>
              <a:t>, the time it takes is bounded by a constant.  Then we can consider this an elementary operation.</a:t>
            </a:r>
          </a:p>
          <a:p>
            <a:r>
              <a:rPr lang="en-US" dirty="0" smtClean="0"/>
              <a:t>Each time we go through the outer loop, the inner loop executes </a:t>
            </a:r>
            <a:r>
              <a:rPr lang="en-US" dirty="0" err="1" smtClean="0"/>
              <a:t>i</a:t>
            </a:r>
            <a:r>
              <a:rPr lang="en-US" dirty="0" smtClean="0"/>
              <a:t> times, totaling 2i steps.</a:t>
            </a:r>
          </a:p>
          <a:p>
            <a:r>
              <a:rPr lang="en-US" dirty="0" smtClean="0"/>
              <a:t>For each of these, control passes through the outer for loop once, so the total number of steps is</a:t>
            </a:r>
          </a:p>
          <a:p>
            <a:pPr marL="0" indent="0">
              <a:buNone/>
            </a:pPr>
            <a:r>
              <a:rPr lang="en-US" dirty="0" smtClean="0"/>
              <a:t>		1 + (1 + 2) + (1 + 4) + … + (1 + 2(n-1)) = n</a:t>
            </a:r>
            <a:r>
              <a:rPr lang="en-US" baseline="30000" dirty="0" smtClean="0"/>
              <a:t>2</a:t>
            </a:r>
          </a:p>
          <a:p>
            <a:r>
              <a:rPr lang="en-US" dirty="0"/>
              <a:t>Notice that it grows with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This one’s simple, but these functions can get rather complicated.</a:t>
            </a:r>
          </a:p>
          <a:p>
            <a:r>
              <a:rPr lang="en-US" dirty="0" smtClean="0"/>
              <a:t>We’d like to compare these functions and say something about how big they can get when working with lots of data </a:t>
            </a:r>
          </a:p>
          <a:p>
            <a:pPr lvl="1"/>
            <a:r>
              <a:rPr lang="en-US" dirty="0" smtClean="0"/>
              <a:t>we’ll see a way to do that in the next segments!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4-30 at 4.1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4" y="1493098"/>
            <a:ext cx="3733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execution time of an algorithm depends on many things, but especially the size of the input</a:t>
            </a:r>
          </a:p>
          <a:p>
            <a:r>
              <a:rPr lang="en-US" dirty="0" smtClean="0"/>
              <a:t>In the world of big data, we’re talking about huge inputs.</a:t>
            </a:r>
          </a:p>
          <a:p>
            <a:r>
              <a:rPr lang="en-US" dirty="0" smtClean="0"/>
              <a:t>You could specify the running time for a </a:t>
            </a:r>
            <a:r>
              <a:rPr lang="en-US" dirty="0" smtClean="0"/>
              <a:t>fixed dataset size…</a:t>
            </a:r>
            <a:endParaRPr lang="en-US" dirty="0" smtClean="0"/>
          </a:p>
          <a:p>
            <a:pPr lvl="1"/>
            <a:r>
              <a:rPr lang="en-US" dirty="0" smtClean="0"/>
              <a:t>But you may not know how big a dataset you’ll have</a:t>
            </a:r>
          </a:p>
          <a:p>
            <a:pPr lvl="1"/>
            <a:r>
              <a:rPr lang="en-US" dirty="0" smtClean="0"/>
              <a:t>Or, the same algorithm might get applied to new datasets.</a:t>
            </a:r>
          </a:p>
          <a:p>
            <a:pPr lvl="1"/>
            <a:r>
              <a:rPr lang="en-US" dirty="0" smtClean="0"/>
              <a:t>Or the dataset you’re using might get a lot bigger.</a:t>
            </a:r>
          </a:p>
          <a:p>
            <a:pPr lvl="1"/>
            <a:r>
              <a:rPr lang="en-US" dirty="0" smtClean="0"/>
              <a:t>And the trend is towards bigger and bigger data.</a:t>
            </a:r>
          </a:p>
          <a:p>
            <a:r>
              <a:rPr lang="en-US" dirty="0" smtClean="0"/>
              <a:t>So a key concern is how the algorithm scales,</a:t>
            </a:r>
          </a:p>
          <a:p>
            <a:pPr lvl="1"/>
            <a:r>
              <a:rPr lang="en-US" dirty="0" smtClean="0"/>
              <a:t>How quickly it grows with growing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Measure Growth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way is to write down the number of steps as a function of the input size, say</a:t>
            </a:r>
          </a:p>
          <a:p>
            <a:pPr lvl="1"/>
            <a:r>
              <a:rPr lang="en-US" dirty="0" smtClean="0"/>
              <a:t>f(n) = 2n</a:t>
            </a:r>
            <a:r>
              <a:rPr lang="en-US" baseline="30000" dirty="0" smtClean="0"/>
              <a:t>2 </a:t>
            </a:r>
            <a:r>
              <a:rPr lang="en-US" dirty="0" smtClean="0"/>
              <a:t>+ n + 100</a:t>
            </a:r>
          </a:p>
          <a:p>
            <a:r>
              <a:rPr lang="en-US" dirty="0" smtClean="0"/>
              <a:t>Often, this function will vary with what’s actually in the input</a:t>
            </a:r>
          </a:p>
          <a:p>
            <a:pPr lvl="1"/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example, if we want to sort a list of size </a:t>
            </a:r>
            <a:r>
              <a:rPr lang="en-US" i="1" dirty="0" smtClean="0"/>
              <a:t>n</a:t>
            </a:r>
            <a:r>
              <a:rPr lang="en-US" dirty="0" smtClean="0"/>
              <a:t> and the size is random, it will take a while</a:t>
            </a:r>
          </a:p>
          <a:p>
            <a:pPr lvl="1"/>
            <a:r>
              <a:rPr lang="en-US" dirty="0" smtClean="0"/>
              <a:t>But if the list is almost sorted, the algorithm might run much faster.</a:t>
            </a:r>
          </a:p>
          <a:p>
            <a:r>
              <a:rPr lang="en-US" dirty="0" smtClean="0"/>
              <a:t>Typically, we’ll focus on the worst-case running time when we write down the number of steps.</a:t>
            </a:r>
          </a:p>
          <a:p>
            <a:pPr lvl="1"/>
            <a:r>
              <a:rPr lang="en-US" dirty="0" smtClean="0"/>
              <a:t>That’s often pretty important for developers.  Even if the average running time is low, we don’t want one user to face a week-long wait time. </a:t>
            </a:r>
          </a:p>
          <a:p>
            <a:r>
              <a:rPr lang="en-US" dirty="0" smtClean="0"/>
              <a:t>Another problem: Our function </a:t>
            </a:r>
            <a:r>
              <a:rPr lang="en-US" i="1" dirty="0" smtClean="0"/>
              <a:t>f</a:t>
            </a:r>
            <a:r>
              <a:rPr lang="en-US" dirty="0" smtClean="0"/>
              <a:t> looks pretty complicated, and it may be hard to compare these against each other.</a:t>
            </a:r>
          </a:p>
          <a:p>
            <a:r>
              <a:rPr lang="en-US" dirty="0" smtClean="0"/>
              <a:t>But there are two simplifications that we can make to help us.</a:t>
            </a:r>
          </a:p>
        </p:txBody>
      </p:sp>
    </p:spTree>
    <p:extLst>
      <p:ext uri="{BB962C8B-B14F-4D97-AF65-F5344CB8AC3E}">
        <p14:creationId xmlns:p14="http://schemas.microsoft.com/office/powerpoint/2010/main" val="181407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19706</TotalTime>
  <Words>3185</Words>
  <Application>Microsoft Macintosh PowerPoint</Application>
  <PresentationFormat>On-screen Show (4:3)</PresentationFormat>
  <Paragraphs>324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Complexity</vt:lpstr>
      <vt:lpstr>Measuring Execution Time</vt:lpstr>
      <vt:lpstr>Why Care about Execution Time? </vt:lpstr>
      <vt:lpstr>Measuring Execution Time</vt:lpstr>
      <vt:lpstr>Measuring Execution Time 2</vt:lpstr>
      <vt:lpstr>Counting Steps Example</vt:lpstr>
      <vt:lpstr>Big O Notation</vt:lpstr>
      <vt:lpstr>The importance of growth rate</vt:lpstr>
      <vt:lpstr>How do We Measure Growth Rates?</vt:lpstr>
      <vt:lpstr>Lower-Order Terms</vt:lpstr>
      <vt:lpstr>Constant Factors</vt:lpstr>
      <vt:lpstr>Big O Notation</vt:lpstr>
      <vt:lpstr>Common Growth Functions 1</vt:lpstr>
      <vt:lpstr>Constant</vt:lpstr>
      <vt:lpstr>Logarithmic</vt:lpstr>
      <vt:lpstr>Linear</vt:lpstr>
      <vt:lpstr>N Log N</vt:lpstr>
      <vt:lpstr>Common Growth Functions 2</vt:lpstr>
      <vt:lpstr>Quadratic</vt:lpstr>
      <vt:lpstr>Higher-Order Polynomials</vt:lpstr>
      <vt:lpstr>P</vt:lpstr>
      <vt:lpstr>Exponential</vt:lpstr>
      <vt:lpstr>Comparison of Growth Rates</vt:lpstr>
      <vt:lpstr>Insertion Sort</vt:lpstr>
      <vt:lpstr>Why Study Sorting?</vt:lpstr>
      <vt:lpstr>Insertion Sort</vt:lpstr>
      <vt:lpstr>Insertion Sort Detail</vt:lpstr>
      <vt:lpstr>Insertion Sort in Python</vt:lpstr>
      <vt:lpstr>Running Time of Insertion Sort</vt:lpstr>
      <vt:lpstr>Merge Sort</vt:lpstr>
      <vt:lpstr>Merge Sort</vt:lpstr>
      <vt:lpstr>Merge Sort Intuition</vt:lpstr>
      <vt:lpstr>Merge Sort In Python</vt:lpstr>
      <vt:lpstr>Running Time of Merge Sort</vt:lpstr>
      <vt:lpstr>A Complexity Bound for Sorting</vt:lpstr>
      <vt:lpstr>What’s the Fastest Possible Sort</vt:lpstr>
      <vt:lpstr>Decision Tree for Sorting</vt:lpstr>
      <vt:lpstr>Fast Sorting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Paul Laskowski</dc:creator>
  <cp:lastModifiedBy>Paul Laskowski</cp:lastModifiedBy>
  <cp:revision>122</cp:revision>
  <dcterms:created xsi:type="dcterms:W3CDTF">2012-09-13T01:19:10Z</dcterms:created>
  <dcterms:modified xsi:type="dcterms:W3CDTF">2014-06-20T04:51:57Z</dcterms:modified>
</cp:coreProperties>
</file>