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6" name="Shape 96"/>
          <p:cNvSpPr/>
          <p:nvPr>
            <p:ph type="sldImg"/>
          </p:nvPr>
        </p:nvSpPr>
        <p:spPr>
          <a:xfrm>
            <a:off x="1143000" y="685800"/>
            <a:ext cx="4572000" cy="3429000"/>
          </a:xfrm>
          <a:prstGeom prst="rect">
            <a:avLst/>
          </a:prstGeom>
        </p:spPr>
        <p:txBody>
          <a:bodyPr/>
          <a:lstStyle/>
          <a:p>
            <a:pPr/>
          </a:p>
        </p:txBody>
      </p:sp>
      <p:sp>
        <p:nvSpPr>
          <p:cNvPr id="97" name="Shape 9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3" name="Title Text"/>
          <p:cNvSpPr txBox="1"/>
          <p:nvPr>
            <p:ph type="title"/>
          </p:nvPr>
        </p:nvSpPr>
        <p:spPr>
          <a:xfrm>
            <a:off x="1524000" y="2503486"/>
            <a:ext cx="9144000" cy="1006476"/>
          </a:xfrm>
          <a:prstGeom prst="rect">
            <a:avLst/>
          </a:prstGeom>
        </p:spPr>
        <p:txBody>
          <a:bodyPr anchor="b"/>
          <a:lstStyle>
            <a:lvl1pPr algn="ctr">
              <a:defRPr sz="4800"/>
            </a:lvl1pPr>
          </a:lstStyle>
          <a:p>
            <a:pPr/>
            <a:r>
              <a:t>Title Text</a:t>
            </a:r>
          </a:p>
        </p:txBody>
      </p:sp>
      <p:sp>
        <p:nvSpPr>
          <p:cNvPr id="14"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3200"/>
            </a:lvl1pPr>
            <a:lvl2pPr marL="0" indent="457200" algn="ctr">
              <a:buSzTx/>
              <a:buFontTx/>
              <a:buNone/>
              <a:defRPr sz="3200"/>
            </a:lvl2pPr>
            <a:lvl3pPr marL="0" indent="914400" algn="ctr">
              <a:buSzTx/>
              <a:buFontTx/>
              <a:buNone/>
              <a:defRPr sz="3200"/>
            </a:lvl3pPr>
            <a:lvl4pPr marL="0" indent="1371600" algn="ctr">
              <a:buSzTx/>
              <a:buFontTx/>
              <a:buNone/>
              <a:defRPr sz="3200"/>
            </a:lvl4pPr>
            <a:lvl5pPr marL="0" indent="1828800" algn="ctr">
              <a:buSzTx/>
              <a:buFont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5973168" y="6414760"/>
            <a:ext cx="258624" cy="248306"/>
          </a:xfrm>
          <a:prstGeom prst="rect">
            <a:avLst/>
          </a:prstGeom>
        </p:spPr>
        <p:txBody>
          <a:bodyPr/>
          <a:lstStyle>
            <a:lvl1pPr>
              <a:defRPr>
                <a:solidFill>
                  <a:srgbClr val="FFFFFF"/>
                </a:solidFill>
              </a:defRPr>
            </a:lvl1pPr>
          </a:lstStyle>
          <a:p>
            <a:pPr/>
            <a:fld id="{86CB4B4D-7CA3-9044-876B-883B54F8677D}" type="slidenum"/>
          </a:p>
        </p:txBody>
      </p:sp>
      <p:grpSp>
        <p:nvGrpSpPr>
          <p:cNvPr id="18" name="W200 - Intro to Python"/>
          <p:cNvGrpSpPr/>
          <p:nvPr/>
        </p:nvGrpSpPr>
        <p:grpSpPr>
          <a:xfrm>
            <a:off x="1524000" y="547923"/>
            <a:ext cx="9144001" cy="1655761"/>
            <a:chOff x="0" y="0"/>
            <a:chExt cx="9144000" cy="1655760"/>
          </a:xfrm>
        </p:grpSpPr>
        <p:sp>
          <p:nvSpPr>
            <p:cNvPr id="16" name="Rectangle"/>
            <p:cNvSpPr/>
            <p:nvPr/>
          </p:nvSpPr>
          <p:spPr>
            <a:xfrm>
              <a:off x="0" y="0"/>
              <a:ext cx="9144000" cy="1655761"/>
            </a:xfrm>
            <a:prstGeom prst="rect">
              <a:avLst/>
            </a:prstGeom>
            <a:solidFill>
              <a:srgbClr val="BFBFBF"/>
            </a:solidFill>
            <a:ln w="9525" cap="flat">
              <a:solidFill>
                <a:srgbClr val="AFABAB"/>
              </a:solidFill>
              <a:prstDash val="solid"/>
              <a:round/>
            </a:ln>
            <a:effectLst/>
          </p:spPr>
          <p:txBody>
            <a:bodyPr wrap="square" lIns="45719" tIns="45719" rIns="45719" bIns="45719" numCol="1" anchor="ctr">
              <a:noAutofit/>
            </a:bodyPr>
            <a:lstStyle/>
            <a:p>
              <a:pPr algn="ctr">
                <a:lnSpc>
                  <a:spcPct val="90000"/>
                </a:lnSpc>
                <a:spcBef>
                  <a:spcPts val="600"/>
                </a:spcBef>
                <a:defRPr sz="3600">
                  <a:latin typeface="Calibri Light"/>
                  <a:ea typeface="Calibri Light"/>
                  <a:cs typeface="Calibri Light"/>
                  <a:sym typeface="Calibri Light"/>
                </a:defRPr>
              </a:pPr>
            </a:p>
          </p:txBody>
        </p:sp>
        <p:sp>
          <p:nvSpPr>
            <p:cNvPr id="17" name="W200 Python Fundamentals for Data Science"/>
            <p:cNvSpPr txBox="1"/>
            <p:nvPr/>
          </p:nvSpPr>
          <p:spPr>
            <a:xfrm>
              <a:off x="45719" y="322852"/>
              <a:ext cx="9052562" cy="10100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lnSpc>
                  <a:spcPct val="90000"/>
                </a:lnSpc>
                <a:spcBef>
                  <a:spcPts val="600"/>
                </a:spcBef>
                <a:defRPr sz="3600">
                  <a:latin typeface="Calibri Light"/>
                  <a:ea typeface="Calibri Light"/>
                  <a:cs typeface="Calibri Light"/>
                  <a:sym typeface="Calibri Light"/>
                </a:defRPr>
              </a:pPr>
              <a:r>
                <a:t>W200</a:t>
              </a:r>
              <a:br/>
              <a:r>
                <a:rPr sz="3200"/>
                <a:t>Python Fundamentals for Data Science</a:t>
              </a:r>
            </a:p>
          </p:txBody>
        </p:sp>
      </p:gr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4"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5"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3" name="Title Text"/>
          <p:cNvSpPr txBox="1"/>
          <p:nvPr>
            <p:ph type="title"/>
          </p:nvPr>
        </p:nvSpPr>
        <p:spPr>
          <a:prstGeom prst="rect">
            <a:avLst/>
          </a:prstGeom>
        </p:spPr>
        <p:txBody>
          <a:bodyPr/>
          <a:lstStyle/>
          <a:p>
            <a:pPr/>
            <a:r>
              <a:t>Title Text</a:t>
            </a:r>
          </a:p>
        </p:txBody>
      </p:sp>
      <p:sp>
        <p:nvSpPr>
          <p:cNvPr id="44"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2" name="Title Text"/>
          <p:cNvSpPr txBox="1"/>
          <p:nvPr>
            <p:ph type="title"/>
          </p:nvPr>
        </p:nvSpPr>
        <p:spPr>
          <a:xfrm>
            <a:off x="839787" y="365125"/>
            <a:ext cx="10515601" cy="1325563"/>
          </a:xfrm>
          <a:prstGeom prst="rect">
            <a:avLst/>
          </a:prstGeom>
        </p:spPr>
        <p:txBody>
          <a:bodyPr/>
          <a:lstStyle/>
          <a:p>
            <a:pPr/>
            <a:r>
              <a:t>Title Text</a:t>
            </a:r>
          </a:p>
        </p:txBody>
      </p:sp>
      <p:sp>
        <p:nvSpPr>
          <p:cNvPr id="53"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atin typeface="+mj-lt"/>
                <a:ea typeface="+mj-ea"/>
                <a:cs typeface="+mj-cs"/>
                <a:sym typeface="Helvetica"/>
              </a:defRPr>
            </a:lvl1pPr>
            <a:lvl2pPr marL="0" indent="457200">
              <a:buSzTx/>
              <a:buFontTx/>
              <a:buNone/>
              <a:defRPr b="1" sz="2400">
                <a:latin typeface="+mj-lt"/>
                <a:ea typeface="+mj-ea"/>
                <a:cs typeface="+mj-cs"/>
                <a:sym typeface="Helvetica"/>
              </a:defRPr>
            </a:lvl2pPr>
            <a:lvl3pPr marL="0" indent="914400">
              <a:buSzTx/>
              <a:buFontTx/>
              <a:buNone/>
              <a:defRPr b="1" sz="2400">
                <a:latin typeface="+mj-lt"/>
                <a:ea typeface="+mj-ea"/>
                <a:cs typeface="+mj-cs"/>
                <a:sym typeface="Helvetica"/>
              </a:defRPr>
            </a:lvl3pPr>
            <a:lvl4pPr marL="0" indent="1371600">
              <a:buSzTx/>
              <a:buFontTx/>
              <a:buNone/>
              <a:defRPr b="1" sz="2400">
                <a:latin typeface="+mj-lt"/>
                <a:ea typeface="+mj-ea"/>
                <a:cs typeface="+mj-cs"/>
                <a:sym typeface="Helvetica"/>
              </a:defRPr>
            </a:lvl4pPr>
            <a:lvl5pPr marL="0" indent="1828800">
              <a:buSzTx/>
              <a:buFontTx/>
              <a:buNone/>
              <a:defRPr b="1" sz="2400">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54" name="Text Placeholder 4"/>
          <p:cNvSpPr/>
          <p:nvPr>
            <p:ph type="body" sz="quarter" idx="13"/>
          </p:nvPr>
        </p:nvSpPr>
        <p:spPr>
          <a:xfrm>
            <a:off x="6172200" y="1681163"/>
            <a:ext cx="5183188" cy="823913"/>
          </a:xfrm>
          <a:prstGeom prst="rect">
            <a:avLst/>
          </a:prstGeom>
        </p:spPr>
        <p:txBody>
          <a:bodyPr anchor="b"/>
          <a:lstStyle/>
          <a:p>
            <a:pPr marL="0" indent="0">
              <a:buSzTx/>
              <a:buFontTx/>
              <a:buNone/>
              <a:defRPr b="1" sz="2400">
                <a:latin typeface="+mj-lt"/>
                <a:ea typeface="+mj-ea"/>
                <a:cs typeface="+mj-cs"/>
                <a:sym typeface="Helvetica"/>
              </a:defRPr>
            </a:pP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2" name="Title Text"/>
          <p:cNvSpPr txBox="1"/>
          <p:nvPr>
            <p:ph type="title"/>
          </p:nvPr>
        </p:nvSpPr>
        <p:spPr>
          <a:prstGeom prst="rect">
            <a:avLst/>
          </a:prstGeom>
        </p:spPr>
        <p:txBody>
          <a:bodyPr/>
          <a:lstStyle/>
          <a:p>
            <a:pPr/>
            <a:r>
              <a:t>Title Text</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7"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8"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9" name="Text Placeholder 3"/>
          <p:cNvSpPr/>
          <p:nvPr>
            <p:ph type="body" sz="quarter" idx="13"/>
          </p:nvPr>
        </p:nvSpPr>
        <p:spPr>
          <a:xfrm>
            <a:off x="839787" y="2057400"/>
            <a:ext cx="3932239" cy="3811588"/>
          </a:xfrm>
          <a:prstGeom prst="rect">
            <a:avLst/>
          </a:prstGeom>
        </p:spPr>
        <p:txBody>
          <a:bodyPr/>
          <a:lstStyle/>
          <a:p>
            <a:pPr marL="0" indent="0">
              <a:buSzTx/>
              <a:buFontTx/>
              <a:buNone/>
              <a:defRPr sz="1600"/>
            </a:pP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7"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8" name="Picture Placeholder 2"/>
          <p:cNvSpPr/>
          <p:nvPr>
            <p:ph type="pic" sz="half" idx="13"/>
          </p:nvPr>
        </p:nvSpPr>
        <p:spPr>
          <a:xfrm>
            <a:off x="5183187" y="987425"/>
            <a:ext cx="6172201" cy="4873625"/>
          </a:xfrm>
          <a:prstGeom prst="rect">
            <a:avLst/>
          </a:prstGeom>
        </p:spPr>
        <p:txBody>
          <a:bodyPr lIns="91439" rIns="91439">
            <a:noAutofit/>
          </a:bodyPr>
          <a:lstStyle/>
          <a:p>
            <a:pPr/>
          </a:p>
        </p:txBody>
      </p:sp>
      <p:sp>
        <p:nvSpPr>
          <p:cNvPr id="89"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E7E6E6"/>
        </a:solidFill>
      </p:bgPr>
    </p:bg>
    <p:spTree>
      <p:nvGrpSpPr>
        <p:cNvPr id="1" name=""/>
        <p:cNvGrpSpPr/>
        <p:nvPr/>
      </p:nvGrpSpPr>
      <p:grpSpPr>
        <a:xfrm>
          <a:off x="0" y="0"/>
          <a:ext cx="0" cy="0"/>
          <a:chOff x="0" y="0"/>
          <a:chExt cx="0" cy="0"/>
        </a:xfrm>
      </p:grpSpPr>
      <p:sp>
        <p:nvSpPr>
          <p:cNvPr id="2" name="Rectangle 6"/>
          <p:cNvSpPr/>
          <p:nvPr/>
        </p:nvSpPr>
        <p:spPr>
          <a:xfrm>
            <a:off x="0" y="6225363"/>
            <a:ext cx="12192000" cy="632638"/>
          </a:xfrm>
          <a:prstGeom prst="rect">
            <a:avLst/>
          </a:prstGeom>
          <a:solidFill>
            <a:srgbClr val="203864"/>
          </a:solidFill>
          <a:ln w="12700">
            <a:solidFill>
              <a:srgbClr val="32538F"/>
            </a:solidFill>
            <a:miter/>
          </a:ln>
        </p:spPr>
        <p:txBody>
          <a:bodyPr lIns="45719" rIns="45719" anchor="ctr"/>
          <a:lstStyle/>
          <a:p>
            <a:pPr algn="ctr">
              <a:defRPr>
                <a:solidFill>
                  <a:srgbClr val="FFFFFF"/>
                </a:solidFill>
              </a:defRPr>
            </a:pPr>
          </a:p>
        </p:txBody>
      </p:sp>
      <p:pic>
        <p:nvPicPr>
          <p:cNvPr id="3" name="ucberkeleyLogo2-white.png" descr="ucberkeleyLogo2-white.png"/>
          <p:cNvPicPr>
            <a:picLocks noChangeAspect="1"/>
          </p:cNvPicPr>
          <p:nvPr/>
        </p:nvPicPr>
        <p:blipFill>
          <a:blip r:embed="rId2">
            <a:extLst/>
          </a:blip>
          <a:stretch>
            <a:fillRect/>
          </a:stretch>
        </p:blipFill>
        <p:spPr>
          <a:xfrm>
            <a:off x="207433" y="6321283"/>
            <a:ext cx="1204352" cy="432901"/>
          </a:xfrm>
          <a:prstGeom prst="rect">
            <a:avLst/>
          </a:prstGeom>
          <a:ln w="12700">
            <a:miter lim="400000"/>
          </a:ln>
        </p:spPr>
      </p:pic>
      <p:sp>
        <p:nvSpPr>
          <p:cNvPr id="4" name="Title Text"/>
          <p:cNvSpPr txBox="1"/>
          <p:nvPr>
            <p:ph type="title"/>
          </p:nvPr>
        </p:nvSpPr>
        <p:spPr>
          <a:xfrm>
            <a:off x="838200" y="365125"/>
            <a:ext cx="10515600" cy="79493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5" name="Body Level One…"/>
          <p:cNvSpPr txBox="1"/>
          <p:nvPr>
            <p:ph type="body" idx="1"/>
          </p:nvPr>
        </p:nvSpPr>
        <p:spPr>
          <a:xfrm>
            <a:off x="838200" y="1291046"/>
            <a:ext cx="10515600" cy="488591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6045362" y="6414760"/>
            <a:ext cx="258624" cy="248305"/>
          </a:xfrm>
          <a:prstGeom prst="rect">
            <a:avLst/>
          </a:prstGeom>
          <a:ln w="12700">
            <a:miter lim="400000"/>
          </a:ln>
        </p:spPr>
        <p:txBody>
          <a:bodyPr wrap="none" lIns="45719" rIns="45719" anchor="ctr">
            <a:spAutoFit/>
          </a:bodyPr>
          <a:lstStyle>
            <a:lvl1pPr algn="ct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2F5597"/>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2F5597"/>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2F5597"/>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2F5597"/>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2F5597"/>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2F5597"/>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2F5597"/>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2F5597"/>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2F5597"/>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3.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unicode.org" TargetMode="External"/><Relationship Id="rId3" Type="http://schemas.openxmlformats.org/officeDocument/2006/relationships/image" Target="../media/image6.png"/><Relationship Id="rId4" Type="http://schemas.openxmlformats.org/officeDocument/2006/relationships/image" Target="../media/image1.jpe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3schools.com/charsets/ref_html_utf8.asp" TargetMode="External"/><Relationship Id="rId3" Type="http://schemas.openxmlformats.org/officeDocument/2006/relationships/hyperlink" Target="https://en.wikipedia.org/wiki/Character_encoding"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ciencebuddies.org/science-fair-projects/references/table-of-8-bit-ascii-character-codes"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unicode.org/charts/charindex.html" TargetMode="External"/><Relationship Id="rId3" Type="http://schemas.openxmlformats.org/officeDocument/2006/relationships/hyperlink" Target="http://www.unicode.org/charts/" TargetMode="External"/><Relationship Id="rId4" Type="http://schemas.openxmlformats.org/officeDocument/2006/relationships/image" Target="../media/image12.png"/><Relationship Id="rId5" Type="http://schemas.openxmlformats.org/officeDocument/2006/relationships/image" Target="../media/image1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regexone.com/references/python"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tif"/><Relationship Id="rId3" Type="http://schemas.openxmlformats.org/officeDocument/2006/relationships/image" Target="../media/image5.tif"/><Relationship Id="rId4" Type="http://schemas.openxmlformats.org/officeDocument/2006/relationships/hyperlink" Target="https://timothyhelton.github.io/pandas_best_practices.html" TargetMode="External"/><Relationship Id="rId5" Type="http://schemas.openxmlformats.org/officeDocument/2006/relationships/hyperlink" Target="https://docs.scipy.org/doc/numpy/user/quickstart.html" TargetMode="External"/><Relationship Id="rId6" Type="http://schemas.openxmlformats.org/officeDocument/2006/relationships/hyperlink" Target="http://www.numpy.org/"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Title 1"/>
          <p:cNvSpPr txBox="1"/>
          <p:nvPr>
            <p:ph type="ctrTitle"/>
          </p:nvPr>
        </p:nvSpPr>
        <p:spPr>
          <a:xfrm>
            <a:off x="1524000" y="2503486"/>
            <a:ext cx="9144000" cy="1738233"/>
          </a:xfrm>
          <a:prstGeom prst="rect">
            <a:avLst/>
          </a:prstGeom>
        </p:spPr>
        <p:txBody>
          <a:bodyPr/>
          <a:lstStyle/>
          <a:p>
            <a:pPr/>
            <a:r>
              <a:t>Working with Text &amp; Binary Data</a:t>
            </a:r>
          </a:p>
          <a:p>
            <a:pPr>
              <a:defRPr sz="3400"/>
            </a:pPr>
            <a:r>
              <a:t>A rapid review of encoding, files, regex, parsing, and NumPy</a:t>
            </a:r>
          </a:p>
        </p:txBody>
      </p:sp>
      <p:sp>
        <p:nvSpPr>
          <p:cNvPr id="100" name="Subtitle 2"/>
          <p:cNvSpPr txBox="1"/>
          <p:nvPr>
            <p:ph type="subTitle" sz="quarter" idx="1"/>
          </p:nvPr>
        </p:nvSpPr>
        <p:spPr>
          <a:xfrm>
            <a:off x="1524000" y="4960937"/>
            <a:ext cx="9144000" cy="538857"/>
          </a:xfrm>
          <a:prstGeom prst="rect">
            <a:avLst/>
          </a:prstGeom>
        </p:spPr>
        <p:txBody>
          <a:bodyPr/>
          <a:lstStyle/>
          <a:p>
            <a:pPr/>
            <a:r>
              <a:t>Week 9</a:t>
            </a:r>
          </a:p>
        </p:txBody>
      </p:sp>
      <p:sp>
        <p:nvSpPr>
          <p:cNvPr id="101" name="Slide Number"/>
          <p:cNvSpPr txBox="1"/>
          <p:nvPr>
            <p:ph type="sldNum" sz="quarter" idx="2"/>
          </p:nvPr>
        </p:nvSpPr>
        <p:spPr>
          <a:xfrm>
            <a:off x="6011788" y="6414760"/>
            <a:ext cx="181383" cy="248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2" name="Updated Oct 21, 2019"/>
          <p:cNvSpPr txBox="1"/>
          <p:nvPr/>
        </p:nvSpPr>
        <p:spPr>
          <a:xfrm>
            <a:off x="9982622" y="5865956"/>
            <a:ext cx="2138213"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Updated Oct 21, 2019</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itle 1"/>
          <p:cNvSpPr txBox="1"/>
          <p:nvPr>
            <p:ph type="title"/>
          </p:nvPr>
        </p:nvSpPr>
        <p:spPr>
          <a:xfrm>
            <a:off x="139700" y="187324"/>
            <a:ext cx="10515600" cy="794937"/>
          </a:xfrm>
          <a:prstGeom prst="rect">
            <a:avLst/>
          </a:prstGeom>
        </p:spPr>
        <p:txBody>
          <a:bodyPr/>
          <a:lstStyle>
            <a:lvl1pPr>
              <a:defRPr b="1">
                <a:latin typeface="+mj-lt"/>
                <a:ea typeface="+mj-ea"/>
                <a:cs typeface="+mj-cs"/>
                <a:sym typeface="Helvetica"/>
              </a:defRPr>
            </a:lvl1pPr>
          </a:lstStyle>
          <a:p>
            <a:pPr/>
            <a:r>
              <a:t>2.3) Number Representations - Hex</a:t>
            </a:r>
          </a:p>
        </p:txBody>
      </p:sp>
      <p:sp>
        <p:nvSpPr>
          <p:cNvPr id="148" name="Content Placeholder 2"/>
          <p:cNvSpPr txBox="1"/>
          <p:nvPr>
            <p:ph type="body" sz="half" idx="1"/>
          </p:nvPr>
        </p:nvSpPr>
        <p:spPr>
          <a:xfrm>
            <a:off x="457199" y="1200437"/>
            <a:ext cx="7673728" cy="3050401"/>
          </a:xfrm>
          <a:prstGeom prst="rect">
            <a:avLst/>
          </a:prstGeom>
        </p:spPr>
        <p:txBody>
          <a:bodyPr/>
          <a:lstStyle/>
          <a:p>
            <a:pPr marL="217170" indent="-217170" defTabSz="868680">
              <a:lnSpc>
                <a:spcPct val="72000"/>
              </a:lnSpc>
              <a:spcBef>
                <a:spcPts val="900"/>
              </a:spcBef>
              <a:defRPr sz="2185"/>
            </a:pPr>
            <a:r>
              <a:rPr>
                <a:solidFill>
                  <a:srgbClr val="BE3E32"/>
                </a:solidFill>
              </a:rPr>
              <a:t>Hexadecimal</a:t>
            </a:r>
            <a:r>
              <a:t> (base 16) to Decimal (base 10)</a:t>
            </a:r>
          </a:p>
          <a:p>
            <a:pPr marL="217170" indent="-217170" defTabSz="868680">
              <a:lnSpc>
                <a:spcPct val="72000"/>
              </a:lnSpc>
              <a:spcBef>
                <a:spcPts val="900"/>
              </a:spcBef>
              <a:defRPr sz="2185"/>
            </a:pPr>
          </a:p>
          <a:p>
            <a:pPr lvl="1" marL="651509" indent="-217170" defTabSz="868680">
              <a:lnSpc>
                <a:spcPct val="72000"/>
              </a:lnSpc>
              <a:spcBef>
                <a:spcPts val="400"/>
              </a:spcBef>
              <a:defRPr sz="1900"/>
            </a:pPr>
            <a:r>
              <a:t>000 is 0        zero in all places</a:t>
            </a:r>
          </a:p>
          <a:p>
            <a:pPr lvl="1" marL="651509" indent="-217170" defTabSz="868680">
              <a:lnSpc>
                <a:spcPct val="72000"/>
              </a:lnSpc>
              <a:spcBef>
                <a:spcPts val="400"/>
              </a:spcBef>
              <a:defRPr sz="1900"/>
            </a:pPr>
            <a:r>
              <a:t>005 is 5        (5 x 16</a:t>
            </a:r>
            <a:r>
              <a:rPr baseline="29894"/>
              <a:t>0</a:t>
            </a:r>
            <a:r>
              <a:t>) one in the 1’s place</a:t>
            </a:r>
          </a:p>
          <a:p>
            <a:pPr lvl="1" marL="651509" indent="-217170" defTabSz="868680">
              <a:lnSpc>
                <a:spcPct val="72000"/>
              </a:lnSpc>
              <a:spcBef>
                <a:spcPts val="400"/>
              </a:spcBef>
              <a:defRPr sz="1900"/>
            </a:pPr>
            <a:r>
              <a:t>050 is 16      (5 x 16</a:t>
            </a:r>
            <a:r>
              <a:rPr baseline="29894"/>
              <a:t>1</a:t>
            </a:r>
            <a:r>
              <a:t>) one in the 16’s  place</a:t>
            </a:r>
          </a:p>
          <a:p>
            <a:pPr lvl="1" marL="651509" indent="-217170" defTabSz="868680">
              <a:lnSpc>
                <a:spcPct val="72000"/>
              </a:lnSpc>
              <a:spcBef>
                <a:spcPts val="400"/>
              </a:spcBef>
              <a:defRPr sz="1900"/>
            </a:pPr>
            <a:r>
              <a:t>500 is 1280  (5 x 16</a:t>
            </a:r>
            <a:r>
              <a:rPr baseline="29894"/>
              <a:t>2</a:t>
            </a:r>
            <a:r>
              <a:t>) one in the 256’s place</a:t>
            </a:r>
          </a:p>
          <a:p>
            <a:pPr marL="217170" indent="-217170" defTabSz="868680">
              <a:lnSpc>
                <a:spcPct val="72000"/>
              </a:lnSpc>
              <a:spcBef>
                <a:spcPts val="900"/>
              </a:spcBef>
              <a:defRPr sz="2185"/>
            </a:pPr>
          </a:p>
          <a:p>
            <a:pPr marL="217170" indent="-217170" defTabSz="868680">
              <a:lnSpc>
                <a:spcPct val="72000"/>
              </a:lnSpc>
              <a:spcBef>
                <a:spcPts val="900"/>
              </a:spcBef>
              <a:defRPr sz="2185"/>
            </a:pPr>
            <a:r>
              <a:t>In hexadecimal every digit takes one of 16 values coded as 0-F</a:t>
            </a:r>
          </a:p>
          <a:p>
            <a:pPr marL="217170" indent="-217170" defTabSz="868680">
              <a:lnSpc>
                <a:spcPct val="72000"/>
              </a:lnSpc>
              <a:spcBef>
                <a:spcPts val="900"/>
              </a:spcBef>
              <a:defRPr sz="2185"/>
            </a:pPr>
            <a:r>
              <a:t>0 1 2 3 4 5 6 7 8 9 A B C D E F </a:t>
            </a:r>
          </a:p>
        </p:txBody>
      </p:sp>
      <p:sp>
        <p:nvSpPr>
          <p:cNvPr id="149" name="Slide Number Placeholder 4"/>
          <p:cNvSpPr txBox="1"/>
          <p:nvPr>
            <p:ph type="sldNum" sz="quarter" idx="2"/>
          </p:nvPr>
        </p:nvSpPr>
        <p:spPr>
          <a:xfrm>
            <a:off x="6045362"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52" name="Google Shape;202;p30"/>
          <p:cNvGrpSpPr/>
          <p:nvPr/>
        </p:nvGrpSpPr>
        <p:grpSpPr>
          <a:xfrm>
            <a:off x="736600" y="4469014"/>
            <a:ext cx="9074812" cy="1405791"/>
            <a:chOff x="0" y="0"/>
            <a:chExt cx="9074811" cy="1405789"/>
          </a:xfrm>
        </p:grpSpPr>
        <p:pic>
          <p:nvPicPr>
            <p:cNvPr id="150" name="Google Shape;202;p30" descr="Google Shape;202;p30"/>
            <p:cNvPicPr>
              <a:picLocks noChangeAspect="1"/>
            </p:cNvPicPr>
            <p:nvPr/>
          </p:nvPicPr>
          <p:blipFill>
            <a:blip r:embed="rId2">
              <a:extLst/>
            </a:blip>
            <a:stretch>
              <a:fillRect/>
            </a:stretch>
          </p:blipFill>
          <p:spPr>
            <a:xfrm>
              <a:off x="104231" y="46998"/>
              <a:ext cx="8866350" cy="1231225"/>
            </a:xfrm>
            <a:prstGeom prst="rect">
              <a:avLst/>
            </a:prstGeom>
            <a:ln w="12700" cap="flat">
              <a:noFill/>
              <a:miter lim="400000"/>
            </a:ln>
            <a:effectLst/>
          </p:spPr>
        </p:pic>
        <p:pic>
          <p:nvPicPr>
            <p:cNvPr id="151" name="Google Shape;202;p30" descr="Google Shape;202;p30"/>
            <p:cNvPicPr>
              <a:picLocks noChangeAspect="1"/>
            </p:cNvPicPr>
            <p:nvPr/>
          </p:nvPicPr>
          <p:blipFill>
            <a:blip r:embed="rId3">
              <a:extLst/>
            </a:blip>
            <a:stretch>
              <a:fillRect/>
            </a:stretch>
          </p:blipFill>
          <p:spPr>
            <a:xfrm>
              <a:off x="0" y="-1"/>
              <a:ext cx="9074812" cy="1405791"/>
            </a:xfrm>
            <a:prstGeom prst="rect">
              <a:avLst/>
            </a:prstGeom>
            <a:ln w="12700" cap="flat">
              <a:noFill/>
              <a:miter lim="400000"/>
            </a:ln>
            <a:effectLst/>
          </p:spPr>
        </p:pic>
      </p:grpSp>
      <p:sp>
        <p:nvSpPr>
          <p:cNvPr id="153" name="Line"/>
          <p:cNvSpPr/>
          <p:nvPr/>
        </p:nvSpPr>
        <p:spPr>
          <a:xfrm flipH="1" flipV="1">
            <a:off x="2215382" y="5902481"/>
            <a:ext cx="7512818" cy="1"/>
          </a:xfrm>
          <a:prstGeom prst="line">
            <a:avLst/>
          </a:prstGeom>
          <a:ln w="12700">
            <a:solidFill>
              <a:schemeClr val="accent1"/>
            </a:solidFill>
            <a:miter/>
            <a:tailEnd type="triangle"/>
          </a:ln>
        </p:spPr>
        <p:txBody>
          <a:bodyPr lIns="45719" rIns="45719"/>
          <a:lstStyle/>
          <a:p>
            <a:pPr/>
          </a:p>
        </p:txBody>
      </p:sp>
      <p:pic>
        <p:nvPicPr>
          <p:cNvPr id="154" name="Image" descr="Image"/>
          <p:cNvPicPr>
            <a:picLocks noChangeAspect="1"/>
          </p:cNvPicPr>
          <p:nvPr/>
        </p:nvPicPr>
        <p:blipFill>
          <a:blip r:embed="rId4">
            <a:extLst/>
          </a:blip>
          <a:stretch>
            <a:fillRect/>
          </a:stretch>
        </p:blipFill>
        <p:spPr>
          <a:xfrm>
            <a:off x="11430000" y="4437672"/>
            <a:ext cx="645338" cy="645338"/>
          </a:xfrm>
          <a:prstGeom prst="rect">
            <a:avLst/>
          </a:prstGeom>
          <a:ln w="12700">
            <a:miter lim="400000"/>
          </a:ln>
        </p:spPr>
      </p:pic>
      <p:sp>
        <p:nvSpPr>
          <p:cNvPr id="155" name="http://www.digitrax.com/tsd/KB940/decimal-and-hexadecimal-numbers/"/>
          <p:cNvSpPr txBox="1"/>
          <p:nvPr/>
        </p:nvSpPr>
        <p:spPr>
          <a:xfrm>
            <a:off x="7262509" y="6417529"/>
            <a:ext cx="4643102" cy="24830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solidFill>
                  <a:srgbClr val="DDDDDD"/>
                </a:solidFill>
              </a:defRPr>
            </a:lvl1pPr>
          </a:lstStyle>
          <a:p>
            <a:pPr/>
            <a:r>
              <a:t>http://www.digitrax.com/tsd/KB940/decimal-and-hexadecimal-numbers/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Rectangle 6"/>
          <p:cNvSpPr/>
          <p:nvPr/>
        </p:nvSpPr>
        <p:spPr>
          <a:xfrm>
            <a:off x="0" y="-10337"/>
            <a:ext cx="12192000" cy="6299566"/>
          </a:xfrm>
          <a:prstGeom prst="rect">
            <a:avLst/>
          </a:prstGeom>
          <a:solidFill>
            <a:srgbClr val="203864"/>
          </a:solidFill>
          <a:ln w="12700">
            <a:solidFill>
              <a:srgbClr val="32538F"/>
            </a:solidFill>
            <a:miter/>
          </a:ln>
        </p:spPr>
        <p:txBody>
          <a:bodyPr lIns="45719" rIns="45719" anchor="ctr"/>
          <a:lstStyle/>
          <a:p>
            <a:pPr algn="ctr">
              <a:defRPr>
                <a:solidFill>
                  <a:srgbClr val="FFFFFF"/>
                </a:solidFill>
              </a:defRPr>
            </a:pPr>
          </a:p>
        </p:txBody>
      </p:sp>
      <p:sp>
        <p:nvSpPr>
          <p:cNvPr id="158" name="Title 1"/>
          <p:cNvSpPr txBox="1"/>
          <p:nvPr>
            <p:ph type="title"/>
          </p:nvPr>
        </p:nvSpPr>
        <p:spPr>
          <a:xfrm>
            <a:off x="444500" y="258314"/>
            <a:ext cx="10515600" cy="794936"/>
          </a:xfrm>
          <a:prstGeom prst="rect">
            <a:avLst/>
          </a:prstGeom>
        </p:spPr>
        <p:txBody>
          <a:bodyPr/>
          <a:lstStyle>
            <a:lvl1pPr>
              <a:defRPr b="1">
                <a:solidFill>
                  <a:schemeClr val="accent2">
                    <a:lumOff val="21960"/>
                  </a:schemeClr>
                </a:solidFill>
                <a:latin typeface="+mj-lt"/>
                <a:ea typeface="+mj-ea"/>
                <a:cs typeface="+mj-cs"/>
                <a:sym typeface="Helvetica"/>
              </a:defRPr>
            </a:lvl1pPr>
          </a:lstStyle>
          <a:p>
            <a:pPr/>
            <a:r>
              <a:t>3  Text Representations</a:t>
            </a:r>
          </a:p>
        </p:txBody>
      </p:sp>
      <p:sp>
        <p:nvSpPr>
          <p:cNvPr id="159" name="Content Placeholder 13"/>
          <p:cNvSpPr txBox="1"/>
          <p:nvPr>
            <p:ph type="body" idx="1"/>
          </p:nvPr>
        </p:nvSpPr>
        <p:spPr>
          <a:xfrm>
            <a:off x="838200" y="1291046"/>
            <a:ext cx="10515600" cy="4885918"/>
          </a:xfrm>
          <a:prstGeom prst="rect">
            <a:avLst/>
          </a:prstGeom>
        </p:spPr>
        <p:txBody>
          <a:bodyPr/>
          <a:lstStyle/>
          <a:p>
            <a:pPr>
              <a:defRPr>
                <a:solidFill>
                  <a:srgbClr val="FFFFFF"/>
                </a:solidFill>
              </a:defRPr>
            </a:pPr>
            <a:r>
              <a:t>Translate icons and typed text to code &amp; back</a:t>
            </a:r>
          </a:p>
          <a:p>
            <a:pPr>
              <a:defRPr u="sng">
                <a:solidFill>
                  <a:srgbClr val="FFFFFF"/>
                </a:solidFill>
              </a:defRPr>
            </a:pPr>
            <a:r>
              <a:rPr>
                <a:uFill>
                  <a:solidFill>
                    <a:srgbClr val="0563C1"/>
                  </a:solidFill>
                </a:uFill>
                <a:hlinkClick r:id="rId2" invalidUrl="" action="" tgtFrame="" tooltip="" history="1" highlightClick="0" endSnd="0"/>
              </a:rPr>
              <a:t>http://unicode.org</a:t>
            </a:r>
            <a:r>
              <a:rPr u="none"/>
              <a:t> and check out the codesheets.</a:t>
            </a:r>
          </a:p>
        </p:txBody>
      </p:sp>
      <p:sp>
        <p:nvSpPr>
          <p:cNvPr id="160" name="Slide Number Placeholder 4"/>
          <p:cNvSpPr txBox="1"/>
          <p:nvPr>
            <p:ph type="sldNum" sz="quarter" idx="2"/>
          </p:nvPr>
        </p:nvSpPr>
        <p:spPr>
          <a:xfrm>
            <a:off x="6045362"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1" name="Google Shape;161;p25" descr="Google Shape;161;p25"/>
          <p:cNvPicPr>
            <a:picLocks noChangeAspect="1"/>
          </p:cNvPicPr>
          <p:nvPr/>
        </p:nvPicPr>
        <p:blipFill>
          <a:blip r:embed="rId3">
            <a:extLst/>
          </a:blip>
          <a:stretch>
            <a:fillRect/>
          </a:stretch>
        </p:blipFill>
        <p:spPr>
          <a:xfrm>
            <a:off x="4637773" y="4481836"/>
            <a:ext cx="2634785" cy="1272528"/>
          </a:xfrm>
          <a:prstGeom prst="rect">
            <a:avLst/>
          </a:prstGeom>
          <a:ln w="12700">
            <a:miter lim="400000"/>
          </a:ln>
        </p:spPr>
      </p:pic>
      <p:pic>
        <p:nvPicPr>
          <p:cNvPr id="162" name="Google Shape;162;p25" descr="Google Shape;162;p25"/>
          <p:cNvPicPr>
            <a:picLocks noChangeAspect="1"/>
          </p:cNvPicPr>
          <p:nvPr/>
        </p:nvPicPr>
        <p:blipFill>
          <a:blip r:embed="rId4">
            <a:extLst/>
          </a:blip>
          <a:stretch>
            <a:fillRect/>
          </a:stretch>
        </p:blipFill>
        <p:spPr>
          <a:xfrm>
            <a:off x="7774874" y="3935996"/>
            <a:ext cx="3783388" cy="1390652"/>
          </a:xfrm>
          <a:prstGeom prst="rect">
            <a:avLst/>
          </a:prstGeom>
          <a:ln w="12700">
            <a:miter lim="400000"/>
          </a:ln>
        </p:spPr>
      </p:pic>
      <p:pic>
        <p:nvPicPr>
          <p:cNvPr id="163" name="Screen Shot 2018-10-21 at 6.57.04 PM.png" descr="Screen Shot 2018-10-21 at 6.57.04 PM.png"/>
          <p:cNvPicPr>
            <a:picLocks noChangeAspect="1"/>
          </p:cNvPicPr>
          <p:nvPr/>
        </p:nvPicPr>
        <p:blipFill>
          <a:blip r:embed="rId5">
            <a:extLst/>
          </a:blip>
          <a:stretch>
            <a:fillRect/>
          </a:stretch>
        </p:blipFill>
        <p:spPr>
          <a:xfrm>
            <a:off x="5895274" y="2804424"/>
            <a:ext cx="2318266" cy="2047496"/>
          </a:xfrm>
          <a:prstGeom prst="rect">
            <a:avLst/>
          </a:prstGeom>
          <a:ln w="12700">
            <a:miter lim="400000"/>
          </a:ln>
          <a:effectLst>
            <a:outerShdw sx="100000" sy="100000" kx="0" ky="0" algn="b" rotWithShape="0" blurRad="50800" dist="25400" dir="3600000">
              <a:srgbClr val="000000">
                <a:alpha val="70000"/>
              </a:srgbClr>
            </a:outerShdw>
          </a:effectLst>
        </p:spPr>
      </p:pic>
      <p:pic>
        <p:nvPicPr>
          <p:cNvPr id="164" name="Screen Shot 2018-10-21 at 6.56.50 PM.png" descr="Screen Shot 2018-10-21 at 6.56.50 PM.png"/>
          <p:cNvPicPr>
            <a:picLocks noChangeAspect="1"/>
          </p:cNvPicPr>
          <p:nvPr/>
        </p:nvPicPr>
        <p:blipFill>
          <a:blip r:embed="rId6">
            <a:extLst/>
          </a:blip>
          <a:stretch>
            <a:fillRect/>
          </a:stretch>
        </p:blipFill>
        <p:spPr>
          <a:xfrm>
            <a:off x="3462528" y="2856795"/>
            <a:ext cx="2062426" cy="2047495"/>
          </a:xfrm>
          <a:prstGeom prst="rect">
            <a:avLst/>
          </a:prstGeom>
          <a:ln w="12700">
            <a:miter lim="400000"/>
          </a:ln>
          <a:effectLst>
            <a:outerShdw sx="100000" sy="100000" kx="0" ky="0" algn="b" rotWithShape="0" blurRad="50800" dist="25400" dir="3600000">
              <a:srgbClr val="000000">
                <a:alpha val="70000"/>
              </a:srgbClr>
            </a:outerShdw>
          </a:effectLst>
        </p:spPr>
      </p:pic>
      <p:pic>
        <p:nvPicPr>
          <p:cNvPr id="165" name="Screen Shot 2018-10-21 at 6.56.44 PM.png" descr="Screen Shot 2018-10-21 at 6.56.44 PM.png"/>
          <p:cNvPicPr>
            <a:picLocks noChangeAspect="1"/>
          </p:cNvPicPr>
          <p:nvPr/>
        </p:nvPicPr>
        <p:blipFill>
          <a:blip r:embed="rId7">
            <a:extLst/>
          </a:blip>
          <a:stretch>
            <a:fillRect/>
          </a:stretch>
        </p:blipFill>
        <p:spPr>
          <a:xfrm>
            <a:off x="1841572" y="3718329"/>
            <a:ext cx="2255785" cy="1979267"/>
          </a:xfrm>
          <a:prstGeom prst="rect">
            <a:avLst/>
          </a:prstGeom>
          <a:ln w="12700">
            <a:miter lim="400000"/>
          </a:ln>
          <a:effectLst>
            <a:outerShdw sx="100000" sy="100000" kx="0" ky="0" algn="b" rotWithShape="0" blurRad="50800" dist="25400" dir="3600000">
              <a:srgbClr val="000000">
                <a:alpha val="70000"/>
              </a:srgbClr>
            </a:outerShdw>
          </a:effectLst>
        </p:spPr>
      </p:pic>
      <p:pic>
        <p:nvPicPr>
          <p:cNvPr id="166" name="Screen Shot 2018-10-21 at 6.56.31 PM.png" descr="Screen Shot 2018-10-21 at 6.56.31 PM.png"/>
          <p:cNvPicPr>
            <a:picLocks noChangeAspect="1"/>
          </p:cNvPicPr>
          <p:nvPr/>
        </p:nvPicPr>
        <p:blipFill>
          <a:blip r:embed="rId8">
            <a:extLst/>
          </a:blip>
          <a:stretch>
            <a:fillRect/>
          </a:stretch>
        </p:blipFill>
        <p:spPr>
          <a:xfrm>
            <a:off x="653856" y="2672157"/>
            <a:ext cx="1954926" cy="2047496"/>
          </a:xfrm>
          <a:prstGeom prst="rect">
            <a:avLst/>
          </a:prstGeom>
          <a:ln w="12700">
            <a:miter lim="400000"/>
          </a:ln>
          <a:effectLst>
            <a:outerShdw sx="100000" sy="100000" kx="0" ky="0" algn="b" rotWithShape="0" blurRad="50800" dist="25400" dir="3600000">
              <a:srgbClr val="000000">
                <a:alpha val="70000"/>
              </a:srgbClr>
            </a:outerShdw>
          </a:effectLst>
        </p:spPr>
      </p:pic>
      <p:pic>
        <p:nvPicPr>
          <p:cNvPr id="167" name="Screen Shot 2018-10-21 at 6.58.24 PM.png" descr="Screen Shot 2018-10-21 at 6.58.24 PM.png"/>
          <p:cNvPicPr>
            <a:picLocks noChangeAspect="1"/>
          </p:cNvPicPr>
          <p:nvPr/>
        </p:nvPicPr>
        <p:blipFill>
          <a:blip r:embed="rId9">
            <a:extLst/>
          </a:blip>
          <a:stretch>
            <a:fillRect/>
          </a:stretch>
        </p:blipFill>
        <p:spPr>
          <a:xfrm>
            <a:off x="9054467" y="2839059"/>
            <a:ext cx="1773264" cy="1789892"/>
          </a:xfrm>
          <a:prstGeom prst="rect">
            <a:avLst/>
          </a:prstGeom>
          <a:ln w="12700">
            <a:miter lim="400000"/>
          </a:ln>
          <a:effectLst>
            <a:outerShdw sx="100000" sy="100000" kx="0" ky="0" algn="b" rotWithShape="0" blurRad="50800" dist="25400" dir="3600000">
              <a:srgbClr val="000000">
                <a:alpha val="70000"/>
              </a:srgbClr>
            </a:outerShdw>
          </a:effectLst>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Title 1"/>
          <p:cNvSpPr txBox="1"/>
          <p:nvPr>
            <p:ph type="title"/>
          </p:nvPr>
        </p:nvSpPr>
        <p:spPr>
          <a:xfrm>
            <a:off x="190500" y="149261"/>
            <a:ext cx="10515600" cy="794936"/>
          </a:xfrm>
          <a:prstGeom prst="rect">
            <a:avLst/>
          </a:prstGeom>
        </p:spPr>
        <p:txBody>
          <a:bodyPr/>
          <a:lstStyle>
            <a:lvl1pPr>
              <a:defRPr b="1">
                <a:latin typeface="+mj-lt"/>
                <a:ea typeface="+mj-ea"/>
                <a:cs typeface="+mj-cs"/>
                <a:sym typeface="Helvetica"/>
              </a:defRPr>
            </a:lvl1pPr>
          </a:lstStyle>
          <a:p>
            <a:pPr/>
            <a:r>
              <a:t>3.1) Text Representations </a:t>
            </a:r>
          </a:p>
        </p:txBody>
      </p:sp>
      <p:sp>
        <p:nvSpPr>
          <p:cNvPr id="170" name="Content Placeholder 2"/>
          <p:cNvSpPr txBox="1"/>
          <p:nvPr>
            <p:ph type="body" idx="1"/>
          </p:nvPr>
        </p:nvSpPr>
        <p:spPr>
          <a:xfrm>
            <a:off x="319973" y="986041"/>
            <a:ext cx="11552054" cy="4885918"/>
          </a:xfrm>
          <a:prstGeom prst="rect">
            <a:avLst/>
          </a:prstGeom>
        </p:spPr>
        <p:txBody>
          <a:bodyPr/>
          <a:lstStyle/>
          <a:p>
            <a:pPr>
              <a:lnSpc>
                <a:spcPct val="140000"/>
              </a:lnSpc>
              <a:defRPr sz="1900"/>
            </a:pPr>
            <a:r>
              <a:t>Ultimately all data are stored as binary (0, 1).</a:t>
            </a:r>
          </a:p>
          <a:p>
            <a:pPr>
              <a:lnSpc>
                <a:spcPct val="140000"/>
              </a:lnSpc>
              <a:defRPr sz="1900"/>
            </a:pPr>
            <a:r>
              <a:t>“Internal reflection” of the data is how the data are stored in computer memory and secondary storage (usually as UTF-8; Windows 10 uses UTF-16 and has difficulties with UTF-8)</a:t>
            </a:r>
          </a:p>
          <a:p>
            <a:pPr>
              <a:lnSpc>
                <a:spcPct val="140000"/>
              </a:lnSpc>
              <a:defRPr sz="1900"/>
            </a:pPr>
            <a:r>
              <a:t>“External reflection” of the data is what’s shown on the screen (often UTF-8, but could be win-1285, MacRoman, koi-8, etc.) … Keep in mind: It’s all just data!  We can call “X” the same thing in a variety of “dialects” </a:t>
            </a:r>
          </a:p>
          <a:p>
            <a:pPr>
              <a:lnSpc>
                <a:spcPct val="140000"/>
              </a:lnSpc>
              <a:defRPr sz="1900"/>
            </a:pPr>
            <a:r>
              <a:t>Most end-users think about what they type … but most professional/industrial standards require UTF-8 (</a:t>
            </a:r>
            <a:r>
              <a:rPr u="sng">
                <a:solidFill>
                  <a:srgbClr val="0563C1"/>
                </a:solidFill>
                <a:uFill>
                  <a:solidFill>
                    <a:srgbClr val="0563C1"/>
                  </a:solidFill>
                </a:uFill>
                <a:hlinkClick r:id="rId2" invalidUrl="" action="" tgtFrame="" tooltip="" history="1" highlightClick="0" endSnd="0"/>
              </a:rPr>
              <a:t>https://www.w3schools.com/charsets/ref_html_utf8.asp</a:t>
            </a:r>
            <a:r>
              <a:t>).  There are hundreds of encoding schemes… </a:t>
            </a:r>
          </a:p>
          <a:p>
            <a:pPr>
              <a:lnSpc>
                <a:spcPct val="140000"/>
              </a:lnSpc>
              <a:defRPr sz="1900"/>
            </a:pPr>
            <a:r>
              <a:t>When data don’t appear on screen correctly it is often an encoding mismatch between the data stream and the output device’s encoding settings.  In word processing programs and in CJK and other language groups, byte-shifting is critical to storage and retrieval.  </a:t>
            </a:r>
            <a:r>
              <a:rPr u="sng">
                <a:solidFill>
                  <a:srgbClr val="0563C1"/>
                </a:solidFill>
                <a:uFill>
                  <a:solidFill>
                    <a:srgbClr val="0563C1"/>
                  </a:solidFill>
                </a:uFill>
                <a:hlinkClick r:id="rId3" invalidUrl="" action="" tgtFrame="" tooltip="" history="1" highlightClick="0" endSnd="0"/>
              </a:rPr>
              <a:t>https://en.wikipedia.org/wiki/Character_encoding</a:t>
            </a:r>
          </a:p>
        </p:txBody>
      </p:sp>
      <p:sp>
        <p:nvSpPr>
          <p:cNvPr id="171" name="Slide Number Placeholder 4"/>
          <p:cNvSpPr txBox="1"/>
          <p:nvPr>
            <p:ph type="sldNum" sz="quarter" idx="2"/>
          </p:nvPr>
        </p:nvSpPr>
        <p:spPr>
          <a:xfrm>
            <a:off x="6045362"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Title 1"/>
          <p:cNvSpPr txBox="1"/>
          <p:nvPr>
            <p:ph type="title"/>
          </p:nvPr>
        </p:nvSpPr>
        <p:spPr>
          <a:xfrm>
            <a:off x="152400" y="161924"/>
            <a:ext cx="10515600" cy="794937"/>
          </a:xfrm>
          <a:prstGeom prst="rect">
            <a:avLst/>
          </a:prstGeom>
        </p:spPr>
        <p:txBody>
          <a:bodyPr/>
          <a:lstStyle>
            <a:lvl1pPr>
              <a:defRPr b="1">
                <a:latin typeface="+mj-lt"/>
                <a:ea typeface="+mj-ea"/>
                <a:cs typeface="+mj-cs"/>
                <a:sym typeface="Helvetica"/>
              </a:defRPr>
            </a:lvl1pPr>
          </a:lstStyle>
          <a:p>
            <a:pPr/>
            <a:r>
              <a:t>3.2)  Text Representations | ASCII</a:t>
            </a:r>
          </a:p>
        </p:txBody>
      </p:sp>
      <p:sp>
        <p:nvSpPr>
          <p:cNvPr id="174" name="Content Placeholder 2"/>
          <p:cNvSpPr txBox="1"/>
          <p:nvPr>
            <p:ph type="body" sz="half" idx="1"/>
          </p:nvPr>
        </p:nvSpPr>
        <p:spPr>
          <a:xfrm>
            <a:off x="558800" y="1303746"/>
            <a:ext cx="11534775" cy="2669073"/>
          </a:xfrm>
          <a:prstGeom prst="rect">
            <a:avLst/>
          </a:prstGeom>
        </p:spPr>
        <p:txBody>
          <a:bodyPr/>
          <a:lstStyle/>
          <a:p>
            <a:pPr/>
            <a:r>
              <a:t>ASCII uses 7 binary bits </a:t>
            </a:r>
          </a:p>
          <a:p>
            <a:pPr lvl="1" marL="685800" indent="-228600">
              <a:spcBef>
                <a:spcPts val="500"/>
              </a:spcBef>
              <a:defRPr sz="2400"/>
            </a:pPr>
            <a:r>
              <a:t>2</a:t>
            </a:r>
            <a:r>
              <a:rPr baseline="30000"/>
              <a:t>7</a:t>
            </a:r>
            <a:r>
              <a:t> = 128 characters   </a:t>
            </a:r>
          </a:p>
          <a:p>
            <a:pPr>
              <a:spcBef>
                <a:spcPts val="500"/>
              </a:spcBef>
              <a:defRPr sz="2400"/>
            </a:pPr>
            <a:r>
              <a:t>ASCII with 8 binary bits</a:t>
            </a:r>
          </a:p>
          <a:p>
            <a:pPr lvl="1" marL="685800" indent="-228600">
              <a:spcBef>
                <a:spcPts val="500"/>
              </a:spcBef>
              <a:defRPr sz="2400"/>
            </a:pPr>
            <a:r>
              <a:t>  2</a:t>
            </a:r>
            <a:r>
              <a:rPr baseline="30000"/>
              <a:t>8</a:t>
            </a:r>
            <a:r>
              <a:t> = 256 characters - aka “Extended ASCII character set” </a:t>
            </a:r>
          </a:p>
          <a:p>
            <a:pPr marL="0" indent="0">
              <a:buSzTx/>
              <a:buNone/>
            </a:pPr>
            <a:endParaRPr sz="2400"/>
          </a:p>
          <a:p>
            <a:pPr marL="0" indent="0">
              <a:buSzTx/>
              <a:buNone/>
              <a:defRPr sz="2100"/>
            </a:pPr>
            <a:r>
              <a:rPr u="sng">
                <a:solidFill>
                  <a:srgbClr val="0563C1"/>
                </a:solidFill>
                <a:uFill>
                  <a:solidFill>
                    <a:srgbClr val="0563C1"/>
                  </a:solidFill>
                </a:uFill>
                <a:hlinkClick r:id="rId2" invalidUrl="" action="" tgtFrame="" tooltip="" history="1" highlightClick="0" endSnd="0"/>
              </a:rPr>
              <a:t>https://www.sciencebuddies.org/science-fair-projects/references/table-of-8-bit-ascii-character-codes</a:t>
            </a:r>
            <a:r>
              <a:t> </a:t>
            </a:r>
          </a:p>
        </p:txBody>
      </p:sp>
      <p:sp>
        <p:nvSpPr>
          <p:cNvPr id="175" name="Slide Number Placeholder 4"/>
          <p:cNvSpPr txBox="1"/>
          <p:nvPr>
            <p:ph type="sldNum" sz="quarter" idx="2"/>
          </p:nvPr>
        </p:nvSpPr>
        <p:spPr>
          <a:xfrm>
            <a:off x="6045362"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itle 1"/>
          <p:cNvSpPr txBox="1"/>
          <p:nvPr>
            <p:ph type="title"/>
          </p:nvPr>
        </p:nvSpPr>
        <p:spPr>
          <a:xfrm>
            <a:off x="177800" y="141782"/>
            <a:ext cx="10515600" cy="794936"/>
          </a:xfrm>
          <a:prstGeom prst="rect">
            <a:avLst/>
          </a:prstGeom>
        </p:spPr>
        <p:txBody>
          <a:bodyPr/>
          <a:lstStyle>
            <a:lvl1pPr>
              <a:defRPr b="1">
                <a:latin typeface="+mj-lt"/>
                <a:ea typeface="+mj-ea"/>
                <a:cs typeface="+mj-cs"/>
                <a:sym typeface="Helvetica"/>
              </a:defRPr>
            </a:lvl1pPr>
          </a:lstStyle>
          <a:p>
            <a:pPr/>
            <a:r>
              <a:t>3.3)  Text Representations | Unicode</a:t>
            </a:r>
          </a:p>
        </p:txBody>
      </p:sp>
      <p:sp>
        <p:nvSpPr>
          <p:cNvPr id="178" name="Content Placeholder 2"/>
          <p:cNvSpPr txBox="1"/>
          <p:nvPr>
            <p:ph type="body" sz="half" idx="1"/>
          </p:nvPr>
        </p:nvSpPr>
        <p:spPr>
          <a:xfrm>
            <a:off x="546100" y="1303746"/>
            <a:ext cx="10515600" cy="2925107"/>
          </a:xfrm>
          <a:prstGeom prst="rect">
            <a:avLst/>
          </a:prstGeom>
        </p:spPr>
        <p:txBody>
          <a:bodyPr/>
          <a:lstStyle/>
          <a:p>
            <a:pPr/>
            <a:r>
              <a:t>Unicode encodes 120,000 characters</a:t>
            </a:r>
          </a:p>
          <a:p>
            <a:pPr lvl="1" marL="685800" indent="-228600">
              <a:spcBef>
                <a:spcPts val="500"/>
              </a:spcBef>
              <a:defRPr sz="2400"/>
            </a:pPr>
            <a:r>
              <a:t>Modern and ancient languages, math</a:t>
            </a:r>
          </a:p>
          <a:p>
            <a:pPr lvl="1" marL="685800" indent="-228600">
              <a:spcBef>
                <a:spcPts val="500"/>
              </a:spcBef>
              <a:defRPr sz="2400"/>
            </a:pPr>
            <a:r>
              <a:t>Python 3 has native support for Unicode</a:t>
            </a:r>
          </a:p>
          <a:p>
            <a:pPr/>
            <a:r>
              <a:rPr u="sng">
                <a:solidFill>
                  <a:srgbClr val="0563C1"/>
                </a:solidFill>
                <a:uFill>
                  <a:solidFill>
                    <a:srgbClr val="0563C1"/>
                  </a:solidFill>
                </a:uFill>
                <a:hlinkClick r:id="rId2" invalidUrl="" action="" tgtFrame="" tooltip="" history="1" highlightClick="0" endSnd="0"/>
              </a:rPr>
              <a:t>http://unicode.org/charts/charindex.html</a:t>
            </a:r>
          </a:p>
          <a:p>
            <a:pPr/>
            <a:r>
              <a:rPr u="sng">
                <a:solidFill>
                  <a:srgbClr val="0563C1"/>
                </a:solidFill>
                <a:uFill>
                  <a:solidFill>
                    <a:srgbClr val="0563C1"/>
                  </a:solidFill>
                </a:uFill>
                <a:hlinkClick r:id="rId3" invalidUrl="" action="" tgtFrame="" tooltip="" history="1" highlightClick="0" endSnd="0"/>
              </a:rPr>
              <a:t>http://www.unicode.org/charts/</a:t>
            </a:r>
          </a:p>
        </p:txBody>
      </p:sp>
      <p:sp>
        <p:nvSpPr>
          <p:cNvPr id="179" name="Slide Number Placeholder 4"/>
          <p:cNvSpPr txBox="1"/>
          <p:nvPr>
            <p:ph type="sldNum" sz="quarter" idx="2"/>
          </p:nvPr>
        </p:nvSpPr>
        <p:spPr>
          <a:xfrm>
            <a:off x="6045362"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0" name="Screen Shot 2019-10-21 at 6.11.17 PM.png" descr="Screen Shot 2019-10-21 at 6.11.17 PM.png"/>
          <p:cNvPicPr>
            <a:picLocks noChangeAspect="1"/>
          </p:cNvPicPr>
          <p:nvPr/>
        </p:nvPicPr>
        <p:blipFill>
          <a:blip r:embed="rId4">
            <a:extLst/>
          </a:blip>
          <a:stretch>
            <a:fillRect/>
          </a:stretch>
        </p:blipFill>
        <p:spPr>
          <a:xfrm>
            <a:off x="6945050" y="1029267"/>
            <a:ext cx="4879546" cy="4799466"/>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pic>
        <p:nvPicPr>
          <p:cNvPr id="181" name="Screen Shot 2019-10-21 at 6.12.10 PM.png" descr="Screen Shot 2019-10-21 at 6.12.10 PM.png"/>
          <p:cNvPicPr>
            <a:picLocks noChangeAspect="1"/>
          </p:cNvPicPr>
          <p:nvPr/>
        </p:nvPicPr>
        <p:blipFill>
          <a:blip r:embed="rId5">
            <a:extLst/>
          </a:blip>
          <a:stretch>
            <a:fillRect/>
          </a:stretch>
        </p:blipFill>
        <p:spPr>
          <a:xfrm>
            <a:off x="1409005" y="3880334"/>
            <a:ext cx="3863017" cy="2178266"/>
          </a:xfrm>
          <a:prstGeom prst="rect">
            <a:avLst/>
          </a:prstGeom>
          <a:ln w="12700">
            <a:miter lim="400000"/>
          </a:ln>
          <a:effectLst>
            <a:outerShdw sx="100000" sy="100000" kx="0" ky="0" algn="b" rotWithShape="0" blurRad="355600" dist="0" dir="0">
              <a:srgbClr val="000000">
                <a:alpha val="75000"/>
              </a:srgbClr>
            </a:outerShdw>
          </a:effectLst>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Title 1"/>
          <p:cNvSpPr txBox="1"/>
          <p:nvPr>
            <p:ph type="title"/>
          </p:nvPr>
        </p:nvSpPr>
        <p:spPr>
          <a:xfrm>
            <a:off x="304800" y="258314"/>
            <a:ext cx="10515600" cy="794936"/>
          </a:xfrm>
          <a:prstGeom prst="rect">
            <a:avLst/>
          </a:prstGeom>
        </p:spPr>
        <p:txBody>
          <a:bodyPr/>
          <a:lstStyle>
            <a:lvl1pPr>
              <a:defRPr b="1">
                <a:latin typeface="+mj-lt"/>
                <a:ea typeface="+mj-ea"/>
                <a:cs typeface="+mj-cs"/>
                <a:sym typeface="Helvetica"/>
              </a:defRPr>
            </a:lvl1pPr>
          </a:lstStyle>
          <a:p>
            <a:pPr/>
            <a:r>
              <a:t>3.4)  Text Representations | Unicode</a:t>
            </a:r>
          </a:p>
        </p:txBody>
      </p:sp>
      <p:sp>
        <p:nvSpPr>
          <p:cNvPr id="184" name="Content Placeholder 2"/>
          <p:cNvSpPr txBox="1"/>
          <p:nvPr>
            <p:ph type="body" idx="1"/>
          </p:nvPr>
        </p:nvSpPr>
        <p:spPr>
          <a:xfrm>
            <a:off x="838200" y="1291046"/>
            <a:ext cx="10515600" cy="4885918"/>
          </a:xfrm>
          <a:prstGeom prst="rect">
            <a:avLst/>
          </a:prstGeom>
        </p:spPr>
        <p:txBody>
          <a:bodyPr/>
          <a:lstStyle/>
          <a:p>
            <a:pPr/>
            <a:r>
              <a:t>Every Unicode value has a standard name</a:t>
            </a:r>
          </a:p>
          <a:p>
            <a:pPr lvl="1" marL="685800" indent="-228600">
              <a:spcBef>
                <a:spcPts val="500"/>
              </a:spcBef>
              <a:defRPr sz="2400"/>
            </a:pPr>
            <a:r>
              <a:t>Use </a:t>
            </a:r>
            <a:r>
              <a:rPr>
                <a:solidFill>
                  <a:schemeClr val="accent2">
                    <a:satOff val="-18194"/>
                    <a:lumOff val="-11215"/>
                  </a:schemeClr>
                </a:solidFill>
                <a:latin typeface="Courier"/>
                <a:ea typeface="Courier"/>
                <a:cs typeface="Courier"/>
                <a:sym typeface="Courier"/>
              </a:rPr>
              <a:t>unicodedata.name() </a:t>
            </a:r>
            <a:r>
              <a:t>to get name from a value </a:t>
            </a:r>
          </a:p>
          <a:p>
            <a:pPr lvl="1" marL="685800" indent="-228600">
              <a:spcBef>
                <a:spcPts val="500"/>
              </a:spcBef>
              <a:defRPr sz="2400"/>
            </a:pPr>
            <a:r>
              <a:t>E.g., Value can be literal “B” or Unicode value “\u0042”</a:t>
            </a:r>
          </a:p>
          <a:p>
            <a:pPr lvl="1" marL="685800" indent="-228600">
              <a:spcBef>
                <a:spcPts val="500"/>
              </a:spcBef>
              <a:defRPr sz="2400"/>
            </a:pPr>
            <a:r>
              <a:t>E.g., Returns “</a:t>
            </a:r>
            <a:r>
              <a:rPr>
                <a:latin typeface="Courier"/>
                <a:ea typeface="Courier"/>
                <a:cs typeface="Courier"/>
                <a:sym typeface="Courier"/>
              </a:rPr>
              <a:t>LATIN CAPITAL LETTER B</a:t>
            </a:r>
            <a:r>
              <a:t>”</a:t>
            </a:r>
          </a:p>
          <a:p>
            <a:pPr/>
            <a:r>
              <a:t>Benefit? Every character can be identified uniquely!  </a:t>
            </a:r>
          </a:p>
          <a:p>
            <a:pPr/>
            <a:r>
              <a:t>You can often paste exotic characters</a:t>
            </a:r>
          </a:p>
        </p:txBody>
      </p:sp>
      <p:sp>
        <p:nvSpPr>
          <p:cNvPr id="185" name="Slide Number Placeholder 4"/>
          <p:cNvSpPr txBox="1"/>
          <p:nvPr>
            <p:ph type="sldNum" sz="quarter" idx="2"/>
          </p:nvPr>
        </p:nvSpPr>
        <p:spPr>
          <a:xfrm>
            <a:off x="6045362"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Title 1"/>
          <p:cNvSpPr txBox="1"/>
          <p:nvPr>
            <p:ph type="title"/>
          </p:nvPr>
        </p:nvSpPr>
        <p:spPr>
          <a:xfrm>
            <a:off x="368300" y="351791"/>
            <a:ext cx="10515600" cy="794936"/>
          </a:xfrm>
          <a:prstGeom prst="rect">
            <a:avLst/>
          </a:prstGeom>
        </p:spPr>
        <p:txBody>
          <a:bodyPr/>
          <a:lstStyle>
            <a:lvl1pPr>
              <a:defRPr b="1">
                <a:latin typeface="+mj-lt"/>
                <a:ea typeface="+mj-ea"/>
                <a:cs typeface="+mj-cs"/>
                <a:sym typeface="Helvetica"/>
              </a:defRPr>
            </a:lvl1pPr>
          </a:lstStyle>
          <a:p>
            <a:pPr/>
            <a:r>
              <a:t>3.5)  Text Representations | Python Strings</a:t>
            </a:r>
          </a:p>
        </p:txBody>
      </p:sp>
      <p:sp>
        <p:nvSpPr>
          <p:cNvPr id="188" name="Content Placeholder 2"/>
          <p:cNvSpPr txBox="1"/>
          <p:nvPr>
            <p:ph type="body" idx="1"/>
          </p:nvPr>
        </p:nvSpPr>
        <p:spPr>
          <a:xfrm>
            <a:off x="838200" y="1291046"/>
            <a:ext cx="10515600" cy="4885918"/>
          </a:xfrm>
          <a:prstGeom prst="rect">
            <a:avLst/>
          </a:prstGeom>
        </p:spPr>
        <p:txBody>
          <a:bodyPr/>
          <a:lstStyle/>
          <a:p>
            <a:pPr/>
            <a:r>
              <a:t>All Python 3 strings are encoded as Unicode</a:t>
            </a:r>
          </a:p>
          <a:p>
            <a:pPr/>
          </a:p>
          <a:p>
            <a:pPr/>
            <a:r>
              <a:t>"\u0047\u0072\u0072\u0021" == 'Grr!’	is True</a:t>
            </a:r>
          </a:p>
          <a:p>
            <a:pPr/>
            <a:r>
              <a:t>"\u0047\u0072\u0072\u0021" == 'GRR!’	is False</a:t>
            </a:r>
          </a:p>
          <a:p>
            <a:pPr marL="0" indent="0">
              <a:buSzTx/>
              <a:buNone/>
            </a:pPr>
          </a:p>
          <a:p>
            <a:pPr marL="0" indent="0">
              <a:buSzTx/>
              <a:buNone/>
            </a:pPr>
          </a:p>
          <a:p>
            <a:pPr>
              <a:defRPr i="1" sz="2400">
                <a:latin typeface="+mj-lt"/>
                <a:ea typeface="+mj-ea"/>
                <a:cs typeface="+mj-cs"/>
                <a:sym typeface="Helvetica"/>
              </a:defRPr>
            </a:pPr>
            <a:r>
              <a:t>Note:  Some characters, particularly historical ones and ligatures, may be software or O/S dependent.  Accessing these characters requires knowing and being able to read the “GID”: graph identification number.</a:t>
            </a:r>
          </a:p>
        </p:txBody>
      </p:sp>
      <p:sp>
        <p:nvSpPr>
          <p:cNvPr id="189" name="Slide Number Placeholder 4"/>
          <p:cNvSpPr txBox="1"/>
          <p:nvPr>
            <p:ph type="sldNum" sz="quarter" idx="2"/>
          </p:nvPr>
        </p:nvSpPr>
        <p:spPr>
          <a:xfrm>
            <a:off x="6045362"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Title 1"/>
          <p:cNvSpPr txBox="1"/>
          <p:nvPr>
            <p:ph type="title"/>
          </p:nvPr>
        </p:nvSpPr>
        <p:spPr>
          <a:xfrm>
            <a:off x="215900" y="258314"/>
            <a:ext cx="10515600" cy="794936"/>
          </a:xfrm>
          <a:prstGeom prst="rect">
            <a:avLst/>
          </a:prstGeom>
        </p:spPr>
        <p:txBody>
          <a:bodyPr/>
          <a:lstStyle>
            <a:lvl1pPr>
              <a:defRPr b="1">
                <a:latin typeface="+mj-lt"/>
                <a:ea typeface="+mj-ea"/>
                <a:cs typeface="+mj-cs"/>
                <a:sym typeface="Helvetica"/>
              </a:defRPr>
            </a:lvl1pPr>
          </a:lstStyle>
          <a:p>
            <a:pPr/>
            <a:r>
              <a:t>3.6)  Text Encoding | UTF-8</a:t>
            </a:r>
          </a:p>
        </p:txBody>
      </p:sp>
      <p:sp>
        <p:nvSpPr>
          <p:cNvPr id="192" name="Content Placeholder 2"/>
          <p:cNvSpPr txBox="1"/>
          <p:nvPr>
            <p:ph type="body" idx="1"/>
          </p:nvPr>
        </p:nvSpPr>
        <p:spPr>
          <a:xfrm>
            <a:off x="482600" y="1193173"/>
            <a:ext cx="10515600" cy="4885917"/>
          </a:xfrm>
          <a:prstGeom prst="rect">
            <a:avLst/>
          </a:prstGeom>
        </p:spPr>
        <p:txBody>
          <a:bodyPr/>
          <a:lstStyle/>
          <a:p>
            <a:pPr>
              <a:lnSpc>
                <a:spcPct val="81000"/>
              </a:lnSpc>
              <a:defRPr sz="2500"/>
            </a:pPr>
            <a:r>
              <a:t>UTF-8 </a:t>
            </a:r>
          </a:p>
          <a:p>
            <a:pPr lvl="1" marL="685800" indent="-228600">
              <a:lnSpc>
                <a:spcPct val="81000"/>
              </a:lnSpc>
              <a:spcBef>
                <a:spcPts val="500"/>
              </a:spcBef>
              <a:defRPr sz="2200"/>
            </a:pPr>
            <a:r>
              <a:t>Compatible with Unicode</a:t>
            </a:r>
          </a:p>
          <a:p>
            <a:pPr lvl="1" marL="685800" indent="-228600">
              <a:lnSpc>
                <a:spcPct val="81000"/>
              </a:lnSpc>
              <a:spcBef>
                <a:spcPts val="500"/>
              </a:spcBef>
              <a:defRPr sz="2200"/>
            </a:pPr>
            <a:r>
              <a:t>To encode a text string in Unicode, use </a:t>
            </a:r>
            <a:r>
              <a:rPr>
                <a:solidFill>
                  <a:schemeClr val="accent2">
                    <a:satOff val="-18194"/>
                    <a:lumOff val="-11215"/>
                  </a:schemeClr>
                </a:solidFill>
                <a:latin typeface="Courier"/>
                <a:ea typeface="Courier"/>
                <a:cs typeface="Courier"/>
                <a:sym typeface="Courier"/>
              </a:rPr>
              <a:t>encode(‘utf-8’)</a:t>
            </a:r>
          </a:p>
          <a:p>
            <a:pPr lvl="1" marL="685800" indent="-228600">
              <a:lnSpc>
                <a:spcPct val="81000"/>
              </a:lnSpc>
              <a:spcBef>
                <a:spcPts val="500"/>
              </a:spcBef>
              <a:defRPr sz="2200"/>
            </a:pPr>
            <a:r>
              <a:t>To decode Unicode, use </a:t>
            </a:r>
            <a:r>
              <a:rPr>
                <a:solidFill>
                  <a:schemeClr val="accent2">
                    <a:satOff val="-18194"/>
                    <a:lumOff val="-11215"/>
                  </a:schemeClr>
                </a:solidFill>
                <a:latin typeface="Courier"/>
                <a:ea typeface="Courier"/>
                <a:cs typeface="Courier"/>
                <a:sym typeface="Courier"/>
              </a:rPr>
              <a:t>decode(‘utf-8’)</a:t>
            </a:r>
            <a:endParaRPr>
              <a:solidFill>
                <a:schemeClr val="accent2">
                  <a:satOff val="-18194"/>
                  <a:lumOff val="-11215"/>
                </a:schemeClr>
              </a:solidFill>
              <a:latin typeface="Courier"/>
              <a:ea typeface="Courier"/>
              <a:cs typeface="Courier"/>
              <a:sym typeface="Courier"/>
            </a:endParaRPr>
          </a:p>
          <a:p>
            <a:pPr lvl="1" marL="685800" indent="-228600">
              <a:lnSpc>
                <a:spcPct val="81000"/>
              </a:lnSpc>
              <a:spcBef>
                <a:spcPts val="500"/>
              </a:spcBef>
              <a:defRPr sz="2200">
                <a:latin typeface="Courier New"/>
                <a:ea typeface="Courier New"/>
                <a:cs typeface="Courier New"/>
                <a:sym typeface="Courier New"/>
              </a:defRPr>
            </a:pPr>
            <a:r>
              <a:rPr>
                <a:solidFill>
                  <a:schemeClr val="accent2">
                    <a:satOff val="-18194"/>
                    <a:lumOff val="-11215"/>
                  </a:schemeClr>
                </a:solidFill>
                <a:latin typeface="Courier"/>
                <a:ea typeface="Courier"/>
                <a:cs typeface="Courier"/>
                <a:sym typeface="Courier"/>
              </a:rPr>
              <a:t>b</a:t>
            </a:r>
            <a:r>
              <a:rPr>
                <a:latin typeface="+mn-lt"/>
                <a:ea typeface="+mn-ea"/>
                <a:cs typeface="+mn-cs"/>
                <a:sym typeface="Calibri"/>
              </a:rPr>
              <a:t> prefix denotes </a:t>
            </a:r>
            <a:r>
              <a:rPr u="sng">
                <a:latin typeface="+mn-lt"/>
                <a:ea typeface="+mn-ea"/>
                <a:cs typeface="+mn-cs"/>
                <a:sym typeface="Calibri"/>
              </a:rPr>
              <a:t>bitwise</a:t>
            </a:r>
            <a:r>
              <a:rPr>
                <a:latin typeface="+mn-lt"/>
                <a:ea typeface="+mn-ea"/>
                <a:cs typeface="+mn-cs"/>
                <a:sym typeface="Calibri"/>
              </a:rPr>
              <a:t> encoding</a:t>
            </a:r>
          </a:p>
          <a:p>
            <a:pPr lvl="1" marL="685800" indent="-228600">
              <a:lnSpc>
                <a:spcPct val="81000"/>
              </a:lnSpc>
              <a:spcBef>
                <a:spcPts val="500"/>
              </a:spcBef>
              <a:defRPr sz="2200">
                <a:latin typeface="Courier New"/>
                <a:ea typeface="Courier New"/>
                <a:cs typeface="Courier New"/>
                <a:sym typeface="Courier New"/>
              </a:defRPr>
            </a:pPr>
            <a:r>
              <a:rPr>
                <a:solidFill>
                  <a:schemeClr val="accent2">
                    <a:satOff val="-18194"/>
                    <a:lumOff val="-11215"/>
                  </a:schemeClr>
                </a:solidFill>
                <a:latin typeface="Courier"/>
                <a:ea typeface="Courier"/>
                <a:cs typeface="Courier"/>
                <a:sym typeface="Courier"/>
              </a:rPr>
              <a:t>\x</a:t>
            </a:r>
            <a:r>
              <a:rPr>
                <a:latin typeface="+mn-lt"/>
                <a:ea typeface="+mn-ea"/>
                <a:cs typeface="+mn-cs"/>
                <a:sym typeface="Calibri"/>
              </a:rPr>
              <a:t> prefix denotes “hexadecimal”</a:t>
            </a:r>
            <a:endParaRPr sz="2500"/>
          </a:p>
          <a:p>
            <a:pPr>
              <a:lnSpc>
                <a:spcPct val="81000"/>
              </a:lnSpc>
              <a:defRPr sz="2500"/>
            </a:pPr>
          </a:p>
          <a:p>
            <a:pPr>
              <a:lnSpc>
                <a:spcPct val="81000"/>
              </a:lnSpc>
              <a:defRPr sz="2500"/>
            </a:pPr>
            <a:r>
              <a:t>Note: Windows 10 may create files using UTF-16</a:t>
            </a:r>
          </a:p>
          <a:p>
            <a:pPr lvl="1" marL="685800" indent="-228600">
              <a:lnSpc>
                <a:spcPct val="81000"/>
              </a:lnSpc>
              <a:spcBef>
                <a:spcPts val="500"/>
              </a:spcBef>
              <a:defRPr sz="2200"/>
            </a:pPr>
            <a:r>
              <a:t>For example, when you create a file using </a:t>
            </a:r>
            <a:r>
              <a:rPr>
                <a:latin typeface="Courier New"/>
                <a:ea typeface="Courier New"/>
                <a:cs typeface="Courier New"/>
                <a:sym typeface="Courier New"/>
              </a:rPr>
              <a:t>echo “test” &gt;&gt; test.txt</a:t>
            </a:r>
            <a:r>
              <a:t> </a:t>
            </a:r>
          </a:p>
          <a:p>
            <a:pPr lvl="1" marL="685800" indent="-228600">
              <a:lnSpc>
                <a:spcPct val="81000"/>
              </a:lnSpc>
              <a:spcBef>
                <a:spcPts val="500"/>
              </a:spcBef>
              <a:defRPr sz="2200"/>
            </a:pPr>
            <a:r>
              <a:t>If you run into encoding issues, this may be the cause.</a:t>
            </a:r>
          </a:p>
        </p:txBody>
      </p:sp>
      <p:sp>
        <p:nvSpPr>
          <p:cNvPr id="193" name="Slide Number Placeholder 4"/>
          <p:cNvSpPr txBox="1"/>
          <p:nvPr>
            <p:ph type="sldNum" sz="quarter" idx="2"/>
          </p:nvPr>
        </p:nvSpPr>
        <p:spPr>
          <a:xfrm>
            <a:off x="6045362"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4" name="Google Shape;237;p35" descr="Google Shape;237;p35"/>
          <p:cNvPicPr>
            <a:picLocks noChangeAspect="1"/>
          </p:cNvPicPr>
          <p:nvPr/>
        </p:nvPicPr>
        <p:blipFill>
          <a:blip r:embed="rId2">
            <a:extLst/>
          </a:blip>
          <a:stretch>
            <a:fillRect/>
          </a:stretch>
        </p:blipFill>
        <p:spPr>
          <a:xfrm>
            <a:off x="8087445" y="1780120"/>
            <a:ext cx="3689484" cy="1082250"/>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Title 1"/>
          <p:cNvSpPr txBox="1"/>
          <p:nvPr>
            <p:ph type="title"/>
          </p:nvPr>
        </p:nvSpPr>
        <p:spPr>
          <a:xfrm>
            <a:off x="190500" y="258314"/>
            <a:ext cx="10515600" cy="794936"/>
          </a:xfrm>
          <a:prstGeom prst="rect">
            <a:avLst/>
          </a:prstGeom>
        </p:spPr>
        <p:txBody>
          <a:bodyPr/>
          <a:lstStyle/>
          <a:p>
            <a:pPr defTabSz="365760">
              <a:defRPr sz="1760"/>
            </a:pPr>
          </a:p>
        </p:txBody>
      </p:sp>
      <p:sp>
        <p:nvSpPr>
          <p:cNvPr id="197" name="Title 1"/>
          <p:cNvSpPr txBox="1"/>
          <p:nvPr/>
        </p:nvSpPr>
        <p:spPr>
          <a:xfrm>
            <a:off x="190499" y="258314"/>
            <a:ext cx="9372654" cy="70853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4400">
                <a:solidFill>
                  <a:srgbClr val="2F5597"/>
                </a:solidFill>
                <a:latin typeface="+mj-lt"/>
                <a:ea typeface="+mj-ea"/>
                <a:cs typeface="+mj-cs"/>
                <a:sym typeface="Helvetica"/>
              </a:defRPr>
            </a:lvl1pPr>
          </a:lstStyle>
          <a:p>
            <a:pPr/>
            <a:r>
              <a:t>3.7)  Text Encoding | Unicode-8</a:t>
            </a:r>
          </a:p>
        </p:txBody>
      </p:sp>
      <p:sp>
        <p:nvSpPr>
          <p:cNvPr id="198" name="Content Placeholder 2"/>
          <p:cNvSpPr txBox="1"/>
          <p:nvPr>
            <p:ph type="body" idx="1"/>
          </p:nvPr>
        </p:nvSpPr>
        <p:spPr>
          <a:xfrm>
            <a:off x="838200" y="1291046"/>
            <a:ext cx="10515600" cy="4885918"/>
          </a:xfrm>
          <a:prstGeom prst="rect">
            <a:avLst/>
          </a:prstGeom>
        </p:spPr>
        <p:txBody>
          <a:bodyPr/>
          <a:lstStyle/>
          <a:p>
            <a:pPr/>
            <a:r>
              <a:rPr>
                <a:solidFill>
                  <a:schemeClr val="accent2">
                    <a:satOff val="-18194"/>
                    <a:lumOff val="-11215"/>
                  </a:schemeClr>
                </a:solidFill>
                <a:latin typeface="Courier"/>
                <a:ea typeface="Courier"/>
                <a:cs typeface="Courier"/>
                <a:sym typeface="Courier"/>
              </a:rPr>
              <a:t>unicodedata</a:t>
            </a:r>
            <a:r>
              <a:t> package</a:t>
            </a:r>
          </a:p>
          <a:p>
            <a:pPr/>
            <a:r>
              <a:t>encode (), decode()</a:t>
            </a:r>
          </a:p>
          <a:p>
            <a:pPr/>
            <a:r>
              <a:t>type (), len()</a:t>
            </a:r>
          </a:p>
        </p:txBody>
      </p:sp>
      <p:sp>
        <p:nvSpPr>
          <p:cNvPr id="199" name="Slide Number Placeholder 4"/>
          <p:cNvSpPr txBox="1"/>
          <p:nvPr>
            <p:ph type="sldNum" sz="quarter" idx="2"/>
          </p:nvPr>
        </p:nvSpPr>
        <p:spPr>
          <a:xfrm>
            <a:off x="6045362"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0" name="BTW, in almost all situations data sent over the Net have to be checked for illegal characters, control characters, insertion attacks, etc.…"/>
          <p:cNvSpPr/>
          <p:nvPr/>
        </p:nvSpPr>
        <p:spPr>
          <a:xfrm>
            <a:off x="6096000" y="2184399"/>
            <a:ext cx="5251550" cy="3384204"/>
          </a:xfrm>
          <a:prstGeom prst="roundRect">
            <a:avLst>
              <a:gd name="adj" fmla="val 15000"/>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p>
            <a:pPr/>
            <a:r>
              <a:t>BTW, in almost all situations data sent over the Net have to be checked for illegal characters, control characters, insertion attacks, etc.</a:t>
            </a:r>
          </a:p>
          <a:p>
            <a:pPr/>
          </a:p>
          <a:p>
            <a:pPr/>
            <a:r>
              <a:t>E.g.,  Data sent over the net might have ‘ in it: O’Reilly … but we must make sure the ‘ won’t conflict with an apostrophe in the code …</a:t>
            </a:r>
          </a:p>
          <a:p>
            <a:pPr/>
          </a:p>
          <a:p>
            <a:pPr/>
            <a:r>
              <a:t>E.g., reading and writing data should be encoded/decoded so they can be stored/retrieved without accidental reading issues.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Rectangle 6"/>
          <p:cNvSpPr/>
          <p:nvPr/>
        </p:nvSpPr>
        <p:spPr>
          <a:xfrm>
            <a:off x="0" y="-10337"/>
            <a:ext cx="12192000" cy="6299566"/>
          </a:xfrm>
          <a:prstGeom prst="rect">
            <a:avLst/>
          </a:prstGeom>
          <a:solidFill>
            <a:srgbClr val="203864"/>
          </a:solidFill>
          <a:ln w="12700">
            <a:solidFill>
              <a:srgbClr val="32538F"/>
            </a:solidFill>
            <a:miter/>
          </a:ln>
        </p:spPr>
        <p:txBody>
          <a:bodyPr lIns="45719" rIns="45719" anchor="ctr"/>
          <a:lstStyle/>
          <a:p>
            <a:pPr algn="ctr">
              <a:defRPr>
                <a:solidFill>
                  <a:srgbClr val="FFFFFF"/>
                </a:solidFill>
              </a:defRPr>
            </a:pPr>
          </a:p>
        </p:txBody>
      </p:sp>
      <p:sp>
        <p:nvSpPr>
          <p:cNvPr id="203" name="Title 1"/>
          <p:cNvSpPr txBox="1"/>
          <p:nvPr>
            <p:ph type="title"/>
          </p:nvPr>
        </p:nvSpPr>
        <p:spPr>
          <a:xfrm>
            <a:off x="266700" y="258314"/>
            <a:ext cx="10515600" cy="794936"/>
          </a:xfrm>
          <a:prstGeom prst="rect">
            <a:avLst/>
          </a:prstGeom>
        </p:spPr>
        <p:txBody>
          <a:bodyPr/>
          <a:lstStyle>
            <a:lvl1pPr>
              <a:defRPr b="1">
                <a:solidFill>
                  <a:schemeClr val="accent2">
                    <a:satOff val="-18194"/>
                    <a:lumOff val="-11215"/>
                  </a:schemeClr>
                </a:solidFill>
                <a:latin typeface="+mj-lt"/>
                <a:ea typeface="+mj-ea"/>
                <a:cs typeface="+mj-cs"/>
                <a:sym typeface="Helvetica"/>
              </a:defRPr>
            </a:lvl1pPr>
          </a:lstStyle>
          <a:p>
            <a:pPr/>
            <a:r>
              <a:t>4)  RegEx | Functions to Find Patterns</a:t>
            </a:r>
          </a:p>
        </p:txBody>
      </p:sp>
      <p:sp>
        <p:nvSpPr>
          <p:cNvPr id="204" name="Content Placeholder 2"/>
          <p:cNvSpPr txBox="1"/>
          <p:nvPr>
            <p:ph type="body" idx="1"/>
          </p:nvPr>
        </p:nvSpPr>
        <p:spPr>
          <a:xfrm>
            <a:off x="838200" y="1291046"/>
            <a:ext cx="10515600" cy="4885918"/>
          </a:xfrm>
          <a:prstGeom prst="rect">
            <a:avLst/>
          </a:prstGeom>
        </p:spPr>
        <p:txBody>
          <a:bodyPr/>
          <a:lstStyle/>
          <a:p>
            <a:pPr marL="210311" indent="-210311" defTabSz="841247">
              <a:lnSpc>
                <a:spcPct val="81000"/>
              </a:lnSpc>
              <a:spcBef>
                <a:spcPts val="900"/>
              </a:spcBef>
              <a:defRPr sz="2576">
                <a:solidFill>
                  <a:srgbClr val="FFFFFF"/>
                </a:solidFill>
              </a:defRPr>
            </a:pPr>
            <a:r>
              <a:t>re.compile()	# compile a search string</a:t>
            </a:r>
          </a:p>
          <a:p>
            <a:pPr marL="210311" indent="-210311" defTabSz="841247">
              <a:lnSpc>
                <a:spcPct val="81000"/>
              </a:lnSpc>
              <a:spcBef>
                <a:spcPts val="900"/>
              </a:spcBef>
              <a:defRPr sz="2576">
                <a:solidFill>
                  <a:srgbClr val="FFFFFF"/>
                </a:solidFill>
              </a:defRPr>
            </a:pPr>
            <a:r>
              <a:t>re.search()		# gets the first match</a:t>
            </a:r>
          </a:p>
          <a:p>
            <a:pPr marL="210311" indent="-210311" defTabSz="841247">
              <a:lnSpc>
                <a:spcPct val="81000"/>
              </a:lnSpc>
              <a:spcBef>
                <a:spcPts val="900"/>
              </a:spcBef>
              <a:defRPr sz="2576">
                <a:solidFill>
                  <a:srgbClr val="FFFFFF"/>
                </a:solidFill>
              </a:defRPr>
            </a:pPr>
            <a:r>
              <a:t>re.match()		# extract match - if at beginning</a:t>
            </a:r>
          </a:p>
          <a:p>
            <a:pPr marL="210311" indent="-210311" defTabSz="841247">
              <a:lnSpc>
                <a:spcPct val="81000"/>
              </a:lnSpc>
              <a:spcBef>
                <a:spcPts val="900"/>
              </a:spcBef>
              <a:defRPr sz="2576">
                <a:solidFill>
                  <a:srgbClr val="FFFFFF"/>
                </a:solidFill>
              </a:defRPr>
            </a:pPr>
            <a:r>
              <a:t>re.split()		# split on matches</a:t>
            </a:r>
          </a:p>
          <a:p>
            <a:pPr marL="210311" indent="-210311" defTabSz="841247">
              <a:lnSpc>
                <a:spcPct val="81000"/>
              </a:lnSpc>
              <a:spcBef>
                <a:spcPts val="900"/>
              </a:spcBef>
              <a:defRPr sz="2576">
                <a:solidFill>
                  <a:srgbClr val="FFFFFF"/>
                </a:solidFill>
              </a:defRPr>
            </a:pPr>
            <a:r>
              <a:t>re.sub()		# substitute on matches</a:t>
            </a:r>
          </a:p>
          <a:p>
            <a:pPr marL="210311" indent="-210311" defTabSz="841247">
              <a:lnSpc>
                <a:spcPct val="81000"/>
              </a:lnSpc>
              <a:spcBef>
                <a:spcPts val="900"/>
              </a:spcBef>
              <a:defRPr sz="2576">
                <a:solidFill>
                  <a:srgbClr val="FFFFFF"/>
                </a:solidFill>
              </a:defRPr>
            </a:pPr>
            <a:r>
              <a:t>re.findall()		# get all matches as list</a:t>
            </a:r>
          </a:p>
          <a:p>
            <a:pPr marL="210311" indent="-210311" defTabSz="841247">
              <a:lnSpc>
                <a:spcPct val="81000"/>
              </a:lnSpc>
              <a:spcBef>
                <a:spcPts val="900"/>
              </a:spcBef>
              <a:defRPr sz="2576">
                <a:solidFill>
                  <a:srgbClr val="FFFFFF"/>
                </a:solidFill>
              </a:defRPr>
            </a:pPr>
            <a:r>
              <a:t>.group()		# used after matching to pull out groups</a:t>
            </a:r>
          </a:p>
          <a:p>
            <a:pPr marL="210311" indent="-210311" defTabSz="841247">
              <a:lnSpc>
                <a:spcPct val="81000"/>
              </a:lnSpc>
              <a:spcBef>
                <a:spcPts val="900"/>
              </a:spcBef>
              <a:defRPr sz="2576">
                <a:solidFill>
                  <a:srgbClr val="FFFFFF"/>
                </a:solidFill>
              </a:defRPr>
            </a:pPr>
          </a:p>
          <a:p>
            <a:pPr marL="210311" indent="-210311" defTabSz="841247">
              <a:lnSpc>
                <a:spcPct val="81000"/>
              </a:lnSpc>
              <a:spcBef>
                <a:spcPts val="900"/>
              </a:spcBef>
              <a:defRPr sz="2576">
                <a:solidFill>
                  <a:srgbClr val="DDDDDD"/>
                </a:solidFill>
                <a:latin typeface="Courier"/>
                <a:ea typeface="Courier"/>
                <a:cs typeface="Courier"/>
                <a:sym typeface="Courier"/>
              </a:defRPr>
            </a:pPr>
            <a:r>
              <a:t>matchObject = re.search(</a:t>
            </a:r>
            <a:r>
              <a:rPr i="1"/>
              <a:t>pattern</a:t>
            </a:r>
            <a:r>
              <a:t>, </a:t>
            </a:r>
            <a:r>
              <a:rPr i="1"/>
              <a:t>input_str</a:t>
            </a:r>
            <a:r>
              <a:t>, </a:t>
            </a:r>
            <a:r>
              <a:rPr i="1"/>
              <a:t>flags</a:t>
            </a:r>
            <a:r>
              <a:t>=0)</a:t>
            </a:r>
          </a:p>
          <a:p>
            <a:pPr marL="210311" indent="-210311" defTabSz="841247">
              <a:lnSpc>
                <a:spcPct val="81000"/>
              </a:lnSpc>
              <a:spcBef>
                <a:spcPts val="900"/>
              </a:spcBef>
              <a:defRPr sz="2576">
                <a:solidFill>
                  <a:srgbClr val="FFFFFF"/>
                </a:solidFill>
              </a:defRPr>
            </a:pPr>
            <a:r>
              <a:rPr u="sng">
                <a:uFill>
                  <a:solidFill>
                    <a:srgbClr val="0563C1"/>
                  </a:solidFill>
                </a:uFill>
                <a:hlinkClick r:id="rId2" invalidUrl="" action="" tgtFrame="" tooltip="" history="1" highlightClick="0" endSnd="0"/>
              </a:rPr>
              <a:t>https://regexone.com/references/python</a:t>
            </a:r>
          </a:p>
        </p:txBody>
      </p:sp>
      <p:sp>
        <p:nvSpPr>
          <p:cNvPr id="205" name="Slide Number Placeholder 4"/>
          <p:cNvSpPr txBox="1"/>
          <p:nvPr>
            <p:ph type="sldNum" sz="quarter" idx="2"/>
          </p:nvPr>
        </p:nvSpPr>
        <p:spPr>
          <a:xfrm>
            <a:off x="6045362"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Rectangle 6"/>
          <p:cNvSpPr/>
          <p:nvPr/>
        </p:nvSpPr>
        <p:spPr>
          <a:xfrm>
            <a:off x="0" y="-10337"/>
            <a:ext cx="12192000" cy="6299566"/>
          </a:xfrm>
          <a:prstGeom prst="rect">
            <a:avLst/>
          </a:prstGeom>
          <a:solidFill>
            <a:srgbClr val="203864"/>
          </a:solidFill>
          <a:ln w="12700">
            <a:solidFill>
              <a:srgbClr val="32538F"/>
            </a:solidFill>
            <a:miter/>
          </a:ln>
        </p:spPr>
        <p:txBody>
          <a:bodyPr lIns="45719" rIns="45719" anchor="ctr"/>
          <a:lstStyle/>
          <a:p>
            <a:pPr algn="ctr">
              <a:defRPr>
                <a:solidFill>
                  <a:srgbClr val="FFFFFF"/>
                </a:solidFill>
              </a:defRPr>
            </a:pPr>
          </a:p>
        </p:txBody>
      </p:sp>
      <p:sp>
        <p:nvSpPr>
          <p:cNvPr id="105" name="Title 1"/>
          <p:cNvSpPr txBox="1"/>
          <p:nvPr>
            <p:ph type="title"/>
          </p:nvPr>
        </p:nvSpPr>
        <p:spPr>
          <a:xfrm>
            <a:off x="838200" y="365124"/>
            <a:ext cx="10515600" cy="794937"/>
          </a:xfrm>
          <a:prstGeom prst="rect">
            <a:avLst/>
          </a:prstGeom>
        </p:spPr>
        <p:txBody>
          <a:bodyPr/>
          <a:lstStyle>
            <a:lvl1pPr>
              <a:defRPr>
                <a:solidFill>
                  <a:schemeClr val="accent2">
                    <a:lumOff val="10980"/>
                  </a:schemeClr>
                </a:solidFill>
              </a:defRPr>
            </a:lvl1pPr>
          </a:lstStyle>
          <a:p>
            <a:pPr/>
            <a:r>
              <a:t>Today’s Agenda</a:t>
            </a:r>
          </a:p>
        </p:txBody>
      </p:sp>
      <p:sp>
        <p:nvSpPr>
          <p:cNvPr id="106" name="Content Placeholder 2"/>
          <p:cNvSpPr txBox="1"/>
          <p:nvPr>
            <p:ph type="body" idx="1"/>
          </p:nvPr>
        </p:nvSpPr>
        <p:spPr>
          <a:xfrm>
            <a:off x="838200" y="1096861"/>
            <a:ext cx="11036300" cy="4664278"/>
          </a:xfrm>
          <a:prstGeom prst="rect">
            <a:avLst/>
          </a:prstGeom>
        </p:spPr>
        <p:txBody>
          <a:bodyPr/>
          <a:lstStyle/>
          <a:p>
            <a:pPr marL="217170" indent="-217170" defTabSz="868680">
              <a:lnSpc>
                <a:spcPct val="72000"/>
              </a:lnSpc>
              <a:spcBef>
                <a:spcPts val="900"/>
              </a:spcBef>
              <a:defRPr sz="2185">
                <a:solidFill>
                  <a:srgbClr val="FFFFFF"/>
                </a:solidFill>
              </a:defRPr>
            </a:pPr>
            <a:r>
              <a:t>Schedule</a:t>
            </a:r>
          </a:p>
          <a:p>
            <a:pPr marL="217170" indent="-217170" defTabSz="868680">
              <a:lnSpc>
                <a:spcPct val="72000"/>
              </a:lnSpc>
              <a:spcBef>
                <a:spcPts val="900"/>
              </a:spcBef>
              <a:defRPr sz="2185">
                <a:solidFill>
                  <a:srgbClr val="FFFFFF"/>
                </a:solidFill>
              </a:defRPr>
            </a:pPr>
            <a:r>
              <a:t>Guidance for Project 1</a:t>
            </a:r>
          </a:p>
          <a:p>
            <a:pPr marL="217170" indent="-217170" defTabSz="868680">
              <a:lnSpc>
                <a:spcPct val="72000"/>
              </a:lnSpc>
              <a:spcBef>
                <a:spcPts val="900"/>
              </a:spcBef>
              <a:defRPr sz="2185">
                <a:solidFill>
                  <a:srgbClr val="FFFFFF"/>
                </a:solidFill>
              </a:defRPr>
            </a:pPr>
            <a:r>
              <a:t>Check the extra notebooks for extra examples!</a:t>
            </a:r>
          </a:p>
          <a:p>
            <a:pPr marL="0" indent="0" defTabSz="868680">
              <a:lnSpc>
                <a:spcPct val="72000"/>
              </a:lnSpc>
              <a:spcBef>
                <a:spcPts val="900"/>
              </a:spcBef>
              <a:buSzTx/>
              <a:buFontTx/>
              <a:buNone/>
              <a:defRPr sz="2185">
                <a:solidFill>
                  <a:srgbClr val="FFFFFF"/>
                </a:solidFill>
              </a:defRPr>
            </a:pPr>
            <a:r>
              <a:t>___________________________________________________</a:t>
            </a:r>
          </a:p>
          <a:p>
            <a:pPr marL="292100" indent="-292100" defTabSz="868680">
              <a:lnSpc>
                <a:spcPct val="72000"/>
              </a:lnSpc>
              <a:spcBef>
                <a:spcPts val="900"/>
              </a:spcBef>
              <a:buFontTx/>
              <a:buAutoNum type="arabicPeriod" startAt="1"/>
              <a:defRPr sz="2185">
                <a:solidFill>
                  <a:srgbClr val="FFFFFF"/>
                </a:solidFill>
              </a:defRPr>
            </a:pPr>
            <a:r>
              <a:t>Number Representations</a:t>
            </a:r>
          </a:p>
          <a:p>
            <a:pPr marL="292100" indent="-292100" defTabSz="868680">
              <a:lnSpc>
                <a:spcPct val="72000"/>
              </a:lnSpc>
              <a:spcBef>
                <a:spcPts val="900"/>
              </a:spcBef>
              <a:buFontTx/>
              <a:buAutoNum type="arabicPeriod" startAt="1"/>
              <a:defRPr sz="2185">
                <a:solidFill>
                  <a:srgbClr val="FFFFFF"/>
                </a:solidFill>
              </a:defRPr>
            </a:pPr>
            <a:r>
              <a:t>Text Representations: Text Files, Binary Files, and Encodings (ASCII, UTF-8, UTF-16, Unicode)</a:t>
            </a:r>
          </a:p>
          <a:p>
            <a:pPr marL="292100" indent="-292100" defTabSz="868680">
              <a:lnSpc>
                <a:spcPct val="72000"/>
              </a:lnSpc>
              <a:spcBef>
                <a:spcPts val="900"/>
              </a:spcBef>
              <a:buFontTx/>
              <a:buAutoNum type="arabicPeriod" startAt="1"/>
              <a:defRPr sz="2185">
                <a:solidFill>
                  <a:srgbClr val="FFFFFF"/>
                </a:solidFill>
              </a:defRPr>
            </a:pPr>
            <a:r>
              <a:t>Python Strings</a:t>
            </a:r>
            <a:endParaRPr sz="1900"/>
          </a:p>
          <a:p>
            <a:pPr marL="292100" indent="-292100" defTabSz="868680">
              <a:lnSpc>
                <a:spcPct val="72000"/>
              </a:lnSpc>
              <a:spcBef>
                <a:spcPts val="900"/>
              </a:spcBef>
              <a:buFontTx/>
              <a:buAutoNum type="arabicPeriod" startAt="1"/>
              <a:defRPr sz="2185">
                <a:solidFill>
                  <a:srgbClr val="FFFFFF"/>
                </a:solidFill>
              </a:defRPr>
            </a:pPr>
            <a:r>
              <a:t>Text Encoding (Codecs)</a:t>
            </a:r>
          </a:p>
          <a:p>
            <a:pPr marL="292100" indent="-292100" defTabSz="868680">
              <a:lnSpc>
                <a:spcPct val="72000"/>
              </a:lnSpc>
              <a:spcBef>
                <a:spcPts val="900"/>
              </a:spcBef>
              <a:buFontTx/>
              <a:buAutoNum type="arabicPeriod" startAt="1"/>
              <a:defRPr sz="2185">
                <a:solidFill>
                  <a:srgbClr val="FFFFFF"/>
                </a:solidFill>
              </a:defRPr>
            </a:pPr>
            <a:r>
              <a:t>Regular Expressions (RegEx)</a:t>
            </a:r>
          </a:p>
          <a:p>
            <a:pPr marL="292100" indent="-292100" defTabSz="868680">
              <a:lnSpc>
                <a:spcPct val="72000"/>
              </a:lnSpc>
              <a:spcBef>
                <a:spcPts val="900"/>
              </a:spcBef>
              <a:buFontTx/>
              <a:buAutoNum type="arabicPeriod" startAt="1"/>
              <a:defRPr sz="2185">
                <a:solidFill>
                  <a:srgbClr val="FFFFFF"/>
                </a:solidFill>
              </a:defRPr>
            </a:pPr>
            <a:r>
              <a:t>Text Output </a:t>
            </a:r>
          </a:p>
          <a:p>
            <a:pPr marL="292100" indent="-292100" defTabSz="868680">
              <a:lnSpc>
                <a:spcPct val="72000"/>
              </a:lnSpc>
              <a:spcBef>
                <a:spcPts val="900"/>
              </a:spcBef>
              <a:buFontTx/>
              <a:buAutoNum type="arabicPeriod" startAt="1"/>
              <a:defRPr sz="2185">
                <a:solidFill>
                  <a:srgbClr val="FFFFFF"/>
                </a:solidFill>
              </a:defRPr>
            </a:pPr>
            <a:r>
              <a:t>Files</a:t>
            </a:r>
          </a:p>
          <a:p>
            <a:pPr marL="292100" indent="-292100" defTabSz="868680">
              <a:lnSpc>
                <a:spcPct val="72000"/>
              </a:lnSpc>
              <a:spcBef>
                <a:spcPts val="900"/>
              </a:spcBef>
              <a:buFontTx/>
              <a:buAutoNum type="arabicPeriod" startAt="1"/>
              <a:defRPr sz="2185">
                <a:solidFill>
                  <a:srgbClr val="FFFFFF"/>
                </a:solidFill>
              </a:defRPr>
            </a:pPr>
            <a:r>
              <a:t>Introduction to Numpy</a:t>
            </a:r>
          </a:p>
        </p:txBody>
      </p:sp>
      <p:sp>
        <p:nvSpPr>
          <p:cNvPr id="107" name="Slide Number Placeholder 4"/>
          <p:cNvSpPr txBox="1"/>
          <p:nvPr>
            <p:ph type="sldNum" sz="quarter" idx="2"/>
          </p:nvPr>
        </p:nvSpPr>
        <p:spPr>
          <a:xfrm>
            <a:off x="6083982"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Title 1"/>
          <p:cNvSpPr txBox="1"/>
          <p:nvPr>
            <p:ph type="title"/>
          </p:nvPr>
        </p:nvSpPr>
        <p:spPr>
          <a:xfrm>
            <a:off x="5473700" y="5318124"/>
            <a:ext cx="10515600" cy="794937"/>
          </a:xfrm>
          <a:prstGeom prst="rect">
            <a:avLst/>
          </a:prstGeom>
        </p:spPr>
        <p:txBody>
          <a:bodyPr/>
          <a:lstStyle/>
          <a:p>
            <a:pPr/>
            <a:r>
              <a:t>RegEx | Special Characters</a:t>
            </a:r>
          </a:p>
        </p:txBody>
      </p:sp>
      <p:sp>
        <p:nvSpPr>
          <p:cNvPr id="208" name="Content Placeholder 2"/>
          <p:cNvSpPr txBox="1"/>
          <p:nvPr>
            <p:ph type="body" sz="half" idx="1"/>
          </p:nvPr>
        </p:nvSpPr>
        <p:spPr>
          <a:xfrm>
            <a:off x="406400" y="567146"/>
            <a:ext cx="4807000" cy="3940115"/>
          </a:xfrm>
          <a:prstGeom prst="rect">
            <a:avLst/>
          </a:prstGeom>
        </p:spPr>
        <p:txBody>
          <a:bodyPr/>
          <a:lstStyle/>
          <a:p>
            <a:pPr marL="0" indent="0">
              <a:lnSpc>
                <a:spcPct val="100000"/>
              </a:lnSpc>
              <a:spcBef>
                <a:spcPts val="1800"/>
              </a:spcBef>
              <a:buSzTx/>
              <a:buFontTx/>
              <a:buNone/>
              <a:defRPr sz="2400"/>
            </a:pPr>
            <a:r>
              <a:t>. 	# any character 1 place</a:t>
            </a:r>
          </a:p>
          <a:p>
            <a:pPr marL="0" indent="0">
              <a:lnSpc>
                <a:spcPct val="100000"/>
              </a:lnSpc>
              <a:spcBef>
                <a:spcPts val="1800"/>
              </a:spcBef>
              <a:buSzTx/>
              <a:buFontTx/>
              <a:buNone/>
              <a:defRPr sz="2400"/>
            </a:pPr>
            <a:r>
              <a:t>*	# any number of char</a:t>
            </a:r>
          </a:p>
          <a:p>
            <a:pPr marL="0" indent="0">
              <a:lnSpc>
                <a:spcPct val="100000"/>
              </a:lnSpc>
              <a:spcBef>
                <a:spcPts val="1800"/>
              </a:spcBef>
              <a:buSzTx/>
              <a:buFontTx/>
              <a:buNone/>
              <a:defRPr sz="2400"/>
            </a:pPr>
            <a:r>
              <a:t>?  	# any character optional</a:t>
            </a:r>
          </a:p>
          <a:p>
            <a:pPr marL="0" indent="0">
              <a:lnSpc>
                <a:spcPct val="100000"/>
              </a:lnSpc>
              <a:spcBef>
                <a:spcPts val="1800"/>
              </a:spcBef>
              <a:buSzTx/>
              <a:buFontTx/>
              <a:buNone/>
              <a:defRPr sz="2400"/>
            </a:pPr>
            <a:r>
              <a:t>[0-9]	# any digit</a:t>
            </a:r>
          </a:p>
          <a:p>
            <a:pPr marL="0" indent="0">
              <a:lnSpc>
                <a:spcPct val="100000"/>
              </a:lnSpc>
              <a:spcBef>
                <a:spcPts val="1800"/>
              </a:spcBef>
              <a:buSzTx/>
              <a:buFontTx/>
              <a:buNone/>
              <a:defRPr sz="2400"/>
            </a:pPr>
            <a:r>
              <a:t>[a-z]	# any letter lowercase letter </a:t>
            </a:r>
          </a:p>
          <a:p>
            <a:pPr marL="0" indent="0">
              <a:lnSpc>
                <a:spcPct val="100000"/>
              </a:lnSpc>
              <a:spcBef>
                <a:spcPts val="1800"/>
              </a:spcBef>
              <a:buSzTx/>
              <a:buFontTx/>
              <a:buNone/>
              <a:defRPr sz="2400"/>
            </a:pPr>
            <a:r>
              <a:t> r’ ’	# the raw string literal</a:t>
            </a:r>
          </a:p>
        </p:txBody>
      </p:sp>
      <p:sp>
        <p:nvSpPr>
          <p:cNvPr id="209" name="Slide Number Placeholder 4"/>
          <p:cNvSpPr txBox="1"/>
          <p:nvPr>
            <p:ph type="sldNum" sz="quarter" idx="2"/>
          </p:nvPr>
        </p:nvSpPr>
        <p:spPr>
          <a:xfrm>
            <a:off x="6045362"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Title 1"/>
          <p:cNvSpPr txBox="1"/>
          <p:nvPr>
            <p:ph type="title"/>
          </p:nvPr>
        </p:nvSpPr>
        <p:spPr>
          <a:xfrm>
            <a:off x="177800" y="136524"/>
            <a:ext cx="10515600" cy="794937"/>
          </a:xfrm>
          <a:prstGeom prst="rect">
            <a:avLst/>
          </a:prstGeom>
        </p:spPr>
        <p:txBody>
          <a:bodyPr/>
          <a:lstStyle/>
          <a:p>
            <a:pPr/>
            <a:r>
              <a:t>RegEx | Specifiers</a:t>
            </a:r>
          </a:p>
        </p:txBody>
      </p:sp>
      <p:sp>
        <p:nvSpPr>
          <p:cNvPr id="212" name="Slide Number Placeholder 4"/>
          <p:cNvSpPr txBox="1"/>
          <p:nvPr>
            <p:ph type="sldNum" sz="quarter" idx="2"/>
          </p:nvPr>
        </p:nvSpPr>
        <p:spPr>
          <a:xfrm>
            <a:off x="6045362"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15" name="Google Shape;280;p42"/>
          <p:cNvGrpSpPr/>
          <p:nvPr/>
        </p:nvGrpSpPr>
        <p:grpSpPr>
          <a:xfrm>
            <a:off x="5836335" y="148653"/>
            <a:ext cx="6251986" cy="6382894"/>
            <a:chOff x="0" y="0"/>
            <a:chExt cx="6251985" cy="6382892"/>
          </a:xfrm>
        </p:grpSpPr>
        <p:pic>
          <p:nvPicPr>
            <p:cNvPr id="213" name="Google Shape;280;p42" descr="Google Shape;280;p42"/>
            <p:cNvPicPr>
              <a:picLocks noChangeAspect="1"/>
            </p:cNvPicPr>
            <p:nvPr/>
          </p:nvPicPr>
          <p:blipFill>
            <a:blip r:embed="rId2">
              <a:extLst/>
            </a:blip>
            <a:stretch>
              <a:fillRect/>
            </a:stretch>
          </p:blipFill>
          <p:spPr>
            <a:xfrm>
              <a:off x="148063" y="103453"/>
              <a:ext cx="5955859" cy="6116769"/>
            </a:xfrm>
            <a:prstGeom prst="rect">
              <a:avLst/>
            </a:prstGeom>
            <a:ln w="12700" cap="flat">
              <a:noFill/>
              <a:miter lim="400000"/>
            </a:ln>
            <a:effectLst/>
          </p:spPr>
        </p:pic>
        <p:pic>
          <p:nvPicPr>
            <p:cNvPr id="214" name="Google Shape;280;p42" descr="Google Shape;280;p42"/>
            <p:cNvPicPr>
              <a:picLocks noChangeAspect="1"/>
            </p:cNvPicPr>
            <p:nvPr/>
          </p:nvPicPr>
          <p:blipFill>
            <a:blip r:embed="rId3">
              <a:extLst/>
            </a:blip>
            <a:stretch>
              <a:fillRect/>
            </a:stretch>
          </p:blipFill>
          <p:spPr>
            <a:xfrm>
              <a:off x="0" y="0"/>
              <a:ext cx="6251986" cy="6382893"/>
            </a:xfrm>
            <a:prstGeom prst="rect">
              <a:avLst/>
            </a:prstGeom>
            <a:ln w="12700" cap="flat">
              <a:noFill/>
              <a:miter lim="400000"/>
            </a:ln>
            <a:effectLst/>
          </p:spPr>
        </p:pic>
      </p:grpSp>
      <p:pic>
        <p:nvPicPr>
          <p:cNvPr id="216" name="Google Shape;274;p41" descr="Google Shape;274;p41"/>
          <p:cNvPicPr>
            <a:picLocks noChangeAspect="1"/>
          </p:cNvPicPr>
          <p:nvPr/>
        </p:nvPicPr>
        <p:blipFill>
          <a:blip r:embed="rId4">
            <a:extLst/>
          </a:blip>
          <a:stretch>
            <a:fillRect/>
          </a:stretch>
        </p:blipFill>
        <p:spPr>
          <a:xfrm>
            <a:off x="306974" y="1071084"/>
            <a:ext cx="5108575" cy="3826832"/>
          </a:xfrm>
          <a:prstGeom prst="rect">
            <a:avLst/>
          </a:prstGeom>
          <a:ln w="12700">
            <a:miter lim="400000"/>
          </a:ln>
        </p:spPr>
      </p:pic>
      <p:sp>
        <p:nvSpPr>
          <p:cNvPr id="217" name="not expected to know all this instantly!"/>
          <p:cNvSpPr txBox="1"/>
          <p:nvPr/>
        </p:nvSpPr>
        <p:spPr>
          <a:xfrm>
            <a:off x="1010361" y="5443056"/>
            <a:ext cx="3701801"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not expected to know all this instantly!</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Title 6"/>
          <p:cNvSpPr txBox="1"/>
          <p:nvPr>
            <p:ph type="title"/>
          </p:nvPr>
        </p:nvSpPr>
        <p:spPr>
          <a:xfrm>
            <a:off x="838200" y="365124"/>
            <a:ext cx="10515600" cy="794937"/>
          </a:xfrm>
          <a:prstGeom prst="rect">
            <a:avLst/>
          </a:prstGeom>
        </p:spPr>
        <p:txBody>
          <a:bodyPr/>
          <a:lstStyle/>
          <a:p>
            <a:pPr/>
            <a:r>
              <a:t>RegEx | Example</a:t>
            </a:r>
          </a:p>
        </p:txBody>
      </p:sp>
      <p:sp>
        <p:nvSpPr>
          <p:cNvPr id="220" name="Content Placeholder 7"/>
          <p:cNvSpPr txBox="1"/>
          <p:nvPr>
            <p:ph type="body" sz="quarter" idx="1"/>
          </p:nvPr>
        </p:nvSpPr>
        <p:spPr>
          <a:xfrm>
            <a:off x="254036" y="5424851"/>
            <a:ext cx="4638641" cy="713599"/>
          </a:xfrm>
          <a:prstGeom prst="rect">
            <a:avLst/>
          </a:prstGeom>
        </p:spPr>
        <p:txBody>
          <a:bodyPr/>
          <a:lstStyle>
            <a:lvl1pPr marL="0" indent="0">
              <a:buSzTx/>
              <a:buNone/>
              <a:defRPr sz="1400" u="sng"/>
            </a:lvl1pPr>
          </a:lstStyle>
          <a:p>
            <a:pPr/>
            <a:r>
              <a:t>https://www.machinelearningplus.com/python/python-regex-tutorial-examples/</a:t>
            </a:r>
          </a:p>
        </p:txBody>
      </p:sp>
      <p:sp>
        <p:nvSpPr>
          <p:cNvPr id="221" name="Slide Number Placeholder 2"/>
          <p:cNvSpPr txBox="1"/>
          <p:nvPr>
            <p:ph type="sldNum" sz="quarter" idx="2"/>
          </p:nvPr>
        </p:nvSpPr>
        <p:spPr>
          <a:xfrm>
            <a:off x="6045362"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24" name="Screen Shot 2018-10-31 at 6.18.11 PM.png"/>
          <p:cNvGrpSpPr/>
          <p:nvPr/>
        </p:nvGrpSpPr>
        <p:grpSpPr>
          <a:xfrm>
            <a:off x="5370643" y="183660"/>
            <a:ext cx="6679305" cy="6490680"/>
            <a:chOff x="0" y="0"/>
            <a:chExt cx="6679303" cy="6490678"/>
          </a:xfrm>
        </p:grpSpPr>
        <p:pic>
          <p:nvPicPr>
            <p:cNvPr id="222" name="Screen Shot 2018-10-31 at 6.18.11 PM.png" descr="Screen Shot 2018-10-31 at 6.18.11 PM.png"/>
            <p:cNvPicPr>
              <a:picLocks noChangeAspect="1"/>
            </p:cNvPicPr>
            <p:nvPr/>
          </p:nvPicPr>
          <p:blipFill>
            <a:blip r:embed="rId2">
              <a:extLst/>
            </a:blip>
            <a:stretch>
              <a:fillRect/>
            </a:stretch>
          </p:blipFill>
          <p:spPr>
            <a:xfrm>
              <a:off x="113016" y="87881"/>
              <a:ext cx="6453271" cy="6164262"/>
            </a:xfrm>
            <a:prstGeom prst="rect">
              <a:avLst/>
            </a:prstGeom>
            <a:ln w="12700" cap="flat">
              <a:noFill/>
              <a:miter lim="400000"/>
            </a:ln>
            <a:effectLst/>
          </p:spPr>
        </p:pic>
        <p:pic>
          <p:nvPicPr>
            <p:cNvPr id="223" name="Screen Shot 2018-10-31 at 6.18.11 PM.png" descr="Screen Shot 2018-10-31 at 6.18.11 PM.png"/>
            <p:cNvPicPr>
              <a:picLocks noChangeAspect="1"/>
            </p:cNvPicPr>
            <p:nvPr/>
          </p:nvPicPr>
          <p:blipFill>
            <a:blip r:embed="rId3">
              <a:extLst/>
            </a:blip>
            <a:stretch>
              <a:fillRect/>
            </a:stretch>
          </p:blipFill>
          <p:spPr>
            <a:xfrm>
              <a:off x="0" y="0"/>
              <a:ext cx="6679304" cy="6490679"/>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lide Number Placeholder 4"/>
          <p:cNvSpPr txBox="1"/>
          <p:nvPr>
            <p:ph type="sldNum" sz="quarter" idx="2"/>
          </p:nvPr>
        </p:nvSpPr>
        <p:spPr>
          <a:xfrm>
            <a:off x="6045362"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29" name="Google Shape;286;p43"/>
          <p:cNvGrpSpPr/>
          <p:nvPr/>
        </p:nvGrpSpPr>
        <p:grpSpPr>
          <a:xfrm>
            <a:off x="124554" y="144823"/>
            <a:ext cx="6255182" cy="2059660"/>
            <a:chOff x="0" y="0"/>
            <a:chExt cx="6255180" cy="2059659"/>
          </a:xfrm>
        </p:grpSpPr>
        <p:pic>
          <p:nvPicPr>
            <p:cNvPr id="227" name="Google Shape;286;p43" descr="Google Shape;286;p43"/>
            <p:cNvPicPr>
              <a:picLocks noChangeAspect="1"/>
            </p:cNvPicPr>
            <p:nvPr/>
          </p:nvPicPr>
          <p:blipFill>
            <a:blip r:embed="rId2">
              <a:extLst/>
            </a:blip>
            <a:stretch>
              <a:fillRect/>
            </a:stretch>
          </p:blipFill>
          <p:spPr>
            <a:xfrm>
              <a:off x="93749" y="51336"/>
              <a:ext cx="6067682" cy="1868980"/>
            </a:xfrm>
            <a:prstGeom prst="rect">
              <a:avLst/>
            </a:prstGeom>
            <a:ln w="12700" cap="flat">
              <a:noFill/>
              <a:miter lim="400000"/>
            </a:ln>
            <a:effectLst/>
          </p:spPr>
        </p:pic>
        <p:pic>
          <p:nvPicPr>
            <p:cNvPr id="228" name="Google Shape;286;p43" descr="Google Shape;286;p43"/>
            <p:cNvPicPr>
              <a:picLocks noChangeAspect="1"/>
            </p:cNvPicPr>
            <p:nvPr/>
          </p:nvPicPr>
          <p:blipFill>
            <a:blip r:embed="rId3">
              <a:extLst/>
            </a:blip>
            <a:stretch>
              <a:fillRect/>
            </a:stretch>
          </p:blipFill>
          <p:spPr>
            <a:xfrm>
              <a:off x="-1" y="-1"/>
              <a:ext cx="6255182" cy="2059660"/>
            </a:xfrm>
            <a:prstGeom prst="rect">
              <a:avLst/>
            </a:prstGeom>
            <a:ln w="12700" cap="flat">
              <a:noFill/>
              <a:miter lim="400000"/>
            </a:ln>
            <a:effectLst/>
          </p:spPr>
        </p:pic>
      </p:grpSp>
      <p:grpSp>
        <p:nvGrpSpPr>
          <p:cNvPr id="232" name="Google Shape;287;p43"/>
          <p:cNvGrpSpPr/>
          <p:nvPr/>
        </p:nvGrpSpPr>
        <p:grpSpPr>
          <a:xfrm>
            <a:off x="4823554" y="975431"/>
            <a:ext cx="6951792" cy="2312452"/>
            <a:chOff x="0" y="0"/>
            <a:chExt cx="6951790" cy="2312451"/>
          </a:xfrm>
        </p:grpSpPr>
        <p:pic>
          <p:nvPicPr>
            <p:cNvPr id="230" name="Google Shape;287;p43" descr="Google Shape;287;p43"/>
            <p:cNvPicPr>
              <a:picLocks noChangeAspect="1"/>
            </p:cNvPicPr>
            <p:nvPr/>
          </p:nvPicPr>
          <p:blipFill>
            <a:blip r:embed="rId4">
              <a:extLst/>
            </a:blip>
            <a:stretch>
              <a:fillRect/>
            </a:stretch>
          </p:blipFill>
          <p:spPr>
            <a:xfrm>
              <a:off x="104068" y="68183"/>
              <a:ext cx="6743655" cy="2059200"/>
            </a:xfrm>
            <a:prstGeom prst="rect">
              <a:avLst/>
            </a:prstGeom>
            <a:ln w="12700" cap="flat">
              <a:noFill/>
              <a:miter lim="400000"/>
            </a:ln>
            <a:effectLst/>
          </p:spPr>
        </p:pic>
        <p:pic>
          <p:nvPicPr>
            <p:cNvPr id="231" name="Google Shape;287;p43" descr="Google Shape;287;p43"/>
            <p:cNvPicPr>
              <a:picLocks noChangeAspect="1"/>
            </p:cNvPicPr>
            <p:nvPr/>
          </p:nvPicPr>
          <p:blipFill>
            <a:blip r:embed="rId5">
              <a:extLst/>
            </a:blip>
            <a:stretch>
              <a:fillRect/>
            </a:stretch>
          </p:blipFill>
          <p:spPr>
            <a:xfrm>
              <a:off x="0" y="-1"/>
              <a:ext cx="6951791" cy="2312453"/>
            </a:xfrm>
            <a:prstGeom prst="rect">
              <a:avLst/>
            </a:prstGeom>
            <a:ln w="12700" cap="flat">
              <a:noFill/>
              <a:miter lim="400000"/>
            </a:ln>
            <a:effectLst/>
          </p:spPr>
        </p:pic>
      </p:grpSp>
      <p:pic>
        <p:nvPicPr>
          <p:cNvPr id="233" name="Google Shape;295;p44" descr="Google Shape;295;p44"/>
          <p:cNvPicPr>
            <a:picLocks noChangeAspect="1"/>
          </p:cNvPicPr>
          <p:nvPr/>
        </p:nvPicPr>
        <p:blipFill>
          <a:blip r:embed="rId6">
            <a:extLst/>
          </a:blip>
          <a:stretch>
            <a:fillRect/>
          </a:stretch>
        </p:blipFill>
        <p:spPr>
          <a:xfrm>
            <a:off x="647700" y="3882044"/>
            <a:ext cx="10515600" cy="1258619"/>
          </a:xfrm>
          <a:prstGeom prst="rect">
            <a:avLst/>
          </a:prstGeom>
          <a:ln w="12700">
            <a:miter lim="400000"/>
          </a:ln>
        </p:spPr>
      </p:pic>
      <p:pic>
        <p:nvPicPr>
          <p:cNvPr id="234" name="Google Shape;294;p44" descr="Google Shape;294;p44"/>
          <p:cNvPicPr>
            <a:picLocks noChangeAspect="1"/>
          </p:cNvPicPr>
          <p:nvPr/>
        </p:nvPicPr>
        <p:blipFill>
          <a:blip r:embed="rId7">
            <a:extLst/>
          </a:blip>
          <a:srcRect l="1790" t="5045" r="0" b="20041"/>
          <a:stretch>
            <a:fillRect/>
          </a:stretch>
        </p:blipFill>
        <p:spPr>
          <a:xfrm>
            <a:off x="758156" y="5477767"/>
            <a:ext cx="9389724" cy="506282"/>
          </a:xfrm>
          <a:prstGeom prst="rect">
            <a:avLst/>
          </a:prstGeom>
          <a:ln w="12700">
            <a:miter lim="400000"/>
          </a:ln>
        </p:spPr>
      </p:pic>
      <p:sp>
        <p:nvSpPr>
          <p:cNvPr id="235" name="or"/>
          <p:cNvSpPr txBox="1"/>
          <p:nvPr/>
        </p:nvSpPr>
        <p:spPr>
          <a:xfrm>
            <a:off x="178222" y="5180156"/>
            <a:ext cx="304390"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or</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Title 1"/>
          <p:cNvSpPr txBox="1"/>
          <p:nvPr>
            <p:ph type="title"/>
          </p:nvPr>
        </p:nvSpPr>
        <p:spPr>
          <a:xfrm>
            <a:off x="88900" y="73024"/>
            <a:ext cx="10515600" cy="794937"/>
          </a:xfrm>
          <a:prstGeom prst="rect">
            <a:avLst/>
          </a:prstGeom>
        </p:spPr>
        <p:txBody>
          <a:bodyPr/>
          <a:lstStyle/>
          <a:p>
            <a:pPr/>
            <a:r>
              <a:t>RegEx | Matching Groups</a:t>
            </a:r>
          </a:p>
        </p:txBody>
      </p:sp>
      <p:sp>
        <p:nvSpPr>
          <p:cNvPr id="238" name="Slide Number Placeholder 4"/>
          <p:cNvSpPr txBox="1"/>
          <p:nvPr>
            <p:ph type="sldNum" sz="quarter" idx="2"/>
          </p:nvPr>
        </p:nvSpPr>
        <p:spPr>
          <a:xfrm>
            <a:off x="6045362"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41" name="Google Shape;301;p45"/>
          <p:cNvGrpSpPr/>
          <p:nvPr/>
        </p:nvGrpSpPr>
        <p:grpSpPr>
          <a:xfrm>
            <a:off x="115621" y="893662"/>
            <a:ext cx="8919824" cy="3195602"/>
            <a:chOff x="0" y="0"/>
            <a:chExt cx="8919823" cy="3195601"/>
          </a:xfrm>
        </p:grpSpPr>
        <p:pic>
          <p:nvPicPr>
            <p:cNvPr id="239" name="Google Shape;301;p45" descr="Google Shape;301;p45"/>
            <p:cNvPicPr>
              <a:picLocks noChangeAspect="1"/>
            </p:cNvPicPr>
            <p:nvPr/>
          </p:nvPicPr>
          <p:blipFill>
            <a:blip r:embed="rId2">
              <a:extLst/>
            </a:blip>
            <a:stretch>
              <a:fillRect/>
            </a:stretch>
          </p:blipFill>
          <p:spPr>
            <a:xfrm>
              <a:off x="139797" y="93651"/>
              <a:ext cx="8640230" cy="2847755"/>
            </a:xfrm>
            <a:prstGeom prst="rect">
              <a:avLst/>
            </a:prstGeom>
            <a:ln w="12700" cap="flat">
              <a:noFill/>
              <a:miter lim="400000"/>
            </a:ln>
            <a:effectLst/>
          </p:spPr>
        </p:pic>
        <p:pic>
          <p:nvPicPr>
            <p:cNvPr id="240" name="Google Shape;301;p45" descr="Google Shape;301;p45"/>
            <p:cNvPicPr>
              <a:picLocks noChangeAspect="1"/>
            </p:cNvPicPr>
            <p:nvPr/>
          </p:nvPicPr>
          <p:blipFill>
            <a:blip r:embed="rId3">
              <a:extLst/>
            </a:blip>
            <a:stretch>
              <a:fillRect/>
            </a:stretch>
          </p:blipFill>
          <p:spPr>
            <a:xfrm>
              <a:off x="0" y="-1"/>
              <a:ext cx="8919824" cy="3195603"/>
            </a:xfrm>
            <a:prstGeom prst="rect">
              <a:avLst/>
            </a:prstGeom>
            <a:ln w="12700" cap="flat">
              <a:noFill/>
              <a:miter lim="400000"/>
            </a:ln>
            <a:effectLst/>
          </p:spPr>
        </p:pic>
      </p:grpSp>
      <p:grpSp>
        <p:nvGrpSpPr>
          <p:cNvPr id="244" name="Google Shape;302;p45"/>
          <p:cNvGrpSpPr/>
          <p:nvPr/>
        </p:nvGrpSpPr>
        <p:grpSpPr>
          <a:xfrm>
            <a:off x="830724" y="3987965"/>
            <a:ext cx="11442594" cy="2585682"/>
            <a:chOff x="0" y="0"/>
            <a:chExt cx="11442593" cy="2585681"/>
          </a:xfrm>
        </p:grpSpPr>
        <p:pic>
          <p:nvPicPr>
            <p:cNvPr id="242" name="Google Shape;302;p45" descr="Google Shape;302;p45"/>
            <p:cNvPicPr>
              <a:picLocks noChangeAspect="1"/>
            </p:cNvPicPr>
            <p:nvPr/>
          </p:nvPicPr>
          <p:blipFill>
            <a:blip r:embed="rId4">
              <a:extLst/>
            </a:blip>
            <a:stretch>
              <a:fillRect/>
            </a:stretch>
          </p:blipFill>
          <p:spPr>
            <a:xfrm>
              <a:off x="137302" y="77122"/>
              <a:ext cx="11167988" cy="2299228"/>
            </a:xfrm>
            <a:prstGeom prst="rect">
              <a:avLst/>
            </a:prstGeom>
            <a:ln w="12700" cap="flat">
              <a:noFill/>
              <a:miter lim="400000"/>
            </a:ln>
            <a:effectLst/>
          </p:spPr>
        </p:pic>
        <p:pic>
          <p:nvPicPr>
            <p:cNvPr id="243" name="Google Shape;302;p45" descr="Google Shape;302;p45"/>
            <p:cNvPicPr>
              <a:picLocks noChangeAspect="1"/>
            </p:cNvPicPr>
            <p:nvPr/>
          </p:nvPicPr>
          <p:blipFill>
            <a:blip r:embed="rId5">
              <a:extLst/>
            </a:blip>
            <a:stretch>
              <a:fillRect/>
            </a:stretch>
          </p:blipFill>
          <p:spPr>
            <a:xfrm>
              <a:off x="-1" y="-1"/>
              <a:ext cx="11442594" cy="2585683"/>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Rectangle 6"/>
          <p:cNvSpPr/>
          <p:nvPr/>
        </p:nvSpPr>
        <p:spPr>
          <a:xfrm>
            <a:off x="0" y="-10337"/>
            <a:ext cx="12192000" cy="6299566"/>
          </a:xfrm>
          <a:prstGeom prst="rect">
            <a:avLst/>
          </a:prstGeom>
          <a:solidFill>
            <a:srgbClr val="203864"/>
          </a:solidFill>
          <a:ln w="12700">
            <a:solidFill>
              <a:srgbClr val="32538F"/>
            </a:solidFill>
            <a:miter/>
          </a:ln>
        </p:spPr>
        <p:txBody>
          <a:bodyPr lIns="45719" rIns="45719" anchor="ctr"/>
          <a:lstStyle/>
          <a:p>
            <a:pPr algn="ctr">
              <a:defRPr>
                <a:solidFill>
                  <a:srgbClr val="FFFFFF"/>
                </a:solidFill>
              </a:defRPr>
            </a:pPr>
          </a:p>
        </p:txBody>
      </p:sp>
      <p:sp>
        <p:nvSpPr>
          <p:cNvPr id="247" name="Title 1"/>
          <p:cNvSpPr txBox="1"/>
          <p:nvPr>
            <p:ph type="title"/>
          </p:nvPr>
        </p:nvSpPr>
        <p:spPr>
          <a:xfrm>
            <a:off x="139700" y="161924"/>
            <a:ext cx="10515600" cy="794937"/>
          </a:xfrm>
          <a:prstGeom prst="rect">
            <a:avLst/>
          </a:prstGeom>
        </p:spPr>
        <p:txBody>
          <a:bodyPr/>
          <a:lstStyle>
            <a:lvl1pPr>
              <a:defRPr b="1">
                <a:solidFill>
                  <a:schemeClr val="accent2">
                    <a:satOff val="-18194"/>
                    <a:lumOff val="-11215"/>
                  </a:schemeClr>
                </a:solidFill>
                <a:latin typeface="+mj-lt"/>
                <a:ea typeface="+mj-ea"/>
                <a:cs typeface="+mj-cs"/>
                <a:sym typeface="Helvetica"/>
              </a:defRPr>
            </a:lvl1pPr>
          </a:lstStyle>
          <a:p>
            <a:pPr/>
            <a:r>
              <a:t>5)  Text Output</a:t>
            </a:r>
          </a:p>
        </p:txBody>
      </p:sp>
      <p:sp>
        <p:nvSpPr>
          <p:cNvPr id="248" name="Content Placeholder 2"/>
          <p:cNvSpPr txBox="1"/>
          <p:nvPr>
            <p:ph type="body" sz="quarter" idx="1"/>
          </p:nvPr>
        </p:nvSpPr>
        <p:spPr>
          <a:xfrm>
            <a:off x="444500" y="1034418"/>
            <a:ext cx="10515600" cy="1215053"/>
          </a:xfrm>
          <a:prstGeom prst="rect">
            <a:avLst/>
          </a:prstGeom>
        </p:spPr>
        <p:txBody>
          <a:bodyPr/>
          <a:lstStyle/>
          <a:p>
            <a:pPr marL="0" indent="0">
              <a:buSzTx/>
              <a:buFontTx/>
              <a:buNone/>
              <a:defRPr>
                <a:solidFill>
                  <a:srgbClr val="FFFFFF"/>
                </a:solidFill>
              </a:defRPr>
            </a:pPr>
            <a:r>
              <a:t>Consider:  </a:t>
            </a:r>
            <a:r>
              <a:rPr>
                <a:latin typeface="Courier"/>
                <a:ea typeface="Courier"/>
                <a:cs typeface="Courier"/>
                <a:sym typeface="Courier"/>
              </a:rPr>
              <a:t> </a:t>
            </a:r>
            <a:r>
              <a:rPr>
                <a:solidFill>
                  <a:schemeClr val="accent5">
                    <a:lumOff val="20196"/>
                  </a:schemeClr>
                </a:solidFill>
                <a:latin typeface="Courier"/>
                <a:ea typeface="Courier"/>
                <a:cs typeface="Courier"/>
                <a:sym typeface="Courier"/>
              </a:rPr>
              <a:t>s='㈲word'</a:t>
            </a:r>
            <a:endParaRPr>
              <a:solidFill>
                <a:schemeClr val="accent5">
                  <a:lumOff val="20196"/>
                </a:schemeClr>
              </a:solidFill>
              <a:latin typeface="Courier"/>
              <a:ea typeface="Courier"/>
              <a:cs typeface="Courier"/>
              <a:sym typeface="Courier"/>
            </a:endParaRPr>
          </a:p>
          <a:p>
            <a:pPr marL="0" indent="0">
              <a:buSzTx/>
              <a:buFontTx/>
              <a:buNone/>
              <a:defRPr>
                <a:solidFill>
                  <a:srgbClr val="FFFFFF"/>
                </a:solidFill>
              </a:defRPr>
            </a:pPr>
            <a:r>
              <a:t>Simple concatenation:  </a:t>
            </a:r>
            <a:r>
              <a:rPr>
                <a:solidFill>
                  <a:schemeClr val="accent1">
                    <a:lumOff val="24117"/>
                  </a:schemeClr>
                </a:solidFill>
                <a:latin typeface="Courier"/>
                <a:ea typeface="Courier"/>
                <a:cs typeface="Courier"/>
                <a:sym typeface="Courier"/>
              </a:rPr>
              <a:t>print(‘this is my text:  ’  + s) </a:t>
            </a:r>
          </a:p>
        </p:txBody>
      </p:sp>
      <p:sp>
        <p:nvSpPr>
          <p:cNvPr id="249" name="Slide Number Placeholder 4"/>
          <p:cNvSpPr txBox="1"/>
          <p:nvPr>
            <p:ph type="sldNum" sz="quarter" idx="2"/>
          </p:nvPr>
        </p:nvSpPr>
        <p:spPr>
          <a:xfrm>
            <a:off x="6045362"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52" name="Google Shape;321;p48"/>
          <p:cNvGrpSpPr/>
          <p:nvPr/>
        </p:nvGrpSpPr>
        <p:grpSpPr>
          <a:xfrm>
            <a:off x="398747" y="2327028"/>
            <a:ext cx="6830029" cy="1215053"/>
            <a:chOff x="0" y="0"/>
            <a:chExt cx="6830027" cy="1215051"/>
          </a:xfrm>
        </p:grpSpPr>
        <p:pic>
          <p:nvPicPr>
            <p:cNvPr id="250" name="Google Shape;321;p48" descr="Google Shape;321;p48"/>
            <p:cNvPicPr>
              <a:picLocks noChangeAspect="1"/>
            </p:cNvPicPr>
            <p:nvPr/>
          </p:nvPicPr>
          <p:blipFill>
            <a:blip r:embed="rId2">
              <a:extLst/>
            </a:blip>
            <a:stretch>
              <a:fillRect/>
            </a:stretch>
          </p:blipFill>
          <p:spPr>
            <a:xfrm>
              <a:off x="126999" y="88900"/>
              <a:ext cx="6576029" cy="884852"/>
            </a:xfrm>
            <a:prstGeom prst="rect">
              <a:avLst/>
            </a:prstGeom>
            <a:ln w="12700" cap="flat">
              <a:noFill/>
              <a:miter lim="400000"/>
            </a:ln>
            <a:effectLst/>
          </p:spPr>
        </p:pic>
        <p:pic>
          <p:nvPicPr>
            <p:cNvPr id="251" name="Google Shape;321;p48" descr="Google Shape;321;p48"/>
            <p:cNvPicPr>
              <a:picLocks noChangeAspect="1"/>
            </p:cNvPicPr>
            <p:nvPr/>
          </p:nvPicPr>
          <p:blipFill>
            <a:blip r:embed="rId3">
              <a:extLst/>
            </a:blip>
            <a:stretch>
              <a:fillRect/>
            </a:stretch>
          </p:blipFill>
          <p:spPr>
            <a:xfrm>
              <a:off x="-1" y="0"/>
              <a:ext cx="6830029" cy="1215053"/>
            </a:xfrm>
            <a:prstGeom prst="rect">
              <a:avLst/>
            </a:prstGeom>
            <a:ln w="12700" cap="flat">
              <a:noFill/>
              <a:miter lim="400000"/>
            </a:ln>
            <a:effectLst/>
          </p:spPr>
        </p:pic>
      </p:grpSp>
      <p:sp>
        <p:nvSpPr>
          <p:cNvPr id="253" name="Old Style:  print (‘this is my text: %10s  ’ %  (s))"/>
          <p:cNvSpPr txBox="1"/>
          <p:nvPr/>
        </p:nvSpPr>
        <p:spPr>
          <a:xfrm>
            <a:off x="442265" y="4507498"/>
            <a:ext cx="6742992" cy="44475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ct val="90000"/>
              </a:lnSpc>
              <a:spcBef>
                <a:spcPts val="1000"/>
              </a:spcBef>
              <a:defRPr sz="2800">
                <a:solidFill>
                  <a:schemeClr val="accent6">
                    <a:satOff val="-3457"/>
                    <a:lumOff val="26078"/>
                  </a:schemeClr>
                </a:solidFill>
              </a:defRPr>
            </a:pPr>
            <a:r>
              <a:rPr>
                <a:solidFill>
                  <a:srgbClr val="FFFFFF"/>
                </a:solidFill>
              </a:rPr>
              <a:t>Old Style:  </a:t>
            </a:r>
            <a:r>
              <a:t>print (‘this is my text: %10s  ’ %  (s))</a:t>
            </a:r>
          </a:p>
        </p:txBody>
      </p:sp>
      <p:grpSp>
        <p:nvGrpSpPr>
          <p:cNvPr id="256" name="Google Shape;328;p49"/>
          <p:cNvGrpSpPr/>
          <p:nvPr/>
        </p:nvGrpSpPr>
        <p:grpSpPr>
          <a:xfrm>
            <a:off x="3809999" y="5021574"/>
            <a:ext cx="8277661" cy="1674892"/>
            <a:chOff x="0" y="0"/>
            <a:chExt cx="8277659" cy="1674891"/>
          </a:xfrm>
        </p:grpSpPr>
        <p:pic>
          <p:nvPicPr>
            <p:cNvPr id="254" name="Google Shape;328;p49" descr="Google Shape;328;p49"/>
            <p:cNvPicPr>
              <a:picLocks noChangeAspect="1"/>
            </p:cNvPicPr>
            <p:nvPr/>
          </p:nvPicPr>
          <p:blipFill>
            <a:blip r:embed="rId4">
              <a:extLst/>
            </a:blip>
            <a:stretch>
              <a:fillRect/>
            </a:stretch>
          </p:blipFill>
          <p:spPr>
            <a:xfrm>
              <a:off x="100350" y="60789"/>
              <a:ext cx="8076960" cy="1449102"/>
            </a:xfrm>
            <a:prstGeom prst="rect">
              <a:avLst/>
            </a:prstGeom>
            <a:ln w="12700" cap="flat">
              <a:noFill/>
              <a:miter lim="400000"/>
            </a:ln>
            <a:effectLst/>
          </p:spPr>
        </p:pic>
        <p:pic>
          <p:nvPicPr>
            <p:cNvPr id="255" name="Google Shape;328;p49" descr="Google Shape;328;p49"/>
            <p:cNvPicPr>
              <a:picLocks noChangeAspect="1"/>
            </p:cNvPicPr>
            <p:nvPr/>
          </p:nvPicPr>
          <p:blipFill>
            <a:blip r:embed="rId5">
              <a:extLst/>
            </a:blip>
            <a:stretch>
              <a:fillRect/>
            </a:stretch>
          </p:blipFill>
          <p:spPr>
            <a:xfrm>
              <a:off x="-1" y="0"/>
              <a:ext cx="8277661" cy="1674892"/>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Title 1"/>
          <p:cNvSpPr txBox="1"/>
          <p:nvPr>
            <p:ph type="title"/>
          </p:nvPr>
        </p:nvSpPr>
        <p:spPr>
          <a:xfrm>
            <a:off x="114300" y="136524"/>
            <a:ext cx="10515600" cy="794937"/>
          </a:xfrm>
          <a:prstGeom prst="rect">
            <a:avLst/>
          </a:prstGeom>
        </p:spPr>
        <p:txBody>
          <a:bodyPr/>
          <a:lstStyle>
            <a:lvl1pPr>
              <a:defRPr b="1">
                <a:latin typeface="+mj-lt"/>
                <a:ea typeface="+mj-ea"/>
                <a:cs typeface="+mj-cs"/>
                <a:sym typeface="Helvetica"/>
              </a:defRPr>
            </a:lvl1pPr>
          </a:lstStyle>
          <a:p>
            <a:pPr/>
            <a:r>
              <a:t>5.1)  Text Output | New Style</a:t>
            </a:r>
          </a:p>
        </p:txBody>
      </p:sp>
      <p:sp>
        <p:nvSpPr>
          <p:cNvPr id="259" name="Content Placeholder 2"/>
          <p:cNvSpPr txBox="1"/>
          <p:nvPr>
            <p:ph type="body" idx="1"/>
          </p:nvPr>
        </p:nvSpPr>
        <p:spPr>
          <a:xfrm>
            <a:off x="460474" y="1132278"/>
            <a:ext cx="11637070" cy="4885917"/>
          </a:xfrm>
          <a:prstGeom prst="rect">
            <a:avLst/>
          </a:prstGeom>
        </p:spPr>
        <p:txBody>
          <a:bodyPr/>
          <a:lstStyle/>
          <a:p>
            <a:pPr marL="0" indent="0">
              <a:buSzTx/>
              <a:buFontTx/>
              <a:buNone/>
              <a:defRPr>
                <a:latin typeface="Courier"/>
                <a:ea typeface="Courier"/>
                <a:cs typeface="Courier"/>
                <a:sym typeface="Courier"/>
              </a:defRPr>
            </a:pPr>
            <a:r>
              <a:t>print("This is my text: {sentence:&lt;20s}”.format(sentence=s))</a:t>
            </a:r>
          </a:p>
          <a:p>
            <a:pPr marL="0" indent="0">
              <a:buSzTx/>
              <a:buFontTx/>
              <a:buNone/>
              <a:defRPr>
                <a:latin typeface="Courier"/>
                <a:ea typeface="Courier"/>
                <a:cs typeface="Courier"/>
                <a:sym typeface="Courier"/>
              </a:defRPr>
            </a:pPr>
          </a:p>
          <a:p>
            <a:pPr marL="0" indent="0">
              <a:buSzTx/>
              <a:buFontTx/>
              <a:buNone/>
              <a:defRPr>
                <a:latin typeface="Courier"/>
                <a:ea typeface="Courier"/>
                <a:cs typeface="Courier"/>
                <a:sym typeface="Courier"/>
              </a:defRPr>
            </a:pPr>
            <a:r>
              <a:t>print ("This is my text: {sentence}".format(sentence=s))</a:t>
            </a:r>
          </a:p>
          <a:p>
            <a:pPr marL="0" indent="0">
              <a:buSzTx/>
              <a:buFontTx/>
              <a:buNone/>
              <a:defRPr>
                <a:latin typeface="Courier"/>
                <a:ea typeface="Courier"/>
                <a:cs typeface="Courier"/>
                <a:sym typeface="Courier"/>
              </a:defRPr>
            </a:pPr>
          </a:p>
          <a:p>
            <a:pPr marL="0" indent="0">
              <a:buSzTx/>
              <a:buFontTx/>
              <a:buNone/>
              <a:defRPr>
                <a:latin typeface="Courier"/>
                <a:ea typeface="Courier"/>
                <a:cs typeface="Courier"/>
                <a:sym typeface="Courier"/>
              </a:defRPr>
            </a:pPr>
            <a:r>
              <a:t>print ("This is my text: {}".format(s))</a:t>
            </a:r>
          </a:p>
        </p:txBody>
      </p:sp>
      <p:sp>
        <p:nvSpPr>
          <p:cNvPr id="260" name="Slide Number Placeholder 4"/>
          <p:cNvSpPr txBox="1"/>
          <p:nvPr>
            <p:ph type="sldNum" sz="quarter" idx="2"/>
          </p:nvPr>
        </p:nvSpPr>
        <p:spPr>
          <a:xfrm>
            <a:off x="6045362"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63" name="Google Shape;335;p50"/>
          <p:cNvGrpSpPr/>
          <p:nvPr/>
        </p:nvGrpSpPr>
        <p:grpSpPr>
          <a:xfrm>
            <a:off x="1708699" y="4788105"/>
            <a:ext cx="8774602" cy="1488172"/>
            <a:chOff x="0" y="0"/>
            <a:chExt cx="8774601" cy="1488171"/>
          </a:xfrm>
        </p:grpSpPr>
        <p:pic>
          <p:nvPicPr>
            <p:cNvPr id="261" name="Google Shape;335;p50" descr="Google Shape;335;p50"/>
            <p:cNvPicPr>
              <a:picLocks noChangeAspect="1"/>
            </p:cNvPicPr>
            <p:nvPr/>
          </p:nvPicPr>
          <p:blipFill>
            <a:blip r:embed="rId2">
              <a:extLst/>
            </a:blip>
            <a:stretch>
              <a:fillRect/>
            </a:stretch>
          </p:blipFill>
          <p:spPr>
            <a:xfrm>
              <a:off x="127000" y="88900"/>
              <a:ext cx="8520602" cy="1157972"/>
            </a:xfrm>
            <a:prstGeom prst="rect">
              <a:avLst/>
            </a:prstGeom>
            <a:ln w="12700" cap="flat">
              <a:noFill/>
              <a:miter lim="400000"/>
            </a:ln>
            <a:effectLst/>
          </p:spPr>
        </p:pic>
        <p:pic>
          <p:nvPicPr>
            <p:cNvPr id="262" name="Google Shape;335;p50" descr="Google Shape;335;p50"/>
            <p:cNvPicPr>
              <a:picLocks noChangeAspect="1"/>
            </p:cNvPicPr>
            <p:nvPr/>
          </p:nvPicPr>
          <p:blipFill>
            <a:blip r:embed="rId3">
              <a:extLst/>
            </a:blip>
            <a:stretch>
              <a:fillRect/>
            </a:stretch>
          </p:blipFill>
          <p:spPr>
            <a:xfrm>
              <a:off x="0" y="0"/>
              <a:ext cx="8774602" cy="1488172"/>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Rectangle 6"/>
          <p:cNvSpPr/>
          <p:nvPr/>
        </p:nvSpPr>
        <p:spPr>
          <a:xfrm>
            <a:off x="0" y="-10337"/>
            <a:ext cx="12192000" cy="6299566"/>
          </a:xfrm>
          <a:prstGeom prst="rect">
            <a:avLst/>
          </a:prstGeom>
          <a:solidFill>
            <a:srgbClr val="203864"/>
          </a:solidFill>
          <a:ln w="12700">
            <a:solidFill>
              <a:srgbClr val="32538F"/>
            </a:solidFill>
            <a:miter/>
          </a:ln>
        </p:spPr>
        <p:txBody>
          <a:bodyPr lIns="45719" rIns="45719" anchor="ctr"/>
          <a:lstStyle/>
          <a:p>
            <a:pPr algn="ctr">
              <a:defRPr>
                <a:solidFill>
                  <a:srgbClr val="FFFFFF"/>
                </a:solidFill>
              </a:defRPr>
            </a:pPr>
          </a:p>
        </p:txBody>
      </p:sp>
      <p:sp>
        <p:nvSpPr>
          <p:cNvPr id="266" name="Footer Placeholder 3"/>
          <p:cNvSpPr txBox="1"/>
          <p:nvPr/>
        </p:nvSpPr>
        <p:spPr>
          <a:xfrm>
            <a:off x="7835708" y="6404292"/>
            <a:ext cx="4023361"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200">
                <a:solidFill>
                  <a:srgbClr val="888888"/>
                </a:solidFill>
              </a:defRPr>
            </a:lvl1pPr>
          </a:lstStyle>
          <a:p>
            <a:pPr/>
            <a:r>
              <a:t>See the extra notebook about files, too.</a:t>
            </a:r>
          </a:p>
        </p:txBody>
      </p:sp>
      <p:sp>
        <p:nvSpPr>
          <p:cNvPr id="267" name="Title 1"/>
          <p:cNvSpPr txBox="1"/>
          <p:nvPr>
            <p:ph type="title"/>
          </p:nvPr>
        </p:nvSpPr>
        <p:spPr>
          <a:xfrm>
            <a:off x="254000" y="258314"/>
            <a:ext cx="10515600" cy="794936"/>
          </a:xfrm>
          <a:prstGeom prst="rect">
            <a:avLst/>
          </a:prstGeom>
        </p:spPr>
        <p:txBody>
          <a:bodyPr/>
          <a:lstStyle>
            <a:lvl1pPr>
              <a:defRPr b="1">
                <a:solidFill>
                  <a:schemeClr val="accent2">
                    <a:satOff val="-18194"/>
                    <a:lumOff val="-11215"/>
                  </a:schemeClr>
                </a:solidFill>
                <a:latin typeface="+mj-lt"/>
                <a:ea typeface="+mj-ea"/>
                <a:cs typeface="+mj-cs"/>
                <a:sym typeface="Helvetica"/>
              </a:defRPr>
            </a:lvl1pPr>
          </a:lstStyle>
          <a:p>
            <a:pPr/>
            <a:r>
              <a:t>6)  Files</a:t>
            </a:r>
          </a:p>
        </p:txBody>
      </p:sp>
      <p:sp>
        <p:nvSpPr>
          <p:cNvPr id="268" name="Content Placeholder 2"/>
          <p:cNvSpPr txBox="1"/>
          <p:nvPr>
            <p:ph type="body" idx="1"/>
          </p:nvPr>
        </p:nvSpPr>
        <p:spPr>
          <a:xfrm>
            <a:off x="838200" y="1291046"/>
            <a:ext cx="10515600" cy="4885918"/>
          </a:xfrm>
          <a:prstGeom prst="rect">
            <a:avLst/>
          </a:prstGeom>
        </p:spPr>
        <p:txBody>
          <a:bodyPr/>
          <a:lstStyle/>
          <a:p>
            <a:pPr marL="0" indent="0">
              <a:lnSpc>
                <a:spcPct val="81000"/>
              </a:lnSpc>
              <a:buSzTx/>
              <a:buFontTx/>
              <a:buNone/>
              <a:defRPr>
                <a:solidFill>
                  <a:srgbClr val="DDDDDD"/>
                </a:solidFill>
              </a:defRPr>
            </a:pPr>
            <a:r>
              <a:rPr>
                <a:solidFill>
                  <a:srgbClr val="FFFFFF"/>
                </a:solidFill>
                <a:latin typeface="Courier"/>
                <a:ea typeface="Courier"/>
                <a:cs typeface="Courier"/>
                <a:sym typeface="Courier"/>
              </a:rPr>
              <a:t>open(file, mode) </a:t>
            </a:r>
            <a:r>
              <a:t>             </a:t>
            </a:r>
            <a:r>
              <a:rPr>
                <a:solidFill>
                  <a:schemeClr val="accent2">
                    <a:lumOff val="21960"/>
                  </a:schemeClr>
                </a:solidFill>
              </a:rPr>
              <a:t>open modes  (‘wt’, ‘rd’, ‘at’, ‘rb’, ’wb’)</a:t>
            </a:r>
          </a:p>
          <a:p>
            <a:pPr marL="0" indent="0">
              <a:lnSpc>
                <a:spcPct val="81000"/>
              </a:lnSpc>
              <a:buSzTx/>
              <a:buFontTx/>
              <a:buNone/>
              <a:defRPr>
                <a:solidFill>
                  <a:srgbClr val="DDDDDD"/>
                </a:solidFill>
              </a:defRPr>
            </a:pPr>
            <a:r>
              <a:rPr>
                <a:latin typeface="Courier"/>
                <a:ea typeface="Courier"/>
                <a:cs typeface="Courier"/>
                <a:sym typeface="Courier"/>
              </a:rPr>
              <a:t>with()</a:t>
            </a:r>
            <a:r>
              <a:t>  # you don’t need to close this one</a:t>
            </a:r>
          </a:p>
          <a:p>
            <a:pPr marL="0" indent="0">
              <a:lnSpc>
                <a:spcPct val="81000"/>
              </a:lnSpc>
              <a:buSzTx/>
              <a:buFontTx/>
              <a:buNone/>
              <a:defRPr>
                <a:solidFill>
                  <a:srgbClr val="DDDDDD"/>
                </a:solidFill>
              </a:defRPr>
            </a:pPr>
          </a:p>
          <a:p>
            <a:pPr marL="0" indent="0">
              <a:lnSpc>
                <a:spcPct val="81000"/>
              </a:lnSpc>
              <a:buSzTx/>
              <a:buFontTx/>
              <a:buNone/>
              <a:defRPr>
                <a:solidFill>
                  <a:srgbClr val="DDDDDD"/>
                </a:solidFill>
              </a:defRPr>
            </a:pPr>
            <a:r>
              <a:t>write()</a:t>
            </a:r>
          </a:p>
          <a:p>
            <a:pPr marL="0" indent="0">
              <a:lnSpc>
                <a:spcPct val="81000"/>
              </a:lnSpc>
              <a:buSzTx/>
              <a:buFontTx/>
              <a:buNone/>
              <a:defRPr>
                <a:solidFill>
                  <a:srgbClr val="DDDDDD"/>
                </a:solidFill>
              </a:defRPr>
            </a:pPr>
            <a:r>
              <a:t>read()</a:t>
            </a:r>
          </a:p>
          <a:p>
            <a:pPr marL="0" indent="0">
              <a:lnSpc>
                <a:spcPct val="81000"/>
              </a:lnSpc>
              <a:buSzTx/>
              <a:buFontTx/>
              <a:buNone/>
              <a:defRPr>
                <a:solidFill>
                  <a:srgbClr val="DDDDDD"/>
                </a:solidFill>
              </a:defRPr>
            </a:pPr>
            <a:r>
              <a:t>readlines()                        # reads all lines as a list</a:t>
            </a:r>
          </a:p>
          <a:p>
            <a:pPr marL="0" indent="0">
              <a:lnSpc>
                <a:spcPct val="81000"/>
              </a:lnSpc>
              <a:buSzTx/>
              <a:buFontTx/>
              <a:buNone/>
              <a:defRPr>
                <a:solidFill>
                  <a:srgbClr val="DDDDDD"/>
                </a:solidFill>
              </a:defRPr>
            </a:pPr>
            <a:r>
              <a:t>readline()                          #reads one line in at a time</a:t>
            </a:r>
          </a:p>
          <a:p>
            <a:pPr marL="0" indent="0">
              <a:lnSpc>
                <a:spcPct val="81000"/>
              </a:lnSpc>
              <a:buSzTx/>
              <a:buFontTx/>
              <a:buNone/>
              <a:defRPr>
                <a:solidFill>
                  <a:srgbClr val="DDDDDD"/>
                </a:solidFill>
              </a:defRPr>
            </a:pPr>
          </a:p>
          <a:p>
            <a:pPr marL="0" indent="0">
              <a:lnSpc>
                <a:spcPct val="81000"/>
              </a:lnSpc>
              <a:buSzTx/>
              <a:buFontTx/>
              <a:buNone/>
              <a:defRPr>
                <a:solidFill>
                  <a:srgbClr val="DDDDDD"/>
                </a:solidFill>
              </a:defRPr>
            </a:pPr>
            <a:r>
              <a:t>close()</a:t>
            </a:r>
          </a:p>
        </p:txBody>
      </p:sp>
      <p:sp>
        <p:nvSpPr>
          <p:cNvPr id="269" name="Slide Number Placeholder 4"/>
          <p:cNvSpPr txBox="1"/>
          <p:nvPr>
            <p:ph type="sldNum" sz="quarter" idx="2"/>
          </p:nvPr>
        </p:nvSpPr>
        <p:spPr>
          <a:xfrm>
            <a:off x="6045362"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Rectangle 6"/>
          <p:cNvSpPr/>
          <p:nvPr/>
        </p:nvSpPr>
        <p:spPr>
          <a:xfrm>
            <a:off x="0" y="-10337"/>
            <a:ext cx="12192000" cy="6299566"/>
          </a:xfrm>
          <a:prstGeom prst="rect">
            <a:avLst/>
          </a:prstGeom>
          <a:solidFill>
            <a:srgbClr val="203864"/>
          </a:solidFill>
          <a:ln w="12700">
            <a:solidFill>
              <a:srgbClr val="32538F"/>
            </a:solidFill>
            <a:miter/>
          </a:ln>
        </p:spPr>
        <p:txBody>
          <a:bodyPr lIns="45719" rIns="45719" anchor="ctr"/>
          <a:lstStyle/>
          <a:p>
            <a:pPr algn="ctr">
              <a:defRPr>
                <a:solidFill>
                  <a:srgbClr val="FFFFFF"/>
                </a:solidFill>
              </a:defRPr>
            </a:pPr>
          </a:p>
        </p:txBody>
      </p:sp>
      <p:sp>
        <p:nvSpPr>
          <p:cNvPr id="272" name="Footer Placeholder 3"/>
          <p:cNvSpPr txBox="1"/>
          <p:nvPr/>
        </p:nvSpPr>
        <p:spPr>
          <a:xfrm>
            <a:off x="7835708" y="6404292"/>
            <a:ext cx="4023361"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200">
                <a:solidFill>
                  <a:srgbClr val="888888"/>
                </a:solidFill>
              </a:defRPr>
            </a:lvl1pPr>
          </a:lstStyle>
          <a:p>
            <a:pPr/>
            <a:r>
              <a:t>Spring 2019</a:t>
            </a:r>
          </a:p>
        </p:txBody>
      </p:sp>
      <p:sp>
        <p:nvSpPr>
          <p:cNvPr id="273" name="Title 5"/>
          <p:cNvSpPr txBox="1"/>
          <p:nvPr>
            <p:ph type="title"/>
          </p:nvPr>
        </p:nvSpPr>
        <p:spPr>
          <a:xfrm>
            <a:off x="254000" y="238124"/>
            <a:ext cx="10515600" cy="794937"/>
          </a:xfrm>
          <a:prstGeom prst="rect">
            <a:avLst/>
          </a:prstGeom>
        </p:spPr>
        <p:txBody>
          <a:bodyPr/>
          <a:lstStyle>
            <a:lvl1pPr>
              <a:defRPr b="1">
                <a:solidFill>
                  <a:schemeClr val="accent2">
                    <a:satOff val="-18194"/>
                    <a:lumOff val="-11215"/>
                  </a:schemeClr>
                </a:solidFill>
                <a:latin typeface="+mj-lt"/>
                <a:ea typeface="+mj-ea"/>
                <a:cs typeface="+mj-cs"/>
                <a:sym typeface="Helvetica"/>
              </a:defRPr>
            </a:lvl1pPr>
          </a:lstStyle>
          <a:p>
            <a:pPr/>
            <a:r>
              <a:t>7)  Breakout Activity</a:t>
            </a:r>
          </a:p>
        </p:txBody>
      </p:sp>
      <p:sp>
        <p:nvSpPr>
          <p:cNvPr id="274" name="Content Placeholder 6"/>
          <p:cNvSpPr txBox="1"/>
          <p:nvPr>
            <p:ph type="body" sz="quarter" idx="1"/>
          </p:nvPr>
        </p:nvSpPr>
        <p:spPr>
          <a:xfrm>
            <a:off x="838200" y="1291046"/>
            <a:ext cx="2874485" cy="1136838"/>
          </a:xfrm>
          <a:prstGeom prst="rect">
            <a:avLst/>
          </a:prstGeom>
        </p:spPr>
        <p:txBody>
          <a:bodyPr/>
          <a:lstStyle/>
          <a:p>
            <a:pPr marL="0" indent="0">
              <a:buSzTx/>
              <a:buFontTx/>
              <a:buNone/>
              <a:defRPr>
                <a:solidFill>
                  <a:srgbClr val="FFFFFF"/>
                </a:solidFill>
              </a:defRPr>
            </a:pPr>
            <a:r>
              <a:t>Files</a:t>
            </a:r>
          </a:p>
          <a:p>
            <a:pPr marL="0" indent="0">
              <a:buSzTx/>
              <a:buFontTx/>
              <a:buNone/>
              <a:defRPr>
                <a:solidFill>
                  <a:srgbClr val="FFFFFF"/>
                </a:solidFill>
              </a:defRPr>
            </a:pPr>
            <a:r>
              <a:t>String parsing</a:t>
            </a:r>
          </a:p>
        </p:txBody>
      </p:sp>
      <p:sp>
        <p:nvSpPr>
          <p:cNvPr id="275" name="Slide Number Placeholder 4"/>
          <p:cNvSpPr txBox="1"/>
          <p:nvPr>
            <p:ph type="sldNum" sz="quarter" idx="2"/>
          </p:nvPr>
        </p:nvSpPr>
        <p:spPr>
          <a:xfrm>
            <a:off x="6045362"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6" name="Picture 8" descr="Picture 8"/>
          <p:cNvPicPr>
            <a:picLocks noChangeAspect="1"/>
          </p:cNvPicPr>
          <p:nvPr/>
        </p:nvPicPr>
        <p:blipFill>
          <a:blip r:embed="rId2">
            <a:extLst/>
          </a:blip>
          <a:stretch>
            <a:fillRect/>
          </a:stretch>
        </p:blipFill>
        <p:spPr>
          <a:xfrm>
            <a:off x="8217196" y="442836"/>
            <a:ext cx="2874485" cy="2440917"/>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9" name="Rectangle 6"/>
          <p:cNvSpPr/>
          <p:nvPr/>
        </p:nvSpPr>
        <p:spPr>
          <a:xfrm>
            <a:off x="0" y="-10337"/>
            <a:ext cx="12192000" cy="6299566"/>
          </a:xfrm>
          <a:prstGeom prst="rect">
            <a:avLst/>
          </a:prstGeom>
          <a:solidFill>
            <a:srgbClr val="203864"/>
          </a:solidFill>
          <a:ln w="12700">
            <a:solidFill>
              <a:srgbClr val="32538F"/>
            </a:solidFill>
            <a:miter/>
          </a:ln>
        </p:spPr>
        <p:txBody>
          <a:bodyPr lIns="45719" rIns="45719" anchor="ctr"/>
          <a:lstStyle/>
          <a:p>
            <a:pPr algn="ctr">
              <a:defRPr>
                <a:solidFill>
                  <a:srgbClr val="FFFFFF"/>
                </a:solidFill>
              </a:defRPr>
            </a:pPr>
          </a:p>
        </p:txBody>
      </p:sp>
      <p:sp>
        <p:nvSpPr>
          <p:cNvPr id="280" name="https://numpy.org"/>
          <p:cNvSpPr txBox="1"/>
          <p:nvPr/>
        </p:nvSpPr>
        <p:spPr>
          <a:xfrm>
            <a:off x="3780886" y="6375137"/>
            <a:ext cx="1810828"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https://numpy.org</a:t>
            </a:r>
          </a:p>
        </p:txBody>
      </p:sp>
      <p:pic>
        <p:nvPicPr>
          <p:cNvPr id="281" name="Image" descr="Image"/>
          <p:cNvPicPr>
            <a:picLocks noChangeAspect="1"/>
          </p:cNvPicPr>
          <p:nvPr/>
        </p:nvPicPr>
        <p:blipFill>
          <a:blip r:embed="rId2">
            <a:extLst/>
          </a:blip>
          <a:stretch>
            <a:fillRect/>
          </a:stretch>
        </p:blipFill>
        <p:spPr>
          <a:xfrm>
            <a:off x="10576247" y="90810"/>
            <a:ext cx="1394859" cy="1609453"/>
          </a:xfrm>
          <a:prstGeom prst="rect">
            <a:avLst/>
          </a:prstGeom>
          <a:ln w="12700">
            <a:miter lim="400000"/>
          </a:ln>
        </p:spPr>
      </p:pic>
      <p:pic>
        <p:nvPicPr>
          <p:cNvPr id="282" name="Image" descr="Image"/>
          <p:cNvPicPr>
            <a:picLocks noChangeAspect="1"/>
          </p:cNvPicPr>
          <p:nvPr/>
        </p:nvPicPr>
        <p:blipFill>
          <a:blip r:embed="rId3">
            <a:extLst/>
          </a:blip>
          <a:stretch>
            <a:fillRect/>
          </a:stretch>
        </p:blipFill>
        <p:spPr>
          <a:xfrm>
            <a:off x="9939973" y="5130800"/>
            <a:ext cx="2667407" cy="1997980"/>
          </a:xfrm>
          <a:prstGeom prst="rect">
            <a:avLst/>
          </a:prstGeom>
          <a:ln w="12700">
            <a:miter lim="400000"/>
          </a:ln>
        </p:spPr>
      </p:pic>
      <p:sp>
        <p:nvSpPr>
          <p:cNvPr id="283" name="NumPy: work with n-dimensional arrays of numeric data of many types.…"/>
          <p:cNvSpPr txBox="1"/>
          <p:nvPr/>
        </p:nvSpPr>
        <p:spPr>
          <a:xfrm>
            <a:off x="220980" y="1209910"/>
            <a:ext cx="10238592" cy="470488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600" indent="-228600">
              <a:lnSpc>
                <a:spcPct val="110000"/>
              </a:lnSpc>
              <a:spcBef>
                <a:spcPts val="1400"/>
              </a:spcBef>
              <a:buSzPct val="100000"/>
              <a:buFont typeface="Arial"/>
              <a:buChar char="•"/>
              <a:defRPr sz="2300">
                <a:solidFill>
                  <a:srgbClr val="DDDDDD"/>
                </a:solidFill>
              </a:defRPr>
            </a:pPr>
            <a:r>
              <a:rPr b="1">
                <a:latin typeface="+mj-lt"/>
                <a:ea typeface="+mj-ea"/>
                <a:cs typeface="+mj-cs"/>
                <a:sym typeface="Helvetica"/>
              </a:rPr>
              <a:t>NumPy</a:t>
            </a:r>
            <a:r>
              <a:t>: work with n-dimensional arrays of numeric data of many types.</a:t>
            </a:r>
          </a:p>
          <a:p>
            <a:pPr lvl="1" marL="685800" indent="-228600">
              <a:lnSpc>
                <a:spcPct val="110000"/>
              </a:lnSpc>
              <a:spcBef>
                <a:spcPts val="1400"/>
              </a:spcBef>
              <a:buSzPct val="100000"/>
              <a:buFont typeface="Arial"/>
              <a:buChar char="•"/>
              <a:defRPr sz="2300">
                <a:solidFill>
                  <a:srgbClr val="DDDDDD"/>
                </a:solidFill>
              </a:defRPr>
            </a:pPr>
            <a:r>
              <a:t>Pandas is built on top of NumPy and provides a more user friendly experience. There, we work with a “dataset” and include non-numeric variables.</a:t>
            </a:r>
          </a:p>
          <a:p>
            <a:pPr lvl="1" marL="685800" indent="-228600">
              <a:lnSpc>
                <a:spcPct val="110000"/>
              </a:lnSpc>
              <a:spcBef>
                <a:spcPts val="1400"/>
              </a:spcBef>
              <a:buSzPct val="100000"/>
              <a:buFont typeface="Arial"/>
              <a:buChar char="•"/>
              <a:defRPr sz="2300">
                <a:solidFill>
                  <a:srgbClr val="DDDDDD"/>
                </a:solidFill>
              </a:defRPr>
            </a:pPr>
            <a:r>
              <a:t>Understanding NumPy is critical to understanding more advanced packages.</a:t>
            </a:r>
          </a:p>
          <a:p>
            <a:pPr lvl="1" marL="685800" indent="-228600">
              <a:lnSpc>
                <a:spcPct val="110000"/>
              </a:lnSpc>
              <a:spcBef>
                <a:spcPts val="1400"/>
              </a:spcBef>
              <a:buSzPct val="100000"/>
              <a:buFont typeface="Arial"/>
              <a:buChar char="•"/>
              <a:defRPr sz="2300">
                <a:solidFill>
                  <a:srgbClr val="DDDDDD"/>
                </a:solidFill>
              </a:defRPr>
            </a:pPr>
            <a:r>
              <a:t>A basic understanding of NumPy will deepen your understanding of Pandas.</a:t>
            </a:r>
          </a:p>
          <a:p>
            <a:pPr lvl="1" marL="685800" indent="-228600">
              <a:lnSpc>
                <a:spcPct val="110000"/>
              </a:lnSpc>
              <a:spcBef>
                <a:spcPts val="1400"/>
              </a:spcBef>
              <a:buSzPct val="100000"/>
              <a:buFont typeface="Arial"/>
              <a:buChar char="•"/>
              <a:defRPr sz="2300">
                <a:solidFill>
                  <a:srgbClr val="DDDDDD"/>
                </a:solidFill>
              </a:defRPr>
            </a:pPr>
            <a:r>
              <a:t>NumPy offers vectorized operations </a:t>
            </a:r>
          </a:p>
          <a:p>
            <a:pPr>
              <a:lnSpc>
                <a:spcPct val="110000"/>
              </a:lnSpc>
              <a:spcBef>
                <a:spcPts val="1400"/>
              </a:spcBef>
              <a:defRPr sz="2300">
                <a:solidFill>
                  <a:srgbClr val="DDDDDD"/>
                </a:solidFill>
              </a:defRPr>
            </a:pPr>
            <a:r>
              <a:rPr u="sng">
                <a:uFill>
                  <a:solidFill>
                    <a:srgbClr val="0563C1"/>
                  </a:solidFill>
                </a:uFill>
                <a:hlinkClick r:id="rId4" invalidUrl="" action="" tgtFrame="" tooltip="" history="1" highlightClick="0" endSnd="0"/>
              </a:rPr>
              <a:t>https://timothyhelton.github.io/pandas_best_practices.html</a:t>
            </a:r>
          </a:p>
          <a:p>
            <a:pPr>
              <a:lnSpc>
                <a:spcPct val="110000"/>
              </a:lnSpc>
              <a:spcBef>
                <a:spcPts val="1400"/>
              </a:spcBef>
              <a:defRPr sz="2300">
                <a:solidFill>
                  <a:srgbClr val="DDDDDD"/>
                </a:solidFill>
              </a:defRPr>
            </a:pPr>
            <a:r>
              <a:rPr u="sng">
                <a:uFill>
                  <a:solidFill>
                    <a:srgbClr val="0563C1"/>
                  </a:solidFill>
                </a:uFill>
                <a:hlinkClick r:id="rId5" invalidUrl="" action="" tgtFrame="" tooltip="" history="1" highlightClick="0" endSnd="0"/>
              </a:rPr>
              <a:t>https://docs.scipy.org/doc/numpy/user/quickstart.html</a:t>
            </a:r>
          </a:p>
          <a:p>
            <a:pPr>
              <a:lnSpc>
                <a:spcPct val="110000"/>
              </a:lnSpc>
              <a:spcBef>
                <a:spcPts val="1400"/>
              </a:spcBef>
              <a:defRPr sz="2300">
                <a:solidFill>
                  <a:srgbClr val="DDDDDD"/>
                </a:solidFill>
              </a:defRPr>
            </a:pPr>
            <a:r>
              <a:rPr u="sng">
                <a:uFill>
                  <a:solidFill>
                    <a:srgbClr val="0563C1"/>
                  </a:solidFill>
                </a:uFill>
                <a:hlinkClick r:id="rId6" invalidUrl="" action="" tgtFrame="" tooltip="" history="1" highlightClick="0" endSnd="0"/>
              </a:rPr>
              <a:t>http://www.numpy.org</a:t>
            </a:r>
          </a:p>
        </p:txBody>
      </p:sp>
      <p:sp>
        <p:nvSpPr>
          <p:cNvPr id="284" name="8)  NumPy"/>
          <p:cNvSpPr txBox="1"/>
          <p:nvPr>
            <p:ph type="title" idx="4294967295"/>
          </p:nvPr>
        </p:nvSpPr>
        <p:spPr>
          <a:xfrm>
            <a:off x="190500" y="161925"/>
            <a:ext cx="2667406" cy="794936"/>
          </a:xfrm>
          <a:prstGeom prst="rect">
            <a:avLst/>
          </a:prstGeom>
        </p:spPr>
        <p:txBody>
          <a:bodyPr/>
          <a:lstStyle>
            <a:lvl1pPr>
              <a:defRPr b="1">
                <a:solidFill>
                  <a:schemeClr val="accent2">
                    <a:satOff val="-18194"/>
                    <a:lumOff val="-11215"/>
                  </a:schemeClr>
                </a:solidFill>
                <a:latin typeface="+mj-lt"/>
                <a:ea typeface="+mj-ea"/>
                <a:cs typeface="+mj-cs"/>
                <a:sym typeface="Helvetica"/>
              </a:defRPr>
            </a:lvl1pPr>
          </a:lstStyle>
          <a:p>
            <a:pPr/>
            <a:r>
              <a:t>8)  NumPy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Footer Placeholder 3"/>
          <p:cNvSpPr txBox="1"/>
          <p:nvPr/>
        </p:nvSpPr>
        <p:spPr>
          <a:xfrm>
            <a:off x="7835708" y="6404292"/>
            <a:ext cx="4023361"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200">
                <a:solidFill>
                  <a:srgbClr val="888888"/>
                </a:solidFill>
              </a:defRPr>
            </a:lvl1pPr>
          </a:lstStyle>
          <a:p>
            <a:pPr/>
            <a:r>
              <a:t>Spring 2019</a:t>
            </a:r>
          </a:p>
        </p:txBody>
      </p:sp>
      <p:sp>
        <p:nvSpPr>
          <p:cNvPr id="110" name="Title 1"/>
          <p:cNvSpPr txBox="1"/>
          <p:nvPr>
            <p:ph type="title"/>
          </p:nvPr>
        </p:nvSpPr>
        <p:spPr>
          <a:xfrm>
            <a:off x="838200" y="365124"/>
            <a:ext cx="10515600" cy="794937"/>
          </a:xfrm>
          <a:prstGeom prst="rect">
            <a:avLst/>
          </a:prstGeom>
        </p:spPr>
        <p:txBody>
          <a:bodyPr/>
          <a:lstStyle/>
          <a:p>
            <a:pPr/>
            <a:r>
              <a:t>Schedule: Where We Are</a:t>
            </a:r>
          </a:p>
        </p:txBody>
      </p:sp>
      <p:sp>
        <p:nvSpPr>
          <p:cNvPr id="111" name="Slide Number Placeholder 4"/>
          <p:cNvSpPr txBox="1"/>
          <p:nvPr>
            <p:ph type="sldNum" sz="quarter" idx="2"/>
          </p:nvPr>
        </p:nvSpPr>
        <p:spPr>
          <a:xfrm>
            <a:off x="6083982"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2" name="Text Placeholder 2"/>
          <p:cNvSpPr txBox="1"/>
          <p:nvPr/>
        </p:nvSpPr>
        <p:spPr>
          <a:xfrm>
            <a:off x="31685" y="4932957"/>
            <a:ext cx="12157713" cy="3401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90000"/>
              </a:lnSpc>
              <a:spcBef>
                <a:spcPts val="1000"/>
              </a:spcBef>
              <a:defRPr sz="2000"/>
            </a:lvl1pPr>
          </a:lstStyle>
          <a:p>
            <a:pPr/>
            <a:r>
              <a:t>https://docs.google.com/spreadsheets/d/1GN3rVDfJqpJWmxPgKPupHQWAX2fYCTHv-7jJOud73FI/edit#gid=0</a:t>
            </a:r>
          </a:p>
        </p:txBody>
      </p:sp>
      <p:pic>
        <p:nvPicPr>
          <p:cNvPr id="113" name="Picture 7" descr="Picture 7"/>
          <p:cNvPicPr>
            <a:picLocks noChangeAspect="1"/>
          </p:cNvPicPr>
          <p:nvPr/>
        </p:nvPicPr>
        <p:blipFill>
          <a:blip r:embed="rId2">
            <a:extLst/>
          </a:blip>
          <a:stretch>
            <a:fillRect/>
          </a:stretch>
        </p:blipFill>
        <p:spPr>
          <a:xfrm>
            <a:off x="445476" y="1836620"/>
            <a:ext cx="11254155" cy="3171547"/>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Title 1"/>
          <p:cNvSpPr txBox="1"/>
          <p:nvPr>
            <p:ph type="title"/>
          </p:nvPr>
        </p:nvSpPr>
        <p:spPr>
          <a:xfrm>
            <a:off x="254000" y="136524"/>
            <a:ext cx="10515600" cy="794937"/>
          </a:xfrm>
          <a:prstGeom prst="rect">
            <a:avLst/>
          </a:prstGeom>
        </p:spPr>
        <p:txBody>
          <a:bodyPr/>
          <a:lstStyle>
            <a:lvl1pPr defTabSz="859536">
              <a:defRPr b="1" sz="4136">
                <a:latin typeface="+mj-lt"/>
                <a:ea typeface="+mj-ea"/>
                <a:cs typeface="+mj-cs"/>
                <a:sym typeface="Helvetica"/>
              </a:defRPr>
            </a:lvl1pPr>
          </a:lstStyle>
          <a:p>
            <a:pPr/>
            <a:r>
              <a:t>8.1)  Introduction to NumPy | Python Functions</a:t>
            </a:r>
          </a:p>
        </p:txBody>
      </p:sp>
      <p:sp>
        <p:nvSpPr>
          <p:cNvPr id="287" name="Content Placeholder 2"/>
          <p:cNvSpPr txBox="1"/>
          <p:nvPr>
            <p:ph type="body" idx="1"/>
          </p:nvPr>
        </p:nvSpPr>
        <p:spPr>
          <a:xfrm>
            <a:off x="838200" y="1291046"/>
            <a:ext cx="10515600" cy="4885918"/>
          </a:xfrm>
          <a:prstGeom prst="rect">
            <a:avLst/>
          </a:prstGeom>
        </p:spPr>
        <p:txBody>
          <a:bodyPr/>
          <a:lstStyle/>
          <a:p>
            <a:pPr/>
            <a:r>
              <a:t>np.array()</a:t>
            </a:r>
          </a:p>
          <a:p>
            <a:pPr/>
            <a:r>
              <a:t>np.arange(), np.linspace()</a:t>
            </a:r>
          </a:p>
          <a:p>
            <a:pPr/>
            <a:r>
              <a:t>np.min(), np.max(), np.std(), np.var()</a:t>
            </a:r>
          </a:p>
          <a:p>
            <a:pPr/>
            <a:r>
              <a:t>np.argmax(), np.argmin()</a:t>
            </a:r>
          </a:p>
          <a:p>
            <a:pPr/>
            <a:r>
              <a:t>np.shape(), np.reshape()</a:t>
            </a:r>
          </a:p>
          <a:p>
            <a:pPr/>
            <a:r>
              <a:t>np.zeros()</a:t>
            </a:r>
          </a:p>
          <a:p>
            <a:pPr/>
            <a:r>
              <a:t>np.random.seed(), np.random.random_integers()</a:t>
            </a:r>
          </a:p>
          <a:p>
            <a:pPr/>
            <a:r>
              <a:t>np.vstack(), np.hstack()</a:t>
            </a:r>
          </a:p>
          <a:p>
            <a:pPr/>
            <a:r>
              <a:t>Dealing with n-dimensions: “axis = “ (0 or 1)</a:t>
            </a:r>
          </a:p>
        </p:txBody>
      </p:sp>
      <p:sp>
        <p:nvSpPr>
          <p:cNvPr id="288" name="Slide Number Placeholder 4"/>
          <p:cNvSpPr txBox="1"/>
          <p:nvPr>
            <p:ph type="sldNum" sz="quarter" idx="2"/>
          </p:nvPr>
        </p:nvSpPr>
        <p:spPr>
          <a:xfrm>
            <a:off x="6045362"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Title 1"/>
          <p:cNvSpPr txBox="1"/>
          <p:nvPr>
            <p:ph type="title"/>
          </p:nvPr>
        </p:nvSpPr>
        <p:spPr>
          <a:xfrm>
            <a:off x="838200" y="365124"/>
            <a:ext cx="10515600" cy="794937"/>
          </a:xfrm>
          <a:prstGeom prst="rect">
            <a:avLst/>
          </a:prstGeom>
        </p:spPr>
        <p:txBody>
          <a:bodyPr/>
          <a:lstStyle/>
          <a:p>
            <a:pPr/>
            <a:r>
              <a:t>Schedule: Where We’re Going</a:t>
            </a:r>
          </a:p>
        </p:txBody>
      </p:sp>
      <p:sp>
        <p:nvSpPr>
          <p:cNvPr id="116" name="Content Placeholder 2"/>
          <p:cNvSpPr txBox="1"/>
          <p:nvPr>
            <p:ph type="body" idx="1"/>
          </p:nvPr>
        </p:nvSpPr>
        <p:spPr>
          <a:xfrm>
            <a:off x="2692400" y="1246578"/>
            <a:ext cx="8376792" cy="4885917"/>
          </a:xfrm>
          <a:prstGeom prst="rect">
            <a:avLst/>
          </a:prstGeom>
        </p:spPr>
        <p:txBody>
          <a:bodyPr/>
          <a:lstStyle/>
          <a:p>
            <a:pPr marL="0" indent="0">
              <a:buSzTx/>
              <a:buNone/>
              <a:defRPr i="1">
                <a:latin typeface="+mj-lt"/>
                <a:ea typeface="+mj-ea"/>
                <a:cs typeface="+mj-cs"/>
                <a:sym typeface="Helvetica"/>
              </a:defRPr>
            </a:pPr>
            <a:r>
              <a:t>The 2</a:t>
            </a:r>
            <a:r>
              <a:rPr baseline="30000"/>
              <a:t>nd</a:t>
            </a:r>
            <a:r>
              <a:t> half of the course …</a:t>
            </a:r>
          </a:p>
          <a:p>
            <a:pPr/>
            <a:r>
              <a:t>Unit 9  | Working With Text and Binary Data</a:t>
            </a:r>
          </a:p>
          <a:p>
            <a:pPr/>
            <a:r>
              <a:t>Unit 10 | NumPy</a:t>
            </a:r>
          </a:p>
          <a:p>
            <a:pPr/>
            <a:r>
              <a:t>Unit 11 | Data Analysis With Pandas</a:t>
            </a:r>
          </a:p>
          <a:p>
            <a:pPr/>
            <a:r>
              <a:t>Unit 12 | More Analysis With Pandas; Data Visualization</a:t>
            </a:r>
          </a:p>
          <a:p>
            <a:pPr/>
            <a:r>
              <a:t>Unit 13 | Testing</a:t>
            </a:r>
          </a:p>
          <a:p>
            <a:pPr/>
            <a:r>
              <a:t>Team Project</a:t>
            </a:r>
          </a:p>
          <a:p>
            <a:pPr/>
            <a:r>
              <a:t>Exam 2</a:t>
            </a:r>
          </a:p>
        </p:txBody>
      </p:sp>
      <p:sp>
        <p:nvSpPr>
          <p:cNvPr id="117" name="Slide Number Placeholder 4"/>
          <p:cNvSpPr txBox="1"/>
          <p:nvPr>
            <p:ph type="sldNum" sz="quarter" idx="2"/>
          </p:nvPr>
        </p:nvSpPr>
        <p:spPr>
          <a:xfrm>
            <a:off x="6083982"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8" name="manPointing.png" descr="manPointing.png"/>
          <p:cNvPicPr>
            <a:picLocks noChangeAspect="1"/>
          </p:cNvPicPr>
          <p:nvPr/>
        </p:nvPicPr>
        <p:blipFill>
          <a:blip r:embed="rId2">
            <a:extLst/>
          </a:blip>
          <a:stretch>
            <a:fillRect/>
          </a:stretch>
        </p:blipFill>
        <p:spPr>
          <a:xfrm flipH="1">
            <a:off x="163709" y="1707747"/>
            <a:ext cx="3052594" cy="4587229"/>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Title 1"/>
          <p:cNvSpPr txBox="1"/>
          <p:nvPr>
            <p:ph type="title"/>
          </p:nvPr>
        </p:nvSpPr>
        <p:spPr>
          <a:xfrm>
            <a:off x="838200" y="365124"/>
            <a:ext cx="10515600" cy="794937"/>
          </a:xfrm>
          <a:prstGeom prst="rect">
            <a:avLst/>
          </a:prstGeom>
        </p:spPr>
        <p:txBody>
          <a:bodyPr/>
          <a:lstStyle/>
          <a:p>
            <a:pPr/>
            <a:r>
              <a:t>Guidance for Project 1</a:t>
            </a:r>
          </a:p>
        </p:txBody>
      </p:sp>
      <p:sp>
        <p:nvSpPr>
          <p:cNvPr id="121" name="Content Placeholder 2"/>
          <p:cNvSpPr txBox="1"/>
          <p:nvPr>
            <p:ph type="body" idx="1"/>
          </p:nvPr>
        </p:nvSpPr>
        <p:spPr>
          <a:xfrm>
            <a:off x="838200" y="1291046"/>
            <a:ext cx="11073011" cy="4885918"/>
          </a:xfrm>
          <a:prstGeom prst="rect">
            <a:avLst/>
          </a:prstGeom>
        </p:spPr>
        <p:txBody>
          <a:bodyPr/>
          <a:lstStyle/>
          <a:p>
            <a:pPr>
              <a:lnSpc>
                <a:spcPct val="100000"/>
              </a:lnSpc>
            </a:pPr>
            <a:r>
              <a:t>Explain your project at a high level</a:t>
            </a:r>
          </a:p>
          <a:p>
            <a:pPr>
              <a:lnSpc>
                <a:spcPct val="100000"/>
              </a:lnSpc>
            </a:pPr>
            <a:r>
              <a:t>Share your screen, run your code, a couple of slides if you want, … show off what you’ve done!</a:t>
            </a:r>
          </a:p>
          <a:p>
            <a:pPr>
              <a:lnSpc>
                <a:spcPct val="100000"/>
              </a:lnSpc>
            </a:pPr>
            <a:r>
              <a:t>What were the major challenges of your implementation?</a:t>
            </a:r>
          </a:p>
          <a:p>
            <a:pPr>
              <a:lnSpc>
                <a:spcPct val="100000"/>
              </a:lnSpc>
            </a:pPr>
            <a:r>
              <a:t>Please practice a brief (about 5 min, tops) presentation that communicates your project to others.  Very important skill.</a:t>
            </a:r>
          </a:p>
          <a:p>
            <a:pPr>
              <a:lnSpc>
                <a:spcPct val="100000"/>
              </a:lnSpc>
            </a:pPr>
          </a:p>
          <a:p>
            <a:pPr>
              <a:lnSpc>
                <a:spcPct val="100000"/>
              </a:lnSpc>
            </a:pPr>
            <a:r>
              <a:t>If necessary to answer questions, open the code and share to discuss …</a:t>
            </a:r>
          </a:p>
          <a:p>
            <a:pPr>
              <a:lnSpc>
                <a:spcPct val="100000"/>
              </a:lnSpc>
            </a:pPr>
            <a:r>
              <a:t>What classes did you use to solve your problem?</a:t>
            </a:r>
          </a:p>
        </p:txBody>
      </p:sp>
      <p:sp>
        <p:nvSpPr>
          <p:cNvPr id="122" name="Slide Number Placeholder 4"/>
          <p:cNvSpPr txBox="1"/>
          <p:nvPr>
            <p:ph type="sldNum" sz="quarter" idx="2"/>
          </p:nvPr>
        </p:nvSpPr>
        <p:spPr>
          <a:xfrm>
            <a:off x="6083982"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Title 1"/>
          <p:cNvSpPr txBox="1"/>
          <p:nvPr>
            <p:ph type="title"/>
          </p:nvPr>
        </p:nvSpPr>
        <p:spPr>
          <a:xfrm>
            <a:off x="190500" y="149224"/>
            <a:ext cx="10515600" cy="794937"/>
          </a:xfrm>
          <a:prstGeom prst="rect">
            <a:avLst/>
          </a:prstGeom>
        </p:spPr>
        <p:txBody>
          <a:bodyPr/>
          <a:lstStyle>
            <a:lvl1pPr>
              <a:defRPr b="1">
                <a:latin typeface="+mj-lt"/>
                <a:ea typeface="+mj-ea"/>
                <a:cs typeface="+mj-cs"/>
                <a:sym typeface="Helvetica"/>
              </a:defRPr>
            </a:lvl1pPr>
          </a:lstStyle>
          <a:p>
            <a:pPr/>
            <a:r>
              <a:t>Up and Down Levels of Abstraction</a:t>
            </a:r>
          </a:p>
        </p:txBody>
      </p:sp>
      <p:sp>
        <p:nvSpPr>
          <p:cNvPr id="125" name="Content Placeholder 2"/>
          <p:cNvSpPr txBox="1"/>
          <p:nvPr>
            <p:ph type="body" idx="1"/>
          </p:nvPr>
        </p:nvSpPr>
        <p:spPr>
          <a:xfrm>
            <a:off x="228600" y="986041"/>
            <a:ext cx="9705530" cy="4885918"/>
          </a:xfrm>
          <a:prstGeom prst="rect">
            <a:avLst/>
          </a:prstGeom>
        </p:spPr>
        <p:txBody>
          <a:bodyPr/>
          <a:lstStyle/>
          <a:p>
            <a:pPr/>
            <a:r>
              <a:t>We’ve traversed the levels of abstraction … up and down …</a:t>
            </a:r>
          </a:p>
          <a:p>
            <a:pPr lvl="1" marL="685800" indent="-228600">
              <a:spcBef>
                <a:spcPts val="500"/>
              </a:spcBef>
              <a:defRPr sz="2400"/>
            </a:pPr>
            <a:r>
              <a:t>Fundamental types: ints, floats … [aka primitives]</a:t>
            </a:r>
          </a:p>
          <a:p>
            <a:pPr lvl="1" marL="685800" indent="-228600">
              <a:spcBef>
                <a:spcPts val="500"/>
              </a:spcBef>
              <a:defRPr sz="2400"/>
            </a:pPr>
            <a:r>
              <a:t>Container objects: lists, strings</a:t>
            </a:r>
          </a:p>
          <a:p>
            <a:pPr lvl="1" marL="685800" indent="-228600">
              <a:spcBef>
                <a:spcPts val="500"/>
              </a:spcBef>
              <a:defRPr sz="2400"/>
            </a:pPr>
            <a:r>
              <a:t>Classes</a:t>
            </a:r>
          </a:p>
          <a:p>
            <a:pPr/>
            <a:r>
              <a:t>Now … drill down to characters and bytes</a:t>
            </a:r>
          </a:p>
        </p:txBody>
      </p:sp>
      <p:sp>
        <p:nvSpPr>
          <p:cNvPr id="126" name="Slide Number Placeholder 4"/>
          <p:cNvSpPr txBox="1"/>
          <p:nvPr>
            <p:ph type="sldNum" sz="quarter" idx="2"/>
          </p:nvPr>
        </p:nvSpPr>
        <p:spPr>
          <a:xfrm>
            <a:off x="6083982"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7" name="Image" descr="Image"/>
          <p:cNvPicPr>
            <a:picLocks noChangeAspect="1"/>
          </p:cNvPicPr>
          <p:nvPr/>
        </p:nvPicPr>
        <p:blipFill>
          <a:blip r:embed="rId2">
            <a:extLst/>
          </a:blip>
          <a:stretch>
            <a:fillRect/>
          </a:stretch>
        </p:blipFill>
        <p:spPr>
          <a:xfrm>
            <a:off x="7504908" y="2315767"/>
            <a:ext cx="3681091" cy="2226466"/>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Rectangle 6"/>
          <p:cNvSpPr/>
          <p:nvPr/>
        </p:nvSpPr>
        <p:spPr>
          <a:xfrm>
            <a:off x="0" y="-10337"/>
            <a:ext cx="12192000" cy="6299566"/>
          </a:xfrm>
          <a:prstGeom prst="rect">
            <a:avLst/>
          </a:prstGeom>
          <a:solidFill>
            <a:srgbClr val="203864"/>
          </a:solidFill>
          <a:ln w="12700">
            <a:solidFill>
              <a:srgbClr val="32538F"/>
            </a:solidFill>
            <a:miter/>
          </a:ln>
        </p:spPr>
        <p:txBody>
          <a:bodyPr lIns="45719" rIns="45719" anchor="ctr"/>
          <a:lstStyle/>
          <a:p>
            <a:pPr algn="ctr">
              <a:defRPr>
                <a:solidFill>
                  <a:srgbClr val="FFFFFF"/>
                </a:solidFill>
              </a:defRPr>
            </a:pPr>
          </a:p>
        </p:txBody>
      </p:sp>
      <p:sp>
        <p:nvSpPr>
          <p:cNvPr id="130" name="Rounded Rectangle"/>
          <p:cNvSpPr/>
          <p:nvPr/>
        </p:nvSpPr>
        <p:spPr>
          <a:xfrm>
            <a:off x="6172199" y="3505199"/>
            <a:ext cx="5655024" cy="2267795"/>
          </a:xfrm>
          <a:prstGeom prst="roundRect">
            <a:avLst>
              <a:gd name="adj" fmla="val 15000"/>
            </a:avLst>
          </a:prstGeom>
          <a:solidFill>
            <a:srgbClr val="FFFFFF"/>
          </a:solidFill>
          <a:ln w="12700">
            <a:solidFill>
              <a:schemeClr val="accent1"/>
            </a:solidFill>
            <a:miter/>
          </a:ln>
        </p:spPr>
        <p:txBody>
          <a:bodyPr lIns="45719" rIns="45719" anchor="ctr"/>
          <a:lstStyle/>
          <a:p>
            <a:pPr/>
          </a:p>
        </p:txBody>
      </p:sp>
      <p:sp>
        <p:nvSpPr>
          <p:cNvPr id="131" name="Title 1"/>
          <p:cNvSpPr txBox="1"/>
          <p:nvPr>
            <p:ph type="title"/>
          </p:nvPr>
        </p:nvSpPr>
        <p:spPr>
          <a:xfrm>
            <a:off x="203200" y="136524"/>
            <a:ext cx="10515600" cy="794937"/>
          </a:xfrm>
          <a:prstGeom prst="rect">
            <a:avLst/>
          </a:prstGeom>
        </p:spPr>
        <p:txBody>
          <a:bodyPr/>
          <a:lstStyle>
            <a:lvl1pPr>
              <a:defRPr b="1">
                <a:solidFill>
                  <a:schemeClr val="accent2">
                    <a:lumOff val="21960"/>
                  </a:schemeClr>
                </a:solidFill>
                <a:latin typeface="+mj-lt"/>
                <a:ea typeface="+mj-ea"/>
                <a:cs typeface="+mj-cs"/>
                <a:sym typeface="Helvetica"/>
              </a:defRPr>
            </a:lvl1pPr>
          </a:lstStyle>
          <a:p>
            <a:pPr/>
            <a:r>
              <a:t>2)  Number Representations</a:t>
            </a:r>
          </a:p>
        </p:txBody>
      </p:sp>
      <p:sp>
        <p:nvSpPr>
          <p:cNvPr id="132" name="Content Placeholder 2"/>
          <p:cNvSpPr txBox="1"/>
          <p:nvPr>
            <p:ph type="body" idx="1"/>
          </p:nvPr>
        </p:nvSpPr>
        <p:spPr>
          <a:xfrm>
            <a:off x="228599" y="1010242"/>
            <a:ext cx="10024438" cy="4837516"/>
          </a:xfrm>
          <a:prstGeom prst="rect">
            <a:avLst/>
          </a:prstGeom>
        </p:spPr>
        <p:txBody>
          <a:bodyPr/>
          <a:lstStyle/>
          <a:p>
            <a:pPr marL="374315" indent="-374315">
              <a:buFontTx/>
              <a:buAutoNum type="arabicPeriod" startAt="1"/>
              <a:defRPr>
                <a:solidFill>
                  <a:srgbClr val="FFFFFF"/>
                </a:solidFill>
              </a:defRPr>
            </a:pPr>
            <a:r>
              <a:rPr b="1">
                <a:latin typeface="+mj-lt"/>
                <a:ea typeface="+mj-ea"/>
                <a:cs typeface="+mj-cs"/>
                <a:sym typeface="Helvetica"/>
              </a:rPr>
              <a:t>Binary</a:t>
            </a:r>
            <a:r>
              <a:t>  (base 2; 0 or 1)</a:t>
            </a:r>
          </a:p>
          <a:p>
            <a:pPr marL="374315" indent="-374315">
              <a:buFontTx/>
              <a:buAutoNum type="arabicPeriod" startAt="1"/>
              <a:defRPr>
                <a:solidFill>
                  <a:srgbClr val="FFFFFF"/>
                </a:solidFill>
              </a:defRPr>
            </a:pPr>
            <a:r>
              <a:rPr b="1">
                <a:latin typeface="+mj-lt"/>
                <a:ea typeface="+mj-ea"/>
                <a:cs typeface="+mj-cs"/>
                <a:sym typeface="Helvetica"/>
              </a:rPr>
              <a:t>Octal</a:t>
            </a:r>
            <a:r>
              <a:t>  (base 8; 0,1,2,3,4,5,6,7)</a:t>
            </a:r>
          </a:p>
          <a:p>
            <a:pPr marL="374315" indent="-374315">
              <a:buFontTx/>
              <a:buAutoNum type="arabicPeriod" startAt="1"/>
              <a:defRPr>
                <a:solidFill>
                  <a:srgbClr val="FFFFFF"/>
                </a:solidFill>
              </a:defRPr>
            </a:pPr>
            <a:r>
              <a:rPr b="1">
                <a:latin typeface="+mj-lt"/>
                <a:ea typeface="+mj-ea"/>
                <a:cs typeface="+mj-cs"/>
                <a:sym typeface="Helvetica"/>
              </a:rPr>
              <a:t>Decimal</a:t>
            </a:r>
            <a:r>
              <a:t> (base 10; 0,1,2,3,4,5,6,7,8,9)</a:t>
            </a:r>
          </a:p>
          <a:p>
            <a:pPr marL="374315" indent="-374315">
              <a:buFontTx/>
              <a:buAutoNum type="arabicPeriod" startAt="1"/>
              <a:defRPr>
                <a:solidFill>
                  <a:srgbClr val="FFFFFF"/>
                </a:solidFill>
              </a:defRPr>
            </a:pPr>
            <a:r>
              <a:rPr b="1">
                <a:latin typeface="+mj-lt"/>
                <a:ea typeface="+mj-ea"/>
                <a:cs typeface="+mj-cs"/>
                <a:sym typeface="Helvetica"/>
              </a:rPr>
              <a:t>Hexadecimal</a:t>
            </a:r>
            <a:r>
              <a:t> (base 16; 0, 1, 2, 3, 4, 5, 6, 7, 8, 9, A, B, C, D, E, F)</a:t>
            </a:r>
          </a:p>
          <a:p>
            <a:pPr>
              <a:defRPr>
                <a:solidFill>
                  <a:srgbClr val="FFFFFF"/>
                </a:solidFill>
              </a:defRPr>
            </a:pPr>
          </a:p>
          <a:p>
            <a:pPr marL="0" indent="0">
              <a:buSzTx/>
              <a:buFontTx/>
              <a:buNone/>
              <a:defRPr>
                <a:solidFill>
                  <a:srgbClr val="FFFFFF"/>
                </a:solidFill>
              </a:defRPr>
            </a:pPr>
            <a:r>
              <a:t>This leads to various expressions</a:t>
            </a:r>
          </a:p>
          <a:p>
            <a:pPr lvl="1" marL="685800" indent="-228600">
              <a:spcBef>
                <a:spcPts val="500"/>
              </a:spcBef>
              <a:defRPr sz="2400">
                <a:solidFill>
                  <a:srgbClr val="FFFFFF"/>
                </a:solidFill>
              </a:defRPr>
            </a:pPr>
            <a:r>
              <a:t>“byte” [8-bits]</a:t>
            </a:r>
          </a:p>
          <a:p>
            <a:pPr lvl="1" marL="685800" indent="-228600">
              <a:spcBef>
                <a:spcPts val="500"/>
              </a:spcBef>
              <a:defRPr sz="2400">
                <a:solidFill>
                  <a:srgbClr val="FFFFFF"/>
                </a:solidFill>
              </a:defRPr>
            </a:pPr>
            <a:r>
              <a:t>“nibble” [4-bits]</a:t>
            </a:r>
          </a:p>
          <a:p>
            <a:pPr lvl="1" marL="685800" indent="-228600">
              <a:spcBef>
                <a:spcPts val="500"/>
              </a:spcBef>
              <a:defRPr sz="2400">
                <a:solidFill>
                  <a:srgbClr val="FFFFFF"/>
                </a:solidFill>
              </a:defRPr>
            </a:pPr>
            <a:r>
              <a:t>“multibyte” [8, 16, 32, 64, 128]</a:t>
            </a:r>
          </a:p>
        </p:txBody>
      </p:sp>
      <p:sp>
        <p:nvSpPr>
          <p:cNvPr id="133" name="Content Placeholder 5"/>
          <p:cNvSpPr txBox="1"/>
          <p:nvPr/>
        </p:nvSpPr>
        <p:spPr>
          <a:xfrm>
            <a:off x="6512494" y="3784423"/>
            <a:ext cx="5230225" cy="170934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sz="2000"/>
            </a:pPr>
            <a:r>
              <a:t>Setting file permissions: read, write, execute</a:t>
            </a:r>
            <a:endParaRPr sz="2800"/>
          </a:p>
          <a:p>
            <a:pPr lvl="1" marL="685800" indent="-228600">
              <a:lnSpc>
                <a:spcPct val="90000"/>
              </a:lnSpc>
              <a:spcBef>
                <a:spcPts val="500"/>
              </a:spcBef>
              <a:buSzPct val="100000"/>
              <a:buFont typeface="Arial"/>
              <a:buChar char="•"/>
            </a:pPr>
            <a:r>
              <a:t>read/write 1 + 2 = 2</a:t>
            </a:r>
            <a:r>
              <a:rPr baseline="30000"/>
              <a:t>0</a:t>
            </a:r>
            <a:r>
              <a:t> + 2</a:t>
            </a:r>
            <a:r>
              <a:rPr baseline="30000"/>
              <a:t>1 </a:t>
            </a:r>
            <a:r>
              <a:t>= 3</a:t>
            </a:r>
            <a:endParaRPr sz="2400"/>
          </a:p>
          <a:p>
            <a:pPr lvl="1" marL="685800" indent="-228600">
              <a:lnSpc>
                <a:spcPct val="90000"/>
              </a:lnSpc>
              <a:spcBef>
                <a:spcPts val="500"/>
              </a:spcBef>
              <a:buSzPct val="100000"/>
              <a:buFont typeface="Arial"/>
              <a:buChar char="•"/>
            </a:pPr>
            <a:r>
              <a:t>read./execute 1 + 4 = 2</a:t>
            </a:r>
            <a:r>
              <a:rPr baseline="30000"/>
              <a:t>0</a:t>
            </a:r>
            <a:r>
              <a:t> + 2</a:t>
            </a:r>
            <a:r>
              <a:rPr baseline="30000"/>
              <a:t>2  </a:t>
            </a:r>
            <a:r>
              <a:t>= 5</a:t>
            </a:r>
            <a:endParaRPr sz="2400"/>
          </a:p>
          <a:p>
            <a:pPr lvl="1" marL="685800" indent="-228600">
              <a:lnSpc>
                <a:spcPct val="90000"/>
              </a:lnSpc>
              <a:spcBef>
                <a:spcPts val="500"/>
              </a:spcBef>
              <a:buSzPct val="100000"/>
              <a:buFont typeface="Arial"/>
              <a:buChar char="•"/>
            </a:pPr>
            <a:r>
              <a:t>read/write/execute 1 + 2 + 4  = 2</a:t>
            </a:r>
            <a:r>
              <a:rPr baseline="30000"/>
              <a:t>0</a:t>
            </a:r>
            <a:r>
              <a:t> + 2</a:t>
            </a:r>
            <a:r>
              <a:rPr baseline="30000"/>
              <a:t>1</a:t>
            </a:r>
            <a:r>
              <a:t> + 2</a:t>
            </a:r>
            <a:r>
              <a:rPr baseline="30000"/>
              <a:t>2</a:t>
            </a:r>
            <a:r>
              <a:t> = 7</a:t>
            </a:r>
            <a:endParaRPr sz="2400"/>
          </a:p>
          <a:p>
            <a:pPr lvl="1" marL="685800" indent="-228600">
              <a:lnSpc>
                <a:spcPct val="90000"/>
              </a:lnSpc>
              <a:spcBef>
                <a:spcPts val="500"/>
              </a:spcBef>
              <a:buSzPct val="100000"/>
              <a:buFont typeface="Arial"/>
              <a:buChar char="•"/>
            </a:pPr>
            <a:r>
              <a:t>So what is 755?</a:t>
            </a:r>
          </a:p>
        </p:txBody>
      </p:sp>
      <p:sp>
        <p:nvSpPr>
          <p:cNvPr id="134" name="Slide Number Placeholder 4"/>
          <p:cNvSpPr txBox="1"/>
          <p:nvPr>
            <p:ph type="sldNum" sz="quarter" idx="2"/>
          </p:nvPr>
        </p:nvSpPr>
        <p:spPr>
          <a:xfrm>
            <a:off x="6083982"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Rounded Rectangle"/>
          <p:cNvSpPr/>
          <p:nvPr/>
        </p:nvSpPr>
        <p:spPr>
          <a:xfrm>
            <a:off x="5283199" y="4599533"/>
            <a:ext cx="6807201" cy="1402061"/>
          </a:xfrm>
          <a:prstGeom prst="roundRect">
            <a:avLst>
              <a:gd name="adj" fmla="val 24262"/>
            </a:avLst>
          </a:prstGeom>
          <a:solidFill>
            <a:srgbClr val="FFFFFF"/>
          </a:solidFill>
          <a:ln w="12700">
            <a:solidFill>
              <a:schemeClr val="accent1"/>
            </a:solidFill>
            <a:miter/>
          </a:ln>
        </p:spPr>
        <p:txBody>
          <a:bodyPr lIns="45719" rIns="45719" anchor="ctr"/>
          <a:lstStyle/>
          <a:p>
            <a:pPr/>
          </a:p>
        </p:txBody>
      </p:sp>
      <p:sp>
        <p:nvSpPr>
          <p:cNvPr id="137" name="Title 1"/>
          <p:cNvSpPr txBox="1"/>
          <p:nvPr>
            <p:ph type="title"/>
          </p:nvPr>
        </p:nvSpPr>
        <p:spPr>
          <a:xfrm>
            <a:off x="139700" y="149224"/>
            <a:ext cx="11409548" cy="794937"/>
          </a:xfrm>
          <a:prstGeom prst="rect">
            <a:avLst/>
          </a:prstGeom>
        </p:spPr>
        <p:txBody>
          <a:bodyPr/>
          <a:lstStyle>
            <a:lvl1pPr>
              <a:defRPr b="1">
                <a:latin typeface="Calibri-Bold"/>
                <a:ea typeface="Calibri-Bold"/>
                <a:cs typeface="Calibri-Bold"/>
                <a:sym typeface="Calibri-Bold"/>
              </a:defRPr>
            </a:lvl1pPr>
          </a:lstStyle>
          <a:p>
            <a:pPr/>
            <a:r>
              <a:t>2.1) Number Representations - Binary / Decimal</a:t>
            </a:r>
          </a:p>
        </p:txBody>
      </p:sp>
      <p:sp>
        <p:nvSpPr>
          <p:cNvPr id="138" name="Content Placeholder 2"/>
          <p:cNvSpPr txBox="1"/>
          <p:nvPr>
            <p:ph type="body" idx="1"/>
          </p:nvPr>
        </p:nvSpPr>
        <p:spPr>
          <a:xfrm>
            <a:off x="381000" y="1246578"/>
            <a:ext cx="10515600" cy="3386275"/>
          </a:xfrm>
          <a:prstGeom prst="rect">
            <a:avLst/>
          </a:prstGeom>
        </p:spPr>
        <p:txBody>
          <a:bodyPr/>
          <a:lstStyle/>
          <a:p>
            <a:pPr/>
            <a:r>
              <a:rPr b="1">
                <a:latin typeface="+mj-lt"/>
                <a:ea typeface="+mj-ea"/>
                <a:cs typeface="+mj-cs"/>
                <a:sym typeface="Helvetica"/>
              </a:rPr>
              <a:t>Binary</a:t>
            </a:r>
            <a:r>
              <a:t> (base 2) to </a:t>
            </a:r>
            <a:r>
              <a:rPr b="1">
                <a:latin typeface="+mj-lt"/>
                <a:ea typeface="+mj-ea"/>
                <a:cs typeface="+mj-cs"/>
                <a:sym typeface="Helvetica"/>
              </a:rPr>
              <a:t>Decimal</a:t>
            </a:r>
            <a:r>
              <a:t> (base 10) examples</a:t>
            </a:r>
          </a:p>
          <a:p>
            <a:pPr lvl="1" marL="685800" indent="-228600">
              <a:spcBef>
                <a:spcPts val="500"/>
              </a:spcBef>
              <a:defRPr sz="2400"/>
            </a:pPr>
            <a:r>
              <a:t>0000 = 0 [zero in all places, 0, 0, 0, 0]</a:t>
            </a:r>
          </a:p>
          <a:p>
            <a:pPr lvl="1" marL="685800" indent="-228600">
              <a:spcBef>
                <a:spcPts val="500"/>
              </a:spcBef>
              <a:defRPr sz="2400"/>
            </a:pPr>
            <a:r>
              <a:t>0001 = 1 [ 1 x 2</a:t>
            </a:r>
            <a:r>
              <a:rPr baseline="30000"/>
              <a:t>0</a:t>
            </a:r>
            <a:r>
              <a:t>]  1 in the one’s place</a:t>
            </a:r>
          </a:p>
          <a:p>
            <a:pPr lvl="1" marL="685800" indent="-228600">
              <a:spcBef>
                <a:spcPts val="500"/>
              </a:spcBef>
              <a:defRPr sz="2400"/>
            </a:pPr>
            <a:r>
              <a:t>0010 = 2 [ 1 x 2</a:t>
            </a:r>
            <a:r>
              <a:rPr baseline="30000"/>
              <a:t>1</a:t>
            </a:r>
            <a:r>
              <a:t>]  1 in the two’s place</a:t>
            </a:r>
          </a:p>
          <a:p>
            <a:pPr lvl="1" marL="685800" indent="-228600">
              <a:spcBef>
                <a:spcPts val="500"/>
              </a:spcBef>
              <a:defRPr sz="2400"/>
            </a:pPr>
            <a:r>
              <a:t>0100 = 4 [ 1 x 2</a:t>
            </a:r>
            <a:r>
              <a:rPr baseline="30000"/>
              <a:t>2</a:t>
            </a:r>
            <a:r>
              <a:t>]  1 in the four’s place</a:t>
            </a:r>
          </a:p>
          <a:p>
            <a:pPr lvl="1" marL="685800" indent="-228600">
              <a:spcBef>
                <a:spcPts val="500"/>
              </a:spcBef>
              <a:defRPr sz="2400"/>
            </a:pPr>
            <a:r>
              <a:t>1000 = 8 [ 1 x 2</a:t>
            </a:r>
            <a:r>
              <a:rPr baseline="30000"/>
              <a:t>3</a:t>
            </a:r>
            <a:r>
              <a:t>] 1 in the eight’s place </a:t>
            </a:r>
          </a:p>
          <a:p>
            <a:pPr lvl="1" marL="685800" indent="-228600">
              <a:spcBef>
                <a:spcPts val="500"/>
              </a:spcBef>
              <a:defRPr sz="2400"/>
            </a:pPr>
            <a:r>
              <a:t>1100 = 12 [ 1 x 2</a:t>
            </a:r>
            <a:r>
              <a:rPr baseline="30000"/>
              <a:t>3</a:t>
            </a:r>
            <a:r>
              <a:t> + 1 x 2</a:t>
            </a:r>
            <a:r>
              <a:rPr baseline="30000"/>
              <a:t>2</a:t>
            </a:r>
            <a:r>
              <a:t>] 1 in the eight’s place and 1 in the four’s place</a:t>
            </a:r>
          </a:p>
        </p:txBody>
      </p:sp>
      <p:sp>
        <p:nvSpPr>
          <p:cNvPr id="139" name="Slide Number Placeholder 4"/>
          <p:cNvSpPr txBox="1"/>
          <p:nvPr>
            <p:ph type="sldNum" sz="quarter" idx="2"/>
          </p:nvPr>
        </p:nvSpPr>
        <p:spPr>
          <a:xfrm>
            <a:off x="6083982"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0" name="int(&quot;226&quot;)…"/>
          <p:cNvSpPr txBox="1"/>
          <p:nvPr/>
        </p:nvSpPr>
        <p:spPr>
          <a:xfrm>
            <a:off x="5748487" y="4719371"/>
            <a:ext cx="5876626" cy="12093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int("226")</a:t>
            </a:r>
          </a:p>
          <a:p>
            <a:pPr/>
            <a:r>
              <a:t>int("11100010", </a:t>
            </a:r>
            <a:r>
              <a:rPr>
                <a:solidFill>
                  <a:srgbClr val="BE3E32"/>
                </a:solidFill>
              </a:rPr>
              <a:t>2</a:t>
            </a:r>
            <a:r>
              <a:t>) # </a:t>
            </a:r>
            <a:r>
              <a:rPr>
                <a:solidFill>
                  <a:srgbClr val="BE3E32"/>
                </a:solidFill>
              </a:rPr>
              <a:t>binary</a:t>
            </a:r>
            <a:r>
              <a:t> (base 2)</a:t>
            </a:r>
          </a:p>
          <a:p>
            <a:pPr/>
            <a:r>
              <a:t>int("342", </a:t>
            </a:r>
            <a:r>
              <a:rPr>
                <a:solidFill>
                  <a:srgbClr val="BE3E32"/>
                </a:solidFill>
              </a:rPr>
              <a:t>8</a:t>
            </a:r>
            <a:r>
              <a:t>) # 3 binary digits per 1 </a:t>
            </a:r>
            <a:r>
              <a:rPr>
                <a:solidFill>
                  <a:srgbClr val="BE3E32"/>
                </a:solidFill>
              </a:rPr>
              <a:t>octal</a:t>
            </a:r>
            <a:r>
              <a:t> (base 8) digit </a:t>
            </a:r>
          </a:p>
          <a:p>
            <a:pPr/>
            <a:r>
              <a:t>int("E2", </a:t>
            </a:r>
            <a:r>
              <a:rPr>
                <a:solidFill>
                  <a:srgbClr val="BE3E32"/>
                </a:solidFill>
              </a:rPr>
              <a:t>16</a:t>
            </a:r>
            <a:r>
              <a:t>) # 4 binary digits per 1 </a:t>
            </a:r>
            <a:r>
              <a:rPr>
                <a:solidFill>
                  <a:srgbClr val="BE3E32"/>
                </a:solidFill>
              </a:rPr>
              <a:t>hexadecimal</a:t>
            </a:r>
            <a:r>
              <a:t> (base 16) digit</a:t>
            </a:r>
          </a:p>
        </p:txBody>
      </p:sp>
      <p:pic>
        <p:nvPicPr>
          <p:cNvPr id="141" name="Image" descr="Image"/>
          <p:cNvPicPr>
            <a:picLocks noChangeAspect="1"/>
          </p:cNvPicPr>
          <p:nvPr/>
        </p:nvPicPr>
        <p:blipFill>
          <a:blip r:embed="rId2">
            <a:extLst/>
          </a:blip>
          <a:stretch>
            <a:fillRect/>
          </a:stretch>
        </p:blipFill>
        <p:spPr>
          <a:xfrm rot="18780707">
            <a:off x="3949700" y="4544857"/>
            <a:ext cx="1658700" cy="130441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Title 1"/>
          <p:cNvSpPr txBox="1"/>
          <p:nvPr>
            <p:ph type="title"/>
          </p:nvPr>
        </p:nvSpPr>
        <p:spPr>
          <a:xfrm>
            <a:off x="165100" y="200024"/>
            <a:ext cx="10515600" cy="794937"/>
          </a:xfrm>
          <a:prstGeom prst="rect">
            <a:avLst/>
          </a:prstGeom>
        </p:spPr>
        <p:txBody>
          <a:bodyPr/>
          <a:lstStyle>
            <a:lvl1pPr>
              <a:defRPr b="1">
                <a:latin typeface="+mj-lt"/>
                <a:ea typeface="+mj-ea"/>
                <a:cs typeface="+mj-cs"/>
                <a:sym typeface="Helvetica"/>
              </a:defRPr>
            </a:lvl1pPr>
          </a:lstStyle>
          <a:p>
            <a:pPr/>
            <a:r>
              <a:t>2.2) Number Representations - Octal</a:t>
            </a:r>
          </a:p>
        </p:txBody>
      </p:sp>
      <p:sp>
        <p:nvSpPr>
          <p:cNvPr id="144" name="Content Placeholder 2"/>
          <p:cNvSpPr txBox="1"/>
          <p:nvPr>
            <p:ph type="body" idx="1"/>
          </p:nvPr>
        </p:nvSpPr>
        <p:spPr>
          <a:xfrm>
            <a:off x="838200" y="1291046"/>
            <a:ext cx="11088936" cy="3488620"/>
          </a:xfrm>
          <a:prstGeom prst="rect">
            <a:avLst/>
          </a:prstGeom>
        </p:spPr>
        <p:txBody>
          <a:bodyPr/>
          <a:lstStyle/>
          <a:p>
            <a:pPr marL="221742" indent="-221742" defTabSz="886968">
              <a:lnSpc>
                <a:spcPct val="100000"/>
              </a:lnSpc>
              <a:spcBef>
                <a:spcPts val="900"/>
              </a:spcBef>
              <a:defRPr sz="2716"/>
            </a:pPr>
            <a:r>
              <a:t>The choice of base 16 comes directly from the use of phrases binary strings; first 3 (Octal) and then 4 digit (nibble, aka: hexadecimal)</a:t>
            </a:r>
          </a:p>
          <a:p>
            <a:pPr marL="221742" indent="-221742" defTabSz="886968">
              <a:lnSpc>
                <a:spcPct val="100000"/>
              </a:lnSpc>
              <a:spcBef>
                <a:spcPts val="900"/>
              </a:spcBef>
              <a:defRPr sz="2716"/>
            </a:pPr>
            <a:r>
              <a:t>3 digit binary phrase (</a:t>
            </a:r>
            <a:r>
              <a:rPr>
                <a:solidFill>
                  <a:srgbClr val="BE3E32"/>
                </a:solidFill>
              </a:rPr>
              <a:t>Octal</a:t>
            </a:r>
            <a:r>
              <a:t>) </a:t>
            </a:r>
          </a:p>
          <a:p>
            <a:pPr lvl="1" marL="665226" indent="-221742" defTabSz="886968">
              <a:lnSpc>
                <a:spcPct val="100000"/>
              </a:lnSpc>
              <a:spcBef>
                <a:spcPts val="900"/>
              </a:spcBef>
              <a:defRPr sz="2716"/>
            </a:pPr>
            <a:r>
              <a:t>000 = 0, 001 = 1, 010 = 2, 011 = 3, 100 = 4, 101 = 5, 011 = 6,  111 = 7</a:t>
            </a:r>
          </a:p>
          <a:p>
            <a:pPr marL="221742" indent="-221742" defTabSz="886968">
              <a:lnSpc>
                <a:spcPct val="100000"/>
              </a:lnSpc>
              <a:spcBef>
                <a:spcPts val="900"/>
              </a:spcBef>
              <a:defRPr sz="2716"/>
            </a:pPr>
            <a:r>
              <a:t>These 8 numbers represent one Octal digit that can take values 0-7</a:t>
            </a:r>
          </a:p>
          <a:p>
            <a:pPr marL="221742" indent="-221742" defTabSz="886968">
              <a:lnSpc>
                <a:spcPct val="100000"/>
              </a:lnSpc>
              <a:spcBef>
                <a:spcPts val="900"/>
              </a:spcBef>
              <a:defRPr sz="2716"/>
            </a:pPr>
            <a:r>
              <a:t>Similarly the 4 digit binary phrase (“nibble”) has 16 possible values and represents one hexadecimal digit (0-F)</a:t>
            </a:r>
          </a:p>
        </p:txBody>
      </p:sp>
      <p:sp>
        <p:nvSpPr>
          <p:cNvPr id="145" name="Slide Number Placeholder 4"/>
          <p:cNvSpPr txBox="1"/>
          <p:nvPr>
            <p:ph type="sldNum" sz="quarter" idx="2"/>
          </p:nvPr>
        </p:nvSpPr>
        <p:spPr>
          <a:xfrm>
            <a:off x="6083982"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E7E6E6"/>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